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5" r:id="rId5"/>
    <p:sldId id="267" r:id="rId6"/>
    <p:sldId id="269" r:id="rId7"/>
    <p:sldId id="268" r:id="rId8"/>
    <p:sldId id="271" r:id="rId9"/>
    <p:sldId id="266" r:id="rId10"/>
    <p:sldId id="270" r:id="rId11"/>
    <p:sldId id="264" r:id="rId12"/>
    <p:sldId id="273" r:id="rId13"/>
    <p:sldId id="272" r:id="rId14"/>
    <p:sldId id="262" r:id="rId15"/>
    <p:sldId id="258"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C55A620-FCE3-49E5-8B93-093A15F7791D}" type="datetimeFigureOut">
              <a:rPr lang="el-GR" smtClean="0"/>
              <a:pPr/>
              <a:t>29/5/2024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55E1BC8-6C61-40A5-AF67-D0E5E5071B6C}"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55A620-FCE3-49E5-8B93-093A15F7791D}" type="datetimeFigureOut">
              <a:rPr lang="el-GR" smtClean="0"/>
              <a:pPr/>
              <a:t>29/5/2024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E1BC8-6C61-40A5-AF67-D0E5E5071B6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1785926"/>
            <a:ext cx="8229600" cy="1143000"/>
          </a:xfrm>
        </p:spPr>
        <p:txBody>
          <a:bodyPr>
            <a:normAutofit fontScale="90000"/>
          </a:bodyPr>
          <a:lstStyle/>
          <a:p>
            <a:r>
              <a:rPr lang="el-GR" b="1" dirty="0" smtClean="0"/>
              <a:t/>
            </a:r>
            <a:br>
              <a:rPr lang="el-GR" b="1" dirty="0" smtClean="0"/>
            </a:br>
            <a:r>
              <a:rPr lang="el-GR" b="1" dirty="0"/>
              <a:t/>
            </a:r>
            <a:br>
              <a:rPr lang="el-GR" b="1" dirty="0"/>
            </a:br>
            <a:r>
              <a:rPr lang="el-GR" sz="3100" b="1" dirty="0" smtClean="0">
                <a:latin typeface="Bahnschrift" pitchFamily="34" charset="0"/>
              </a:rPr>
              <a:t>Εφαρμογές Δημοσίου Δικαίου -</a:t>
            </a:r>
            <a:br>
              <a:rPr lang="el-GR" sz="3100" b="1" dirty="0" smtClean="0">
                <a:latin typeface="Bahnschrift" pitchFamily="34" charset="0"/>
              </a:rPr>
            </a:br>
            <a:r>
              <a:rPr lang="el-GR" sz="3100" b="1" dirty="0" smtClean="0">
                <a:latin typeface="Bahnschrift" pitchFamily="34" charset="0"/>
              </a:rPr>
              <a:t>Ανασκόπηση διοικητικού δικαίου</a:t>
            </a:r>
            <a:r>
              <a:rPr lang="el-GR" b="1" dirty="0" smtClean="0"/>
              <a:t/>
            </a:r>
            <a:br>
              <a:rPr lang="el-GR" b="1" dirty="0" smtClean="0"/>
            </a:br>
            <a:r>
              <a:rPr lang="el-GR" b="1" dirty="0" smtClean="0"/>
              <a:t/>
            </a:r>
            <a:br>
              <a:rPr lang="el-GR" b="1" dirty="0" smtClean="0"/>
            </a:br>
            <a:endParaRPr lang="el-GR" b="1" dirty="0"/>
          </a:p>
        </p:txBody>
      </p:sp>
      <p:sp>
        <p:nvSpPr>
          <p:cNvPr id="3" name="2 - Θέση περιεχομένου"/>
          <p:cNvSpPr>
            <a:spLocks noGrp="1"/>
          </p:cNvSpPr>
          <p:nvPr>
            <p:ph idx="1"/>
          </p:nvPr>
        </p:nvSpPr>
        <p:spPr/>
        <p:txBody>
          <a:bodyPr>
            <a:normAutofit fontScale="70000" lnSpcReduction="20000"/>
          </a:bodyPr>
          <a:lstStyle/>
          <a:p>
            <a:pPr algn="ctr">
              <a:buNone/>
            </a:pPr>
            <a:endParaRPr lang="el-GR" b="1" dirty="0" smtClean="0">
              <a:latin typeface="Bahnschrift"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b="1" dirty="0" smtClean="0">
              <a:latin typeface="Arial Black" pitchFamily="34" charset="0"/>
            </a:endParaRPr>
          </a:p>
          <a:p>
            <a:pPr algn="ctr">
              <a:buNone/>
            </a:pPr>
            <a:endParaRPr lang="el-GR" sz="3500" b="1" dirty="0" smtClean="0">
              <a:latin typeface="Arial Black" pitchFamily="34" charset="0"/>
            </a:endParaRPr>
          </a:p>
          <a:p>
            <a:pPr algn="ctr">
              <a:buNone/>
            </a:pPr>
            <a:r>
              <a:rPr lang="el-GR" sz="2900" b="1" dirty="0" smtClean="0">
                <a:latin typeface="Arial Black" pitchFamily="34" charset="0"/>
              </a:rPr>
              <a:t>Προσωρινή </a:t>
            </a:r>
            <a:r>
              <a:rPr lang="el-GR" sz="2900" b="1" dirty="0" smtClean="0">
                <a:latin typeface="Arial Black" pitchFamily="34" charset="0"/>
              </a:rPr>
              <a:t>δικαστική προστασία</a:t>
            </a:r>
          </a:p>
          <a:p>
            <a:pPr>
              <a:buNone/>
            </a:pPr>
            <a:endParaRPr lang="el-GR" b="1" dirty="0" smtClean="0"/>
          </a:p>
          <a:p>
            <a:pPr algn="r">
              <a:buNone/>
            </a:pPr>
            <a:endParaRPr lang="el-GR" sz="2000" b="1" i="1" dirty="0" smtClean="0"/>
          </a:p>
          <a:p>
            <a:pPr algn="r">
              <a:buNone/>
            </a:pPr>
            <a:r>
              <a:rPr lang="el-GR" sz="2000" b="1" i="1" dirty="0" smtClean="0"/>
              <a:t> </a:t>
            </a:r>
          </a:p>
          <a:p>
            <a:pPr algn="r">
              <a:buNone/>
            </a:pPr>
            <a:r>
              <a:rPr lang="el-GR" sz="2000" b="1" i="1" dirty="0" smtClean="0"/>
              <a:t>Αναπληρωτής Καθηγητής Ν. </a:t>
            </a:r>
            <a:r>
              <a:rPr lang="el-GR" sz="2000" b="1" i="1" dirty="0" err="1" smtClean="0"/>
              <a:t>Παπασπύρου</a:t>
            </a:r>
            <a:endParaRPr lang="el-GR" sz="2000" b="1" i="1" dirty="0" smtClean="0"/>
          </a:p>
          <a:p>
            <a:pPr algn="r">
              <a:buNone/>
            </a:pPr>
            <a:r>
              <a:rPr lang="el-GR" sz="2000" b="1" i="1" dirty="0" smtClean="0"/>
              <a:t>Επίκουρος Καθηγητής Η. </a:t>
            </a:r>
            <a:r>
              <a:rPr lang="el-GR" sz="2000" b="1" i="1" dirty="0" err="1" smtClean="0"/>
              <a:t>Κουβαράς</a:t>
            </a:r>
            <a:endParaRPr lang="el-GR" sz="2000" b="1" i="1" dirty="0" smtClean="0"/>
          </a:p>
          <a:p>
            <a:pPr algn="r">
              <a:buNone/>
            </a:pPr>
            <a:endParaRPr lang="el-GR" sz="2000" b="1" i="1" dirty="0" smtClean="0"/>
          </a:p>
          <a:p>
            <a:pPr algn="r">
              <a:buNone/>
            </a:pPr>
            <a:endParaRPr lang="el-GR" sz="2000" b="1" i="1" dirty="0" smtClean="0"/>
          </a:p>
          <a:p>
            <a:pPr algn="ctr">
              <a:buNone/>
            </a:pPr>
            <a:r>
              <a:rPr lang="el-GR" sz="2000" b="1" dirty="0" smtClean="0"/>
              <a:t>Μάιος </a:t>
            </a:r>
            <a:r>
              <a:rPr lang="el-GR" sz="2000" b="1" dirty="0" smtClean="0"/>
              <a:t>2024</a:t>
            </a:r>
          </a:p>
          <a:p>
            <a:pPr>
              <a:buNone/>
            </a:pPr>
            <a:endParaRPr lang="el-GR" dirty="0"/>
          </a:p>
        </p:txBody>
      </p:sp>
      <p:pic>
        <p:nvPicPr>
          <p:cNvPr id="31746" name="Picture 2" descr="Nομική Αθήνας | ΕΚΠΑ - neolaia.gr"/>
          <p:cNvPicPr>
            <a:picLocks noChangeAspect="1" noChangeArrowheads="1"/>
          </p:cNvPicPr>
          <p:nvPr/>
        </p:nvPicPr>
        <p:blipFill>
          <a:blip r:embed="rId2"/>
          <a:srcRect/>
          <a:stretch>
            <a:fillRect/>
          </a:stretch>
        </p:blipFill>
        <p:spPr bwMode="auto">
          <a:xfrm>
            <a:off x="428596" y="285729"/>
            <a:ext cx="1800238" cy="150019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1800" dirty="0" smtClean="0"/>
              <a:t>«</a:t>
            </a:r>
            <a:r>
              <a:rPr lang="el-GR" sz="1800" i="1" dirty="0" smtClean="0"/>
              <a:t>η </a:t>
            </a:r>
            <a:r>
              <a:rPr lang="el-GR" sz="1800" i="1" dirty="0" smtClean="0"/>
              <a:t>Επιτροπή Αναστολών διατάσσει τη Διοίκηση </a:t>
            </a:r>
            <a:r>
              <a:rPr lang="el-GR" sz="1800" b="1" i="1" dirty="0" smtClean="0"/>
              <a:t>να απόσχει</a:t>
            </a:r>
            <a:r>
              <a:rPr lang="el-GR" sz="1800" i="1" dirty="0" smtClean="0"/>
              <a:t>, μέχρις ότου εκδοθεί οριστική απόφαση του Συμβουλίου της Επικρατείας επί της εκκρεμούς αιτήσεως ακυρώσεως, </a:t>
            </a:r>
            <a:r>
              <a:rPr lang="el-GR" sz="1800" b="1" i="1" dirty="0" smtClean="0"/>
              <a:t>από κάθε ενέργεια, </a:t>
            </a:r>
            <a:r>
              <a:rPr lang="el-GR" sz="1800" b="1" i="1" dirty="0" err="1" smtClean="0"/>
              <a:t>ερειδομένη</a:t>
            </a:r>
            <a:r>
              <a:rPr lang="el-GR" sz="1800" b="1" i="1" dirty="0" smtClean="0"/>
              <a:t> αποκλειστικώς επί της προσβαλλομένης υπουργικής αποφάσεως περί απορρίψεως του ανωτέρω αιτήματος του </a:t>
            </a:r>
            <a:r>
              <a:rPr lang="el-GR" sz="1800" b="1" i="1" dirty="0" smtClean="0"/>
              <a:t>αιτούντος </a:t>
            </a:r>
            <a:r>
              <a:rPr lang="el-GR" sz="1800" dirty="0" smtClean="0"/>
              <a:t>[περί </a:t>
            </a:r>
            <a:r>
              <a:rPr lang="el-GR" sz="1800" dirty="0" smtClean="0"/>
              <a:t>αναγνωρίσεώς του ως </a:t>
            </a:r>
            <a:r>
              <a:rPr lang="el-GR" sz="1800" dirty="0" smtClean="0"/>
              <a:t>πρόσφυγα]</a:t>
            </a:r>
            <a:r>
              <a:rPr lang="el-GR" sz="1800" i="1" dirty="0" smtClean="0"/>
              <a:t>, </a:t>
            </a:r>
            <a:r>
              <a:rPr lang="el-GR" sz="1800" b="1" i="1" dirty="0" smtClean="0"/>
              <a:t>η οποία θα είχε ως αποτέλεσμα την </a:t>
            </a:r>
            <a:r>
              <a:rPr lang="el-GR" sz="1800" b="1" i="1" dirty="0" err="1" smtClean="0"/>
              <a:t>εξηναγκασμένη</a:t>
            </a:r>
            <a:r>
              <a:rPr lang="el-GR" sz="1800" b="1" i="1" dirty="0" smtClean="0"/>
              <a:t> αναχώρηση του αιτούντος από την Ελλάδα και την επιστροφή του στο Ιράκ</a:t>
            </a:r>
            <a:r>
              <a:rPr lang="el-GR" sz="1800" i="1" dirty="0" smtClean="0"/>
              <a:t>. </a:t>
            </a:r>
            <a:r>
              <a:rPr lang="el-GR" sz="1800" i="1" dirty="0" smtClean="0"/>
              <a:t>[….], </a:t>
            </a:r>
            <a:r>
              <a:rPr lang="el-GR" sz="1800" b="1" i="1" dirty="0" smtClean="0"/>
              <a:t>η Επιτροπή διατάσσει επίσης τη Διοίκηση να μην προχωρήσει στην αφαίρεση του χορηγηθέντος στον αιτούντα "δελτίου αιτήσαντος άσυλο αλλοδαπού" ή, εάν τυχόν το δελτίο αυτό έχει ήδη αφαιρεθεί, να το επιστρέψει στον αιτούντα, ώστε να αποκατασταθεί πλήρως η πραγματική κατάσταση, στην οποία τελούσε ο τελευταίος προ της απορρίψεως, με την προσβαλλομένη υπουργική απόφαση, του αιτήματός του περί αναγνωρίσεώς του ως πρόσφυγα</a:t>
            </a:r>
            <a:r>
              <a:rPr lang="el-GR" sz="1800" i="1" dirty="0" smtClean="0"/>
              <a:t>.</a:t>
            </a:r>
            <a:r>
              <a:rPr lang="el-GR" sz="1800" dirty="0" smtClean="0"/>
              <a:t>»</a:t>
            </a:r>
            <a:r>
              <a:rPr lang="el-GR" sz="1800" b="1" i="1" dirty="0" smtClean="0"/>
              <a:t> [</a:t>
            </a:r>
            <a:r>
              <a:rPr lang="el-GR" sz="1800" b="1" i="1" dirty="0" err="1" smtClean="0"/>
              <a:t>ΣτΕ</a:t>
            </a:r>
            <a:r>
              <a:rPr lang="el-GR" sz="1800" b="1" i="1" dirty="0" smtClean="0"/>
              <a:t>  </a:t>
            </a:r>
            <a:r>
              <a:rPr lang="el-GR" sz="1800" b="1" i="1" dirty="0" smtClean="0"/>
              <a:t>ΕΑ 31/2000].</a:t>
            </a:r>
            <a:endParaRPr lang="el-GR" sz="18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b="1" dirty="0" smtClean="0"/>
              <a:t/>
            </a:r>
            <a:br>
              <a:rPr lang="el-GR" sz="2800" b="1" dirty="0" smtClean="0"/>
            </a:br>
            <a:r>
              <a:rPr lang="el-GR" sz="2800" b="1" dirty="0" smtClean="0"/>
              <a:t>Επανεξέταση της απόφασης  επί αίτησης</a:t>
            </a:r>
            <a:br>
              <a:rPr lang="el-GR" sz="2800" b="1" dirty="0" smtClean="0"/>
            </a:br>
            <a:r>
              <a:rPr lang="el-GR" sz="2800" b="1" dirty="0" smtClean="0"/>
              <a:t>προσωρινής δικαστικής προστασίας</a:t>
            </a:r>
            <a:endParaRPr lang="el-GR" sz="2800" b="1" dirty="0"/>
          </a:p>
        </p:txBody>
      </p:sp>
      <p:sp>
        <p:nvSpPr>
          <p:cNvPr id="3" name="2 - Θέση περιεχομένου"/>
          <p:cNvSpPr>
            <a:spLocks noGrp="1"/>
          </p:cNvSpPr>
          <p:nvPr>
            <p:ph idx="1"/>
          </p:nvPr>
        </p:nvSpPr>
        <p:spPr/>
        <p:txBody>
          <a:bodyPr>
            <a:noAutofit/>
          </a:bodyPr>
          <a:lstStyle/>
          <a:p>
            <a:pPr algn="just">
              <a:buFont typeface="Wingdings" pitchFamily="2" charset="2"/>
              <a:buChar char="Ø"/>
            </a:pPr>
            <a:r>
              <a:rPr lang="el-GR" sz="1900" b="1" dirty="0" smtClean="0"/>
              <a:t>Αίτηση </a:t>
            </a:r>
            <a:r>
              <a:rPr lang="el-GR" sz="1900" b="1" dirty="0" smtClean="0"/>
              <a:t>ανάκλησης κατ’ επίκληση νεότερων κρίσιμων </a:t>
            </a:r>
            <a:r>
              <a:rPr lang="el-GR" sz="1900" b="1" dirty="0" smtClean="0"/>
              <a:t>στοιχείων</a:t>
            </a:r>
            <a:r>
              <a:rPr lang="el-GR" sz="1900" dirty="0" smtClean="0"/>
              <a:t>, </a:t>
            </a:r>
            <a:r>
              <a:rPr lang="el-GR" sz="1900" dirty="0" smtClean="0"/>
              <a:t>τα οποία δεν είχαν τεθεί υπόψη </a:t>
            </a:r>
            <a:r>
              <a:rPr lang="el-GR" sz="1900" dirty="0" smtClean="0"/>
              <a:t>του Δικαστηρίου κατά </a:t>
            </a:r>
            <a:r>
              <a:rPr lang="el-GR" sz="1900" dirty="0" smtClean="0"/>
              <a:t>την έκδοση της απόφασης </a:t>
            </a:r>
            <a:r>
              <a:rPr lang="el-GR" sz="1900" dirty="0" smtClean="0"/>
              <a:t>ή λόγω μεταβολής </a:t>
            </a:r>
            <a:r>
              <a:rPr lang="el-GR" sz="1900" dirty="0" smtClean="0"/>
              <a:t>των δεδομένων βάσει των οποίων χορηγήθηκε η αναστολή </a:t>
            </a:r>
            <a:r>
              <a:rPr lang="el-GR" sz="1900" dirty="0" smtClean="0"/>
              <a:t>εκτέλεσης </a:t>
            </a:r>
            <a:r>
              <a:rPr lang="el-GR" sz="1900" b="1" i="1" dirty="0" smtClean="0"/>
              <a:t>[άρθρο 52 παρ. 9 Π.Δ. 18/1989 &amp; άρθρο 205 ΚΔΔ].</a:t>
            </a:r>
            <a:endParaRPr lang="el-GR" sz="1900" b="1" i="1" dirty="0" smtClean="0"/>
          </a:p>
          <a:p>
            <a:pPr algn="ctr">
              <a:buNone/>
            </a:pPr>
            <a:endParaRPr lang="el-GR" sz="1900" b="1" dirty="0" smtClean="0"/>
          </a:p>
          <a:p>
            <a:pPr algn="ctr">
              <a:buNone/>
            </a:pPr>
            <a:r>
              <a:rPr lang="el-GR" sz="2200" b="1" dirty="0" smtClean="0">
                <a:solidFill>
                  <a:schemeClr val="accent2">
                    <a:lumMod val="75000"/>
                  </a:schemeClr>
                </a:solidFill>
              </a:rPr>
              <a:t>νέα</a:t>
            </a:r>
            <a:r>
              <a:rPr lang="el-GR" sz="2200" dirty="0" smtClean="0">
                <a:solidFill>
                  <a:schemeClr val="accent2">
                    <a:lumMod val="75000"/>
                  </a:schemeClr>
                </a:solidFill>
              </a:rPr>
              <a:t> </a:t>
            </a:r>
            <a:r>
              <a:rPr lang="el-GR" sz="2200" b="1" dirty="0" smtClean="0">
                <a:solidFill>
                  <a:schemeClr val="accent2">
                    <a:lumMod val="75000"/>
                  </a:schemeClr>
                </a:solidFill>
              </a:rPr>
              <a:t>στοιχεία: </a:t>
            </a:r>
            <a:endParaRPr lang="el-GR" sz="2200" b="1" dirty="0" smtClean="0">
              <a:solidFill>
                <a:schemeClr val="accent2">
                  <a:lumMod val="75000"/>
                </a:schemeClr>
              </a:solidFill>
            </a:endParaRPr>
          </a:p>
          <a:p>
            <a:pPr algn="just"/>
            <a:r>
              <a:rPr lang="el-GR" sz="1900" dirty="0" smtClean="0"/>
              <a:t>είτε </a:t>
            </a:r>
            <a:r>
              <a:rPr lang="el-GR" sz="1900" dirty="0" smtClean="0"/>
              <a:t>τα </a:t>
            </a:r>
            <a:r>
              <a:rPr lang="el-GR" sz="1900" b="1" dirty="0" err="1" smtClean="0"/>
              <a:t>οψιγενή</a:t>
            </a:r>
            <a:r>
              <a:rPr lang="el-GR" sz="1900" dirty="0" smtClean="0"/>
              <a:t>: στοιχεία </a:t>
            </a:r>
            <a:r>
              <a:rPr lang="el-GR" sz="1900" dirty="0" smtClean="0"/>
              <a:t>που δεν υπήρχαν κατά την έκδοση της απόφασης της οποίας ζητείται η ανάκληση και, ως εκ τούτου, δεν τέθηκαν υπόψη του Δικαστηρίου (επιγενόμενα γεγονότα ή αποδεικτικά μέσα</a:t>
            </a:r>
            <a:r>
              <a:rPr lang="el-GR" sz="1900" dirty="0" smtClean="0"/>
              <a:t>).</a:t>
            </a:r>
          </a:p>
          <a:p>
            <a:pPr algn="just"/>
            <a:r>
              <a:rPr lang="el-GR" sz="1900" dirty="0" smtClean="0"/>
              <a:t>είτε </a:t>
            </a:r>
            <a:r>
              <a:rPr lang="el-GR" sz="1900" dirty="0" smtClean="0"/>
              <a:t>τα </a:t>
            </a:r>
            <a:r>
              <a:rPr lang="el-GR" sz="1900" b="1" dirty="0" smtClean="0"/>
              <a:t>οψιφανή</a:t>
            </a:r>
            <a:r>
              <a:rPr lang="el-GR" sz="1900" dirty="0" smtClean="0"/>
              <a:t>: στοιχεία </a:t>
            </a:r>
            <a:r>
              <a:rPr lang="el-GR" sz="1900" dirty="0" smtClean="0"/>
              <a:t>τα οποία προϋπήρχαν, αλλά λόγω συγγνωστής αδυναμίας ή άλλης εύλογης αιτίας δεν μπόρεσαν να επικαλεσθούν οι διάδικοι και να προσκομίσουν κατά την εκδίκαση της αίτησης </a:t>
            </a:r>
            <a:r>
              <a:rPr lang="el-GR" sz="1900" dirty="0" smtClean="0"/>
              <a:t>αναστολής.</a:t>
            </a:r>
          </a:p>
          <a:p>
            <a:pPr algn="ctr">
              <a:buNone/>
            </a:pPr>
            <a:endParaRPr lang="el-GR" sz="1900" dirty="0" smtClean="0"/>
          </a:p>
          <a:p>
            <a:pPr algn="ctr">
              <a:buNone/>
            </a:pPr>
            <a:endParaRPr lang="el-GR" sz="16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ctr">
              <a:buNone/>
            </a:pPr>
            <a:r>
              <a:rPr lang="el-GR" b="1" dirty="0" err="1" smtClean="0"/>
              <a:t>Απαραδέκτως</a:t>
            </a:r>
            <a:r>
              <a:rPr lang="el-GR" b="1" dirty="0" smtClean="0"/>
              <a:t> με την αίτηση </a:t>
            </a:r>
            <a:r>
              <a:rPr lang="el-GR" b="1" dirty="0" smtClean="0"/>
              <a:t>ανάκλησης:</a:t>
            </a:r>
          </a:p>
          <a:p>
            <a:pPr algn="ctr">
              <a:buNone/>
            </a:pPr>
            <a:endParaRPr lang="el-GR" b="1" dirty="0" smtClean="0"/>
          </a:p>
          <a:p>
            <a:pPr algn="just">
              <a:buFont typeface="Wingdings" pitchFamily="2" charset="2"/>
              <a:buChar char="ü"/>
            </a:pPr>
            <a:r>
              <a:rPr lang="el-GR" dirty="0" smtClean="0"/>
              <a:t>ζητείται η επανεκτίμηση των ίδιων </a:t>
            </a:r>
            <a:r>
              <a:rPr lang="el-GR" dirty="0" smtClean="0"/>
              <a:t>στοιχείων </a:t>
            </a:r>
            <a:r>
              <a:rPr lang="el-GR" dirty="0" smtClean="0"/>
              <a:t>που είχαν τεθεί υπόψη του Δικαστηρίου κατά την έκδοση της απόφασης επί της αίτησης αναστολής. </a:t>
            </a:r>
            <a:endParaRPr lang="el-GR" dirty="0" smtClean="0"/>
          </a:p>
          <a:p>
            <a:pPr algn="just">
              <a:buFont typeface="Wingdings" pitchFamily="2" charset="2"/>
              <a:buChar char="ü"/>
            </a:pPr>
            <a:endParaRPr lang="el-GR" dirty="0" smtClean="0"/>
          </a:p>
          <a:p>
            <a:pPr algn="just">
              <a:buFont typeface="Wingdings" pitchFamily="2" charset="2"/>
              <a:buChar char="ü"/>
            </a:pPr>
            <a:r>
              <a:rPr lang="el-GR" dirty="0" smtClean="0"/>
              <a:t>αμφισβητείται η </a:t>
            </a:r>
            <a:r>
              <a:rPr lang="el-GR" dirty="0" smtClean="0"/>
              <a:t>ορθότητα της απόφασης αυτής</a:t>
            </a:r>
            <a:r>
              <a:rPr lang="el-GR" dirty="0" smtClean="0"/>
              <a:t>, </a:t>
            </a:r>
            <a:r>
              <a:rPr lang="el-GR" dirty="0" smtClean="0"/>
              <a:t>δια της επίκλησης από τον αιτούντα πλημμελειών ή </a:t>
            </a:r>
            <a:r>
              <a:rPr lang="el-GR" dirty="0" smtClean="0"/>
              <a:t>σφαλμάτων.</a:t>
            </a:r>
          </a:p>
          <a:p>
            <a:pPr algn="just">
              <a:buFont typeface="Wingdings" pitchFamily="2" charset="2"/>
              <a:buChar char="ü"/>
            </a:pPr>
            <a:endParaRPr lang="el-GR" dirty="0" smtClean="0"/>
          </a:p>
          <a:p>
            <a:pPr algn="just">
              <a:buFont typeface="Wingdings" pitchFamily="2" charset="2"/>
              <a:buChar char="ü"/>
            </a:pPr>
            <a:r>
              <a:rPr lang="el-GR" dirty="0" smtClean="0"/>
              <a:t>προβάλλονται νομικές πλημμέλειες και ισχυρισμοί, τους οποίους μπορούσε να προβάλει ο αιτών με το αρχικό δικόγραφο της αίτησης αναστολής και δεν τους προέβαλε.</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2</a:t>
            </a:r>
            <a:r>
              <a:rPr lang="el-GR" sz="3000" b="1" baseline="30000" dirty="0" smtClean="0"/>
              <a:t>η</a:t>
            </a:r>
            <a:r>
              <a:rPr lang="el-GR" sz="3000" b="1" dirty="0" smtClean="0"/>
              <a:t> αίτηση αναστολής</a:t>
            </a:r>
            <a:r>
              <a:rPr lang="en-US" sz="3000" b="1" dirty="0" smtClean="0"/>
              <a:t>;</a:t>
            </a:r>
            <a:endParaRPr lang="el-GR" sz="3000" b="1" dirty="0"/>
          </a:p>
        </p:txBody>
      </p:sp>
      <p:sp>
        <p:nvSpPr>
          <p:cNvPr id="3" name="2 - Θέση περιεχομένου"/>
          <p:cNvSpPr>
            <a:spLocks noGrp="1"/>
          </p:cNvSpPr>
          <p:nvPr>
            <p:ph idx="1"/>
          </p:nvPr>
        </p:nvSpPr>
        <p:spPr/>
        <p:txBody>
          <a:bodyPr>
            <a:normAutofit fontScale="70000" lnSpcReduction="20000"/>
          </a:bodyPr>
          <a:lstStyle/>
          <a:p>
            <a:pPr algn="just">
              <a:buFont typeface="Wingdings" pitchFamily="2" charset="2"/>
              <a:buChar char="§"/>
            </a:pPr>
            <a:r>
              <a:rPr lang="el-GR" dirty="0" smtClean="0"/>
              <a:t>Στις ακυρωτικές διαφορές επιτρέπεται η νέα αίτηση</a:t>
            </a:r>
            <a:r>
              <a:rPr lang="en-US" dirty="0" smtClean="0"/>
              <a:t> </a:t>
            </a:r>
            <a:r>
              <a:rPr lang="el-GR" dirty="0" smtClean="0"/>
              <a:t>αναστολής με τις </a:t>
            </a:r>
            <a:r>
              <a:rPr lang="el-GR" dirty="0" smtClean="0"/>
              <a:t>προϋποθέσεις</a:t>
            </a:r>
            <a:r>
              <a:rPr lang="en-US" dirty="0" smtClean="0"/>
              <a:t> </a:t>
            </a:r>
            <a:r>
              <a:rPr lang="el-GR" dirty="0" smtClean="0"/>
              <a:t>της αίτησης ανάκλησης, </a:t>
            </a:r>
            <a:r>
              <a:rPr lang="el-GR" dirty="0" smtClean="0"/>
              <a:t>εφόσον η αρχική </a:t>
            </a:r>
            <a:r>
              <a:rPr lang="el-GR" dirty="0" smtClean="0"/>
              <a:t>αίτηση </a:t>
            </a:r>
            <a:r>
              <a:rPr lang="el-GR" dirty="0" smtClean="0"/>
              <a:t>είχε απορριφθεί </a:t>
            </a:r>
            <a:r>
              <a:rPr lang="el-GR" b="1" i="1" dirty="0" smtClean="0"/>
              <a:t>[άρθρο 52 παρ. 10 Π.Δ. 18/1989]. </a:t>
            </a:r>
            <a:endParaRPr lang="el-GR" b="1" i="1" dirty="0" smtClean="0"/>
          </a:p>
          <a:p>
            <a:pPr algn="just">
              <a:buFont typeface="Wingdings" pitchFamily="2" charset="2"/>
              <a:buChar char="§"/>
            </a:pPr>
            <a:endParaRPr lang="el-GR" dirty="0" smtClean="0"/>
          </a:p>
          <a:p>
            <a:pPr algn="just">
              <a:buFont typeface="Wingdings" pitchFamily="2" charset="2"/>
              <a:buChar char="§"/>
            </a:pPr>
            <a:endParaRPr lang="el-GR" dirty="0" smtClean="0"/>
          </a:p>
          <a:p>
            <a:pPr algn="just">
              <a:buFont typeface="Wingdings" pitchFamily="2" charset="2"/>
              <a:buChar char="§"/>
            </a:pPr>
            <a:endParaRPr lang="el-GR" dirty="0" smtClean="0"/>
          </a:p>
          <a:p>
            <a:pPr algn="just">
              <a:buFont typeface="Wingdings" pitchFamily="2" charset="2"/>
              <a:buChar char="§"/>
            </a:pPr>
            <a:r>
              <a:rPr lang="el-GR" dirty="0" smtClean="0"/>
              <a:t>Στις </a:t>
            </a:r>
            <a:r>
              <a:rPr lang="el-GR" dirty="0" smtClean="0"/>
              <a:t>διαφορές ουσίας δεύτερη αίτηση αναστολής </a:t>
            </a:r>
            <a:r>
              <a:rPr lang="el-GR" b="1" dirty="0" smtClean="0"/>
              <a:t>δεν επιτρέπεται </a:t>
            </a:r>
            <a:r>
              <a:rPr lang="el-GR" b="1" i="1" dirty="0" smtClean="0"/>
              <a:t>[άρθρο 203 παρ. 6 Κ.Δ.Δ.]</a:t>
            </a:r>
            <a:r>
              <a:rPr lang="el-GR" dirty="0" smtClean="0"/>
              <a:t>.</a:t>
            </a:r>
            <a:endParaRPr lang="el-GR" dirty="0" smtClean="0"/>
          </a:p>
          <a:p>
            <a:pPr algn="just">
              <a:buNone/>
            </a:pPr>
            <a:r>
              <a:rPr lang="el-GR" dirty="0" smtClean="0"/>
              <a:t/>
            </a:r>
            <a:br>
              <a:rPr lang="el-GR" dirty="0" smtClean="0"/>
            </a:br>
            <a:endParaRPr lang="el-GR" dirty="0" smtClean="0"/>
          </a:p>
          <a:p>
            <a:pPr algn="just">
              <a:buNone/>
            </a:pPr>
            <a:r>
              <a:rPr lang="el-GR" dirty="0" smtClean="0"/>
              <a:t>	</a:t>
            </a:r>
            <a:r>
              <a:rPr lang="el-GR" dirty="0" smtClean="0"/>
              <a:t>αντικείμενο </a:t>
            </a:r>
            <a:r>
              <a:rPr lang="el-GR" dirty="0" smtClean="0"/>
              <a:t>της αίτησης ανάκλησης δεν μπορεί να είναι </a:t>
            </a:r>
            <a:r>
              <a:rPr lang="el-GR" b="1" dirty="0" smtClean="0"/>
              <a:t>ζήτημα το οποίο δεν έτυχε αξιολόγησης </a:t>
            </a:r>
            <a:r>
              <a:rPr lang="el-GR" dirty="0" smtClean="0"/>
              <a:t>και δεν είχε εξετασθεί από το Δικαστήριο που έκρινε την αίτηση αναστολής, αφού κάτι τέτοιο θα αποτελούσε κατ’ </a:t>
            </a:r>
            <a:r>
              <a:rPr lang="el-GR" dirty="0" err="1" smtClean="0"/>
              <a:t>ουσίαν</a:t>
            </a:r>
            <a:r>
              <a:rPr lang="el-GR" dirty="0" smtClean="0"/>
              <a:t> ανεπίτρεπτη δεύτερη αίτηση αναστολής.</a:t>
            </a:r>
            <a:endParaRPr lang="el-GR" dirty="0" smtClean="0"/>
          </a:p>
          <a:p>
            <a:endParaRPr lang="el-GR" dirty="0"/>
          </a:p>
        </p:txBody>
      </p:sp>
      <p:sp>
        <p:nvSpPr>
          <p:cNvPr id="4" name="3 - Βέλος προς τα κάτω"/>
          <p:cNvSpPr/>
          <p:nvPr/>
        </p:nvSpPr>
        <p:spPr>
          <a:xfrm>
            <a:off x="4143372" y="4000504"/>
            <a:ext cx="642942"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επάνω-κάτω"/>
          <p:cNvSpPr/>
          <p:nvPr/>
        </p:nvSpPr>
        <p:spPr>
          <a:xfrm>
            <a:off x="4214810" y="2643182"/>
            <a:ext cx="428628" cy="64294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25536"/>
          </a:xfrm>
        </p:spPr>
        <p:txBody>
          <a:bodyPr>
            <a:normAutofit fontScale="90000"/>
          </a:bodyPr>
          <a:lstStyle/>
          <a:p>
            <a:r>
              <a:rPr lang="el-GR" sz="2200" dirty="0" smtClean="0"/>
              <a:t> </a:t>
            </a:r>
            <a:r>
              <a:rPr lang="el-GR" sz="2200" dirty="0" smtClean="0"/>
              <a:t/>
            </a:r>
            <a:br>
              <a:rPr lang="el-GR" sz="2200" dirty="0" smtClean="0"/>
            </a:br>
            <a:r>
              <a:rPr lang="el-GR" sz="3300" b="1" dirty="0" smtClean="0"/>
              <a:t>αποφάσεις </a:t>
            </a:r>
            <a:r>
              <a:rPr lang="el-GR" sz="3300" b="1" dirty="0" smtClean="0"/>
              <a:t>προσωρινής δικαστικής προστασίας</a:t>
            </a:r>
            <a:br>
              <a:rPr lang="el-GR" sz="3300" b="1" dirty="0" smtClean="0"/>
            </a:br>
            <a:r>
              <a:rPr lang="el-GR" sz="3300" b="1" dirty="0" smtClean="0"/>
              <a:t/>
            </a:r>
            <a:br>
              <a:rPr lang="el-GR" sz="3300" b="1" dirty="0" smtClean="0"/>
            </a:br>
            <a:r>
              <a:rPr lang="el-GR" sz="3300" b="1" dirty="0" smtClean="0">
                <a:solidFill>
                  <a:srgbClr val="C00000"/>
                </a:solidFill>
              </a:rPr>
              <a:t>«</a:t>
            </a:r>
            <a:r>
              <a:rPr lang="el-GR" sz="3300" b="1" dirty="0" smtClean="0">
                <a:solidFill>
                  <a:srgbClr val="C00000"/>
                </a:solidFill>
              </a:rPr>
              <a:t>προσωρινό δεδικασμένο»</a:t>
            </a:r>
            <a:r>
              <a:rPr lang="el-GR" sz="3300" b="1" dirty="0" smtClean="0">
                <a:solidFill>
                  <a:srgbClr val="C00000"/>
                </a:solidFill>
              </a:rPr>
              <a:t> </a:t>
            </a:r>
            <a:r>
              <a:rPr lang="el-GR" sz="3300" b="1" dirty="0" smtClean="0"/>
              <a:t/>
            </a:r>
            <a:br>
              <a:rPr lang="el-GR" sz="3300" b="1" dirty="0" smtClean="0"/>
            </a:br>
            <a:endParaRPr lang="el-GR" sz="3300" b="1" dirty="0" smtClean="0"/>
          </a:p>
        </p:txBody>
      </p:sp>
      <p:sp>
        <p:nvSpPr>
          <p:cNvPr id="3" name="2 - Θέση περιεχομένου"/>
          <p:cNvSpPr>
            <a:spLocks noGrp="1"/>
          </p:cNvSpPr>
          <p:nvPr>
            <p:ph idx="1"/>
          </p:nvPr>
        </p:nvSpPr>
        <p:spPr/>
        <p:txBody>
          <a:bodyPr>
            <a:normAutofit fontScale="77500" lnSpcReduction="20000"/>
          </a:bodyPr>
          <a:lstStyle/>
          <a:p>
            <a:pPr algn="just">
              <a:buFont typeface="Wingdings" pitchFamily="2" charset="2"/>
              <a:buChar char="ü"/>
            </a:pPr>
            <a:r>
              <a:rPr lang="el-GR" dirty="0" smtClean="0"/>
              <a:t>διαρκεί </a:t>
            </a:r>
            <a:r>
              <a:rPr lang="el-GR" dirty="0" smtClean="0"/>
              <a:t>έως την έκδοση της απόφασης </a:t>
            </a:r>
            <a:r>
              <a:rPr lang="el-GR" dirty="0" smtClean="0"/>
              <a:t>επί </a:t>
            </a:r>
            <a:r>
              <a:rPr lang="el-GR" dirty="0" smtClean="0"/>
              <a:t>του κυρίου ενδίκου </a:t>
            </a:r>
            <a:r>
              <a:rPr lang="el-GR" dirty="0" smtClean="0"/>
              <a:t>βοηθήματος.</a:t>
            </a:r>
          </a:p>
          <a:p>
            <a:pPr algn="just">
              <a:buFont typeface="Wingdings" pitchFamily="2" charset="2"/>
              <a:buChar char="ü"/>
            </a:pPr>
            <a:endParaRPr lang="el-GR" dirty="0" smtClean="0"/>
          </a:p>
          <a:p>
            <a:pPr algn="just">
              <a:buFont typeface="Wingdings" pitchFamily="2" charset="2"/>
              <a:buChar char="ü"/>
            </a:pPr>
            <a:r>
              <a:rPr lang="el-GR" dirty="0" smtClean="0"/>
              <a:t>η Διοίκηση </a:t>
            </a:r>
            <a:r>
              <a:rPr lang="el-GR" dirty="0" smtClean="0"/>
              <a:t>υποχρεούται </a:t>
            </a:r>
            <a:r>
              <a:rPr lang="el-GR" dirty="0" smtClean="0"/>
              <a:t>να </a:t>
            </a:r>
            <a:r>
              <a:rPr lang="el-GR" dirty="0" smtClean="0"/>
              <a:t>παύσει άμεσα την εκτέλεση της προσβληθείσας </a:t>
            </a:r>
            <a:r>
              <a:rPr lang="el-GR" dirty="0" smtClean="0"/>
              <a:t>πράξης.</a:t>
            </a:r>
          </a:p>
          <a:p>
            <a:pPr algn="just">
              <a:buFont typeface="Wingdings" pitchFamily="2" charset="2"/>
              <a:buChar char="ü"/>
            </a:pPr>
            <a:endParaRPr lang="el-GR" dirty="0" smtClean="0"/>
          </a:p>
          <a:p>
            <a:pPr algn="just">
              <a:buFont typeface="Wingdings" pitchFamily="2" charset="2"/>
              <a:buChar char="ü"/>
            </a:pPr>
            <a:r>
              <a:rPr lang="el-GR" dirty="0" smtClean="0"/>
              <a:t>η Διοίκηση </a:t>
            </a:r>
            <a:r>
              <a:rPr lang="el-GR" dirty="0" smtClean="0"/>
              <a:t>οφείλει να </a:t>
            </a:r>
            <a:r>
              <a:rPr lang="el-GR" dirty="0" smtClean="0"/>
              <a:t>απέχει από κάθε ενέργεια που είναι αντίθετη προς το περιεχόμενο της απόφασης </a:t>
            </a:r>
            <a:r>
              <a:rPr lang="el-GR" dirty="0" smtClean="0"/>
              <a:t>αυτής.</a:t>
            </a:r>
          </a:p>
          <a:p>
            <a:pPr algn="just">
              <a:buFont typeface="Wingdings" pitchFamily="2" charset="2"/>
              <a:buChar char="ü"/>
            </a:pPr>
            <a:endParaRPr lang="el-GR" dirty="0" smtClean="0"/>
          </a:p>
          <a:p>
            <a:pPr algn="just">
              <a:buFont typeface="Wingdings" pitchFamily="2" charset="2"/>
              <a:buChar char="ü"/>
            </a:pPr>
            <a:r>
              <a:rPr lang="el-GR" dirty="0" smtClean="0"/>
              <a:t>η </a:t>
            </a:r>
            <a:r>
              <a:rPr lang="el-GR" dirty="0" smtClean="0"/>
              <a:t>Διοίκηση απαγορεύεται να εκδώσει την ίδια ή όμοια με την προσβληθείσα πράξη, η οποία χωρίς να την αντικαθιστά, αποσκοπεί απλώς στο να εξουδετερώσει το ανασταλτικό </a:t>
            </a:r>
            <a:r>
              <a:rPr lang="el-GR" dirty="0" smtClean="0"/>
              <a:t>αποτέλεσμα.</a:t>
            </a:r>
          </a:p>
          <a:p>
            <a:endParaRPr lang="el-GR" dirty="0" smtClean="0"/>
          </a:p>
          <a:p>
            <a:endParaRPr lang="el-GR" dirty="0" smtClean="0"/>
          </a:p>
          <a:p>
            <a:endParaRPr lang="el-GR" dirty="0" smtClean="0"/>
          </a:p>
          <a:p>
            <a:endParaRPr lang="el-GR" dirty="0" smtClean="0"/>
          </a:p>
          <a:p>
            <a:endParaRPr lang="el-GR" dirty="0"/>
          </a:p>
        </p:txBody>
      </p:sp>
      <p:sp>
        <p:nvSpPr>
          <p:cNvPr id="4" name="3 - Βέλος προς τα κάτω"/>
          <p:cNvSpPr/>
          <p:nvPr/>
        </p:nvSpPr>
        <p:spPr>
          <a:xfrm>
            <a:off x="4071934" y="714356"/>
            <a:ext cx="78581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Έκταση ανασταλτικού αποτελέσματος</a:t>
            </a:r>
            <a:br>
              <a:rPr lang="el-GR" sz="3000" b="1" dirty="0" smtClean="0"/>
            </a:br>
            <a:endParaRPr lang="el-GR" sz="3000" b="1" dirty="0"/>
          </a:p>
        </p:txBody>
      </p:sp>
      <p:sp>
        <p:nvSpPr>
          <p:cNvPr id="3" name="2 - Θέση περιεχομένου"/>
          <p:cNvSpPr>
            <a:spLocks noGrp="1"/>
          </p:cNvSpPr>
          <p:nvPr>
            <p:ph idx="1"/>
          </p:nvPr>
        </p:nvSpPr>
        <p:spPr>
          <a:xfrm>
            <a:off x="457200" y="1000108"/>
            <a:ext cx="8229600" cy="5126055"/>
          </a:xfrm>
        </p:spPr>
        <p:txBody>
          <a:bodyPr>
            <a:normAutofit fontScale="55000" lnSpcReduction="20000"/>
          </a:bodyPr>
          <a:lstStyle/>
          <a:p>
            <a:pPr algn="ctr">
              <a:buFont typeface="Wingdings" pitchFamily="2" charset="2"/>
              <a:buChar char="q"/>
            </a:pPr>
            <a:r>
              <a:rPr lang="el-GR" b="1" dirty="0" smtClean="0"/>
              <a:t>ακυρωτικό αποτέλεσμα</a:t>
            </a:r>
            <a:r>
              <a:rPr lang="el-GR" dirty="0" smtClean="0"/>
              <a:t>:</a:t>
            </a:r>
          </a:p>
          <a:p>
            <a:pPr algn="just">
              <a:buNone/>
            </a:pPr>
            <a:r>
              <a:rPr lang="el-GR" dirty="0" smtClean="0"/>
              <a:t>	</a:t>
            </a:r>
            <a:r>
              <a:rPr lang="el-GR" dirty="0" smtClean="0"/>
              <a:t>η </a:t>
            </a:r>
            <a:r>
              <a:rPr lang="el-GR" dirty="0" smtClean="0"/>
              <a:t>Διοίκηση </a:t>
            </a:r>
            <a:r>
              <a:rPr lang="el-GR" dirty="0" smtClean="0"/>
              <a:t>υποχρεούται </a:t>
            </a:r>
            <a:r>
              <a:rPr lang="el-GR" dirty="0" smtClean="0"/>
              <a:t>«</a:t>
            </a:r>
            <a:r>
              <a:rPr lang="el-GR" i="1" dirty="0" smtClean="0"/>
              <a:t>όχι μόνο να θεωρήσει ανίσχυρη και ανύπαρκτη νομικά τη διοικητική πράξη που ακυρώθηκε […], αλλά […] να προχωρήσει με θετικές ενέργειες στην αναμόρφωση της ή των νομικών καταστάσεων που διαμορφώθηκαν εν τω μεταξύ βάσει της πράξεως ή της παραλείψεως που ακυρώθηκε ή ως συνέπεια αυτής</a:t>
            </a:r>
            <a:r>
              <a:rPr lang="el-GR" i="1" dirty="0" smtClean="0"/>
              <a:t>».</a:t>
            </a:r>
            <a:endParaRPr lang="el-GR" dirty="0" smtClean="0"/>
          </a:p>
          <a:p>
            <a:pPr algn="just">
              <a:buFont typeface="Wingdings" pitchFamily="2" charset="2"/>
              <a:buChar char="q"/>
            </a:pPr>
            <a:endParaRPr lang="el-GR" dirty="0" smtClean="0"/>
          </a:p>
          <a:p>
            <a:pPr algn="ctr">
              <a:buFont typeface="Wingdings" pitchFamily="2" charset="2"/>
              <a:buChar char="q"/>
            </a:pPr>
            <a:r>
              <a:rPr lang="el-GR" b="1" dirty="0" smtClean="0"/>
              <a:t>ανασταλτικό αποτέλεσμα:</a:t>
            </a:r>
          </a:p>
          <a:p>
            <a:pPr algn="just">
              <a:buFont typeface="Wingdings" pitchFamily="2" charset="2"/>
              <a:buChar char="ü"/>
            </a:pPr>
            <a:r>
              <a:rPr lang="el-GR" dirty="0" smtClean="0"/>
              <a:t>η </a:t>
            </a:r>
            <a:r>
              <a:rPr lang="el-GR" dirty="0" smtClean="0"/>
              <a:t>αναστολή εκτέλεσης της προσβαλλόμενης πράξης </a:t>
            </a:r>
            <a:r>
              <a:rPr lang="el-GR" dirty="0" smtClean="0">
                <a:solidFill>
                  <a:srgbClr val="FF0000"/>
                </a:solidFill>
              </a:rPr>
              <a:t>δεν επηρεάζει την ισχύς ή το κύρος </a:t>
            </a:r>
            <a:r>
              <a:rPr lang="el-GR" dirty="0" smtClean="0">
                <a:solidFill>
                  <a:srgbClr val="FF0000"/>
                </a:solidFill>
              </a:rPr>
              <a:t>της</a:t>
            </a:r>
            <a:r>
              <a:rPr lang="el-GR" dirty="0" smtClean="0"/>
              <a:t>.</a:t>
            </a:r>
          </a:p>
          <a:p>
            <a:pPr algn="just">
              <a:buFont typeface="Wingdings" pitchFamily="2" charset="2"/>
              <a:buChar char="ü"/>
            </a:pPr>
            <a:r>
              <a:rPr lang="el-GR" dirty="0" smtClean="0"/>
              <a:t>η </a:t>
            </a:r>
            <a:r>
              <a:rPr lang="el-GR" dirty="0" smtClean="0"/>
              <a:t>αναστολή </a:t>
            </a:r>
            <a:r>
              <a:rPr lang="el-GR" dirty="0" smtClean="0">
                <a:solidFill>
                  <a:srgbClr val="FF0000"/>
                </a:solidFill>
              </a:rPr>
              <a:t>δεν </a:t>
            </a:r>
            <a:r>
              <a:rPr lang="el-GR" dirty="0" smtClean="0">
                <a:solidFill>
                  <a:srgbClr val="FF0000"/>
                </a:solidFill>
              </a:rPr>
              <a:t>επεκτείνεται και σε άλλες, πέραν της </a:t>
            </a:r>
            <a:r>
              <a:rPr lang="el-GR" dirty="0" err="1" smtClean="0">
                <a:solidFill>
                  <a:srgbClr val="FF0000"/>
                </a:solidFill>
              </a:rPr>
              <a:t>ανασταλείσας</a:t>
            </a:r>
            <a:r>
              <a:rPr lang="el-GR" dirty="0" smtClean="0">
                <a:solidFill>
                  <a:srgbClr val="FF0000"/>
                </a:solidFill>
              </a:rPr>
              <a:t>, πράξεις</a:t>
            </a:r>
            <a:r>
              <a:rPr lang="el-GR" dirty="0" smtClean="0"/>
              <a:t>, ακόμα και αν οι τελευταίες αποτελούν αυτοδίκαιη συνέπεια αυτής. </a:t>
            </a:r>
            <a:endParaRPr lang="el-GR" dirty="0" smtClean="0"/>
          </a:p>
          <a:p>
            <a:pPr algn="just">
              <a:buFont typeface="Wingdings" pitchFamily="2" charset="2"/>
              <a:buChar char="ü"/>
            </a:pPr>
            <a:r>
              <a:rPr lang="el-GR" dirty="0" smtClean="0"/>
              <a:t>η Διοίκηση </a:t>
            </a:r>
            <a:r>
              <a:rPr lang="el-GR" dirty="0" smtClean="0">
                <a:solidFill>
                  <a:srgbClr val="FF0000"/>
                </a:solidFill>
              </a:rPr>
              <a:t>δεν </a:t>
            </a:r>
            <a:r>
              <a:rPr lang="el-GR" dirty="0" smtClean="0">
                <a:solidFill>
                  <a:srgbClr val="FF0000"/>
                </a:solidFill>
              </a:rPr>
              <a:t>υποχρεούται </a:t>
            </a:r>
            <a:r>
              <a:rPr lang="el-GR" dirty="0" smtClean="0">
                <a:solidFill>
                  <a:srgbClr val="FF0000"/>
                </a:solidFill>
              </a:rPr>
              <a:t>να ανακαλέσει την πράξη </a:t>
            </a:r>
            <a:r>
              <a:rPr lang="el-GR" dirty="0" smtClean="0"/>
              <a:t>της οποίας έχει ανασταλεί η εκτέλεση ή </a:t>
            </a:r>
            <a:r>
              <a:rPr lang="el-GR" dirty="0" smtClean="0">
                <a:solidFill>
                  <a:srgbClr val="FF0000"/>
                </a:solidFill>
              </a:rPr>
              <a:t>να εκδώσει πράξη αντίθετου προς αυτήν περιεχομένου </a:t>
            </a:r>
            <a:r>
              <a:rPr lang="el-GR" dirty="0" smtClean="0"/>
              <a:t>αλλά και γενικότερα πράξεων με σκοπό την ανατροπή πραγματικών καταστάσεων που έχουν ήδη </a:t>
            </a:r>
            <a:r>
              <a:rPr lang="el-GR" dirty="0" smtClean="0"/>
              <a:t>επέλθει. </a:t>
            </a:r>
            <a:endParaRPr lang="el-GR" dirty="0" smtClean="0"/>
          </a:p>
          <a:p>
            <a:pPr algn="just">
              <a:buFont typeface="Wingdings" pitchFamily="2" charset="2"/>
              <a:buChar char="ü"/>
            </a:pPr>
            <a:r>
              <a:rPr lang="el-GR" dirty="0" smtClean="0">
                <a:solidFill>
                  <a:srgbClr val="FF0000"/>
                </a:solidFill>
              </a:rPr>
              <a:t>επιτρέπεται η </a:t>
            </a:r>
            <a:r>
              <a:rPr lang="el-GR" dirty="0" smtClean="0">
                <a:solidFill>
                  <a:srgbClr val="FF0000"/>
                </a:solidFill>
              </a:rPr>
              <a:t>παράταση του χρόνου ισχύος </a:t>
            </a:r>
            <a:r>
              <a:rPr lang="el-GR" dirty="0" smtClean="0"/>
              <a:t>της </a:t>
            </a:r>
            <a:r>
              <a:rPr lang="el-GR" dirty="0" err="1" smtClean="0"/>
              <a:t>ανασταλείσας</a:t>
            </a:r>
            <a:r>
              <a:rPr lang="el-GR" dirty="0" smtClean="0"/>
              <a:t> </a:t>
            </a:r>
            <a:r>
              <a:rPr lang="el-GR" dirty="0" smtClean="0"/>
              <a:t>πράξης.</a:t>
            </a:r>
            <a:r>
              <a:rPr lang="el-GR" dirty="0" smtClean="0"/>
              <a:t> </a:t>
            </a:r>
            <a:endParaRPr lang="el-GR" dirty="0" smtClean="0"/>
          </a:p>
          <a:p>
            <a:pPr algn="just">
              <a:buFont typeface="Wingdings" pitchFamily="2" charset="2"/>
              <a:buChar char="ü"/>
            </a:pPr>
            <a:r>
              <a:rPr lang="el-GR" dirty="0" smtClean="0">
                <a:solidFill>
                  <a:srgbClr val="FF0000"/>
                </a:solidFill>
              </a:rPr>
              <a:t>επιτρέπεται </a:t>
            </a:r>
            <a:r>
              <a:rPr lang="el-GR" dirty="0" smtClean="0">
                <a:solidFill>
                  <a:srgbClr val="FF0000"/>
                </a:solidFill>
              </a:rPr>
              <a:t>η </a:t>
            </a:r>
            <a:r>
              <a:rPr lang="el-GR" dirty="0" smtClean="0">
                <a:solidFill>
                  <a:srgbClr val="FF0000"/>
                </a:solidFill>
              </a:rPr>
              <a:t>τροποποίηση ή αναθεώρηση ή ανανέωσή της πράξης </a:t>
            </a:r>
            <a:r>
              <a:rPr lang="el-GR" dirty="0" smtClean="0"/>
              <a:t>ή</a:t>
            </a:r>
            <a:r>
              <a:rPr lang="el-GR" dirty="0" smtClean="0"/>
              <a:t>, υπό ορισμένες προϋποθέσεις, ακόμη και </a:t>
            </a:r>
            <a:r>
              <a:rPr lang="el-GR" dirty="0" smtClean="0"/>
              <a:t>η </a:t>
            </a:r>
            <a:r>
              <a:rPr lang="el-GR" dirty="0" smtClean="0">
                <a:solidFill>
                  <a:srgbClr val="FF0000"/>
                </a:solidFill>
              </a:rPr>
              <a:t>αντικατάστασή</a:t>
            </a:r>
            <a:r>
              <a:rPr lang="el-GR" dirty="0" smtClean="0"/>
              <a:t> </a:t>
            </a:r>
            <a:r>
              <a:rPr lang="el-GR" dirty="0" smtClean="0"/>
              <a:t>της με άλλη πράξη όμοιου περιεχομένου, </a:t>
            </a:r>
            <a:r>
              <a:rPr lang="el-GR" dirty="0" err="1" smtClean="0"/>
              <a:t>ερειδόμενη</a:t>
            </a:r>
            <a:r>
              <a:rPr lang="el-GR" dirty="0" smtClean="0"/>
              <a:t> όμως </a:t>
            </a:r>
            <a:r>
              <a:rPr lang="el-GR" dirty="0" smtClean="0">
                <a:solidFill>
                  <a:srgbClr val="FF0000"/>
                </a:solidFill>
              </a:rPr>
              <a:t>σε </a:t>
            </a:r>
            <a:r>
              <a:rPr lang="el-GR" dirty="0" smtClean="0">
                <a:solidFill>
                  <a:srgbClr val="FF0000"/>
                </a:solidFill>
              </a:rPr>
              <a:t>διαφορετική πραγματική </a:t>
            </a:r>
            <a:r>
              <a:rPr lang="el-GR" dirty="0" smtClean="0">
                <a:solidFill>
                  <a:srgbClr val="FF0000"/>
                </a:solidFill>
              </a:rPr>
              <a:t>βάση</a:t>
            </a:r>
            <a:r>
              <a:rPr lang="el-GR" dirty="0" smtClean="0"/>
              <a:t>.</a:t>
            </a:r>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000" b="1" dirty="0" smtClean="0">
                <a:solidFill>
                  <a:schemeClr val="accent2">
                    <a:lumMod val="75000"/>
                  </a:schemeClr>
                </a:solidFill>
              </a:rPr>
              <a:t>Ακυρωτικές διαφορές </a:t>
            </a:r>
            <a:br>
              <a:rPr lang="el-GR" sz="3000" b="1" dirty="0" smtClean="0">
                <a:solidFill>
                  <a:schemeClr val="accent2">
                    <a:lumMod val="75000"/>
                  </a:schemeClr>
                </a:solidFill>
              </a:rPr>
            </a:br>
            <a:r>
              <a:rPr lang="el-GR" sz="3000" b="1" dirty="0" smtClean="0">
                <a:solidFill>
                  <a:schemeClr val="accent2">
                    <a:lumMod val="75000"/>
                  </a:schemeClr>
                </a:solidFill>
              </a:rPr>
              <a:t>(</a:t>
            </a:r>
            <a:r>
              <a:rPr lang="el-GR" sz="3000" b="1" dirty="0" smtClean="0">
                <a:solidFill>
                  <a:schemeClr val="accent2">
                    <a:lumMod val="75000"/>
                  </a:schemeClr>
                </a:solidFill>
              </a:rPr>
              <a:t>άρθρο 52 Π.Δ. </a:t>
            </a:r>
            <a:r>
              <a:rPr lang="el-GR" sz="3000" b="1" dirty="0" smtClean="0">
                <a:solidFill>
                  <a:schemeClr val="accent2">
                    <a:lumMod val="75000"/>
                  </a:schemeClr>
                </a:solidFill>
              </a:rPr>
              <a:t>18/1989)</a:t>
            </a:r>
            <a:r>
              <a:rPr lang="el-GR" sz="3000" b="1" dirty="0" smtClean="0"/>
              <a:t/>
            </a:r>
            <a:br>
              <a:rPr lang="el-GR" sz="3000" b="1" dirty="0" smtClean="0"/>
            </a:br>
            <a:endParaRPr lang="el-GR" sz="3000" b="1" dirty="0"/>
          </a:p>
        </p:txBody>
      </p:sp>
      <p:sp>
        <p:nvSpPr>
          <p:cNvPr id="3" name="2 - Θέση περιεχομένου"/>
          <p:cNvSpPr>
            <a:spLocks noGrp="1"/>
          </p:cNvSpPr>
          <p:nvPr>
            <p:ph idx="1"/>
          </p:nvPr>
        </p:nvSpPr>
        <p:spPr>
          <a:xfrm>
            <a:off x="457200" y="1142984"/>
            <a:ext cx="8229600" cy="4983179"/>
          </a:xfrm>
        </p:spPr>
        <p:txBody>
          <a:bodyPr>
            <a:normAutofit fontScale="47500" lnSpcReduction="20000"/>
          </a:bodyPr>
          <a:lstStyle/>
          <a:p>
            <a:pPr algn="just">
              <a:buFont typeface="Wingdings" pitchFamily="2" charset="2"/>
              <a:buChar char="Ø"/>
            </a:pPr>
            <a:endParaRPr lang="el-GR" dirty="0" smtClean="0"/>
          </a:p>
          <a:p>
            <a:pPr algn="just">
              <a:buFont typeface="Wingdings" pitchFamily="2" charset="2"/>
              <a:buChar char="Ø"/>
            </a:pPr>
            <a:r>
              <a:rPr lang="el-GR" sz="3800" dirty="0" smtClean="0"/>
              <a:t>από τον αρμόδιο Υπουργό </a:t>
            </a:r>
            <a:r>
              <a:rPr lang="el-GR" sz="3800" dirty="0" smtClean="0"/>
              <a:t>ή ανώτατο διοικητικό </a:t>
            </a:r>
            <a:r>
              <a:rPr lang="el-GR" sz="3800" dirty="0" smtClean="0"/>
              <a:t>όργανό ΝΠΔΔ (παρ. 1).</a:t>
            </a:r>
          </a:p>
          <a:p>
            <a:pPr algn="just">
              <a:buFont typeface="Wingdings" pitchFamily="2" charset="2"/>
              <a:buChar char="Ø"/>
            </a:pPr>
            <a:r>
              <a:rPr lang="el-GR" sz="3800" dirty="0" smtClean="0"/>
              <a:t>από την Επιτροπή Αναστολών (ΕΑ) του </a:t>
            </a:r>
            <a:r>
              <a:rPr lang="el-GR" sz="3800" dirty="0" err="1" smtClean="0"/>
              <a:t>ΣτΕ</a:t>
            </a:r>
            <a:r>
              <a:rPr lang="el-GR" sz="3800" dirty="0" smtClean="0"/>
              <a:t> ή συμβούλιο των ΤΔΔ, όταν δικάζουν ακυρωτικές διαφορές, </a:t>
            </a:r>
            <a:r>
              <a:rPr lang="el-GR" sz="3800" dirty="0" smtClean="0"/>
              <a:t>με συνοπτικά αιτιολογημένη απόφαση η οποία εκδίδεται σε συμβούλιο (</a:t>
            </a:r>
            <a:r>
              <a:rPr lang="el-GR" sz="3800" dirty="0" smtClean="0"/>
              <a:t>παρ. 2).</a:t>
            </a:r>
          </a:p>
          <a:p>
            <a:pPr algn="just">
              <a:buFont typeface="Wingdings" pitchFamily="2" charset="2"/>
              <a:buChar char="Ø"/>
            </a:pPr>
            <a:r>
              <a:rPr lang="el-GR" sz="3800" dirty="0" smtClean="0"/>
              <a:t>δυνατότητα χορήγησης προσωρινής διαταγής </a:t>
            </a:r>
            <a:r>
              <a:rPr lang="el-GR" sz="3800" dirty="0" smtClean="0"/>
              <a:t>αναστολής </a:t>
            </a:r>
            <a:r>
              <a:rPr lang="el-GR" sz="3800" dirty="0" smtClean="0"/>
              <a:t>εκτελέσεως, μέχρι την έκδοση απόφασης από την ΕΑ/συμβούλιο (παρ. 5).</a:t>
            </a:r>
          </a:p>
          <a:p>
            <a:pPr algn="just">
              <a:buFont typeface="Wingdings" pitchFamily="2" charset="2"/>
              <a:buChar char="Ø"/>
            </a:pPr>
            <a:r>
              <a:rPr lang="el-GR" sz="3800" dirty="0" smtClean="0"/>
              <a:t>δυνατότητα της ΕΑ/συμβουλίου να διατάζει, </a:t>
            </a:r>
            <a:r>
              <a:rPr lang="el-GR" sz="3800" dirty="0" smtClean="0"/>
              <a:t>εκτός από την αναστολή εκτέλεσης της προσβαλλόμενης πράξης, κατά περίπτωση, κατάλληλο μέτρο, χωρίς να δεσμεύεται από τις προτάσεις των </a:t>
            </a:r>
            <a:r>
              <a:rPr lang="el-GR" sz="3800" dirty="0" smtClean="0"/>
              <a:t>διαδίκων (</a:t>
            </a:r>
            <a:r>
              <a:rPr lang="el-GR" sz="3800" dirty="0" err="1" smtClean="0"/>
              <a:t>παρ.8</a:t>
            </a:r>
            <a:r>
              <a:rPr lang="el-GR" sz="3800" dirty="0" smtClean="0"/>
              <a:t>).</a:t>
            </a:r>
          </a:p>
          <a:p>
            <a:pPr algn="just"/>
            <a:endParaRPr lang="el-GR" sz="3800" dirty="0" smtClean="0"/>
          </a:p>
          <a:p>
            <a:pPr algn="just"/>
            <a:endParaRPr lang="el-GR" sz="3800" dirty="0" smtClean="0"/>
          </a:p>
          <a:p>
            <a:pPr algn="just">
              <a:buFont typeface="Wingdings" pitchFamily="2" charset="2"/>
              <a:buChar char="v"/>
            </a:pPr>
            <a:r>
              <a:rPr lang="el-GR" sz="3800" dirty="0" smtClean="0"/>
              <a:t>αίτηση </a:t>
            </a:r>
            <a:r>
              <a:rPr lang="el-GR" sz="3800" dirty="0" smtClean="0"/>
              <a:t>ακυρώσεως κατά αδείας </a:t>
            </a:r>
            <a:r>
              <a:rPr lang="el-GR" sz="3800" dirty="0" smtClean="0"/>
              <a:t>οικοδομής </a:t>
            </a:r>
            <a:r>
              <a:rPr lang="el-GR" sz="3800" dirty="0" smtClean="0"/>
              <a:t>που εκδόθηκε κατ` εφαρμογή διατάξεων για την εκτός σχεδίου </a:t>
            </a:r>
            <a:r>
              <a:rPr lang="el-GR" sz="3800" dirty="0" smtClean="0"/>
              <a:t>δόμηση		 </a:t>
            </a:r>
            <a:r>
              <a:rPr lang="el-GR" sz="3800" dirty="0" smtClean="0"/>
              <a:t>η εκτέλεση της προσβαλλομένης αδείας αναστέλλεται αυτοδικαίως για διάστημα εξήντα ημερών από την κοινοποίηση της αιτήσεως στην αρχή που εξέδωσε την </a:t>
            </a:r>
            <a:r>
              <a:rPr lang="el-GR" sz="3800" dirty="0" smtClean="0"/>
              <a:t>πράξη </a:t>
            </a:r>
            <a:r>
              <a:rPr lang="el-GR" sz="3800" b="1" i="1" dirty="0" smtClean="0"/>
              <a:t>[άρθρο 52</a:t>
            </a:r>
            <a:r>
              <a:rPr lang="el-GR" sz="3800" b="1" i="1" baseline="30000" dirty="0" smtClean="0"/>
              <a:t>Α</a:t>
            </a:r>
            <a:r>
              <a:rPr lang="el-GR" sz="3800" b="1" i="1" dirty="0" smtClean="0"/>
              <a:t>]</a:t>
            </a:r>
            <a:r>
              <a:rPr lang="el-GR" sz="3800" dirty="0" smtClean="0"/>
              <a:t>.</a:t>
            </a:r>
          </a:p>
          <a:p>
            <a:pPr algn="just"/>
            <a:endParaRPr lang="el-GR" sz="3800" dirty="0" smtClean="0"/>
          </a:p>
          <a:p>
            <a:pPr algn="just">
              <a:buNone/>
            </a:pPr>
            <a:r>
              <a:rPr lang="el-GR" sz="3800" dirty="0" smtClean="0"/>
              <a:t> </a:t>
            </a:r>
            <a:r>
              <a:rPr lang="el-GR" dirty="0" smtClean="0"/>
              <a:t/>
            </a:r>
            <a:br>
              <a:rPr lang="el-GR" dirty="0" smtClean="0"/>
            </a:br>
            <a:endParaRPr lang="el-GR" dirty="0"/>
          </a:p>
        </p:txBody>
      </p:sp>
      <p:sp>
        <p:nvSpPr>
          <p:cNvPr id="4" name="3 - Δεξιό βέλος"/>
          <p:cNvSpPr/>
          <p:nvPr/>
        </p:nvSpPr>
        <p:spPr>
          <a:xfrm>
            <a:off x="5000628" y="4429132"/>
            <a:ext cx="571504"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Autofit/>
          </a:bodyPr>
          <a:lstStyle/>
          <a:p>
            <a:r>
              <a:rPr lang="el-GR" sz="3000" b="1" dirty="0" smtClean="0">
                <a:solidFill>
                  <a:schemeClr val="accent2">
                    <a:lumMod val="75000"/>
                  </a:schemeClr>
                </a:solidFill>
              </a:rPr>
              <a:t>Διαφορές ουσίας </a:t>
            </a:r>
            <a:br>
              <a:rPr lang="el-GR" sz="3000" b="1" dirty="0" smtClean="0">
                <a:solidFill>
                  <a:schemeClr val="accent2">
                    <a:lumMod val="75000"/>
                  </a:schemeClr>
                </a:solidFill>
              </a:rPr>
            </a:br>
            <a:r>
              <a:rPr lang="el-GR" sz="3000" b="1" dirty="0" smtClean="0">
                <a:solidFill>
                  <a:schemeClr val="accent2">
                    <a:lumMod val="75000"/>
                  </a:schemeClr>
                </a:solidFill>
              </a:rPr>
              <a:t>(άρθρα 200 επ. ΚΔΔ)</a:t>
            </a:r>
            <a:endParaRPr lang="el-GR" sz="3000" dirty="0">
              <a:solidFill>
                <a:schemeClr val="accent2">
                  <a:lumMod val="75000"/>
                </a:schemeClr>
              </a:solidFill>
            </a:endParaRPr>
          </a:p>
        </p:txBody>
      </p:sp>
      <p:sp>
        <p:nvSpPr>
          <p:cNvPr id="3" name="2 - Θέση περιεχομένου"/>
          <p:cNvSpPr>
            <a:spLocks noGrp="1"/>
          </p:cNvSpPr>
          <p:nvPr>
            <p:ph idx="1"/>
          </p:nvPr>
        </p:nvSpPr>
        <p:spPr>
          <a:xfrm>
            <a:off x="457200" y="1285860"/>
            <a:ext cx="8229600" cy="4840303"/>
          </a:xfrm>
        </p:spPr>
        <p:txBody>
          <a:bodyPr>
            <a:normAutofit fontScale="55000" lnSpcReduction="20000"/>
          </a:bodyPr>
          <a:lstStyle/>
          <a:p>
            <a:pPr algn="just">
              <a:buFont typeface="Wingdings" pitchFamily="2" charset="2"/>
              <a:buChar char="Ø"/>
            </a:pPr>
            <a:r>
              <a:rPr lang="el-GR" b="1" dirty="0" smtClean="0"/>
              <a:t>αναστολή εκτέλεσης της προσβαλλόμενης ατομικής διοικητικής πράξης </a:t>
            </a:r>
            <a:r>
              <a:rPr lang="el-GR" dirty="0" smtClean="0"/>
              <a:t>από </a:t>
            </a:r>
            <a:r>
              <a:rPr lang="el-GR" dirty="0" smtClean="0"/>
              <a:t>την αρμόδια διοικητική </a:t>
            </a:r>
            <a:r>
              <a:rPr lang="el-GR" dirty="0" smtClean="0"/>
              <a:t>αρχή ή από το αρμόδιο για την εκδίκαση της προσφυγής ΤΔΔ ύστερα </a:t>
            </a:r>
            <a:r>
              <a:rPr lang="el-GR" dirty="0" smtClean="0"/>
              <a:t>από </a:t>
            </a:r>
            <a:r>
              <a:rPr lang="el-GR" dirty="0" smtClean="0"/>
              <a:t>αίτηση </a:t>
            </a:r>
            <a:r>
              <a:rPr lang="el-GR" dirty="0" smtClean="0"/>
              <a:t>εκείνου που άσκησε την προσφυγή, </a:t>
            </a:r>
            <a:r>
              <a:rPr lang="el-GR" dirty="0" smtClean="0"/>
              <a:t>με </a:t>
            </a:r>
            <a:r>
              <a:rPr lang="el-GR" dirty="0" smtClean="0"/>
              <a:t>συνοπτικά αιτιολογημένη </a:t>
            </a:r>
            <a:r>
              <a:rPr lang="el-GR" dirty="0" smtClean="0"/>
              <a:t>απόφαση εν </a:t>
            </a:r>
            <a:r>
              <a:rPr lang="el-GR" dirty="0" err="1" smtClean="0"/>
              <a:t>συμβουλίω</a:t>
            </a:r>
            <a:r>
              <a:rPr lang="el-GR" dirty="0" smtClean="0"/>
              <a:t> (άρθρο 200 παρ. 1)</a:t>
            </a:r>
          </a:p>
          <a:p>
            <a:pPr algn="just">
              <a:buFont typeface="Wingdings" pitchFamily="2" charset="2"/>
              <a:buChar char="Ø"/>
            </a:pPr>
            <a:r>
              <a:rPr lang="el-GR" dirty="0" smtClean="0"/>
              <a:t>δυνατότητα το δικαστήριο </a:t>
            </a:r>
            <a:r>
              <a:rPr lang="el-GR" dirty="0" smtClean="0"/>
              <a:t>να </a:t>
            </a:r>
            <a:r>
              <a:rPr lang="el-GR" dirty="0" smtClean="0"/>
              <a:t>διατάξει </a:t>
            </a:r>
            <a:r>
              <a:rPr lang="el-GR" dirty="0" smtClean="0"/>
              <a:t>και κάθε άλλο, κατά περίπτωση, </a:t>
            </a:r>
            <a:r>
              <a:rPr lang="el-GR" b="1" dirty="0" smtClean="0"/>
              <a:t>κατάλληλο μέτρο</a:t>
            </a:r>
            <a:r>
              <a:rPr lang="el-GR" dirty="0" smtClean="0"/>
              <a:t>, χωρίς δέσμευση από τις προτάσεις των </a:t>
            </a:r>
            <a:r>
              <a:rPr lang="el-GR" dirty="0" smtClean="0"/>
              <a:t>διαδίκων.</a:t>
            </a:r>
          </a:p>
          <a:p>
            <a:pPr algn="just">
              <a:buFont typeface="Wingdings" pitchFamily="2" charset="2"/>
              <a:buChar char="Ø"/>
            </a:pPr>
            <a:r>
              <a:rPr lang="el-GR" dirty="0" smtClean="0"/>
              <a:t>π.χ. α</a:t>
            </a:r>
            <a:r>
              <a:rPr lang="el-GR" dirty="0" smtClean="0"/>
              <a:t>) </a:t>
            </a:r>
            <a:r>
              <a:rPr lang="el-GR" dirty="0" smtClean="0"/>
              <a:t>κατάθεση </a:t>
            </a:r>
            <a:r>
              <a:rPr lang="el-GR" dirty="0" smtClean="0"/>
              <a:t>στο καθ` ου η </a:t>
            </a:r>
            <a:r>
              <a:rPr lang="el-GR" dirty="0" smtClean="0"/>
              <a:t>αίτηση εγγυητικής </a:t>
            </a:r>
            <a:r>
              <a:rPr lang="el-GR" dirty="0" smtClean="0"/>
              <a:t>επιστολής </a:t>
            </a:r>
            <a:r>
              <a:rPr lang="el-GR" dirty="0" smtClean="0"/>
              <a:t>από τράπεζα ή </a:t>
            </a:r>
            <a:r>
              <a:rPr lang="el-GR" dirty="0" smtClean="0"/>
              <a:t>β) </a:t>
            </a:r>
            <a:r>
              <a:rPr lang="el-GR" dirty="0" smtClean="0"/>
              <a:t>εγγραφή </a:t>
            </a:r>
            <a:r>
              <a:rPr lang="el-GR" dirty="0" smtClean="0"/>
              <a:t>από το καθ` ου προσημείωσης υποθήκης σε ακίνητο του αιτούντος, </a:t>
            </a:r>
            <a:r>
              <a:rPr lang="el-GR" dirty="0" smtClean="0"/>
              <a:t>ή </a:t>
            </a:r>
            <a:r>
              <a:rPr lang="el-GR" dirty="0" smtClean="0"/>
              <a:t>γ) την τήρηση οποιουδήποτε άλλου κατάλληλου όρου </a:t>
            </a:r>
            <a:r>
              <a:rPr lang="el-GR" dirty="0" smtClean="0"/>
              <a:t>για </a:t>
            </a:r>
            <a:r>
              <a:rPr lang="el-GR" dirty="0" smtClean="0"/>
              <a:t>την προστασία των συμφερόντων του καθ` ου </a:t>
            </a:r>
            <a:r>
              <a:rPr lang="el-GR" dirty="0" smtClean="0"/>
              <a:t>(</a:t>
            </a:r>
            <a:r>
              <a:rPr lang="el-GR" dirty="0" smtClean="0"/>
              <a:t>άρθρο 205</a:t>
            </a:r>
            <a:r>
              <a:rPr lang="el-GR" dirty="0" smtClean="0"/>
              <a:t>).</a:t>
            </a:r>
          </a:p>
          <a:p>
            <a:pPr algn="just">
              <a:buFont typeface="Wingdings" pitchFamily="2" charset="2"/>
              <a:buChar char="Ø"/>
            </a:pPr>
            <a:endParaRPr lang="el-GR" b="1" dirty="0" smtClean="0"/>
          </a:p>
          <a:p>
            <a:pPr algn="just">
              <a:buFont typeface="Wingdings" pitchFamily="2" charset="2"/>
              <a:buChar char="Ø"/>
            </a:pPr>
            <a:r>
              <a:rPr lang="el-GR" b="1" dirty="0" smtClean="0"/>
              <a:t>Αίτηση </a:t>
            </a:r>
            <a:r>
              <a:rPr lang="el-GR" b="1" dirty="0" smtClean="0"/>
              <a:t>προσωρινής ρύθμιση </a:t>
            </a:r>
            <a:r>
              <a:rPr lang="el-GR" b="1" dirty="0" smtClean="0"/>
              <a:t>κατάστασης </a:t>
            </a:r>
            <a:r>
              <a:rPr lang="el-GR" dirty="0" smtClean="0"/>
              <a:t>επί </a:t>
            </a:r>
            <a:r>
              <a:rPr lang="el-GR" dirty="0" smtClean="0"/>
              <a:t>προσφυγής </a:t>
            </a:r>
            <a:r>
              <a:rPr lang="el-GR" i="1" dirty="0" smtClean="0"/>
              <a:t>ή αγωγής</a:t>
            </a:r>
            <a:r>
              <a:rPr lang="el-GR" dirty="0" smtClean="0"/>
              <a:t>: το δικαστήριο </a:t>
            </a:r>
            <a:r>
              <a:rPr lang="el-GR" dirty="0" smtClean="0"/>
              <a:t>μπορεί να διατάξει </a:t>
            </a:r>
            <a:r>
              <a:rPr lang="el-GR" dirty="0" smtClean="0"/>
              <a:t>κάθε </a:t>
            </a:r>
            <a:r>
              <a:rPr lang="el-GR" dirty="0" smtClean="0"/>
              <a:t>πρόσφορο κατά την κρίση του </a:t>
            </a:r>
            <a:r>
              <a:rPr lang="el-GR" dirty="0" smtClean="0"/>
              <a:t>μέτρο</a:t>
            </a:r>
            <a:r>
              <a:rPr lang="el-GR" dirty="0" smtClean="0"/>
              <a:t> (άρθρο </a:t>
            </a:r>
            <a:r>
              <a:rPr lang="el-GR" dirty="0" smtClean="0"/>
              <a:t>210).</a:t>
            </a:r>
          </a:p>
          <a:p>
            <a:pPr algn="just">
              <a:buFont typeface="Wingdings" pitchFamily="2" charset="2"/>
              <a:buChar char="Ø"/>
            </a:pPr>
            <a:r>
              <a:rPr lang="el-GR" b="1" dirty="0" smtClean="0"/>
              <a:t>Προσωρινή επιδίκαση απαίτησης</a:t>
            </a:r>
            <a:r>
              <a:rPr lang="el-GR" dirty="0" smtClean="0"/>
              <a:t>: Σε </a:t>
            </a:r>
            <a:r>
              <a:rPr lang="el-GR" dirty="0" smtClean="0"/>
              <a:t>περίπτωση άσκησης </a:t>
            </a:r>
            <a:r>
              <a:rPr lang="el-GR" dirty="0" err="1" smtClean="0"/>
              <a:t>καταψηφιστικής</a:t>
            </a:r>
            <a:r>
              <a:rPr lang="el-GR" dirty="0" smtClean="0"/>
              <a:t> </a:t>
            </a:r>
            <a:r>
              <a:rPr lang="el-GR" dirty="0" smtClean="0"/>
              <a:t>αγωγής επιδικάζεται στον ενάγοντα </a:t>
            </a:r>
            <a:r>
              <a:rPr lang="el-GR" dirty="0" smtClean="0"/>
              <a:t>μέρος της απαίτησης για την οποία άσκησε την αγωγή </a:t>
            </a:r>
            <a:r>
              <a:rPr lang="el-GR" dirty="0" smtClean="0"/>
              <a:t>του, αν συντρέχει αδυναμία </a:t>
            </a:r>
            <a:r>
              <a:rPr lang="el-GR" dirty="0" smtClean="0"/>
              <a:t>ή η ιδιαίτερη δυσχέρεια του αιτούντος προς αντιμετώπιση των άμεσων αναγκών διαβίωσης του ίδιου και της οικογένειάς </a:t>
            </a:r>
            <a:r>
              <a:rPr lang="el-GR" dirty="0" smtClean="0"/>
              <a:t>του ή </a:t>
            </a:r>
            <a:r>
              <a:rPr lang="el-GR" dirty="0" smtClean="0"/>
              <a:t>κίνδυνος σοβαρού οικονομικού κλονισμού </a:t>
            </a:r>
            <a:r>
              <a:rPr lang="el-GR" dirty="0" smtClean="0"/>
              <a:t>του νομικού  προσώπου (</a:t>
            </a:r>
            <a:r>
              <a:rPr lang="el-GR" dirty="0" smtClean="0"/>
              <a:t>άρθρο </a:t>
            </a:r>
            <a:r>
              <a:rPr lang="el-GR" dirty="0" smtClean="0"/>
              <a:t>211 επ.).</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439850"/>
          </a:xfrm>
        </p:spPr>
        <p:txBody>
          <a:bodyPr>
            <a:noAutofit/>
          </a:bodyPr>
          <a:lstStyle/>
          <a:p>
            <a:r>
              <a:rPr lang="el-GR" sz="3000" b="1" dirty="0" smtClean="0"/>
              <a:t>Λόγοι αναστολής</a:t>
            </a:r>
            <a:br>
              <a:rPr lang="el-GR" sz="3000" b="1" dirty="0" smtClean="0"/>
            </a:br>
            <a:r>
              <a:rPr lang="el-GR" sz="3000" b="1" dirty="0" smtClean="0"/>
              <a:t>[κοινοί στο άρθρο 52 </a:t>
            </a:r>
            <a:r>
              <a:rPr lang="el-GR" sz="3000" b="1" dirty="0" smtClean="0"/>
              <a:t>Π.Δ. </a:t>
            </a:r>
            <a:r>
              <a:rPr lang="el-GR" sz="3000" b="1" dirty="0" smtClean="0"/>
              <a:t>18/1989 </a:t>
            </a:r>
            <a:br>
              <a:rPr lang="el-GR" sz="3000" b="1" dirty="0" smtClean="0"/>
            </a:br>
            <a:r>
              <a:rPr lang="el-GR" sz="3000" b="1" dirty="0" smtClean="0"/>
              <a:t>και στο 202 του Κ.Δ.Δ.]</a:t>
            </a:r>
            <a:endParaRPr lang="el-GR" sz="3000" b="1" dirty="0"/>
          </a:p>
        </p:txBody>
      </p:sp>
      <p:sp>
        <p:nvSpPr>
          <p:cNvPr id="3" name="2 - Θέση περιεχομένου"/>
          <p:cNvSpPr>
            <a:spLocks noGrp="1"/>
          </p:cNvSpPr>
          <p:nvPr>
            <p:ph idx="1"/>
          </p:nvPr>
        </p:nvSpPr>
        <p:spPr/>
        <p:txBody>
          <a:bodyPr>
            <a:normAutofit/>
          </a:bodyPr>
          <a:lstStyle/>
          <a:p>
            <a:pPr algn="just"/>
            <a:endParaRPr lang="el-GR" dirty="0" smtClean="0"/>
          </a:p>
          <a:p>
            <a:pPr algn="just"/>
            <a:r>
              <a:rPr lang="el-GR" sz="2800" dirty="0" smtClean="0">
                <a:solidFill>
                  <a:schemeClr val="tx2">
                    <a:lumMod val="75000"/>
                  </a:schemeClr>
                </a:solidFill>
              </a:rPr>
              <a:t>1</a:t>
            </a:r>
            <a:r>
              <a:rPr lang="el-GR" sz="2800" dirty="0" smtClean="0">
                <a:solidFill>
                  <a:schemeClr val="tx2">
                    <a:lumMod val="75000"/>
                  </a:schemeClr>
                </a:solidFill>
              </a:rPr>
              <a:t>. πρόκληση στον αιτούντα ανεπανόρθωτης ή δυσχερώς </a:t>
            </a:r>
            <a:r>
              <a:rPr lang="el-GR" sz="2800" dirty="0" smtClean="0">
                <a:solidFill>
                  <a:schemeClr val="tx2">
                    <a:lumMod val="75000"/>
                  </a:schemeClr>
                </a:solidFill>
              </a:rPr>
              <a:t>επανορθώσιμης βλάβης από την </a:t>
            </a:r>
            <a:r>
              <a:rPr lang="el-GR" sz="2800" dirty="0" smtClean="0">
                <a:solidFill>
                  <a:schemeClr val="tx2">
                    <a:lumMod val="75000"/>
                  </a:schemeClr>
                </a:solidFill>
              </a:rPr>
              <a:t>άμεση εκτέλεση της προσβαλλόμενης </a:t>
            </a:r>
            <a:r>
              <a:rPr lang="el-GR" sz="2800" dirty="0" smtClean="0">
                <a:solidFill>
                  <a:schemeClr val="tx2">
                    <a:lumMod val="75000"/>
                  </a:schemeClr>
                </a:solidFill>
              </a:rPr>
              <a:t>πράξης.</a:t>
            </a:r>
          </a:p>
          <a:p>
            <a:pPr algn="just"/>
            <a:endParaRPr lang="el-GR" sz="2800" dirty="0" smtClean="0">
              <a:solidFill>
                <a:schemeClr val="tx2">
                  <a:lumMod val="75000"/>
                </a:schemeClr>
              </a:solidFill>
            </a:endParaRPr>
          </a:p>
          <a:p>
            <a:pPr algn="just"/>
            <a:r>
              <a:rPr lang="el-GR" sz="2800" dirty="0" smtClean="0">
                <a:solidFill>
                  <a:schemeClr val="tx2">
                    <a:lumMod val="75000"/>
                  </a:schemeClr>
                </a:solidFill>
              </a:rPr>
              <a:t>2</a:t>
            </a:r>
            <a:r>
              <a:rPr lang="el-GR" sz="2800" dirty="0" smtClean="0">
                <a:solidFill>
                  <a:schemeClr val="tx2">
                    <a:lumMod val="75000"/>
                  </a:schemeClr>
                </a:solidFill>
              </a:rPr>
              <a:t>. </a:t>
            </a:r>
            <a:r>
              <a:rPr lang="el-GR" sz="2800" dirty="0" smtClean="0">
                <a:solidFill>
                  <a:schemeClr val="tx2">
                    <a:lumMod val="75000"/>
                  </a:schemeClr>
                </a:solidFill>
              </a:rPr>
              <a:t>πρόδηλη βασιμότητα του ενδίκου βοηθήματος της κύριας δίκης.</a:t>
            </a:r>
            <a:endParaRPr lang="el-GR" sz="2800" dirty="0">
              <a:solidFill>
                <a:schemeClr val="tx2">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1. Πρόκληση ανεπανόρθωτης </a:t>
            </a:r>
            <a:r>
              <a:rPr lang="el-GR" b="1" dirty="0" smtClean="0"/>
              <a:t>βλάβης</a:t>
            </a:r>
            <a:endParaRPr lang="el-GR" b="1" dirty="0"/>
          </a:p>
        </p:txBody>
      </p:sp>
      <p:sp>
        <p:nvSpPr>
          <p:cNvPr id="3" name="2 - Θέση περιεχομένου"/>
          <p:cNvSpPr>
            <a:spLocks noGrp="1"/>
          </p:cNvSpPr>
          <p:nvPr>
            <p:ph idx="1"/>
          </p:nvPr>
        </p:nvSpPr>
        <p:spPr/>
        <p:txBody>
          <a:bodyPr>
            <a:normAutofit fontScale="62500" lnSpcReduction="20000"/>
          </a:bodyPr>
          <a:lstStyle/>
          <a:p>
            <a:pPr algn="just">
              <a:buFont typeface="Wingdings" pitchFamily="2" charset="2"/>
              <a:buChar char="q"/>
            </a:pPr>
            <a:r>
              <a:rPr lang="el-GR" dirty="0" smtClean="0"/>
              <a:t>Ακόμα και επί συνδρομής ανεπανόρθωτης βλάβης, η αίτηση αναστολής </a:t>
            </a:r>
            <a:r>
              <a:rPr lang="el-GR" b="1" dirty="0" smtClean="0"/>
              <a:t>μπορεί </a:t>
            </a:r>
            <a:r>
              <a:rPr lang="el-GR" b="1" dirty="0" smtClean="0"/>
              <a:t>να απορριφθεί</a:t>
            </a:r>
            <a:r>
              <a:rPr lang="el-GR" dirty="0" smtClean="0"/>
              <a:t>, αν κατά τη στάθμιση της βλάβης του αιτούντος, των συμφερόντων τρίτων και του δημοσίου συμφέροντος κρίνεται ότι </a:t>
            </a:r>
            <a:r>
              <a:rPr lang="el-GR" b="1" dirty="0" smtClean="0"/>
              <a:t>οι αρνητικές συνέπειες από την αποδοχή θα είναι σοβαρότερες από την ωφέλεια του </a:t>
            </a:r>
            <a:r>
              <a:rPr lang="el-GR" b="1" dirty="0" smtClean="0"/>
              <a:t>αιτούντος</a:t>
            </a:r>
            <a:r>
              <a:rPr lang="el-GR" dirty="0" smtClean="0"/>
              <a:t>. </a:t>
            </a:r>
          </a:p>
          <a:p>
            <a:pPr algn="just">
              <a:buFont typeface="Wingdings" pitchFamily="2" charset="2"/>
              <a:buChar char="q"/>
            </a:pPr>
            <a:endParaRPr lang="el-GR" dirty="0" smtClean="0"/>
          </a:p>
          <a:p>
            <a:pPr algn="just">
              <a:buFont typeface="Wingdings" pitchFamily="2" charset="2"/>
              <a:buChar char="q"/>
            </a:pPr>
            <a:r>
              <a:rPr lang="el-GR" dirty="0" smtClean="0"/>
              <a:t>«ανεπανόρθωτη βλάβη» (</a:t>
            </a:r>
            <a:r>
              <a:rPr lang="el-GR" dirty="0" smtClean="0"/>
              <a:t>άρθρο 202 Κ.Δ.Δ</a:t>
            </a:r>
            <a:r>
              <a:rPr lang="el-GR" dirty="0" smtClean="0"/>
              <a:t>.): ως «ανεπανόρθωτη» νοείται «</a:t>
            </a:r>
            <a:r>
              <a:rPr lang="el-GR" i="1" dirty="0" smtClean="0"/>
              <a:t>όχι μόνον η κατά </a:t>
            </a:r>
            <a:r>
              <a:rPr lang="el-GR" i="1" dirty="0" err="1" smtClean="0"/>
              <a:t>κυριολεξίαν</a:t>
            </a:r>
            <a:r>
              <a:rPr lang="el-GR" i="1" dirty="0" smtClean="0"/>
              <a:t> μη αναστρέψιμη, αλλά  και εκείνη, της οποίας η αποκατάσταση, υπό τις συγκεκριμένες οικονομικές και λοιπές συνθήκες, είναι για τον διάδικο δυσχερής σε τέτοιο βαθμό, ώστε να αδυνατεί πράγματι να την επιτύχει</a:t>
            </a:r>
            <a:r>
              <a:rPr lang="el-GR" dirty="0" smtClean="0"/>
              <a:t>»</a:t>
            </a:r>
            <a:r>
              <a:rPr lang="el-GR" b="1" i="1" dirty="0" smtClean="0"/>
              <a:t> [</a:t>
            </a:r>
            <a:r>
              <a:rPr lang="el-GR" b="1" i="1" dirty="0" err="1" smtClean="0"/>
              <a:t>ΣτΕ</a:t>
            </a:r>
            <a:r>
              <a:rPr lang="el-GR" b="1" i="1" dirty="0" smtClean="0"/>
              <a:t> ΕΑ </a:t>
            </a:r>
            <a:r>
              <a:rPr lang="el-GR" b="1" i="1" dirty="0" err="1" smtClean="0"/>
              <a:t>Ολ</a:t>
            </a:r>
            <a:r>
              <a:rPr lang="el-GR" b="1" i="1" dirty="0" smtClean="0"/>
              <a:t> 496/2011]</a:t>
            </a:r>
            <a:r>
              <a:rPr lang="el-GR" dirty="0" smtClean="0"/>
              <a:t>. </a:t>
            </a:r>
          </a:p>
          <a:p>
            <a:pPr>
              <a:buFont typeface="Wingdings" pitchFamily="2" charset="2"/>
              <a:buChar char="q"/>
            </a:pPr>
            <a:endParaRPr lang="el-GR" dirty="0" smtClean="0"/>
          </a:p>
          <a:p>
            <a:pPr algn="just">
              <a:buFont typeface="Wingdings" pitchFamily="2" charset="2"/>
              <a:buChar char="q"/>
            </a:pPr>
            <a:r>
              <a:rPr lang="el-GR" dirty="0" smtClean="0"/>
              <a:t>η </a:t>
            </a:r>
            <a:r>
              <a:rPr lang="el-GR" dirty="0" smtClean="0"/>
              <a:t>οικονομική ζημία </a:t>
            </a:r>
            <a:r>
              <a:rPr lang="el-GR" dirty="0" smtClean="0"/>
              <a:t>επιχείρησης </a:t>
            </a:r>
            <a:r>
              <a:rPr lang="el-GR" b="1" dirty="0" smtClean="0"/>
              <a:t>δεν δικαιολογεί</a:t>
            </a:r>
            <a:r>
              <a:rPr lang="el-GR" dirty="0" smtClean="0"/>
              <a:t>, κατ’ αρχήν, τη χορήγηση αναστολής εκτέλεσης, εκτός αν συντρέχουν ειδικές περιστάσεις, ως εκ των οποίων η οικονομική βλάβη </a:t>
            </a:r>
            <a:r>
              <a:rPr lang="el-GR" dirty="0" smtClean="0"/>
              <a:t>συνεπάγεται</a:t>
            </a:r>
            <a:r>
              <a:rPr lang="el-GR" dirty="0" smtClean="0"/>
              <a:t> </a:t>
            </a:r>
            <a:r>
              <a:rPr lang="el-GR" b="1" dirty="0" smtClean="0"/>
              <a:t>ανεπανόρθωτο ή δυσχερώς επανορθώσιμο κλονισμό της επιχείρησης</a:t>
            </a:r>
            <a:r>
              <a:rPr lang="el-GR" dirty="0" smtClean="0"/>
              <a:t>, σε βαθμό που να τίθεται σε κίνδυνο η ίδια η υπόστασή της.</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000" b="1" dirty="0" smtClean="0"/>
              <a:t>Αναστολή εκτέλεσης </a:t>
            </a:r>
            <a:br>
              <a:rPr lang="el-GR" sz="3000" b="1" dirty="0" smtClean="0"/>
            </a:br>
            <a:r>
              <a:rPr lang="el-GR" sz="3000" b="1" dirty="0" smtClean="0"/>
              <a:t>στις φορολογικές διαφορές</a:t>
            </a:r>
            <a:endParaRPr lang="el-GR" sz="3000" b="1" dirty="0"/>
          </a:p>
        </p:txBody>
      </p:sp>
      <p:sp>
        <p:nvSpPr>
          <p:cNvPr id="3" name="2 - Θέση περιεχομένου"/>
          <p:cNvSpPr>
            <a:spLocks noGrp="1"/>
          </p:cNvSpPr>
          <p:nvPr>
            <p:ph idx="1"/>
          </p:nvPr>
        </p:nvSpPr>
        <p:spPr/>
        <p:txBody>
          <a:bodyPr>
            <a:normAutofit fontScale="70000" lnSpcReduction="20000"/>
          </a:bodyPr>
          <a:lstStyle/>
          <a:p>
            <a:pPr algn="just">
              <a:buFont typeface="Wingdings" pitchFamily="2" charset="2"/>
              <a:buChar char="Ø"/>
            </a:pPr>
            <a:r>
              <a:rPr lang="el-GR" dirty="0" smtClean="0"/>
              <a:t>υποχρέωση ο  αιτών να συνυποβάλλει </a:t>
            </a:r>
            <a:r>
              <a:rPr lang="el-GR" dirty="0" smtClean="0"/>
              <a:t>κατάσταση με την οποία </a:t>
            </a:r>
            <a:r>
              <a:rPr lang="el-GR" dirty="0" smtClean="0"/>
              <a:t>δηλώνει </a:t>
            </a:r>
            <a:r>
              <a:rPr lang="el-GR" dirty="0" smtClean="0"/>
              <a:t>το παγκόσμιο εισόδημά του από κάθε πηγή και την περιουσιακή του κατάσταση στην Ελλάδα και οπουδήποτε στην </a:t>
            </a:r>
            <a:r>
              <a:rPr lang="el-GR" dirty="0" smtClean="0"/>
              <a:t>αλλοδαπή (άρθρο </a:t>
            </a:r>
            <a:r>
              <a:rPr lang="el-GR" dirty="0" smtClean="0"/>
              <a:t>203 του </a:t>
            </a:r>
            <a:r>
              <a:rPr lang="el-GR" dirty="0" smtClean="0"/>
              <a:t>Κ.Δ.Δ.)</a:t>
            </a:r>
          </a:p>
          <a:p>
            <a:pPr algn="just">
              <a:buFont typeface="Wingdings" pitchFamily="2" charset="2"/>
              <a:buChar char="Ø"/>
            </a:pPr>
            <a:endParaRPr lang="el-GR" dirty="0" smtClean="0"/>
          </a:p>
          <a:p>
            <a:pPr algn="ctr">
              <a:buNone/>
            </a:pPr>
            <a:r>
              <a:rPr lang="el-GR" dirty="0" smtClean="0"/>
              <a:t>ποινή το απαράδεκτο της αίτησης αναστολής</a:t>
            </a:r>
          </a:p>
          <a:p>
            <a:pPr algn="ctr">
              <a:buNone/>
            </a:pPr>
            <a:r>
              <a:rPr lang="el-GR" dirty="0" smtClean="0"/>
              <a:t>ομοίως </a:t>
            </a:r>
            <a:r>
              <a:rPr lang="el-GR" dirty="0" smtClean="0"/>
              <a:t>η αίτηση </a:t>
            </a:r>
            <a:r>
              <a:rPr lang="el-GR" dirty="0" smtClean="0"/>
              <a:t>απορρίπτεται όταν </a:t>
            </a:r>
            <a:r>
              <a:rPr lang="el-GR" dirty="0" smtClean="0"/>
              <a:t>η δήλωση </a:t>
            </a:r>
            <a:r>
              <a:rPr lang="el-GR" dirty="0" smtClean="0"/>
              <a:t>έχει </a:t>
            </a:r>
            <a:r>
              <a:rPr lang="el-GR" dirty="0" smtClean="0"/>
              <a:t>ουσιώδεις παραλείψεις ή </a:t>
            </a:r>
            <a:r>
              <a:rPr lang="el-GR" dirty="0" smtClean="0"/>
              <a:t>ανακρίβειες</a:t>
            </a:r>
          </a:p>
          <a:p>
            <a:pPr algn="just">
              <a:buFont typeface="Wingdings" pitchFamily="2" charset="2"/>
              <a:buChar char="Ø"/>
            </a:pPr>
            <a:endParaRPr lang="el-GR" dirty="0" smtClean="0"/>
          </a:p>
          <a:p>
            <a:pPr algn="just">
              <a:buFont typeface="Wingdings" pitchFamily="2" charset="2"/>
              <a:buChar char="Ø"/>
            </a:pPr>
            <a:r>
              <a:rPr lang="el-GR" dirty="0" smtClean="0"/>
              <a:t>το </a:t>
            </a:r>
            <a:r>
              <a:rPr lang="el-GR" dirty="0" smtClean="0"/>
              <a:t>δικαστήριο μπορεί </a:t>
            </a:r>
            <a:r>
              <a:rPr lang="el-GR" dirty="0" smtClean="0"/>
              <a:t>να </a:t>
            </a:r>
            <a:r>
              <a:rPr lang="el-GR" dirty="0" smtClean="0"/>
              <a:t>ορίσει ότι το ανασταλτικό αποτέλεσμα δεν καταλαμβάνει τη λήψη ενός ή περισσότερων αναγκαστικών μέτρων είσπραξης ή διοικητικών μέτρων, για τον εξαναγκασμό ή τη διασφάλιση της είσπραξης της οφειλής, επί συγκεκριμένων περιουσιακών στοιχείων του αιτούντος, τα οποία αναφέρονται στην </a:t>
            </a:r>
            <a:r>
              <a:rPr lang="el-GR" dirty="0" smtClean="0"/>
              <a:t>απόφαση.</a:t>
            </a:r>
            <a:endParaRPr lang="el-GR" dirty="0"/>
          </a:p>
        </p:txBody>
      </p:sp>
      <p:sp>
        <p:nvSpPr>
          <p:cNvPr id="4" name="3 - Βέλος προς τα κάτω"/>
          <p:cNvSpPr/>
          <p:nvPr/>
        </p:nvSpPr>
        <p:spPr>
          <a:xfrm>
            <a:off x="4214810" y="2786058"/>
            <a:ext cx="50006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r>
              <a:rPr lang="el-GR" sz="3000" b="1" dirty="0" smtClean="0"/>
              <a:t>2. πρόδηλη βασιμότητα του ενδίκου βοηθήματος</a:t>
            </a:r>
            <a:endParaRPr lang="el-GR" sz="3000" b="1" dirty="0"/>
          </a:p>
        </p:txBody>
      </p:sp>
      <p:sp>
        <p:nvSpPr>
          <p:cNvPr id="3" name="2 - Θέση περιεχομένου"/>
          <p:cNvSpPr>
            <a:spLocks noGrp="1"/>
          </p:cNvSpPr>
          <p:nvPr>
            <p:ph idx="1"/>
          </p:nvPr>
        </p:nvSpPr>
        <p:spPr>
          <a:xfrm>
            <a:off x="457200" y="1071546"/>
            <a:ext cx="8229600" cy="5429288"/>
          </a:xfrm>
        </p:spPr>
        <p:txBody>
          <a:bodyPr>
            <a:noAutofit/>
          </a:bodyPr>
          <a:lstStyle/>
          <a:p>
            <a:pPr algn="just">
              <a:buFont typeface="Wingdings" pitchFamily="2" charset="2"/>
              <a:buChar char="ü"/>
            </a:pPr>
            <a:r>
              <a:rPr lang="el-GR" sz="1900" dirty="0" smtClean="0"/>
              <a:t>«</a:t>
            </a:r>
            <a:r>
              <a:rPr lang="el-GR" sz="1900" i="1" dirty="0" smtClean="0"/>
              <a:t>δεν συντρέχει τέτοια περίπτωση όταν η εξέταση των λόγων του κυρίου ενδίκου βοηθήματος απαιτεί ενδελεχή έρευνα του νομικού και πραγματικού μέρους της υπόθεσης, η οποία ανήκει στην κρίση του δικαστηρίου της κυρίας δίκης και δεν δύναται να λάβει χώρα στο πλαίσιο της, επείγοντος χαρακτήρα, διαδικασίας αναστολής εκτέλεσης</a:t>
            </a:r>
            <a:r>
              <a:rPr lang="el-GR" sz="1900" dirty="0" smtClean="0"/>
              <a:t>» </a:t>
            </a:r>
            <a:r>
              <a:rPr lang="el-GR" sz="1900" b="1" i="1" dirty="0" smtClean="0"/>
              <a:t>[</a:t>
            </a:r>
            <a:r>
              <a:rPr lang="el-GR" sz="1900" b="1" i="1" dirty="0" err="1" smtClean="0"/>
              <a:t>ΣτΕ</a:t>
            </a:r>
            <a:r>
              <a:rPr lang="el-GR" sz="1900" b="1" i="1" dirty="0" smtClean="0"/>
              <a:t> ΕΑ </a:t>
            </a:r>
            <a:r>
              <a:rPr lang="el-GR" sz="1900" b="1" i="1" dirty="0" err="1" smtClean="0"/>
              <a:t>Ολ</a:t>
            </a:r>
            <a:r>
              <a:rPr lang="el-GR" sz="1900" b="1" i="1" dirty="0" smtClean="0"/>
              <a:t>. 321-322/2023].</a:t>
            </a:r>
          </a:p>
          <a:p>
            <a:pPr algn="just">
              <a:buFont typeface="Wingdings" pitchFamily="2" charset="2"/>
              <a:buChar char="ü"/>
            </a:pPr>
            <a:endParaRPr lang="el-GR" sz="1900" dirty="0" smtClean="0"/>
          </a:p>
          <a:p>
            <a:pPr algn="just">
              <a:buFont typeface="Wingdings" pitchFamily="2" charset="2"/>
              <a:buChar char="ü"/>
            </a:pPr>
            <a:r>
              <a:rPr lang="el-GR" sz="1900" dirty="0" smtClean="0"/>
              <a:t>«</a:t>
            </a:r>
            <a:r>
              <a:rPr lang="el-GR" sz="1900" i="1" dirty="0" smtClean="0"/>
              <a:t>περίπτωση</a:t>
            </a:r>
            <a:r>
              <a:rPr lang="el-GR" sz="1900" i="1" dirty="0" smtClean="0"/>
              <a:t> πρόδηλης βασιμότητας του κυρίου ενδίκου βοηθήματος συντρέχει, ιδίως όταν αυτό βασίζεται σε πάγια νομολογία ή νομολογία της Ολομελείας του Συμβουλίου της Επικρατείας, και, πάντως, όχι όταν πιθανολογείται απλώς η ευδοκίμησή </a:t>
            </a:r>
            <a:r>
              <a:rPr lang="el-GR" sz="1900" i="1" dirty="0" smtClean="0"/>
              <a:t>του</a:t>
            </a:r>
            <a:r>
              <a:rPr lang="el-GR" sz="1900" dirty="0" smtClean="0"/>
              <a:t>» </a:t>
            </a:r>
            <a:r>
              <a:rPr lang="el-GR" sz="1900" b="1" i="1" dirty="0" smtClean="0"/>
              <a:t>[</a:t>
            </a:r>
            <a:r>
              <a:rPr lang="el-GR" sz="1900" b="1" i="1" dirty="0" err="1" smtClean="0"/>
              <a:t>ΣτΕ</a:t>
            </a:r>
            <a:r>
              <a:rPr lang="el-GR" sz="1900" b="1" i="1" dirty="0" smtClean="0"/>
              <a:t> ΕΑ</a:t>
            </a:r>
            <a:r>
              <a:rPr lang="el-GR" sz="1900" b="1" i="1" dirty="0" smtClean="0"/>
              <a:t> 10/2024, </a:t>
            </a:r>
            <a:r>
              <a:rPr lang="el-GR" sz="1900" b="1" i="1" dirty="0" smtClean="0"/>
              <a:t>381/2023].</a:t>
            </a:r>
            <a:endParaRPr lang="el-GR" sz="1900" dirty="0" smtClean="0"/>
          </a:p>
          <a:p>
            <a:pPr algn="ctr">
              <a:buNone/>
            </a:pPr>
            <a:r>
              <a:rPr lang="el-GR" sz="1900" dirty="0" smtClean="0"/>
              <a:t>στενή ερμηνεία στην πράξη</a:t>
            </a:r>
            <a:r>
              <a:rPr lang="el-GR" sz="2000" dirty="0" smtClean="0"/>
              <a:t> </a:t>
            </a:r>
            <a:r>
              <a:rPr lang="el-GR" sz="1900" b="1" i="1" dirty="0" smtClean="0"/>
              <a:t>[</a:t>
            </a:r>
            <a:r>
              <a:rPr lang="el-GR" sz="1900" b="1" i="1" dirty="0" err="1" smtClean="0"/>
              <a:t>ΣτΕ</a:t>
            </a:r>
            <a:r>
              <a:rPr lang="el-GR" sz="1900" b="1" i="1" dirty="0" smtClean="0"/>
              <a:t> 435/2017, 507/2014]</a:t>
            </a:r>
          </a:p>
          <a:p>
            <a:pPr algn="ctr">
              <a:buNone/>
            </a:pPr>
            <a:r>
              <a:rPr lang="el-GR" sz="2000" dirty="0" smtClean="0"/>
              <a:t>«</a:t>
            </a:r>
            <a:r>
              <a:rPr lang="el-GR" sz="2000" i="1" dirty="0" smtClean="0"/>
              <a:t>ως </a:t>
            </a:r>
            <a:r>
              <a:rPr lang="el-GR" sz="2000" i="1" dirty="0" smtClean="0"/>
              <a:t>τέτοια νομολογία νοείται </a:t>
            </a:r>
            <a:r>
              <a:rPr lang="el-GR" sz="2000" b="1" i="1" dirty="0" smtClean="0"/>
              <a:t>η διαμορφωθείσα επί αυτού τούτου του κρίσιμου νομικού ζητήματος και όχι επί ανάλογου ή </a:t>
            </a:r>
            <a:r>
              <a:rPr lang="el-GR" sz="2000" b="1" i="1" dirty="0" smtClean="0"/>
              <a:t>παρόμοιου</a:t>
            </a:r>
            <a:r>
              <a:rPr lang="el-GR" sz="2000" dirty="0" smtClean="0"/>
              <a:t>».</a:t>
            </a:r>
            <a:endParaRPr lang="el-GR" sz="1900" dirty="0" smtClean="0"/>
          </a:p>
          <a:p>
            <a:pPr algn="ctr">
              <a:buNone/>
            </a:pPr>
            <a:endParaRPr lang="el-GR" sz="1900" dirty="0" smtClean="0"/>
          </a:p>
          <a:p>
            <a:pPr algn="ctr">
              <a:buNone/>
            </a:pPr>
            <a:r>
              <a:rPr lang="el-GR" sz="1900" dirty="0" smtClean="0"/>
              <a:t>Δυσχερής πρακτικά  η πλήρωση </a:t>
            </a:r>
            <a:r>
              <a:rPr lang="el-GR" sz="1900" dirty="0" smtClean="0"/>
              <a:t>της προϋπόθεσης </a:t>
            </a:r>
            <a:r>
              <a:rPr lang="el-GR" sz="1900" dirty="0" smtClean="0"/>
              <a:t>αυτής λόγω της συνεχούς μεταβολής της εφαρμοζόμενης νομοθεσίας.</a:t>
            </a:r>
            <a:endParaRPr lang="el-GR" sz="1900" dirty="0"/>
          </a:p>
        </p:txBody>
      </p:sp>
      <p:sp>
        <p:nvSpPr>
          <p:cNvPr id="5" name="4 - Βέλος προς τα κάτω"/>
          <p:cNvSpPr/>
          <p:nvPr/>
        </p:nvSpPr>
        <p:spPr>
          <a:xfrm>
            <a:off x="4214810" y="4214818"/>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214810" y="5572140"/>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b="1" dirty="0" smtClean="0"/>
              <a:t>χορήγηση </a:t>
            </a:r>
            <a:r>
              <a:rPr lang="el-GR" sz="2800" b="1" dirty="0" smtClean="0"/>
              <a:t>αναστολής </a:t>
            </a:r>
            <a:r>
              <a:rPr lang="el-GR" sz="2800" b="1" dirty="0" smtClean="0"/>
              <a:t>λόγω πρόδηλης </a:t>
            </a:r>
            <a:r>
              <a:rPr lang="el-GR" sz="2800" b="1" dirty="0" smtClean="0"/>
              <a:t>βασιμότητας</a:t>
            </a:r>
            <a:br>
              <a:rPr lang="el-GR" sz="2800" b="1" dirty="0" smtClean="0"/>
            </a:br>
            <a:r>
              <a:rPr lang="el-GR" sz="2800" b="1" dirty="0" smtClean="0"/>
              <a:t>	«</a:t>
            </a:r>
            <a:r>
              <a:rPr lang="el-GR" sz="2800" b="1" dirty="0" smtClean="0"/>
              <a:t>ευρύτερο ωφέλιμο αποτέλεσμα</a:t>
            </a:r>
            <a:r>
              <a:rPr lang="el-GR" sz="2800" b="1" dirty="0" smtClean="0"/>
              <a:t>» (</a:t>
            </a:r>
            <a:r>
              <a:rPr lang="en-US" sz="2800" b="1" dirty="0" smtClean="0"/>
              <a:t>;</a:t>
            </a:r>
            <a:r>
              <a:rPr lang="el-GR" sz="2800" b="1" dirty="0" smtClean="0"/>
              <a:t>)</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457200" y="1357298"/>
            <a:ext cx="8229600" cy="4768865"/>
          </a:xfrm>
        </p:spPr>
        <p:txBody>
          <a:bodyPr>
            <a:normAutofit fontScale="70000" lnSpcReduction="20000"/>
          </a:bodyPr>
          <a:lstStyle/>
          <a:p>
            <a:pPr algn="just">
              <a:buNone/>
            </a:pPr>
            <a:r>
              <a:rPr lang="el-GR" dirty="0" smtClean="0"/>
              <a:t>	«</a:t>
            </a:r>
            <a:r>
              <a:rPr lang="el-GR" i="1" dirty="0" smtClean="0"/>
              <a:t>η αναστολή χορηγείται όχι προς προστασία του αιτούντος από βλάβη, αλλά διότι η έννομη τάξη δεν ανέχεται να εξακολουθεί να εκτελείται μία προσβληθείσα επί ακυρώσει διοικητική πράξη, η οποία είναι προδήλως </a:t>
            </a:r>
            <a:r>
              <a:rPr lang="el-GR" i="1" dirty="0" smtClean="0"/>
              <a:t>παράνομη»</a:t>
            </a:r>
            <a:r>
              <a:rPr lang="el-GR" dirty="0" smtClean="0"/>
              <a:t> </a:t>
            </a:r>
            <a:r>
              <a:rPr lang="el-GR" sz="3100" b="1" i="1" dirty="0" smtClean="0"/>
              <a:t>[</a:t>
            </a:r>
            <a:r>
              <a:rPr lang="el-GR" sz="3100" b="1" i="1" dirty="0" err="1" smtClean="0"/>
              <a:t>ΣτΕ</a:t>
            </a:r>
            <a:r>
              <a:rPr lang="el-GR" sz="3100" b="1" i="1" dirty="0" smtClean="0"/>
              <a:t> ΕΑ  456/2007, 140/2008</a:t>
            </a:r>
            <a:r>
              <a:rPr lang="el-GR" sz="3100" b="1" i="1" dirty="0" smtClean="0"/>
              <a:t>].</a:t>
            </a:r>
            <a:endParaRPr lang="el-GR" sz="3100" b="1" i="1" dirty="0" smtClean="0"/>
          </a:p>
          <a:p>
            <a:pPr algn="just">
              <a:buNone/>
            </a:pPr>
            <a:r>
              <a:rPr lang="el-GR" dirty="0" smtClean="0"/>
              <a:t>	</a:t>
            </a:r>
          </a:p>
          <a:p>
            <a:pPr algn="just">
              <a:buFont typeface="Wingdings" pitchFamily="2" charset="2"/>
              <a:buChar char="ü"/>
            </a:pPr>
            <a:r>
              <a:rPr lang="el-GR" dirty="0" smtClean="0"/>
              <a:t>επί </a:t>
            </a:r>
            <a:r>
              <a:rPr lang="el-GR" dirty="0" smtClean="0"/>
              <a:t>διαφορών με χρηματικό αντικείμενο, εφόσον το δικαστήριο εκτιμά ότι το κύριο ένδικο βοήθημα είναι προδήλως βάσιμο, </a:t>
            </a:r>
            <a:r>
              <a:rPr lang="el-GR" dirty="0" smtClean="0"/>
              <a:t>θα πρέπει να </a:t>
            </a:r>
            <a:r>
              <a:rPr lang="el-GR" dirty="0" smtClean="0"/>
              <a:t>είναι δυνατή η αναστολή εκτελέσεως της προσβαλλομένης </a:t>
            </a:r>
            <a:r>
              <a:rPr lang="el-GR" dirty="0" smtClean="0"/>
              <a:t>πράξης </a:t>
            </a:r>
            <a:r>
              <a:rPr lang="el-GR" dirty="0" smtClean="0"/>
              <a:t>καθ’ εαυτής, δηλαδή η καθ’ ολοκληρίαν αποδοχή της </a:t>
            </a:r>
            <a:r>
              <a:rPr lang="el-GR" dirty="0" smtClean="0"/>
              <a:t>αίτησης αναστολής </a:t>
            </a:r>
            <a:r>
              <a:rPr lang="el-GR" b="1" i="1" dirty="0" smtClean="0"/>
              <a:t>[</a:t>
            </a:r>
            <a:r>
              <a:rPr lang="el-GR" b="1" i="1" dirty="0" err="1" smtClean="0"/>
              <a:t>ΣτΕ</a:t>
            </a:r>
            <a:r>
              <a:rPr lang="el-GR" b="1" i="1" dirty="0" smtClean="0"/>
              <a:t> ΕΑ </a:t>
            </a:r>
            <a:r>
              <a:rPr lang="el-GR" b="1" i="1" dirty="0" err="1" smtClean="0"/>
              <a:t>Ολ</a:t>
            </a:r>
            <a:r>
              <a:rPr lang="el-GR" b="1" i="1" dirty="0" smtClean="0"/>
              <a:t>. 496/2011</a:t>
            </a:r>
            <a:r>
              <a:rPr lang="el-GR" b="1" i="1" dirty="0" smtClean="0"/>
              <a:t>].</a:t>
            </a:r>
            <a:endParaRPr lang="el-GR" b="1" i="1" dirty="0" smtClean="0"/>
          </a:p>
          <a:p>
            <a:pPr algn="just">
              <a:buFont typeface="Wingdings" pitchFamily="2" charset="2"/>
              <a:buChar char="ü"/>
            </a:pPr>
            <a:endParaRPr lang="el-GR" dirty="0" smtClean="0"/>
          </a:p>
          <a:p>
            <a:pPr algn="just">
              <a:buFont typeface="Wingdings" pitchFamily="2" charset="2"/>
              <a:buChar char="ü"/>
            </a:pPr>
            <a:r>
              <a:rPr lang="el-GR" dirty="0" smtClean="0"/>
              <a:t>τα </a:t>
            </a:r>
            <a:r>
              <a:rPr lang="el-GR" b="1" dirty="0" smtClean="0"/>
              <a:t>αποτελέσματα της προσωρινής απόφασης εξομοιώνονται με εκείνα της οριστικής δικαστικής προστασίας </a:t>
            </a:r>
            <a:r>
              <a:rPr lang="el-GR" dirty="0" smtClean="0"/>
              <a:t>και εμπίπτουν στο προστατευτικό πεδίο τόσο του άρθρου 20 παρ. 1 του Συντάγματος, όσο και του άρθρου 6 της ΕΣΔΑ </a:t>
            </a:r>
            <a:r>
              <a:rPr lang="el-GR" sz="3100" b="1" i="1" dirty="0" smtClean="0"/>
              <a:t>[</a:t>
            </a:r>
            <a:r>
              <a:rPr lang="el-GR" sz="3100" b="1" i="1" dirty="0" err="1" smtClean="0"/>
              <a:t>ΣτΕ</a:t>
            </a:r>
            <a:r>
              <a:rPr lang="el-GR" sz="3100" b="1" i="1" dirty="0" smtClean="0"/>
              <a:t> 2164/2012 (Στ/7μ), σκ. 10, ΕΔΔΑ 15.10.2009, 17056/06, </a:t>
            </a:r>
            <a:r>
              <a:rPr lang="el-GR" sz="3100" b="1" i="1" dirty="0" err="1" smtClean="0"/>
              <a:t>Micallef</a:t>
            </a:r>
            <a:r>
              <a:rPr lang="el-GR" sz="3100" b="1" i="1" dirty="0" smtClean="0"/>
              <a:t> κατά Μάλτας]</a:t>
            </a:r>
          </a:p>
          <a:p>
            <a:pPr>
              <a:buFont typeface="Wingdings" pitchFamily="2" charset="2"/>
              <a:buChar char="ü"/>
            </a:pPr>
            <a:endParaRPr lang="el-GR" dirty="0"/>
          </a:p>
        </p:txBody>
      </p:sp>
      <p:sp>
        <p:nvSpPr>
          <p:cNvPr id="4" name="3 - Βέλος προς τα κάτω"/>
          <p:cNvSpPr/>
          <p:nvPr/>
        </p:nvSpPr>
        <p:spPr>
          <a:xfrm>
            <a:off x="4357686" y="2571744"/>
            <a:ext cx="42862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βέλος"/>
          <p:cNvSpPr/>
          <p:nvPr/>
        </p:nvSpPr>
        <p:spPr>
          <a:xfrm>
            <a:off x="1285852" y="714356"/>
            <a:ext cx="57150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68346"/>
          </a:xfrm>
        </p:spPr>
        <p:txBody>
          <a:bodyPr>
            <a:normAutofit fontScale="90000"/>
          </a:bodyPr>
          <a:lstStyle/>
          <a:p>
            <a:r>
              <a:rPr lang="el-GR" sz="2800" b="1" dirty="0" smtClean="0"/>
              <a:t>Διαταγή λήψης κατάλληλων μέτρων </a:t>
            </a:r>
            <a:br>
              <a:rPr lang="el-GR" sz="2800" b="1" dirty="0" smtClean="0"/>
            </a:br>
            <a:r>
              <a:rPr lang="el-GR" sz="2800" b="1" dirty="0" smtClean="0"/>
              <a:t> (άρθρο 52 παρ. 8 Π.Δ. 18/1989)</a:t>
            </a:r>
            <a:endParaRPr lang="el-GR" sz="2800" b="1" dirty="0"/>
          </a:p>
        </p:txBody>
      </p:sp>
      <p:sp>
        <p:nvSpPr>
          <p:cNvPr id="3" name="2 - Θέση περιεχομένου"/>
          <p:cNvSpPr>
            <a:spLocks noGrp="1"/>
          </p:cNvSpPr>
          <p:nvPr>
            <p:ph idx="1"/>
          </p:nvPr>
        </p:nvSpPr>
        <p:spPr>
          <a:xfrm>
            <a:off x="457200" y="1214422"/>
            <a:ext cx="8229600" cy="4911741"/>
          </a:xfrm>
        </p:spPr>
        <p:txBody>
          <a:bodyPr>
            <a:normAutofit fontScale="55000" lnSpcReduction="20000"/>
          </a:bodyPr>
          <a:lstStyle/>
          <a:p>
            <a:pPr algn="just">
              <a:buNone/>
            </a:pPr>
            <a:endParaRPr lang="el-GR" dirty="0" smtClean="0"/>
          </a:p>
          <a:p>
            <a:pPr algn="just">
              <a:buNone/>
            </a:pPr>
            <a:r>
              <a:rPr lang="el-GR" dirty="0" smtClean="0"/>
              <a:t>	«</a:t>
            </a:r>
            <a:r>
              <a:rPr lang="el-GR" i="1" dirty="0" smtClean="0"/>
              <a:t>[…] η </a:t>
            </a:r>
            <a:r>
              <a:rPr lang="el-GR" i="1" dirty="0" smtClean="0"/>
              <a:t>Επιτροπή κρίνει ότι πρέπει</a:t>
            </a:r>
            <a:r>
              <a:rPr lang="el-GR" i="1" dirty="0" smtClean="0"/>
              <a:t>:</a:t>
            </a:r>
          </a:p>
          <a:p>
            <a:pPr algn="just">
              <a:buNone/>
            </a:pPr>
            <a:r>
              <a:rPr lang="el-GR" i="1" dirty="0" smtClean="0"/>
              <a:t> </a:t>
            </a:r>
            <a:r>
              <a:rPr lang="el-GR" i="1" dirty="0" smtClean="0"/>
              <a:t>1) </a:t>
            </a:r>
            <a:r>
              <a:rPr lang="el-GR" b="1" i="1" dirty="0" smtClean="0"/>
              <a:t>να ανασταλεί η εκτέλεση της προσβαλλόμενης</a:t>
            </a:r>
            <a:r>
              <a:rPr lang="el-GR" i="1" dirty="0" smtClean="0"/>
              <a:t> </a:t>
            </a:r>
            <a:r>
              <a:rPr lang="el-GR" i="1" dirty="0" smtClean="0"/>
              <a:t>[…]Κοινής </a:t>
            </a:r>
            <a:r>
              <a:rPr lang="el-GR" i="1" dirty="0" smtClean="0"/>
              <a:t>Υπουργικής Απόφασης αποκλειστικά ως προς το μέρος της, με το οποίο προβλέπεται α) ότι διακόπτεται η μετάδοση ραδιοτηλεοπτικών εκπομπών και η λειτουργία διαδικτυακών </a:t>
            </a:r>
            <a:r>
              <a:rPr lang="el-GR" i="1" dirty="0" err="1" smtClean="0"/>
              <a:t>ιστοτόπων</a:t>
            </a:r>
            <a:r>
              <a:rPr lang="el-GR" i="1" dirty="0" smtClean="0"/>
              <a:t> της ΕΡΤ Α.Ε., και β) ότι οι συχνότητες της ΕΡΤ Α.Ε. παραμένουν ανενεργές (άρθρο 2 παρ. 2 </a:t>
            </a:r>
            <a:r>
              <a:rPr lang="el-GR" i="1" dirty="0" err="1" smtClean="0"/>
              <a:t>περ</a:t>
            </a:r>
            <a:r>
              <a:rPr lang="el-GR" i="1" dirty="0" smtClean="0"/>
              <a:t>. β της παραπάνω Κ.Υ.Α</a:t>
            </a:r>
            <a:r>
              <a:rPr lang="el-GR" i="1" dirty="0" smtClean="0"/>
              <a:t>.).</a:t>
            </a:r>
          </a:p>
          <a:p>
            <a:pPr algn="just">
              <a:buNone/>
            </a:pPr>
            <a:r>
              <a:rPr lang="el-GR" i="1" dirty="0" smtClean="0"/>
              <a:t>2</a:t>
            </a:r>
            <a:r>
              <a:rPr lang="el-GR" i="1" dirty="0" smtClean="0"/>
              <a:t>) </a:t>
            </a:r>
            <a:r>
              <a:rPr lang="el-GR" b="1" i="1" dirty="0" smtClean="0"/>
              <a:t>μέχρι τη σύσταση και λειτουργία του νέου ραδιοτηλεοπτικού φορέα </a:t>
            </a:r>
            <a:r>
              <a:rPr lang="el-GR" i="1" dirty="0" smtClean="0"/>
              <a:t>που θα υπηρετεί το δημόσιο συμφέρον, όπως προβλέπεται από την παρ. 2 του άρθρου 1 της προσβαλλόμενης Κοινής Υπουργικής Απόφασης, να ληφθούν από τους συναρμόδιους Υπουργό Οικονομικών και Υφυπουργό στον Πρωθυπουργό και τον Ειδικό Διαχειριστή </a:t>
            </a:r>
            <a:r>
              <a:rPr lang="el-GR" b="1" i="1" dirty="0" smtClean="0"/>
              <a:t>τα αναγκαία οργανωτικά μέτρα, περιλαμβανομένης και της πρόσληψης του </a:t>
            </a:r>
            <a:r>
              <a:rPr lang="el-GR" b="1" i="1" dirty="0" err="1" smtClean="0"/>
              <a:t>αναγκαιούντος</a:t>
            </a:r>
            <a:r>
              <a:rPr lang="el-GR" b="1" i="1" dirty="0" smtClean="0"/>
              <a:t> προσωπικού, για την εκ μέρους μεταβατικού δημόσιου ραδιοτηλεοπτικού φορέα μετάδοση, στο συντομότερο δυνατό χρόνο, του αναγκαίου προγράμματος ραδιοτηλεοπτικών εκπομπών και τη λειτουργία διαδικτυακών </a:t>
            </a:r>
            <a:r>
              <a:rPr lang="el-GR" b="1" i="1" dirty="0" err="1" smtClean="0"/>
              <a:t>ιστοτόπων</a:t>
            </a:r>
            <a:r>
              <a:rPr lang="el-GR" b="1" i="1" dirty="0" smtClean="0"/>
              <a:t>, καθώς και να εκτελούνται όλες οι απαιτούμενες ενέργειες για τη διασφάλιση κάθε είδους δικαιωμάτων και συμφερόντων που ανάγονται στον κύκλο δραστηριοτήτων της καταργηθείσης ΕΡΤ Α.Ε.</a:t>
            </a:r>
            <a:r>
              <a:rPr lang="el-GR" i="1" dirty="0" smtClean="0"/>
              <a:t> Η Επιτροπή επιφυλάσσεται να επανέλθει αυτεπαγγέλτως εντός ευλόγου χρόνου για να διαπιστώσει αν έλαβε χώρα συμμόρφωση προς τα ανωτέρω </a:t>
            </a:r>
            <a:r>
              <a:rPr lang="el-GR" i="1" dirty="0" smtClean="0"/>
              <a:t>κριθέντα»</a:t>
            </a:r>
            <a:r>
              <a:rPr lang="el-GR" dirty="0" smtClean="0"/>
              <a:t> </a:t>
            </a:r>
            <a:r>
              <a:rPr lang="el-GR" b="1" i="1" dirty="0" smtClean="0"/>
              <a:t>[</a:t>
            </a:r>
            <a:r>
              <a:rPr lang="el-GR" b="1" i="1" dirty="0" err="1" smtClean="0"/>
              <a:t>ΣτΕ</a:t>
            </a:r>
            <a:r>
              <a:rPr lang="el-GR" b="1" i="1" dirty="0" smtClean="0"/>
              <a:t> ΕΑ </a:t>
            </a:r>
            <a:r>
              <a:rPr lang="el-GR" b="1" i="1" dirty="0" err="1" smtClean="0"/>
              <a:t>Ολ</a:t>
            </a:r>
            <a:r>
              <a:rPr lang="el-GR" b="1" i="1" dirty="0" smtClean="0"/>
              <a:t> 236/2013]</a:t>
            </a:r>
            <a:r>
              <a:rPr lang="el-GR" dirty="0" smtClean="0"/>
              <a:t>.</a:t>
            </a:r>
            <a:endParaRPr lang="el-GR" b="1" i="1"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1052</Words>
  <Application>Microsoft Office PowerPoint</Application>
  <PresentationFormat>Προβολή στην οθόνη (4:3)</PresentationFormat>
  <Paragraphs>114</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  Εφαρμογές Δημοσίου Δικαίου - Ανασκόπηση διοικητικού δικαίου  </vt:lpstr>
      <vt:lpstr>Ακυρωτικές διαφορές  (άρθρο 52 Π.Δ. 18/1989) </vt:lpstr>
      <vt:lpstr>Διαφορές ουσίας  (άρθρα 200 επ. ΚΔΔ)</vt:lpstr>
      <vt:lpstr>Λόγοι αναστολής [κοινοί στο άρθρο 52 Π.Δ. 18/1989  και στο 202 του Κ.Δ.Δ.]</vt:lpstr>
      <vt:lpstr>1. Πρόκληση ανεπανόρθωτης βλάβης</vt:lpstr>
      <vt:lpstr>Αναστολή εκτέλεσης  στις φορολογικές διαφορές</vt:lpstr>
      <vt:lpstr>2. πρόδηλη βασιμότητα του ενδίκου βοηθήματος</vt:lpstr>
      <vt:lpstr>χορήγηση αναστολής λόγω πρόδηλης βασιμότητας  «ευρύτερο ωφέλιμο αποτέλεσμα» (;) </vt:lpstr>
      <vt:lpstr>Διαταγή λήψης κατάλληλων μέτρων   (άρθρο 52 παρ. 8 Π.Δ. 18/1989)</vt:lpstr>
      <vt:lpstr>Διαφάνεια 10</vt:lpstr>
      <vt:lpstr> Επανεξέταση της απόφασης  επί αίτησης προσωρινής δικαστικής προστασίας</vt:lpstr>
      <vt:lpstr>Διαφάνεια 12</vt:lpstr>
      <vt:lpstr>2η αίτηση αναστολής;</vt:lpstr>
      <vt:lpstr>  αποφάσεις προσωρινής δικαστικής προστασίας  «προσωρινό δεδικασμένο»  </vt:lpstr>
      <vt:lpstr>Έκταση ανασταλτικού αποτελέσματος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Εφαρμογές Δημοσίου Δικαίου - Ανασκόπηση διοικητικού δικαίου  </dc:title>
  <dc:creator>user</dc:creator>
  <cp:lastModifiedBy>user</cp:lastModifiedBy>
  <cp:revision>72</cp:revision>
  <dcterms:created xsi:type="dcterms:W3CDTF">2024-03-04T06:27:49Z</dcterms:created>
  <dcterms:modified xsi:type="dcterms:W3CDTF">2024-05-29T13:41:57Z</dcterms:modified>
</cp:coreProperties>
</file>