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7" r:id="rId6"/>
    <p:sldId id="260" r:id="rId7"/>
    <p:sldId id="262" r:id="rId8"/>
    <p:sldId id="270" r:id="rId9"/>
    <p:sldId id="271" r:id="rId10"/>
    <p:sldId id="263" r:id="rId11"/>
    <p:sldId id="264" r:id="rId12"/>
    <p:sldId id="265"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250CFA7-6482-48EE-A17B-5F59D6473958}" type="datetimeFigureOut">
              <a:rPr lang="el-GR" smtClean="0"/>
              <a:pPr/>
              <a:t>30/5/2024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CC7EEC-1364-4A4E-A446-020BF9A7D7B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0CFA7-6482-48EE-A17B-5F59D6473958}" type="datetimeFigureOut">
              <a:rPr lang="el-GR" smtClean="0"/>
              <a:pPr/>
              <a:t>30/5/2024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C7EEC-1364-4A4E-A446-020BF9A7D7B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700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sz="3500" b="1" dirty="0" smtClean="0">
              <a:latin typeface="Arial Black" pitchFamily="34" charset="0"/>
            </a:endParaRPr>
          </a:p>
          <a:p>
            <a:pPr algn="ctr">
              <a:buNone/>
            </a:pPr>
            <a:r>
              <a:rPr lang="el-GR" sz="2900" b="1" dirty="0" smtClean="0">
                <a:latin typeface="Arial Black" pitchFamily="34" charset="0"/>
              </a:rPr>
              <a:t>Η συμμόρφωση </a:t>
            </a:r>
            <a:r>
              <a:rPr lang="el-GR" sz="2900" b="1" dirty="0" smtClean="0">
                <a:latin typeface="Arial Black" pitchFamily="34" charset="0"/>
              </a:rPr>
              <a:t>της Διοίκησης</a:t>
            </a:r>
          </a:p>
          <a:p>
            <a:pPr algn="ctr">
              <a:buNone/>
            </a:pPr>
            <a:r>
              <a:rPr lang="el-GR" sz="2900" b="1" dirty="0" smtClean="0">
                <a:latin typeface="Arial Black" pitchFamily="34" charset="0"/>
              </a:rPr>
              <a:t> στις δικαστικές αποφάσεις</a:t>
            </a:r>
          </a:p>
          <a:p>
            <a:pPr>
              <a:buNone/>
            </a:pPr>
            <a:endParaRPr lang="el-GR" b="1" dirty="0" smtClean="0"/>
          </a:p>
          <a:p>
            <a:pPr algn="r">
              <a:buNone/>
            </a:pPr>
            <a:endParaRPr lang="el-GR" sz="2000" b="1" i="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Μάιος 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fontScale="90000"/>
          </a:bodyPr>
          <a:lstStyle/>
          <a:p>
            <a:r>
              <a:rPr lang="el-GR" sz="2800" b="1" dirty="0" smtClean="0"/>
              <a:t>Τριμελή Συμβούλια Συμμόρφωσης </a:t>
            </a:r>
            <a:br>
              <a:rPr lang="el-GR" sz="2800" b="1" dirty="0" smtClean="0"/>
            </a:br>
            <a:r>
              <a:rPr lang="el-GR" sz="2800" b="1" dirty="0" smtClean="0"/>
              <a:t>(Ν. 3068/2002 &amp; Π.Δ. 61/2004)</a:t>
            </a:r>
            <a:endParaRPr lang="el-GR" sz="2800" b="1" dirty="0"/>
          </a:p>
        </p:txBody>
      </p:sp>
      <p:sp>
        <p:nvSpPr>
          <p:cNvPr id="3" name="2 - Θέση περιεχομένου"/>
          <p:cNvSpPr>
            <a:spLocks noGrp="1"/>
          </p:cNvSpPr>
          <p:nvPr>
            <p:ph idx="1"/>
          </p:nvPr>
        </p:nvSpPr>
        <p:spPr>
          <a:xfrm>
            <a:off x="457200" y="1142984"/>
            <a:ext cx="8229600" cy="5429288"/>
          </a:xfrm>
        </p:spPr>
        <p:txBody>
          <a:bodyPr>
            <a:noAutofit/>
          </a:bodyPr>
          <a:lstStyle/>
          <a:p>
            <a:pPr algn="ctr">
              <a:buNone/>
            </a:pPr>
            <a:r>
              <a:rPr lang="el-GR" sz="1600" dirty="0" smtClean="0"/>
              <a:t> </a:t>
            </a:r>
            <a:r>
              <a:rPr lang="el-GR" sz="1600" b="1" dirty="0" smtClean="0">
                <a:solidFill>
                  <a:srgbClr val="7030A0"/>
                </a:solidFill>
              </a:rPr>
              <a:t>αίτηση </a:t>
            </a:r>
            <a:r>
              <a:rPr lang="el-GR" sz="1600" dirty="0" smtClean="0"/>
              <a:t>του ενδιαφερομένου προς το Συμβούλιο </a:t>
            </a:r>
            <a:r>
              <a:rPr lang="el-GR" sz="1600" dirty="0" smtClean="0"/>
              <a:t>να διαγνώσει </a:t>
            </a:r>
            <a:r>
              <a:rPr lang="el-GR" sz="1600" b="1" dirty="0" smtClean="0"/>
              <a:t>αδικαιολόγητη καθυστέρηση, άρνηση συμμόρφωσης ή πλημμελή</a:t>
            </a:r>
            <a:r>
              <a:rPr lang="el-GR" sz="1600" dirty="0" smtClean="0"/>
              <a:t> συμμόρφωση</a:t>
            </a:r>
          </a:p>
          <a:p>
            <a:pPr algn="ctr">
              <a:buNone/>
            </a:pPr>
            <a:endParaRPr lang="el-GR" sz="1600" dirty="0" smtClean="0"/>
          </a:p>
          <a:p>
            <a:pPr algn="ctr">
              <a:buNone/>
            </a:pPr>
            <a:r>
              <a:rPr lang="el-GR" sz="1600" dirty="0" smtClean="0"/>
              <a:t>το Συμβούλιο συντάσσει </a:t>
            </a:r>
            <a:r>
              <a:rPr lang="el-GR" sz="1600" b="1" dirty="0" smtClean="0">
                <a:solidFill>
                  <a:srgbClr val="7030A0"/>
                </a:solidFill>
              </a:rPr>
              <a:t>πρακτικό</a:t>
            </a:r>
            <a:r>
              <a:rPr lang="el-GR" sz="1600" dirty="0" smtClean="0"/>
              <a:t> </a:t>
            </a:r>
            <a:r>
              <a:rPr lang="el-GR" sz="1600" dirty="0" smtClean="0"/>
              <a:t>με το οποίο καλεί την υπόχρεη αρχή να συμμορφωθεί προς την απόφαση μέσα σε εύλογη προθεσμία (έως τρίμηνο)</a:t>
            </a:r>
          </a:p>
          <a:p>
            <a:pPr algn="ctr">
              <a:buNone/>
            </a:pPr>
            <a:endParaRPr lang="el-GR" sz="1600" dirty="0" smtClean="0"/>
          </a:p>
          <a:p>
            <a:pPr algn="ctr">
              <a:buNone/>
            </a:pPr>
            <a:r>
              <a:rPr lang="el-GR" sz="1600" b="1" dirty="0" smtClean="0">
                <a:solidFill>
                  <a:srgbClr val="FF0000"/>
                </a:solidFill>
              </a:rPr>
              <a:t>μη συμμόρφωση </a:t>
            </a:r>
          </a:p>
          <a:p>
            <a:pPr algn="ctr">
              <a:buNone/>
            </a:pPr>
            <a:endParaRPr lang="el-GR" sz="1600" dirty="0" smtClean="0"/>
          </a:p>
          <a:p>
            <a:pPr algn="ctr">
              <a:buNone/>
            </a:pPr>
            <a:r>
              <a:rPr lang="el-GR" sz="1600" dirty="0" smtClean="0"/>
              <a:t>το Τριμελές Συμβούλιο εκδίδει </a:t>
            </a:r>
            <a:r>
              <a:rPr lang="el-GR" sz="1600" b="1" dirty="0" smtClean="0">
                <a:solidFill>
                  <a:srgbClr val="7030A0"/>
                </a:solidFill>
              </a:rPr>
              <a:t>απόφαση</a:t>
            </a:r>
            <a:r>
              <a:rPr lang="el-GR" sz="1600" dirty="0" smtClean="0"/>
              <a:t> με την οποία βεβαιώνεται η μη συμμόρφωση και προσδιορίζεται ένα ποσό που πρέπει να καταβληθεί στον ενδιαφερόμενο ως κύρωση. </a:t>
            </a:r>
          </a:p>
          <a:p>
            <a:pPr algn="ctr">
              <a:buNone/>
            </a:pPr>
            <a:endParaRPr lang="el-GR" sz="1600" b="1" dirty="0" smtClean="0"/>
          </a:p>
          <a:p>
            <a:pPr algn="ctr">
              <a:buNone/>
            </a:pPr>
            <a:r>
              <a:rPr lang="el-GR" sz="1600" b="1" dirty="0" smtClean="0"/>
              <a:t>Κριτήρια κατά τον καθορισμό του ποσού: </a:t>
            </a:r>
          </a:p>
          <a:p>
            <a:pPr algn="just">
              <a:buNone/>
            </a:pPr>
            <a:r>
              <a:rPr lang="el-GR" sz="1600" dirty="0" smtClean="0"/>
              <a:t>(α) η φύση και η σημασία της διαφοράς</a:t>
            </a:r>
          </a:p>
          <a:p>
            <a:pPr algn="just">
              <a:buNone/>
            </a:pPr>
            <a:r>
              <a:rPr lang="el-GR" sz="1600" dirty="0" smtClean="0"/>
              <a:t>(β) οι συνθήκες και η χρονική διάρκεια της μη συμμόρφωσης</a:t>
            </a:r>
          </a:p>
          <a:p>
            <a:pPr algn="just">
              <a:buNone/>
            </a:pPr>
            <a:r>
              <a:rPr lang="el-GR" sz="1600" dirty="0" smtClean="0"/>
              <a:t>(γ) οι συνέπειες της μη συμμόρφωσης για το πρόσωπο του θιγομένου και </a:t>
            </a:r>
          </a:p>
          <a:p>
            <a:pPr algn="just">
              <a:buNone/>
            </a:pPr>
            <a:r>
              <a:rPr lang="el-GR" sz="1600" dirty="0" smtClean="0"/>
              <a:t>(δ) ο αποτρεπτικός χαρακτήρα της κύρωσης.</a:t>
            </a:r>
          </a:p>
          <a:p>
            <a:pPr marL="514350" indent="-514350" algn="just">
              <a:buFont typeface="Wingdings" pitchFamily="2" charset="2"/>
              <a:buChar char="Ø"/>
            </a:pPr>
            <a:r>
              <a:rPr lang="el-GR" sz="1600" dirty="0" smtClean="0"/>
              <a:t>νέα </a:t>
            </a:r>
            <a:r>
              <a:rPr lang="el-GR" sz="1600" dirty="0" smtClean="0"/>
              <a:t>χρηματική κύρωση δύναται να επιβληθεί μόνο κατόπιν επανάληψης της προαναφερθείσας διαδικασίας.</a:t>
            </a:r>
          </a:p>
          <a:p>
            <a:pPr marL="514350" indent="-514350" algn="just">
              <a:buFont typeface="Wingdings" pitchFamily="2" charset="2"/>
              <a:buChar char="Ø"/>
            </a:pPr>
            <a:r>
              <a:rPr lang="el-GR" sz="1600" dirty="0" smtClean="0"/>
              <a:t>η </a:t>
            </a:r>
            <a:r>
              <a:rPr lang="el-GR" sz="1600" dirty="0" smtClean="0"/>
              <a:t>καταβολή του ποσού δεν απαλλάσσει τη Διοίκηση από την υποχρέωση </a:t>
            </a:r>
            <a:r>
              <a:rPr lang="el-GR" sz="1600" dirty="0" smtClean="0"/>
              <a:t>συμμόρφωσης.</a:t>
            </a:r>
            <a:endParaRPr lang="el-GR" sz="1600" dirty="0" smtClean="0"/>
          </a:p>
        </p:txBody>
      </p:sp>
      <p:sp>
        <p:nvSpPr>
          <p:cNvPr id="4" name="3 - Βέλος προς τα κάτω"/>
          <p:cNvSpPr/>
          <p:nvPr/>
        </p:nvSpPr>
        <p:spPr>
          <a:xfrm>
            <a:off x="4286248" y="1857364"/>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86248" y="2571744"/>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86248" y="3143248"/>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sz="3300" b="1" dirty="0" smtClean="0"/>
              <a:t>«</a:t>
            </a:r>
            <a:r>
              <a:rPr lang="el-GR" sz="3300" b="1" i="1" dirty="0" smtClean="0"/>
              <a:t>δικαστικές αποφάσεις</a:t>
            </a:r>
            <a:r>
              <a:rPr lang="el-GR" sz="3300" b="1" dirty="0" smtClean="0"/>
              <a:t>»: </a:t>
            </a:r>
            <a:r>
              <a:rPr lang="el-GR" sz="3300" b="1" dirty="0" smtClean="0"/>
              <a:t>		</a:t>
            </a:r>
            <a:r>
              <a:rPr lang="el-GR" dirty="0" smtClean="0"/>
              <a:t>όλες </a:t>
            </a:r>
            <a:r>
              <a:rPr lang="el-GR" dirty="0" smtClean="0"/>
              <a:t>οι αποφάσεις που παράγουν υποχρέωση συμμόρφωσης ή είναι εκτελεστές </a:t>
            </a:r>
            <a:r>
              <a:rPr lang="el-GR" b="1" i="1" dirty="0" smtClean="0"/>
              <a:t>κατά τις οικείες δικονομικές διατάξεις και τους όρους που κάθε απόφαση τάσσει</a:t>
            </a:r>
            <a:r>
              <a:rPr lang="el-GR" dirty="0" smtClean="0"/>
              <a:t>.</a:t>
            </a:r>
          </a:p>
          <a:p>
            <a:pPr algn="just"/>
            <a:endParaRPr lang="el-GR" dirty="0" smtClean="0"/>
          </a:p>
          <a:p>
            <a:pPr algn="just"/>
            <a:r>
              <a:rPr lang="el-GR" sz="3300" b="1" dirty="0" smtClean="0"/>
              <a:t>«</a:t>
            </a:r>
            <a:r>
              <a:rPr lang="el-GR" sz="3300" b="1" i="1" dirty="0" smtClean="0"/>
              <a:t>αρμόδια αρχή</a:t>
            </a:r>
            <a:r>
              <a:rPr lang="el-GR" sz="3300" b="1" dirty="0" smtClean="0"/>
              <a:t>»</a:t>
            </a:r>
            <a:r>
              <a:rPr lang="el-GR" dirty="0" smtClean="0"/>
              <a:t> να εκτελέσει την απόφαση της οποίας ζητείται η </a:t>
            </a:r>
            <a:r>
              <a:rPr lang="el-GR" dirty="0" smtClean="0"/>
              <a:t>συμμόρφωση: 	η </a:t>
            </a:r>
            <a:r>
              <a:rPr lang="el-GR" dirty="0" smtClean="0"/>
              <a:t>δικαστικώς κριθείσα ως υπόχρεη προς τούτο.</a:t>
            </a:r>
          </a:p>
          <a:p>
            <a:pPr algn="just"/>
            <a:endParaRPr lang="el-GR" dirty="0" smtClean="0"/>
          </a:p>
          <a:p>
            <a:pPr algn="just"/>
            <a:r>
              <a:rPr lang="el-GR" b="1" dirty="0" smtClean="0"/>
              <a:t>«</a:t>
            </a:r>
            <a:r>
              <a:rPr lang="el-GR" b="1" i="1" dirty="0" smtClean="0"/>
              <a:t>ενδιαφερόμενος</a:t>
            </a:r>
            <a:r>
              <a:rPr lang="el-GR" b="1" dirty="0" smtClean="0"/>
              <a:t>» </a:t>
            </a:r>
            <a:r>
              <a:rPr lang="el-GR" dirty="0" smtClean="0"/>
              <a:t>να υποβάλλει αίτηση στα συμβούλια </a:t>
            </a:r>
            <a:r>
              <a:rPr lang="el-GR" dirty="0" smtClean="0"/>
              <a:t>συμμόρφωσης (</a:t>
            </a:r>
            <a:r>
              <a:rPr lang="el-GR" dirty="0" smtClean="0"/>
              <a:t>άρθρο 3 του Ν. 3068/2002): </a:t>
            </a:r>
            <a:r>
              <a:rPr lang="el-GR" dirty="0" smtClean="0"/>
              <a:t>		μόνο </a:t>
            </a:r>
            <a:r>
              <a:rPr lang="el-GR" dirty="0" smtClean="0"/>
              <a:t>εκείνος που διετέλεσε διάδικος στη </a:t>
            </a:r>
            <a:r>
              <a:rPr lang="el-GR" dirty="0" smtClean="0"/>
              <a:t>δίκη </a:t>
            </a:r>
            <a:r>
              <a:rPr lang="el-GR" dirty="0" smtClean="0"/>
              <a:t>κατά την οποία εκδόθηκε η </a:t>
            </a:r>
            <a:r>
              <a:rPr lang="el-GR" dirty="0" smtClean="0"/>
              <a:t>δικαστική απόφαση, </a:t>
            </a:r>
            <a:r>
              <a:rPr lang="el-GR" dirty="0" smtClean="0"/>
              <a:t>όχι δε και οποιοσδήποτε τρίτος που ενδιαφέρεται για τη συμμόρφωση της Διοίκησης προς την εν λόγω απόφαση</a:t>
            </a:r>
          </a:p>
          <a:p>
            <a:pPr algn="just"/>
            <a:endParaRPr lang="el-GR" dirty="0" smtClean="0"/>
          </a:p>
        </p:txBody>
      </p:sp>
      <p:sp>
        <p:nvSpPr>
          <p:cNvPr id="4" name="3 - Οδοντωτό δεξιό βέλος"/>
          <p:cNvSpPr/>
          <p:nvPr/>
        </p:nvSpPr>
        <p:spPr>
          <a:xfrm>
            <a:off x="4357686" y="1714488"/>
            <a:ext cx="428628"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δοντωτό δεξιό βέλος"/>
          <p:cNvSpPr/>
          <p:nvPr/>
        </p:nvSpPr>
        <p:spPr>
          <a:xfrm>
            <a:off x="2643174" y="3500438"/>
            <a:ext cx="428628"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δοντωτό δεξιό βέλος"/>
          <p:cNvSpPr/>
          <p:nvPr/>
        </p:nvSpPr>
        <p:spPr>
          <a:xfrm>
            <a:off x="6072198" y="4714884"/>
            <a:ext cx="428628"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r>
              <a:rPr lang="el-GR" sz="3000" b="1" dirty="0" smtClean="0"/>
              <a:t>Έκταση ελέγχου </a:t>
            </a:r>
            <a:br>
              <a:rPr lang="el-GR" sz="3000" b="1" dirty="0" smtClean="0"/>
            </a:br>
            <a:r>
              <a:rPr lang="el-GR" sz="3000" b="1" dirty="0" smtClean="0"/>
              <a:t>των τριμελών συμβουλίων συμμόρφωσης</a:t>
            </a:r>
            <a:endParaRPr lang="el-GR" sz="3000" b="1" dirty="0"/>
          </a:p>
        </p:txBody>
      </p:sp>
      <p:sp>
        <p:nvSpPr>
          <p:cNvPr id="3" name="2 - Θέση περιεχομένου"/>
          <p:cNvSpPr>
            <a:spLocks noGrp="1"/>
          </p:cNvSpPr>
          <p:nvPr>
            <p:ph idx="1"/>
          </p:nvPr>
        </p:nvSpPr>
        <p:spPr>
          <a:xfrm>
            <a:off x="457200" y="1214422"/>
            <a:ext cx="8229600" cy="5286412"/>
          </a:xfrm>
        </p:spPr>
        <p:txBody>
          <a:bodyPr>
            <a:normAutofit fontScale="55000" lnSpcReduction="20000"/>
          </a:bodyPr>
          <a:lstStyle/>
          <a:p>
            <a:pPr algn="just">
              <a:buFont typeface="Wingdings" pitchFamily="2" charset="2"/>
              <a:buChar char="ü"/>
            </a:pPr>
            <a:r>
              <a:rPr lang="el-GR" dirty="0" smtClean="0"/>
              <a:t>ο έλεγχος </a:t>
            </a:r>
            <a:r>
              <a:rPr lang="el-GR" b="1" dirty="0" smtClean="0"/>
              <a:t>δεν αφορά την ορθότητα της δικαστικής απόφασης </a:t>
            </a:r>
            <a:r>
              <a:rPr lang="el-GR" dirty="0" smtClean="0"/>
              <a:t>της οποίας ζητείται η εφαρμογή, αλλά αποκλειστικά τη συμμόρφωση της αρχής προς την απόφαση.</a:t>
            </a:r>
          </a:p>
          <a:p>
            <a:pPr algn="just">
              <a:buFont typeface="Wingdings" pitchFamily="2" charset="2"/>
              <a:buChar char="ü"/>
            </a:pPr>
            <a:r>
              <a:rPr lang="el-GR" dirty="0" smtClean="0"/>
              <a:t>ο έλεγχος </a:t>
            </a:r>
            <a:r>
              <a:rPr lang="el-GR" b="1" dirty="0" smtClean="0"/>
              <a:t>εκτείνεται</a:t>
            </a:r>
            <a:r>
              <a:rPr lang="el-GR" dirty="0" smtClean="0"/>
              <a:t> </a:t>
            </a:r>
            <a:r>
              <a:rPr lang="el-GR" b="1" dirty="0" smtClean="0"/>
              <a:t>αποκλειστικά στο διοικητικής φύσεως </a:t>
            </a:r>
            <a:r>
              <a:rPr lang="el-GR" dirty="0" smtClean="0"/>
              <a:t>ζήτημα για το οποίο είχε αποφανθεί η δικαστική απόφαση. </a:t>
            </a:r>
          </a:p>
          <a:p>
            <a:pPr algn="just">
              <a:buFont typeface="Wingdings" pitchFamily="2" charset="2"/>
              <a:buChar char="ü"/>
            </a:pPr>
            <a:r>
              <a:rPr lang="el-GR" dirty="0" smtClean="0"/>
              <a:t>αν η Διοίκηση μετά από ακυρωτική απόφαση λόγω π.χ. πλημμελειών της αιτιολογίας, επανήλθε και εξέδωσε νέα διοικητική πράξη σε αντικατάσταση της ακυρωθείσας, </a:t>
            </a:r>
            <a:r>
              <a:rPr lang="el-GR" b="1" dirty="0" smtClean="0"/>
              <a:t>η περαιτέρω εξέταση της νέας αυτής πράξης αποτελεί καταρχήν αντικείμενο νέας δικαστικής κρίσης </a:t>
            </a:r>
            <a:r>
              <a:rPr lang="el-GR" dirty="0" smtClean="0"/>
              <a:t>(«</a:t>
            </a:r>
            <a:r>
              <a:rPr lang="en-US" i="1" dirty="0" err="1" smtClean="0"/>
              <a:t>litige</a:t>
            </a:r>
            <a:r>
              <a:rPr lang="el-GR" i="1" dirty="0" smtClean="0"/>
              <a:t> </a:t>
            </a:r>
            <a:r>
              <a:rPr lang="en-US" i="1" dirty="0" smtClean="0"/>
              <a:t>distinct</a:t>
            </a:r>
            <a:r>
              <a:rPr lang="el-GR" dirty="0" smtClean="0"/>
              <a:t>»), κατόπιν άσκησης του καταλλήλου ενδίκου βοηθήματος.</a:t>
            </a:r>
          </a:p>
          <a:p>
            <a:pPr algn="just">
              <a:buFont typeface="Wingdings" pitchFamily="2" charset="2"/>
              <a:buChar char="ü"/>
            </a:pPr>
            <a:r>
              <a:rPr lang="el-GR" dirty="0" smtClean="0"/>
              <a:t>συχνά η διοικητική διαδικασία εκκινεί στο πλαίσιο της υποχρέωσης συμμόρφωσης, στην εξέλιξή της όμως «χειραφετείται» από το κριθέν ζήτημα, οπότε και </a:t>
            </a:r>
            <a:r>
              <a:rPr lang="el-GR" b="1" dirty="0" smtClean="0"/>
              <a:t>καθίσταται αυτοτελώς </a:t>
            </a:r>
            <a:r>
              <a:rPr lang="el-GR" b="1" dirty="0" err="1" smtClean="0"/>
              <a:t>προσβλητή</a:t>
            </a:r>
            <a:r>
              <a:rPr lang="el-GR" b="1" dirty="0" smtClean="0"/>
              <a:t> κατά το μέρος αυτό</a:t>
            </a:r>
            <a:r>
              <a:rPr lang="el-GR" dirty="0" smtClean="0"/>
              <a:t>.</a:t>
            </a:r>
          </a:p>
          <a:p>
            <a:pPr algn="just">
              <a:buFont typeface="Wingdings" pitchFamily="2" charset="2"/>
              <a:buChar char="ü"/>
            </a:pPr>
            <a:r>
              <a:rPr lang="el-GR" dirty="0" smtClean="0"/>
              <a:t>η υποχρέωση τελεί υπό την προϋπόθεση ότι οι συνέπειες που αποκαθίστανται </a:t>
            </a:r>
            <a:r>
              <a:rPr lang="el-GR" b="1" dirty="0" smtClean="0"/>
              <a:t>αποτελούν άμεσες και αυταπόδεικτες συνέπειες της ακυρωθείσας πράξης</a:t>
            </a:r>
            <a:r>
              <a:rPr lang="el-GR" dirty="0" smtClean="0"/>
              <a:t> και </a:t>
            </a:r>
            <a:r>
              <a:rPr lang="el-GR" b="1" dirty="0" smtClean="0"/>
              <a:t>δεν προϋποθέτουν αυτοτελή διάγνωση των δικαιωμάτων </a:t>
            </a:r>
            <a:r>
              <a:rPr lang="el-GR" dirty="0" smtClean="0"/>
              <a:t>που προβάλλονται από τον ενδιαφερόμενο.</a:t>
            </a:r>
          </a:p>
          <a:p>
            <a:pPr algn="just">
              <a:buFont typeface="Wingdings" pitchFamily="2" charset="2"/>
              <a:buChar char="ü"/>
            </a:pPr>
            <a:r>
              <a:rPr lang="el-GR" dirty="0" smtClean="0"/>
              <a:t>άρθρο 6 παρ.2 Π.Δ. 61/2004: </a:t>
            </a:r>
            <a:r>
              <a:rPr lang="el-GR" b="1" dirty="0" smtClean="0"/>
              <a:t>δυνατότητα επιστροφής του καταβληθέντος ως κύρωση χρηματικού ποσού </a:t>
            </a:r>
            <a:r>
              <a:rPr lang="el-GR" dirty="0" smtClean="0"/>
              <a:t>σε περίπτωση που κριθεί με δύναμη δεδικασμένου ότι η Διοίκηση έχει συμμορφωθεί		ο αρμόδιος δικαιοδοτικός σχηματισμός είναι δυνατόν να </a:t>
            </a:r>
            <a:r>
              <a:rPr lang="el-GR" dirty="0" err="1" smtClean="0"/>
              <a:t>αποστεί</a:t>
            </a:r>
            <a:r>
              <a:rPr lang="el-GR" dirty="0" smtClean="0"/>
              <a:t> από κρίσεις του Τριμελούς Συμβουλίου.</a:t>
            </a:r>
          </a:p>
          <a:p>
            <a:endParaRPr lang="el-GR" dirty="0"/>
          </a:p>
        </p:txBody>
      </p:sp>
      <p:sp>
        <p:nvSpPr>
          <p:cNvPr id="4" name="3 - Δεξιό βέλος"/>
          <p:cNvSpPr/>
          <p:nvPr/>
        </p:nvSpPr>
        <p:spPr>
          <a:xfrm>
            <a:off x="4429124" y="5786454"/>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l-GR" sz="3000" b="1" dirty="0" smtClean="0"/>
              <a:t/>
            </a:r>
            <a:br>
              <a:rPr lang="el-GR" sz="3000" b="1" dirty="0" smtClean="0"/>
            </a:br>
            <a:r>
              <a:rPr lang="el-GR" sz="3000" b="1" dirty="0" smtClean="0"/>
              <a:t>Όρια στην υποχρέωση συμμόρφωση</a:t>
            </a:r>
            <a:r>
              <a:rPr lang="el-GR" sz="3000" dirty="0" smtClean="0"/>
              <a:t/>
            </a:r>
            <a:br>
              <a:rPr lang="el-GR" sz="3000" dirty="0" smtClean="0"/>
            </a:br>
            <a:endParaRPr lang="el-GR" sz="3000" dirty="0"/>
          </a:p>
        </p:txBody>
      </p:sp>
      <p:sp>
        <p:nvSpPr>
          <p:cNvPr id="3" name="2 - Θέση περιεχομένου"/>
          <p:cNvSpPr>
            <a:spLocks noGrp="1"/>
          </p:cNvSpPr>
          <p:nvPr>
            <p:ph idx="1"/>
          </p:nvPr>
        </p:nvSpPr>
        <p:spPr>
          <a:xfrm>
            <a:off x="457200" y="928670"/>
            <a:ext cx="8229600" cy="5197493"/>
          </a:xfrm>
        </p:spPr>
        <p:txBody>
          <a:bodyPr>
            <a:normAutofit fontScale="55000" lnSpcReduction="20000"/>
          </a:bodyPr>
          <a:lstStyle/>
          <a:p>
            <a:pPr>
              <a:buNone/>
            </a:pPr>
            <a:r>
              <a:rPr lang="el-GR" sz="3600" b="1" dirty="0" smtClean="0"/>
              <a:t>	α)Τα εγγενή όρια του δεδικασμένου</a:t>
            </a:r>
            <a:endParaRPr lang="el-GR" sz="3600" dirty="0" smtClean="0"/>
          </a:p>
          <a:p>
            <a:pPr algn="just">
              <a:buFont typeface="Wingdings" pitchFamily="2" charset="2"/>
              <a:buChar char="Ø"/>
            </a:pPr>
            <a:r>
              <a:rPr lang="el-GR" dirty="0" smtClean="0"/>
              <a:t>επιτρέπεται </a:t>
            </a:r>
            <a:r>
              <a:rPr lang="el-GR" dirty="0" smtClean="0"/>
              <a:t>η έκδοση νέας πράξης όμοιας προς την ακυρωθείσα εφόσον αυτή βασίζεται σε νέα πραγματικά ή νομικά δεδομένα, τα οποία δεν αποτέλεσαν αντικείμενο κρίσης κατά την προηγούμενη δίκη. Η νέα όμως αυτή πράξη καταρχάς δεν ισχύει αναδρομικά από το χρόνο της ακυρωθείσας.</a:t>
            </a:r>
          </a:p>
          <a:p>
            <a:endParaRPr lang="el-GR" b="1" dirty="0" smtClean="0"/>
          </a:p>
          <a:p>
            <a:pPr>
              <a:buNone/>
            </a:pPr>
            <a:r>
              <a:rPr lang="el-GR" sz="3600" b="1" dirty="0" smtClean="0"/>
              <a:t>	β)Περιορισμός της υποχρέωσης με νομοθετική επέμβαση</a:t>
            </a:r>
          </a:p>
          <a:p>
            <a:pPr algn="just">
              <a:buFont typeface="Wingdings" pitchFamily="2" charset="2"/>
              <a:buChar char="§"/>
            </a:pPr>
            <a:r>
              <a:rPr lang="el-GR" b="1" dirty="0" smtClean="0"/>
              <a:t>Προληπτικά:</a:t>
            </a:r>
            <a:r>
              <a:rPr lang="el-GR" dirty="0" smtClean="0"/>
              <a:t> </a:t>
            </a:r>
            <a:r>
              <a:rPr lang="el-GR" dirty="0" smtClean="0"/>
              <a:t>με </a:t>
            </a:r>
            <a:r>
              <a:rPr lang="el-GR" dirty="0" err="1" smtClean="0"/>
              <a:t>in</a:t>
            </a:r>
            <a:r>
              <a:rPr lang="el-GR" dirty="0" smtClean="0"/>
              <a:t> </a:t>
            </a:r>
            <a:r>
              <a:rPr lang="el-GR" dirty="0" err="1" smtClean="0"/>
              <a:t>abstracto</a:t>
            </a:r>
            <a:r>
              <a:rPr lang="el-GR" dirty="0" smtClean="0"/>
              <a:t> ρυθμίσεις </a:t>
            </a:r>
          </a:p>
          <a:p>
            <a:pPr algn="just">
              <a:buFont typeface="Wingdings" pitchFamily="2" charset="2"/>
              <a:buChar char="§"/>
            </a:pPr>
            <a:r>
              <a:rPr lang="el-GR" sz="3300" b="1" dirty="0" smtClean="0"/>
              <a:t>Κατασταλτικά:</a:t>
            </a:r>
            <a:r>
              <a:rPr lang="el-GR" dirty="0" smtClean="0"/>
              <a:t> </a:t>
            </a:r>
            <a:r>
              <a:rPr lang="el-GR" dirty="0" smtClean="0"/>
              <a:t>με </a:t>
            </a:r>
            <a:r>
              <a:rPr lang="el-GR" dirty="0" smtClean="0"/>
              <a:t>επέμβαση </a:t>
            </a:r>
            <a:r>
              <a:rPr lang="el-GR" dirty="0" smtClean="0"/>
              <a:t>σε </a:t>
            </a:r>
            <a:r>
              <a:rPr lang="el-GR" dirty="0" smtClean="0"/>
              <a:t>διοικητικές καταστάσεις </a:t>
            </a:r>
            <a:r>
              <a:rPr lang="el-GR" dirty="0" smtClean="0"/>
              <a:t>που εκκρεμεί η συμμόρφωση. </a:t>
            </a:r>
          </a:p>
          <a:p>
            <a:pPr algn="just">
              <a:buNone/>
            </a:pPr>
            <a:r>
              <a:rPr lang="el-GR" dirty="0" smtClean="0"/>
              <a:t>	Τα άρθρα 4 παρ. 1, 20 παρ. 1, 26 παρ. 1, 94 παρ. 1 και 95 </a:t>
            </a:r>
            <a:r>
              <a:rPr lang="el-GR" dirty="0" smtClean="0"/>
              <a:t>Σ. </a:t>
            </a:r>
            <a:r>
              <a:rPr lang="el-GR" dirty="0" smtClean="0"/>
              <a:t>δεν </a:t>
            </a:r>
            <a:r>
              <a:rPr lang="el-GR" dirty="0" smtClean="0"/>
              <a:t>αποκλείουν τη θέσπιση νομοθετικών </a:t>
            </a:r>
            <a:r>
              <a:rPr lang="el-GR" dirty="0" smtClean="0"/>
              <a:t>ρυθμίσεων που </a:t>
            </a:r>
            <a:r>
              <a:rPr lang="el-GR" dirty="0" smtClean="0"/>
              <a:t>καταλαμβάνουν εκκρεμείς δίκες ή και ήδη εκδοθείσες ακυρωτικές αποφάσεις, ακόμα και αν συνεπάγονται την άρση ή τον περιορισμό της υποχρέωσης </a:t>
            </a:r>
            <a:r>
              <a:rPr lang="el-GR" dirty="0" smtClean="0"/>
              <a:t>συμμόρφωσης της </a:t>
            </a:r>
            <a:r>
              <a:rPr lang="el-GR" dirty="0" smtClean="0"/>
              <a:t>Διοίκησης, υπό την προϋπόθεση ότι:</a:t>
            </a:r>
          </a:p>
          <a:p>
            <a:pPr>
              <a:buNone/>
            </a:pPr>
            <a:r>
              <a:rPr lang="el-GR" dirty="0" smtClean="0"/>
              <a:t>	α) οι ρυθμίσεις αυτές είναι γενικής εφαρμογής</a:t>
            </a:r>
          </a:p>
          <a:p>
            <a:pPr>
              <a:buNone/>
            </a:pPr>
            <a:r>
              <a:rPr lang="el-GR" dirty="0" smtClean="0"/>
              <a:t>	β) υπαγορεύονται από επιτακτικούς λόγους γενικού συμφέροντος</a:t>
            </a:r>
          </a:p>
          <a:p>
            <a:pPr>
              <a:buNone/>
            </a:pPr>
            <a:r>
              <a:rPr lang="el-GR" dirty="0" smtClean="0"/>
              <a:t>	γ) δεν προσβάλλουν τον πυρήνα και την ουσία του δικαιώματος της δικαστικής προστασίας και</a:t>
            </a:r>
          </a:p>
          <a:p>
            <a:pPr>
              <a:buNone/>
            </a:pPr>
            <a:r>
              <a:rPr lang="el-GR" dirty="0" smtClean="0"/>
              <a:t>	δ) σέβονται την αρχή της </a:t>
            </a:r>
            <a:r>
              <a:rPr lang="el-GR" dirty="0" smtClean="0"/>
              <a:t>αναλογικότητας.</a:t>
            </a:r>
            <a:endParaRPr lang="el-GR" dirty="0" smtClean="0"/>
          </a:p>
          <a:p>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chemeClr val="tx2">
                    <a:lumMod val="75000"/>
                  </a:schemeClr>
                </a:solidFill>
              </a:rPr>
              <a:t>Συνέπειες απόφασης </a:t>
            </a:r>
            <a:br>
              <a:rPr lang="el-GR" sz="2800" b="1" dirty="0" smtClean="0">
                <a:solidFill>
                  <a:schemeClr val="tx2">
                    <a:lumMod val="75000"/>
                  </a:schemeClr>
                </a:solidFill>
              </a:rPr>
            </a:br>
            <a:r>
              <a:rPr lang="el-GR" sz="2800" b="1" dirty="0" smtClean="0">
                <a:solidFill>
                  <a:schemeClr val="accent3">
                    <a:lumMod val="75000"/>
                  </a:schemeClr>
                </a:solidFill>
              </a:rPr>
              <a:t>[άρθρο 50 Π.Δ. 18/1989]</a:t>
            </a:r>
            <a:endParaRPr lang="el-GR" sz="2800" b="1" dirty="0">
              <a:solidFill>
                <a:schemeClr val="accent3">
                  <a:lumMod val="75000"/>
                </a:schemeClr>
              </a:solidFill>
            </a:endParaRPr>
          </a:p>
        </p:txBody>
      </p:sp>
      <p:sp>
        <p:nvSpPr>
          <p:cNvPr id="3" name="2 - Θέση περιεχομένου"/>
          <p:cNvSpPr>
            <a:spLocks noGrp="1"/>
          </p:cNvSpPr>
          <p:nvPr>
            <p:ph idx="1"/>
          </p:nvPr>
        </p:nvSpPr>
        <p:spPr>
          <a:xfrm>
            <a:off x="457200" y="1357298"/>
            <a:ext cx="8229600" cy="5000660"/>
          </a:xfrm>
        </p:spPr>
        <p:txBody>
          <a:bodyPr>
            <a:normAutofit fontScale="55000" lnSpcReduction="20000"/>
          </a:bodyPr>
          <a:lstStyle/>
          <a:p>
            <a:pPr algn="just"/>
            <a:r>
              <a:rPr lang="el-GR" dirty="0" smtClean="0"/>
              <a:t>1. Η απόφαση που δέχεται την αίτηση ακυρώσεως </a:t>
            </a:r>
            <a:r>
              <a:rPr lang="el-GR" b="1" dirty="0" smtClean="0"/>
              <a:t>απαγγέλει την ακύρωση</a:t>
            </a:r>
            <a:r>
              <a:rPr lang="el-GR" dirty="0" smtClean="0"/>
              <a:t> της προσβαλλόμενης πράξης και συνεπάγεται </a:t>
            </a:r>
            <a:r>
              <a:rPr lang="el-GR" sz="3300" b="1" dirty="0"/>
              <a:t>νόμιμη κατάργησή της έναντι όλων</a:t>
            </a:r>
            <a:r>
              <a:rPr lang="el-GR" dirty="0" smtClean="0"/>
              <a:t>, είτε πρόκειται για κανονιστική είτε πρόκειται για ατομική πράξη.</a:t>
            </a:r>
          </a:p>
          <a:p>
            <a:pPr algn="just"/>
            <a:r>
              <a:rPr lang="el-GR" dirty="0" smtClean="0"/>
              <a:t>2. Η απόρριψη της αίτησης δεν αποκλείει την άσκηση του ενδίκου αυτού μέσου κατά της ίδιας πράξης από άλλον που έχει το δικαίωμα αυτό.</a:t>
            </a:r>
          </a:p>
          <a:p>
            <a:pPr algn="just"/>
            <a:r>
              <a:rPr lang="el-GR" dirty="0" smtClean="0"/>
              <a:t>3. Στις περιπτώσεις </a:t>
            </a:r>
            <a:r>
              <a:rPr lang="el-GR" sz="3300" b="1" dirty="0"/>
              <a:t>παραλείψεων</a:t>
            </a:r>
            <a:r>
              <a:rPr lang="el-GR" dirty="0" smtClean="0"/>
              <a:t> όταν το Συμβούλιο δέχεται την αίτηση </a:t>
            </a:r>
            <a:r>
              <a:rPr lang="el-GR" sz="3300" b="1" dirty="0"/>
              <a:t>παραπέμπει την υπόθεση στην αρμόδια αρχή για να εκτελέσει την οφειλόμενη ενέργεια</a:t>
            </a:r>
            <a:r>
              <a:rPr lang="el-GR" dirty="0" smtClean="0"/>
              <a:t>. </a:t>
            </a:r>
          </a:p>
          <a:p>
            <a:pPr algn="just"/>
            <a:r>
              <a:rPr lang="el-GR" dirty="0" smtClean="0"/>
              <a:t>3</a:t>
            </a:r>
            <a:r>
              <a:rPr lang="el-GR" baseline="30000" dirty="0" smtClean="0"/>
              <a:t>α</a:t>
            </a:r>
            <a:r>
              <a:rPr lang="el-GR" dirty="0" smtClean="0"/>
              <a:t>. [ εξουσίες περιορισμού του ακυρωτικού αποτελέσματος]</a:t>
            </a:r>
          </a:p>
          <a:p>
            <a:pPr algn="just"/>
            <a:r>
              <a:rPr lang="el-GR" dirty="0" smtClean="0"/>
              <a:t>4. </a:t>
            </a:r>
            <a:r>
              <a:rPr lang="el-GR" sz="3300" b="1" dirty="0"/>
              <a:t>Οι διοικητικές αρχές, σε εκτέλεση της υποχρέωσής τους κατά το άρθρο 95 παρ. 5 του Συντάγματος, πρέπει να συμμορφώνονται ανάλογα με κάθε περίπτωση, με θετική ενέργεια προς το περιεχόμενο της απόφασης του Συμβουλίου, ή να απέχουν από κάθε ενέργεια που είναι αντίθετη προς όσα κρίθηκαν από αυτό. </a:t>
            </a:r>
            <a:r>
              <a:rPr lang="el-GR" dirty="0" smtClean="0"/>
              <a:t>Ο παραβάτης, εκτός από τη δίωξη κατά το άρθρο 259 του Ποινικού Κώδικα, υπέχει και προσωπική ευθύνη για αποζημίωση.</a:t>
            </a:r>
          </a:p>
          <a:p>
            <a:pPr algn="just"/>
            <a:r>
              <a:rPr lang="el-GR" dirty="0" smtClean="0"/>
              <a:t>5. Οι αποφάσεις της Ολομελείας, ακυρωτικές και απορριπτικές, καθώς και των Τμημάτων, αποτελούν μεταξύ των διαδίκων </a:t>
            </a:r>
            <a:r>
              <a:rPr lang="el-GR" sz="3300" b="1" dirty="0"/>
              <a:t>δεδικασμένο</a:t>
            </a:r>
            <a:r>
              <a:rPr lang="el-GR" dirty="0" smtClean="0"/>
              <a:t> που ισχύει και σε κάθε υπόθεση ή διαφορά ενώπιον δικαστικής ή άλλης αρχής, </a:t>
            </a:r>
            <a:r>
              <a:rPr lang="el-GR" sz="3300" b="1" dirty="0"/>
              <a:t>κατά την οποία προέχει το διοικητικής φύσεως ζήτημα που κρίθηκε από το Συμβούλιο</a:t>
            </a:r>
            <a:r>
              <a:rPr lang="el-GR" dirty="0" smtClean="0"/>
              <a:t>.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chemeClr val="tx2">
                    <a:lumMod val="75000"/>
                  </a:schemeClr>
                </a:solidFill>
              </a:rPr>
              <a:t>Συνέπειες απόφασης </a:t>
            </a:r>
            <a:br>
              <a:rPr lang="el-GR" sz="2800" b="1" dirty="0" smtClean="0">
                <a:solidFill>
                  <a:schemeClr val="tx2">
                    <a:lumMod val="75000"/>
                  </a:schemeClr>
                </a:solidFill>
              </a:rPr>
            </a:br>
            <a:r>
              <a:rPr lang="el-GR" sz="2800" b="1" dirty="0" smtClean="0">
                <a:solidFill>
                  <a:schemeClr val="accent3">
                    <a:lumMod val="75000"/>
                  </a:schemeClr>
                </a:solidFill>
              </a:rPr>
              <a:t>[άρθρα 196 επ. Κ.Δ.Δ.]</a:t>
            </a:r>
            <a:endParaRPr lang="el-GR" sz="2800" dirty="0">
              <a:solidFill>
                <a:schemeClr val="accent3">
                  <a:lumMod val="75000"/>
                </a:schemeClr>
              </a:solidFill>
            </a:endParaRPr>
          </a:p>
        </p:txBody>
      </p:sp>
      <p:sp>
        <p:nvSpPr>
          <p:cNvPr id="3" name="2 - Θέση περιεχομένου"/>
          <p:cNvSpPr>
            <a:spLocks noGrp="1"/>
          </p:cNvSpPr>
          <p:nvPr>
            <p:ph idx="1"/>
          </p:nvPr>
        </p:nvSpPr>
        <p:spPr/>
        <p:txBody>
          <a:bodyPr>
            <a:normAutofit fontScale="62500" lnSpcReduction="20000"/>
          </a:bodyPr>
          <a:lstStyle/>
          <a:p>
            <a:pPr algn="ctr">
              <a:buNone/>
            </a:pPr>
            <a:endParaRPr lang="el-GR" b="1" dirty="0" smtClean="0">
              <a:solidFill>
                <a:schemeClr val="tx2">
                  <a:lumMod val="75000"/>
                </a:schemeClr>
              </a:solidFill>
            </a:endParaRPr>
          </a:p>
          <a:p>
            <a:pPr algn="ctr">
              <a:buNone/>
            </a:pPr>
            <a:r>
              <a:rPr lang="el-GR" sz="3800" b="1" dirty="0" smtClean="0">
                <a:solidFill>
                  <a:schemeClr val="tx2">
                    <a:lumMod val="75000"/>
                  </a:schemeClr>
                </a:solidFill>
              </a:rPr>
              <a:t>Ισχύς έναντι όλων [άρθρο 196] </a:t>
            </a:r>
          </a:p>
          <a:p>
            <a:pPr algn="just">
              <a:buNone/>
            </a:pPr>
            <a:r>
              <a:rPr lang="el-GR" dirty="0" smtClean="0"/>
              <a:t>	«</a:t>
            </a:r>
            <a:r>
              <a:rPr lang="el-GR" i="1" dirty="0" smtClean="0"/>
              <a:t>Οι αποφάσεις, με τις οποίες απαγγέλλεται η ακύρωση ή η τροποποίηση εκτελεστής ατομικής διοικητικής πράξης ή η ακύρωση παράλειψης οφειλόμενης νόμιμης ενέργειας, ισχύουν έναντι όλων</a:t>
            </a:r>
            <a:r>
              <a:rPr lang="el-GR" dirty="0" smtClean="0"/>
              <a:t>».</a:t>
            </a:r>
            <a:br>
              <a:rPr lang="el-GR" dirty="0" smtClean="0"/>
            </a:br>
            <a:endParaRPr lang="el-GR" dirty="0" smtClean="0"/>
          </a:p>
          <a:p>
            <a:pPr algn="ctr">
              <a:buNone/>
            </a:pPr>
            <a:r>
              <a:rPr lang="el-GR" b="1" dirty="0" smtClean="0">
                <a:solidFill>
                  <a:schemeClr val="tx2">
                    <a:lumMod val="75000"/>
                  </a:schemeClr>
                </a:solidFill>
              </a:rPr>
              <a:t>	</a:t>
            </a:r>
            <a:r>
              <a:rPr lang="el-GR" sz="3800" b="1" dirty="0" smtClean="0">
                <a:solidFill>
                  <a:schemeClr val="tx2">
                    <a:lumMod val="75000"/>
                  </a:schemeClr>
                </a:solidFill>
              </a:rPr>
              <a:t>Δεδικασμένο [άρθρο 197]</a:t>
            </a:r>
          </a:p>
          <a:p>
            <a:pPr algn="just">
              <a:buNone/>
            </a:pPr>
            <a:r>
              <a:rPr lang="el-GR" dirty="0" smtClean="0"/>
              <a:t>	 «</a:t>
            </a:r>
            <a:r>
              <a:rPr lang="el-GR" i="1" dirty="0" smtClean="0"/>
              <a:t>1. Δεδικασμένο δημιουργείται από τις τελεσίδικες και τις ανέκκλητες αποφάσεις, εφόσον οι τελευταίες δεν υπόκεινται σε ανακοπή ερημοδικίας, ως προς το, ουσιαστικό ή δικονομικό, διοικητικής φύσης ζήτημα που με αυτές κρίθηκε, εφόσον τούτο τελεί σε άμεση και αναγκαία συνάρτηση προς το συμπέρασμα που με τις ίδιες έγινε δεκτό. Δεδικασμένο δημιουργείται, επίσης, και όταν το, κατά την προηγούμενη περίοδο ζήτημα, κρίθηκε παρεμπιπτόντως, αν το δικαστήριο ήταν καθ` ύλην αρμόδιο να το κρίνει, και εφόσον η απόφασή του γι` αυτό ήταν αναγκαία προκειμένου τούτο να αποφανθεί για το κύριο ζήτημα. 2.[…]</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25404"/>
          </a:xfrm>
        </p:spPr>
        <p:txBody>
          <a:bodyPr>
            <a:normAutofit fontScale="90000"/>
          </a:bodyPr>
          <a:lstStyle/>
          <a:p>
            <a:endParaRPr lang="el-GR" dirty="0"/>
          </a:p>
        </p:txBody>
      </p:sp>
      <p:sp>
        <p:nvSpPr>
          <p:cNvPr id="3" name="2 - Θέση περιεχομένου"/>
          <p:cNvSpPr>
            <a:spLocks noGrp="1"/>
          </p:cNvSpPr>
          <p:nvPr>
            <p:ph idx="1"/>
          </p:nvPr>
        </p:nvSpPr>
        <p:spPr>
          <a:xfrm>
            <a:off x="457200" y="571480"/>
            <a:ext cx="8229600" cy="5786478"/>
          </a:xfrm>
        </p:spPr>
        <p:txBody>
          <a:bodyPr>
            <a:noAutofit/>
          </a:bodyPr>
          <a:lstStyle/>
          <a:p>
            <a:pPr algn="ctr">
              <a:buNone/>
            </a:pPr>
            <a:r>
              <a:rPr lang="el-GR" sz="2000" b="1" dirty="0" smtClean="0">
                <a:solidFill>
                  <a:schemeClr val="tx2">
                    <a:lumMod val="75000"/>
                  </a:schemeClr>
                </a:solidFill>
              </a:rPr>
              <a:t>Υποχρέωση </a:t>
            </a:r>
            <a:r>
              <a:rPr lang="el-GR" sz="2000" b="1" dirty="0">
                <a:solidFill>
                  <a:schemeClr val="tx2">
                    <a:lumMod val="75000"/>
                  </a:schemeClr>
                </a:solidFill>
              </a:rPr>
              <a:t>συμμόρφωσης </a:t>
            </a:r>
            <a:r>
              <a:rPr lang="el-GR" sz="2000" b="1" dirty="0" smtClean="0">
                <a:solidFill>
                  <a:schemeClr val="tx2">
                    <a:lumMod val="75000"/>
                  </a:schemeClr>
                </a:solidFill>
              </a:rPr>
              <a:t>[άρθρο 198] </a:t>
            </a:r>
          </a:p>
          <a:p>
            <a:pPr algn="just"/>
            <a:r>
              <a:rPr lang="el-GR" sz="2000" i="1" dirty="0" smtClean="0"/>
              <a:t>«1</a:t>
            </a:r>
            <a:r>
              <a:rPr lang="el-GR" sz="2000" i="1" dirty="0"/>
              <a:t>. Οι διοικητικές αρχές οφείλουν, </a:t>
            </a:r>
            <a:r>
              <a:rPr lang="el-GR" sz="2000" b="1" i="1" dirty="0"/>
              <a:t>με θετικές ενέργειες ή με αποχή από κάθε αντίθετη ενέργεια, να συμμορφώνονται προς το περιεχόμενο των αποφάσεων</a:t>
            </a:r>
            <a:r>
              <a:rPr lang="el-GR" sz="2000" i="1" dirty="0"/>
              <a:t> οι οποίες εκδίδονται για διαφορές που άγονται προς επίλυση με άσκηση προσφυγής. 2. Η παράλειψη διοικητικής αρχής προς συμμόρφωση σύμφωνα με τα οριζόμενα στην προηγούμενη παράγραφο, έχει ως συνέπεια, για τον παραβάτη, εκτός από την κατ` άρθρο 259 του Ποινικού Κώδικα ποινική του δίωξη, και την προσωπική του ευθύνη προς </a:t>
            </a:r>
            <a:r>
              <a:rPr lang="el-GR" sz="2000" i="1" dirty="0" smtClean="0"/>
              <a:t>αποζημίωση». </a:t>
            </a:r>
            <a:endParaRPr lang="el-GR" sz="2000" i="1" dirty="0"/>
          </a:p>
          <a:p>
            <a:endParaRPr lang="el-GR" sz="2000" dirty="0" smtClean="0"/>
          </a:p>
          <a:p>
            <a:pPr algn="ctr">
              <a:buNone/>
            </a:pPr>
            <a:r>
              <a:rPr lang="el-GR" sz="2000" b="1" dirty="0" smtClean="0">
                <a:solidFill>
                  <a:schemeClr val="tx2">
                    <a:lumMod val="75000"/>
                  </a:schemeClr>
                </a:solidFill>
              </a:rPr>
              <a:t>Αναγκαστική εκτέλεση [άρθρο 199]</a:t>
            </a:r>
            <a:endParaRPr lang="el-GR" sz="2000" b="1" dirty="0">
              <a:solidFill>
                <a:schemeClr val="tx2">
                  <a:lumMod val="75000"/>
                </a:schemeClr>
              </a:solidFill>
            </a:endParaRPr>
          </a:p>
          <a:p>
            <a:pPr algn="just"/>
            <a:r>
              <a:rPr lang="el-GR" sz="2000" i="1" dirty="0" smtClean="0"/>
              <a:t>«1</a:t>
            </a:r>
            <a:r>
              <a:rPr lang="el-GR" sz="2000" i="1" dirty="0"/>
              <a:t>. Οι τελεσίδικες, οι ανέκκλητες και οι προσωρινώς εκτελεστές </a:t>
            </a:r>
            <a:r>
              <a:rPr lang="el-GR" sz="2000" i="1" dirty="0" err="1"/>
              <a:t>καταψηφιστικές</a:t>
            </a:r>
            <a:r>
              <a:rPr lang="el-GR" sz="2000" i="1" dirty="0"/>
              <a:t> αποφάσεις, οι οποίες εκδίδονται για διαφορές που άγονται προς επίλυση με την άσκηση αγωγής, </a:t>
            </a:r>
            <a:r>
              <a:rPr lang="el-GR" sz="2000" b="1" i="1" dirty="0"/>
              <a:t>αποτελούν τίτλο εκτελεστό κατά το άρθρο 904 του Κώδικα Πολιτικής Δικονομίας</a:t>
            </a:r>
            <a:r>
              <a:rPr lang="el-GR" sz="2000" i="1" dirty="0"/>
              <a:t>. Ο </a:t>
            </a:r>
            <a:r>
              <a:rPr lang="el-GR" sz="2000" i="1" dirty="0" err="1"/>
              <a:t>εκτελεστήριος</a:t>
            </a:r>
            <a:r>
              <a:rPr lang="el-GR" sz="2000" i="1" dirty="0"/>
              <a:t> Τύπος περιάπτεται σε αυτές σύμφωνα με τα οριζόμενα στο άρθρο 918 του ίδιου Κώδικα. Οι παραπομπές γίνονται στις διατάξεις του Κώδικα Πολιτικής Δικονομίας όπως αυτές εκάστοτε ισχύουν. 2. </a:t>
            </a:r>
            <a:r>
              <a:rPr lang="el-GR" sz="2000" i="1" dirty="0" smtClean="0"/>
              <a:t>[…]».</a:t>
            </a:r>
            <a:endParaRPr lang="el-GR" sz="20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Περιεχόμενο υποχρέωσης συμμόρφωσης προς ακυρωτική απόφαση</a:t>
            </a:r>
            <a:endParaRPr lang="el-GR" sz="2800" b="1" dirty="0"/>
          </a:p>
        </p:txBody>
      </p:sp>
      <p:sp>
        <p:nvSpPr>
          <p:cNvPr id="3" name="2 - Θέση περιεχομένου"/>
          <p:cNvSpPr>
            <a:spLocks noGrp="1"/>
          </p:cNvSpPr>
          <p:nvPr>
            <p:ph idx="1"/>
          </p:nvPr>
        </p:nvSpPr>
        <p:spPr>
          <a:xfrm>
            <a:off x="457200" y="1357298"/>
            <a:ext cx="8229600" cy="4768865"/>
          </a:xfrm>
        </p:spPr>
        <p:txBody>
          <a:bodyPr>
            <a:normAutofit fontScale="62500" lnSpcReduction="20000"/>
          </a:bodyPr>
          <a:lstStyle/>
          <a:p>
            <a:pPr algn="just">
              <a:buFont typeface="Wingdings" pitchFamily="2" charset="2"/>
              <a:buChar char="Ø"/>
            </a:pPr>
            <a:r>
              <a:rPr lang="el-GR" dirty="0" smtClean="0"/>
              <a:t>η Διοίκηση υποχρεούται όχι μόνον να θεωρήσει ως ανίσχυρη και μη υφιστάμενη στον νομικό κόσμο την διοικητική πράξη που ακυρώθηκε με αυτήν (</a:t>
            </a:r>
            <a:r>
              <a:rPr lang="el-GR" dirty="0" smtClean="0">
                <a:solidFill>
                  <a:srgbClr val="C00000"/>
                </a:solidFill>
              </a:rPr>
              <a:t>αποθετική συμμόρφωση</a:t>
            </a:r>
            <a:r>
              <a:rPr lang="el-GR" dirty="0" smtClean="0"/>
              <a:t>) </a:t>
            </a:r>
            <a:r>
              <a:rPr lang="el-GR" dirty="0" smtClean="0"/>
              <a:t>αλλά και</a:t>
            </a:r>
          </a:p>
          <a:p>
            <a:pPr algn="just">
              <a:buFont typeface="Wingdings" pitchFamily="2" charset="2"/>
              <a:buChar char="Ø"/>
            </a:pPr>
            <a:r>
              <a:rPr lang="el-GR" dirty="0" smtClean="0"/>
              <a:t>να προβεί σε θετικές ενέργειες για την αναμόρφωση αυτής ή των νομικών καταστάσεων που διαμορφώθηκαν, αμέσως ή εμμέσως, βάσει της πράξης ή παράλειψης που ακυρώθηκε ή ως συνέπεια αυτής (</a:t>
            </a:r>
            <a:r>
              <a:rPr lang="el-GR" dirty="0" smtClean="0">
                <a:solidFill>
                  <a:srgbClr val="C00000"/>
                </a:solidFill>
              </a:rPr>
              <a:t>θετική συμμόρφωση</a:t>
            </a:r>
            <a:r>
              <a:rPr lang="el-GR" dirty="0" smtClean="0"/>
              <a:t>).</a:t>
            </a:r>
          </a:p>
          <a:p>
            <a:pPr algn="just">
              <a:buNone/>
            </a:pPr>
            <a:r>
              <a:rPr lang="el-GR" dirty="0" smtClean="0"/>
              <a:t>	</a:t>
            </a:r>
          </a:p>
          <a:p>
            <a:pPr algn="ctr">
              <a:buNone/>
            </a:pPr>
            <a:r>
              <a:rPr lang="el-GR" dirty="0" smtClean="0"/>
              <a:t>	Προς τον σκοπό αυτό οφείλει:</a:t>
            </a:r>
          </a:p>
          <a:p>
            <a:pPr algn="just">
              <a:buFont typeface="Wingdings" pitchFamily="2" charset="2"/>
              <a:buChar char="ü"/>
            </a:pPr>
            <a:r>
              <a:rPr lang="el-GR" dirty="0" smtClean="0"/>
              <a:t>α) να ανακαλέσει ή να τροποποιήσει τις διοικητικές πράξεις που στηρίζονται στην ακυρωθείσα και</a:t>
            </a:r>
          </a:p>
          <a:p>
            <a:pPr algn="just">
              <a:buFont typeface="Wingdings" pitchFamily="2" charset="2"/>
              <a:buChar char="ü"/>
            </a:pPr>
            <a:r>
              <a:rPr lang="el-GR" dirty="0" smtClean="0"/>
              <a:t>β) να επαναλάβει τις πράξεις που κατά νόμο υποχρεούται να εκδώσει, χωρίς τη νομική πλημμέλεια η οποία διαπιστώθηκε με την ακυρωτική απόφαση	</a:t>
            </a:r>
          </a:p>
          <a:p>
            <a:pPr algn="just">
              <a:buNone/>
            </a:pPr>
            <a:r>
              <a:rPr lang="el-GR" dirty="0" smtClean="0"/>
              <a:t>	</a:t>
            </a:r>
          </a:p>
          <a:p>
            <a:pPr algn="just">
              <a:buNone/>
            </a:pPr>
            <a:r>
              <a:rPr lang="el-GR" dirty="0" smtClean="0"/>
              <a:t>	ώστε να διαμορφωθεί νομική κατάσταση σύμφωνη προς τον νόμο κατά την έννοια της ακυρωτικής απόφασης. </a:t>
            </a:r>
            <a:endParaRPr lang="el-GR" dirty="0"/>
          </a:p>
        </p:txBody>
      </p:sp>
      <p:sp>
        <p:nvSpPr>
          <p:cNvPr id="5" name="4 - Βέλος προς τα κάτω"/>
          <p:cNvSpPr/>
          <p:nvPr/>
        </p:nvSpPr>
        <p:spPr>
          <a:xfrm>
            <a:off x="4214810" y="5143512"/>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r>
              <a:rPr lang="el-GR" sz="3000" b="1" dirty="0" smtClean="0">
                <a:solidFill>
                  <a:srgbClr val="C00000"/>
                </a:solidFill>
              </a:rPr>
              <a:t/>
            </a:r>
            <a:br>
              <a:rPr lang="el-GR" sz="3000" b="1" dirty="0" smtClean="0">
                <a:solidFill>
                  <a:srgbClr val="C00000"/>
                </a:solidFill>
              </a:rPr>
            </a:br>
            <a:r>
              <a:rPr lang="el-GR" sz="3000" b="1" dirty="0" err="1" smtClean="0">
                <a:solidFill>
                  <a:srgbClr val="C00000"/>
                </a:solidFill>
              </a:rPr>
              <a:t>αποκαταστατική</a:t>
            </a:r>
            <a:r>
              <a:rPr lang="el-GR" sz="3000" b="1" dirty="0" smtClean="0">
                <a:solidFill>
                  <a:srgbClr val="C00000"/>
                </a:solidFill>
              </a:rPr>
              <a:t> διοικητική πράξη:</a:t>
            </a:r>
            <a:br>
              <a:rPr lang="el-GR" sz="3000" b="1" dirty="0" smtClean="0">
                <a:solidFill>
                  <a:srgbClr val="C00000"/>
                </a:solidFill>
              </a:rPr>
            </a:br>
            <a:endParaRPr lang="el-GR" sz="3000" b="1" dirty="0">
              <a:solidFill>
                <a:srgbClr val="C00000"/>
              </a:solidFill>
            </a:endParaRPr>
          </a:p>
        </p:txBody>
      </p:sp>
      <p:sp>
        <p:nvSpPr>
          <p:cNvPr id="3" name="2 - Θέση περιεχομένου"/>
          <p:cNvSpPr>
            <a:spLocks noGrp="1"/>
          </p:cNvSpPr>
          <p:nvPr>
            <p:ph idx="1"/>
          </p:nvPr>
        </p:nvSpPr>
        <p:spPr>
          <a:xfrm>
            <a:off x="457200" y="1000108"/>
            <a:ext cx="8229600" cy="5126055"/>
          </a:xfrm>
        </p:spPr>
        <p:txBody>
          <a:bodyPr>
            <a:normAutofit fontScale="70000" lnSpcReduction="20000"/>
          </a:bodyPr>
          <a:lstStyle/>
          <a:p>
            <a:pPr algn="ctr">
              <a:buNone/>
            </a:pPr>
            <a:endParaRPr lang="el-GR" sz="3000" b="1" dirty="0" smtClean="0"/>
          </a:p>
          <a:p>
            <a:pPr algn="ctr">
              <a:buNone/>
            </a:pPr>
            <a:r>
              <a:rPr lang="el-GR" sz="2900" b="1" dirty="0" smtClean="0"/>
              <a:t>η πράξη που εκδίδει η Διοίκηση προκειμένου να συμμορφωθεί προς δικαστική απόφαση</a:t>
            </a:r>
          </a:p>
          <a:p>
            <a:pPr algn="just">
              <a:buNone/>
            </a:pPr>
            <a:r>
              <a:rPr lang="el-GR" sz="2900" dirty="0" smtClean="0"/>
              <a:t>	</a:t>
            </a:r>
          </a:p>
          <a:p>
            <a:pPr algn="just">
              <a:buFont typeface="Wingdings" pitchFamily="2" charset="2"/>
              <a:buChar char="Ø"/>
            </a:pPr>
            <a:r>
              <a:rPr lang="el-GR" sz="2900" dirty="0" smtClean="0"/>
              <a:t>το περιεχόμενό της δεν προσδιορίζεται μόνο από την κείμενη νομοθεσία αλλά και από </a:t>
            </a:r>
            <a:r>
              <a:rPr lang="el-GR" sz="2900" b="1" dirty="0" smtClean="0"/>
              <a:t>το κριθέν </a:t>
            </a:r>
            <a:r>
              <a:rPr lang="el-GR" sz="2900" dirty="0" smtClean="0"/>
              <a:t>με την απόφαση </a:t>
            </a:r>
            <a:r>
              <a:rPr lang="el-GR" sz="2900" b="1" dirty="0" smtClean="0"/>
              <a:t>διοικητικής φύσεως ζήτημα.</a:t>
            </a:r>
          </a:p>
          <a:p>
            <a:pPr algn="just">
              <a:buNone/>
            </a:pPr>
            <a:endParaRPr lang="el-GR" sz="2900" dirty="0" smtClean="0"/>
          </a:p>
          <a:p>
            <a:pPr algn="just">
              <a:buNone/>
            </a:pPr>
            <a:r>
              <a:rPr lang="el-GR" sz="2900" dirty="0" smtClean="0"/>
              <a:t>	συναρτάται από το είδος της ακυρωθείσας πράξης, καθώς και τη διαγνωσθείσα πλημμέλεια.</a:t>
            </a:r>
          </a:p>
          <a:p>
            <a:pPr algn="just">
              <a:buNone/>
            </a:pPr>
            <a:endParaRPr lang="el-GR" sz="2900" dirty="0" smtClean="0"/>
          </a:p>
          <a:p>
            <a:pPr algn="just">
              <a:buFont typeface="Wingdings" pitchFamily="2" charset="2"/>
              <a:buChar char="Ø"/>
            </a:pPr>
            <a:r>
              <a:rPr lang="el-GR" sz="2900" dirty="0" smtClean="0"/>
              <a:t>αποκλίσεις από τους κανόνες που διέπουν την διοικητική αρμοδιότητα </a:t>
            </a:r>
          </a:p>
          <a:p>
            <a:pPr algn="just">
              <a:buNone/>
            </a:pPr>
            <a:r>
              <a:rPr lang="el-GR" sz="2900" dirty="0" smtClean="0"/>
              <a:t>	π.χ. -επί συμμόρφωσης η Διοίκηση οφείλει αυτεπαγγέλτως να προβεί στις σχετικές ενέργειες, ενώ η κίνηση </a:t>
            </a:r>
            <a:r>
              <a:rPr lang="el-GR" sz="2900" dirty="0" smtClean="0"/>
              <a:t>της διοικητικής </a:t>
            </a:r>
            <a:r>
              <a:rPr lang="el-GR" sz="2900" dirty="0" smtClean="0"/>
              <a:t>αρμοδιότητας προϋποθέτει κανονικά όχληση.</a:t>
            </a:r>
          </a:p>
          <a:p>
            <a:pPr algn="just">
              <a:buNone/>
            </a:pPr>
            <a:r>
              <a:rPr lang="el-GR" sz="2900" dirty="0" smtClean="0"/>
              <a:t>	-κάμπτεται η γενική αρχή ότι η Διοίκηση έχει ευχέρεια ανάκλησης των παράνομων διοικητικών </a:t>
            </a:r>
            <a:r>
              <a:rPr lang="el-GR" sz="2900" dirty="0" smtClean="0"/>
              <a:t>πράξεών </a:t>
            </a:r>
            <a:r>
              <a:rPr lang="el-GR" sz="2900" dirty="0" smtClean="0"/>
              <a:t>της και γεννάται υποχρέωση ανάκλησης.</a:t>
            </a:r>
            <a:endParaRPr lang="el-GR" sz="2900" dirty="0"/>
          </a:p>
        </p:txBody>
      </p:sp>
      <p:sp>
        <p:nvSpPr>
          <p:cNvPr id="5" name="4 - Βέλος προς τα κάτω"/>
          <p:cNvSpPr/>
          <p:nvPr/>
        </p:nvSpPr>
        <p:spPr>
          <a:xfrm>
            <a:off x="4214810" y="114298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6072198" y="2786058"/>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3000" b="1" dirty="0" smtClean="0">
                <a:solidFill>
                  <a:schemeClr val="tx1">
                    <a:lumMod val="75000"/>
                    <a:lumOff val="25000"/>
                  </a:schemeClr>
                </a:solidFill>
              </a:rPr>
              <a:t/>
            </a:r>
            <a:br>
              <a:rPr lang="el-GR" sz="3000" b="1" dirty="0" smtClean="0">
                <a:solidFill>
                  <a:schemeClr val="tx1">
                    <a:lumMod val="75000"/>
                    <a:lumOff val="25000"/>
                  </a:schemeClr>
                </a:solidFill>
              </a:rPr>
            </a:br>
            <a:r>
              <a:rPr lang="el-GR" sz="3000" b="1" dirty="0" smtClean="0">
                <a:solidFill>
                  <a:schemeClr val="tx1">
                    <a:lumMod val="75000"/>
                    <a:lumOff val="25000"/>
                  </a:schemeClr>
                </a:solidFill>
              </a:rPr>
              <a:t>Κρίσιμο καθεστώς</a:t>
            </a:r>
            <a:r>
              <a:rPr lang="el-GR" sz="3000" dirty="0" smtClean="0">
                <a:solidFill>
                  <a:schemeClr val="tx1">
                    <a:lumMod val="75000"/>
                    <a:lumOff val="25000"/>
                  </a:schemeClr>
                </a:solidFill>
              </a:rPr>
              <a:t/>
            </a:r>
            <a:br>
              <a:rPr lang="el-GR" sz="3000" dirty="0" smtClean="0">
                <a:solidFill>
                  <a:schemeClr val="tx1">
                    <a:lumMod val="75000"/>
                    <a:lumOff val="25000"/>
                  </a:schemeClr>
                </a:solidFill>
              </a:rPr>
            </a:br>
            <a:endParaRPr lang="el-GR" sz="3000" dirty="0">
              <a:solidFill>
                <a:schemeClr val="tx1">
                  <a:lumMod val="75000"/>
                  <a:lumOff val="25000"/>
                </a:schemeClr>
              </a:solidFill>
            </a:endParaRPr>
          </a:p>
        </p:txBody>
      </p:sp>
      <p:sp>
        <p:nvSpPr>
          <p:cNvPr id="3" name="2 - Θέση περιεχομένου"/>
          <p:cNvSpPr>
            <a:spLocks noGrp="1"/>
          </p:cNvSpPr>
          <p:nvPr>
            <p:ph idx="1"/>
          </p:nvPr>
        </p:nvSpPr>
        <p:spPr>
          <a:xfrm>
            <a:off x="457200" y="928670"/>
            <a:ext cx="8229600" cy="5197493"/>
          </a:xfrm>
        </p:spPr>
        <p:txBody>
          <a:bodyPr>
            <a:normAutofit fontScale="62500" lnSpcReduction="20000"/>
          </a:bodyPr>
          <a:lstStyle/>
          <a:p>
            <a:pPr algn="ctr">
              <a:buNone/>
            </a:pPr>
            <a:r>
              <a:rPr lang="el-GR" sz="4000" b="1" dirty="0" smtClean="0">
                <a:solidFill>
                  <a:schemeClr val="accent2">
                    <a:lumMod val="75000"/>
                  </a:schemeClr>
                </a:solidFill>
              </a:rPr>
              <a:t>κανόνας: </a:t>
            </a:r>
          </a:p>
          <a:p>
            <a:pPr algn="ctr">
              <a:buNone/>
            </a:pPr>
            <a:r>
              <a:rPr lang="el-GR" dirty="0" smtClean="0"/>
              <a:t>αναδρομικότητα του ακυρωτικού αποτελέσματος</a:t>
            </a:r>
          </a:p>
          <a:p>
            <a:pPr algn="just">
              <a:buNone/>
            </a:pPr>
            <a:r>
              <a:rPr lang="el-GR" dirty="0" smtClean="0"/>
              <a:t>	 </a:t>
            </a:r>
          </a:p>
          <a:p>
            <a:pPr algn="ctr">
              <a:buNone/>
            </a:pPr>
            <a:r>
              <a:rPr lang="el-GR" sz="3500" dirty="0" smtClean="0"/>
              <a:t>	</a:t>
            </a:r>
            <a:r>
              <a:rPr lang="el-GR" sz="3500" b="1" dirty="0" smtClean="0"/>
              <a:t>οι πράξεις αποκατάστασης ανάγονται στο νομικό και πραγματικό καθεστώς της πράξης ή της </a:t>
            </a:r>
            <a:r>
              <a:rPr lang="el-GR" sz="3500" b="1" dirty="0" err="1" smtClean="0"/>
              <a:t>π.ν.ο.ε</a:t>
            </a:r>
            <a:r>
              <a:rPr lang="el-GR" sz="3500" b="1" dirty="0" smtClean="0"/>
              <a:t>. που ακυρώθηκε</a:t>
            </a:r>
          </a:p>
          <a:p>
            <a:pPr algn="ctr">
              <a:buNone/>
            </a:pPr>
            <a:endParaRPr lang="el-GR" b="1" dirty="0" smtClean="0">
              <a:solidFill>
                <a:schemeClr val="accent2">
                  <a:lumMod val="75000"/>
                </a:schemeClr>
              </a:solidFill>
            </a:endParaRPr>
          </a:p>
          <a:p>
            <a:pPr algn="ctr">
              <a:buNone/>
            </a:pPr>
            <a:r>
              <a:rPr lang="el-GR" sz="4000" b="1" dirty="0" smtClean="0">
                <a:solidFill>
                  <a:schemeClr val="accent2">
                    <a:lumMod val="75000"/>
                  </a:schemeClr>
                </a:solidFill>
              </a:rPr>
              <a:t>αποκλίσεις:</a:t>
            </a:r>
          </a:p>
          <a:p>
            <a:pPr algn="ctr">
              <a:buNone/>
            </a:pPr>
            <a:r>
              <a:rPr lang="el-GR" sz="3500" b="1" dirty="0" smtClean="0"/>
              <a:t>εφαρμογή του νεότερου καθεστώτος</a:t>
            </a:r>
          </a:p>
          <a:p>
            <a:pPr algn="just">
              <a:buNone/>
            </a:pPr>
            <a:r>
              <a:rPr lang="el-GR" dirty="0" smtClean="0"/>
              <a:t>	</a:t>
            </a:r>
          </a:p>
          <a:p>
            <a:pPr algn="just">
              <a:buNone/>
            </a:pPr>
            <a:r>
              <a:rPr lang="el-GR" dirty="0" smtClean="0"/>
              <a:t>	α) επί μεταβολής των </a:t>
            </a:r>
            <a:r>
              <a:rPr lang="el-GR" b="1" u="sng" dirty="0" smtClean="0"/>
              <a:t>δικονομικών, διαδικαστικών και οργανωτικών διατάξεων</a:t>
            </a:r>
            <a:r>
              <a:rPr lang="el-GR" b="1" dirty="0" smtClean="0"/>
              <a:t>		</a:t>
            </a:r>
            <a:r>
              <a:rPr lang="el-GR" dirty="0" smtClean="0"/>
              <a:t> αρμόδιο όργανο για τη διενέργεια της νέας κρίσης θεωρείται το προβλεπόμενο από τις νεότερες διατάξεις.</a:t>
            </a:r>
          </a:p>
          <a:p>
            <a:pPr algn="just">
              <a:buNone/>
            </a:pPr>
            <a:r>
              <a:rPr lang="el-GR" dirty="0" smtClean="0"/>
              <a:t>	β) επί μεταβολής του </a:t>
            </a:r>
            <a:r>
              <a:rPr lang="el-GR" b="1" u="sng" dirty="0" smtClean="0"/>
              <a:t>ουσιαστικού </a:t>
            </a:r>
            <a:r>
              <a:rPr lang="el-GR" b="1" u="sng" dirty="0" smtClean="0"/>
              <a:t>δικαίου</a:t>
            </a:r>
            <a:r>
              <a:rPr lang="el-GR" b="1" dirty="0" smtClean="0"/>
              <a:t>	</a:t>
            </a:r>
            <a:r>
              <a:rPr lang="el-GR" dirty="0" smtClean="0"/>
              <a:t> όταν </a:t>
            </a:r>
            <a:r>
              <a:rPr lang="el-GR" dirty="0" smtClean="0">
                <a:solidFill>
                  <a:schemeClr val="accent3">
                    <a:lumMod val="75000"/>
                  </a:schemeClr>
                </a:solidFill>
              </a:rPr>
              <a:t>το νεότερο νομοθέτημα είναι αναδρομικής ισχύος</a:t>
            </a:r>
            <a:r>
              <a:rPr lang="el-GR" dirty="0" smtClean="0"/>
              <a:t> ή προκύπτει εξ’ αυτού ότι </a:t>
            </a:r>
            <a:r>
              <a:rPr lang="el-GR" b="1" dirty="0" smtClean="0">
                <a:solidFill>
                  <a:schemeClr val="accent3">
                    <a:lumMod val="75000"/>
                  </a:schemeClr>
                </a:solidFill>
              </a:rPr>
              <a:t>ο νομοθέτης δεν ανέχεται εφεξής την εφαρμογή των παλαιών διατάξεων</a:t>
            </a:r>
            <a:r>
              <a:rPr lang="el-GR" dirty="0" smtClean="0"/>
              <a:t>, ως τούτο συμβαίνει ιδίως στις περιπτώσεις που η νέα ρύθμιση υπαγορεύθηκε από λόγους δημοσίου συμφέροντος.</a:t>
            </a:r>
          </a:p>
        </p:txBody>
      </p:sp>
      <p:sp>
        <p:nvSpPr>
          <p:cNvPr id="4" name="3 - Βέλος προς τα κάτω"/>
          <p:cNvSpPr/>
          <p:nvPr/>
        </p:nvSpPr>
        <p:spPr>
          <a:xfrm>
            <a:off x="4286248" y="1643050"/>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Οδοντωτό δεξιό βέλος"/>
          <p:cNvSpPr/>
          <p:nvPr/>
        </p:nvSpPr>
        <p:spPr>
          <a:xfrm>
            <a:off x="2500298" y="4143380"/>
            <a:ext cx="500066"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δοντωτό δεξιό βέλος"/>
          <p:cNvSpPr/>
          <p:nvPr/>
        </p:nvSpPr>
        <p:spPr>
          <a:xfrm>
            <a:off x="5500694" y="4714884"/>
            <a:ext cx="500066"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sz="3000" b="1" dirty="0" smtClean="0"/>
              <a:t>Περιεχόμενο των </a:t>
            </a:r>
            <a:r>
              <a:rPr lang="el-GR" sz="3000" b="1" dirty="0" smtClean="0"/>
              <a:t>υποχρεώσεων </a:t>
            </a:r>
            <a:r>
              <a:rPr lang="el-GR" sz="3000" b="1" dirty="0" smtClean="0"/>
              <a:t/>
            </a:r>
            <a:br>
              <a:rPr lang="el-GR" sz="3000" b="1" dirty="0" smtClean="0"/>
            </a:br>
            <a:r>
              <a:rPr lang="el-GR" sz="3000" b="1" dirty="0" smtClean="0"/>
              <a:t>συμμόρφωσης </a:t>
            </a:r>
            <a:r>
              <a:rPr lang="el-GR" sz="3000" b="1" dirty="0" smtClean="0"/>
              <a:t>της Διοίκησης</a:t>
            </a:r>
            <a:endParaRPr lang="el-GR" sz="3000" b="1" dirty="0"/>
          </a:p>
        </p:txBody>
      </p:sp>
      <p:sp>
        <p:nvSpPr>
          <p:cNvPr id="3" name="2 - Θέση περιεχομένου"/>
          <p:cNvSpPr>
            <a:spLocks noGrp="1"/>
          </p:cNvSpPr>
          <p:nvPr>
            <p:ph idx="1"/>
          </p:nvPr>
        </p:nvSpPr>
        <p:spPr>
          <a:xfrm>
            <a:off x="457200" y="1142984"/>
            <a:ext cx="8229600" cy="5357850"/>
          </a:xfrm>
        </p:spPr>
        <p:txBody>
          <a:bodyPr>
            <a:noAutofit/>
          </a:bodyPr>
          <a:lstStyle/>
          <a:p>
            <a:pPr algn="just">
              <a:buFont typeface="Wingdings" pitchFamily="2" charset="2"/>
              <a:buChar char="Ø"/>
            </a:pPr>
            <a:r>
              <a:rPr lang="el-GR" sz="1600" dirty="0" smtClean="0"/>
              <a:t>προσδιορίζεται από  το </a:t>
            </a:r>
            <a:r>
              <a:rPr lang="el-GR" sz="1600" b="1" dirty="0" smtClean="0">
                <a:solidFill>
                  <a:srgbClr val="FF0000"/>
                </a:solidFill>
              </a:rPr>
              <a:t>αντικείμενο</a:t>
            </a:r>
            <a:r>
              <a:rPr lang="el-GR" sz="1600" dirty="0" smtClean="0"/>
              <a:t> της </a:t>
            </a:r>
            <a:r>
              <a:rPr lang="el-GR" sz="1600" dirty="0" err="1" smtClean="0"/>
              <a:t>απαγγελθείσας</a:t>
            </a:r>
            <a:r>
              <a:rPr lang="el-GR" sz="1600" dirty="0" smtClean="0"/>
              <a:t> ακύρωσης, ήτοι από τη </a:t>
            </a:r>
            <a:r>
              <a:rPr lang="el-GR" sz="1600" b="1" dirty="0" smtClean="0">
                <a:solidFill>
                  <a:srgbClr val="FF0000"/>
                </a:solidFill>
              </a:rPr>
              <a:t>φύση</a:t>
            </a:r>
            <a:r>
              <a:rPr lang="el-GR" sz="1600" dirty="0" smtClean="0"/>
              <a:t> και το </a:t>
            </a:r>
            <a:r>
              <a:rPr lang="el-GR" sz="1600" b="1" dirty="0" smtClean="0">
                <a:solidFill>
                  <a:srgbClr val="FF0000"/>
                </a:solidFill>
              </a:rPr>
              <a:t>είδος</a:t>
            </a:r>
            <a:r>
              <a:rPr lang="el-GR" sz="1600" dirty="0" smtClean="0"/>
              <a:t> της ακυρωθείσας </a:t>
            </a:r>
            <a:r>
              <a:rPr lang="el-GR" sz="1600" b="1" dirty="0" smtClean="0">
                <a:solidFill>
                  <a:srgbClr val="FF0000"/>
                </a:solidFill>
              </a:rPr>
              <a:t>πράξης</a:t>
            </a:r>
            <a:r>
              <a:rPr lang="el-GR" sz="1600" dirty="0" smtClean="0"/>
              <a:t> ή τα </a:t>
            </a:r>
            <a:r>
              <a:rPr lang="el-GR" sz="1600" b="1" dirty="0" smtClean="0">
                <a:solidFill>
                  <a:srgbClr val="FF0000"/>
                </a:solidFill>
              </a:rPr>
              <a:t>νόμιμα</a:t>
            </a:r>
            <a:r>
              <a:rPr lang="el-GR" sz="1600" dirty="0" smtClean="0"/>
              <a:t> </a:t>
            </a:r>
            <a:r>
              <a:rPr lang="el-GR" sz="1600" b="1" dirty="0" smtClean="0">
                <a:solidFill>
                  <a:srgbClr val="FF0000"/>
                </a:solidFill>
              </a:rPr>
              <a:t>στοιχεία που συγκροτούν την παράλειψη </a:t>
            </a:r>
            <a:r>
              <a:rPr lang="el-GR" sz="1600" dirty="0" smtClean="0"/>
              <a:t>και </a:t>
            </a:r>
          </a:p>
          <a:p>
            <a:pPr algn="just"/>
            <a:endParaRPr lang="el-GR" sz="1600" dirty="0" smtClean="0"/>
          </a:p>
          <a:p>
            <a:pPr algn="just">
              <a:buNone/>
            </a:pPr>
            <a:r>
              <a:rPr lang="el-GR" sz="1600" dirty="0" smtClean="0"/>
              <a:t>	από τις </a:t>
            </a:r>
            <a:r>
              <a:rPr lang="el-GR" sz="1600" b="1" dirty="0" smtClean="0">
                <a:solidFill>
                  <a:srgbClr val="FF0000"/>
                </a:solidFill>
              </a:rPr>
              <a:t>κρίσεις</a:t>
            </a:r>
            <a:r>
              <a:rPr lang="el-GR" sz="1600" dirty="0" smtClean="0"/>
              <a:t> πάνω στα ζητήματα που εξέτασε και για τα οποία αποφάνθηκε το Δικαστήριο </a:t>
            </a:r>
            <a:r>
              <a:rPr lang="el-GR" sz="1600" b="1" dirty="0" smtClean="0">
                <a:solidFill>
                  <a:srgbClr val="FF0000"/>
                </a:solidFill>
              </a:rPr>
              <a:t>στο αιτιολογικό της απόφασής </a:t>
            </a:r>
            <a:r>
              <a:rPr lang="el-GR" sz="1600" dirty="0" smtClean="0"/>
              <a:t>του, δημιουργώντας ως προς αυτά δεδικασμένο για τη συγκεκριμένη </a:t>
            </a:r>
            <a:r>
              <a:rPr lang="el-GR" sz="1600" dirty="0" smtClean="0"/>
              <a:t>περίπτωση.</a:t>
            </a:r>
          </a:p>
          <a:p>
            <a:pPr algn="just"/>
            <a:endParaRPr lang="el-GR" sz="1600" b="1" dirty="0" smtClean="0"/>
          </a:p>
          <a:p>
            <a:pPr algn="just">
              <a:buNone/>
            </a:pPr>
            <a:r>
              <a:rPr lang="el-GR" sz="1600" b="1" dirty="0" smtClean="0"/>
              <a:t>	</a:t>
            </a:r>
            <a:r>
              <a:rPr lang="el-GR" sz="1800" b="1" dirty="0" smtClean="0"/>
              <a:t>α) </a:t>
            </a:r>
            <a:r>
              <a:rPr lang="el-GR" sz="1800" b="1" dirty="0" smtClean="0"/>
              <a:t>ακύρωση </a:t>
            </a:r>
            <a:r>
              <a:rPr lang="el-GR" sz="1800" b="1" dirty="0" smtClean="0"/>
              <a:t>για ουσιαστικό </a:t>
            </a:r>
            <a:r>
              <a:rPr lang="el-GR" sz="1800" b="1" dirty="0" smtClean="0"/>
              <a:t> λόγο  (</a:t>
            </a:r>
            <a:r>
              <a:rPr lang="el-GR" sz="1800" b="1" dirty="0" smtClean="0"/>
              <a:t>παράβαση νόμου</a:t>
            </a:r>
            <a:r>
              <a:rPr lang="el-GR" sz="1800" b="1" dirty="0" smtClean="0"/>
              <a:t>):</a:t>
            </a:r>
            <a:r>
              <a:rPr lang="el-GR" sz="1600" b="1" dirty="0" smtClean="0"/>
              <a:t> 	</a:t>
            </a:r>
            <a:r>
              <a:rPr lang="el-GR" sz="1600" dirty="0" smtClean="0"/>
              <a:t>αρκεί </a:t>
            </a:r>
            <a:r>
              <a:rPr lang="el-GR" sz="1600" dirty="0" smtClean="0"/>
              <a:t>η εκδιδόμενη σε συμμόρφωση πράξη </a:t>
            </a:r>
            <a:r>
              <a:rPr lang="el-GR" sz="1600" b="1" dirty="0" smtClean="0"/>
              <a:t>να μην επαναλαμβάνει το </a:t>
            </a:r>
            <a:r>
              <a:rPr lang="el-GR" sz="1600" b="1" dirty="0" smtClean="0"/>
              <a:t> ίδιο  νομικό ελάττωμα.</a:t>
            </a:r>
          </a:p>
          <a:p>
            <a:pPr algn="just"/>
            <a:endParaRPr lang="el-GR" sz="1600" dirty="0" smtClean="0"/>
          </a:p>
          <a:p>
            <a:pPr algn="just">
              <a:buNone/>
            </a:pPr>
            <a:r>
              <a:rPr lang="el-GR" sz="1600" dirty="0" smtClean="0"/>
              <a:t>	</a:t>
            </a:r>
            <a:r>
              <a:rPr lang="el-GR" sz="1800" b="1" dirty="0" smtClean="0"/>
              <a:t>β) ακύρωση για τυπικό λόγο: </a:t>
            </a:r>
            <a:r>
              <a:rPr lang="el-GR" sz="1800" b="1" dirty="0" smtClean="0"/>
              <a:t>	</a:t>
            </a:r>
            <a:r>
              <a:rPr lang="el-GR" sz="1600" dirty="0" smtClean="0"/>
              <a:t>η </a:t>
            </a:r>
            <a:r>
              <a:rPr lang="el-GR" sz="1600" dirty="0" smtClean="0"/>
              <a:t>Διοίκηση έχει </a:t>
            </a:r>
            <a:r>
              <a:rPr lang="el-GR" sz="1600" dirty="0" smtClean="0"/>
              <a:t>ευχέρεια </a:t>
            </a:r>
            <a:r>
              <a:rPr lang="el-GR" sz="1600" dirty="0" smtClean="0"/>
              <a:t>ή </a:t>
            </a:r>
            <a:r>
              <a:rPr lang="el-GR" sz="1600" dirty="0" smtClean="0"/>
              <a:t>υποχρέωση</a:t>
            </a:r>
            <a:r>
              <a:rPr lang="el-GR" sz="1600" dirty="0" smtClean="0"/>
              <a:t>, αναλόγως εάν η ακυρωθείσα πράξη είχε εκδοθεί κατ’ ενάσκηση διακριτικής ευχέρειας ή δέσμιας αρμοδιότητας, να επανεκδώσει πράξη, η οποία από πλευράς περιεχομένου, όσο και από άποψη αναδρομικής εφαρμογής, επάγεται τα ίδια ακριβώς αποτελέσματα με την ακυρωθείσα, </a:t>
            </a:r>
            <a:r>
              <a:rPr lang="el-GR" sz="1600" b="1" dirty="0" smtClean="0"/>
              <a:t>αρκεί να τηρηθεί ο παραληφθείς ή πλημμελώς τηρηθείς </a:t>
            </a:r>
            <a:r>
              <a:rPr lang="el-GR" sz="1600" b="1" dirty="0" smtClean="0"/>
              <a:t>τύπος.</a:t>
            </a:r>
          </a:p>
          <a:p>
            <a:pPr algn="just"/>
            <a:endParaRPr lang="el-GR" sz="1600" b="1" dirty="0" smtClean="0"/>
          </a:p>
          <a:p>
            <a:pPr algn="just">
              <a:buNone/>
            </a:pPr>
            <a:r>
              <a:rPr lang="el-GR" sz="1600" b="1" dirty="0" smtClean="0"/>
              <a:t>	</a:t>
            </a:r>
            <a:r>
              <a:rPr lang="el-GR" sz="1800" b="1" dirty="0" smtClean="0"/>
              <a:t>γ) ακύρωση λόγω πλημμελούς αιτιολογίας</a:t>
            </a:r>
            <a:r>
              <a:rPr lang="el-GR" sz="1800" b="1" dirty="0" smtClean="0"/>
              <a:t>:		 </a:t>
            </a:r>
            <a:r>
              <a:rPr lang="el-GR" sz="1600" dirty="0" smtClean="0"/>
              <a:t>η </a:t>
            </a:r>
            <a:r>
              <a:rPr lang="el-GR" sz="1600" dirty="0" smtClean="0"/>
              <a:t>Διοίκηση οφείλει να επαναλάβει την κρίση για τη ρύθμιση της συγκεκριμένης σχέσης αναδρομικά και να εκδώσει πράξη ακόμα και με όμοιο περιεχόμενο προς την ακυρωθείσα, </a:t>
            </a:r>
            <a:r>
              <a:rPr lang="el-GR" sz="1600" b="1" dirty="0" smtClean="0"/>
              <a:t>αιτιολογώντας όμως πλέον νομίμως την κρίση </a:t>
            </a:r>
            <a:r>
              <a:rPr lang="el-GR" sz="1600" b="1" dirty="0" smtClean="0"/>
              <a:t>της</a:t>
            </a:r>
            <a:r>
              <a:rPr lang="el-GR" sz="1600" dirty="0" smtClean="0"/>
              <a:t>.</a:t>
            </a:r>
          </a:p>
          <a:p>
            <a:pPr algn="just"/>
            <a:endParaRPr lang="el-GR" sz="1600" dirty="0"/>
          </a:p>
        </p:txBody>
      </p:sp>
      <p:sp>
        <p:nvSpPr>
          <p:cNvPr id="4" name="3 - Συν"/>
          <p:cNvSpPr/>
          <p:nvPr/>
        </p:nvSpPr>
        <p:spPr>
          <a:xfrm>
            <a:off x="4357686" y="1643050"/>
            <a:ext cx="500066" cy="42862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2714620"/>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δοντωτό δεξιό βέλος"/>
          <p:cNvSpPr/>
          <p:nvPr/>
        </p:nvSpPr>
        <p:spPr>
          <a:xfrm>
            <a:off x="6357950" y="3214686"/>
            <a:ext cx="357190"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δοντωτό δεξιό βέλος"/>
          <p:cNvSpPr/>
          <p:nvPr/>
        </p:nvSpPr>
        <p:spPr>
          <a:xfrm>
            <a:off x="5429256" y="5643578"/>
            <a:ext cx="357190"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Οδοντωτό δεξιό βέλος"/>
          <p:cNvSpPr/>
          <p:nvPr/>
        </p:nvSpPr>
        <p:spPr>
          <a:xfrm>
            <a:off x="3786182" y="4071942"/>
            <a:ext cx="357190"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42984"/>
            <a:ext cx="8229600" cy="4983179"/>
          </a:xfrm>
        </p:spPr>
        <p:txBody>
          <a:bodyPr>
            <a:normAutofit fontScale="70000" lnSpcReduction="20000"/>
          </a:bodyPr>
          <a:lstStyle/>
          <a:p>
            <a:pPr algn="just">
              <a:buNone/>
            </a:pPr>
            <a:r>
              <a:rPr lang="el-GR" b="1" dirty="0" smtClean="0"/>
              <a:t>	δ) ακύρωση σύνθετης διοικητικής ενέργειας </a:t>
            </a:r>
            <a:r>
              <a:rPr lang="el-GR" dirty="0" smtClean="0"/>
              <a:t>(της ενδιάμεσης ή της </a:t>
            </a:r>
            <a:r>
              <a:rPr lang="el-GR" dirty="0" smtClean="0"/>
              <a:t>τελικής </a:t>
            </a:r>
            <a:r>
              <a:rPr lang="el-GR" dirty="0" smtClean="0"/>
              <a:t>πράξης):		 η </a:t>
            </a:r>
            <a:r>
              <a:rPr lang="el-GR" dirty="0" smtClean="0"/>
              <a:t>Διοίκηση υποχρεούται καταρχήν να επαναλάβει την ενέργεια από το σημείο στο οποίο αυτή ακυρώθηκε </a:t>
            </a:r>
            <a:r>
              <a:rPr lang="el-GR" dirty="0" smtClean="0"/>
              <a:t>ή διαπιστώθηκε η πλημμέλεια </a:t>
            </a:r>
            <a:r>
              <a:rPr lang="el-GR" b="1" u="sng" dirty="0" smtClean="0"/>
              <a:t>και όχι από </a:t>
            </a:r>
            <a:r>
              <a:rPr lang="el-GR" b="1" u="sng" dirty="0" smtClean="0"/>
              <a:t>την </a:t>
            </a:r>
            <a:r>
              <a:rPr lang="el-GR" b="1" u="sng" dirty="0" smtClean="0"/>
              <a:t>αρχή</a:t>
            </a:r>
            <a:r>
              <a:rPr lang="el-GR" dirty="0" smtClean="0"/>
              <a:t>.</a:t>
            </a:r>
          </a:p>
          <a:p>
            <a:endParaRPr lang="el-GR" dirty="0" smtClean="0"/>
          </a:p>
          <a:p>
            <a:pPr algn="just">
              <a:buNone/>
            </a:pPr>
            <a:r>
              <a:rPr lang="el-GR" dirty="0" smtClean="0"/>
              <a:t>	</a:t>
            </a:r>
            <a:r>
              <a:rPr lang="el-GR" b="1" dirty="0" smtClean="0">
                <a:solidFill>
                  <a:srgbClr val="FF0000"/>
                </a:solidFill>
              </a:rPr>
              <a:t>στο </a:t>
            </a:r>
            <a:r>
              <a:rPr lang="el-GR" b="1" dirty="0" smtClean="0">
                <a:solidFill>
                  <a:srgbClr val="FF0000"/>
                </a:solidFill>
              </a:rPr>
              <a:t>μετ’ αναπομπή </a:t>
            </a:r>
            <a:r>
              <a:rPr lang="el-GR" b="1" dirty="0" smtClean="0">
                <a:solidFill>
                  <a:srgbClr val="FF0000"/>
                </a:solidFill>
              </a:rPr>
              <a:t>στάδιο…. </a:t>
            </a:r>
          </a:p>
          <a:p>
            <a:pPr algn="just">
              <a:buFont typeface="Wingdings" pitchFamily="2" charset="2"/>
              <a:buChar char="Ø"/>
            </a:pPr>
            <a:r>
              <a:rPr lang="el-GR" dirty="0" smtClean="0"/>
              <a:t>η Διοίκηση </a:t>
            </a:r>
            <a:r>
              <a:rPr lang="el-GR" b="1" u="sng" dirty="0" smtClean="0"/>
              <a:t>δεν κωλύεται να εξετάσει την υπόθεση εκ νέου συνολικά</a:t>
            </a:r>
            <a:r>
              <a:rPr lang="el-GR" dirty="0" smtClean="0"/>
              <a:t> από πραγματική ή/και νομική άποψη και να μεταβάλει την πραγματική της βάση ή τους κανόνες που πρέπει να εφαρμοστούν, </a:t>
            </a:r>
            <a:r>
              <a:rPr lang="el-GR" b="1" u="sng" dirty="0" smtClean="0"/>
              <a:t>εφόσον όμως η δικαστική απόφαση δεν </a:t>
            </a:r>
            <a:r>
              <a:rPr lang="el-GR" b="1" u="sng" dirty="0" smtClean="0"/>
              <a:t>είχε προβεί </a:t>
            </a:r>
            <a:r>
              <a:rPr lang="el-GR" b="1" u="sng" dirty="0" smtClean="0"/>
              <a:t>σε αντίστοιχη έρευνα και κρίση</a:t>
            </a:r>
            <a:r>
              <a:rPr lang="el-GR" dirty="0" smtClean="0"/>
              <a:t>.</a:t>
            </a:r>
          </a:p>
          <a:p>
            <a:pPr algn="just">
              <a:buFont typeface="Wingdings" pitchFamily="2" charset="2"/>
              <a:buChar char="Ø"/>
            </a:pPr>
            <a:endParaRPr lang="el-GR" b="1" u="sng" dirty="0" smtClean="0"/>
          </a:p>
          <a:p>
            <a:pPr algn="just">
              <a:buFont typeface="Wingdings" pitchFamily="2" charset="2"/>
              <a:buChar char="Ø"/>
            </a:pPr>
            <a:r>
              <a:rPr lang="el-GR" b="1" u="sng" dirty="0" smtClean="0"/>
              <a:t>η Διοίκηση δεν επιτρέπεται να λάβει υπόψη νεότερα στοιχεία</a:t>
            </a:r>
            <a:r>
              <a:rPr lang="el-GR" dirty="0" smtClean="0"/>
              <a:t>, ιδίως όταν </a:t>
            </a:r>
            <a:r>
              <a:rPr lang="el-GR" dirty="0" smtClean="0"/>
              <a:t>αντικείμενο ελέγχου αποτελεί διαγωνισμός για την πλήρωση δημόσιας </a:t>
            </a:r>
            <a:r>
              <a:rPr lang="el-GR" dirty="0" smtClean="0"/>
              <a:t>θέσης/υπηρεσιακές κρίσεις, </a:t>
            </a:r>
            <a:r>
              <a:rPr lang="el-GR" dirty="0" smtClean="0"/>
              <a:t>προκειμένου να μην στρεβλώνονται εκ των υστέρων οι όροι του </a:t>
            </a:r>
            <a:r>
              <a:rPr lang="el-GR" dirty="0" smtClean="0"/>
              <a:t>ανταγωνισμού.</a:t>
            </a:r>
            <a:endParaRPr lang="el-GR" dirty="0" smtClean="0"/>
          </a:p>
          <a:p>
            <a:pPr algn="just">
              <a:buFont typeface="Wingdings" pitchFamily="2" charset="2"/>
              <a:buChar char="Ø"/>
            </a:pPr>
            <a:endParaRPr lang="el-GR" dirty="0" smtClean="0"/>
          </a:p>
          <a:p>
            <a:endParaRPr lang="el-GR" dirty="0"/>
          </a:p>
        </p:txBody>
      </p:sp>
      <p:sp>
        <p:nvSpPr>
          <p:cNvPr id="4" name="3 - Οδοντωτό δεξιό βέλος"/>
          <p:cNvSpPr/>
          <p:nvPr/>
        </p:nvSpPr>
        <p:spPr>
          <a:xfrm>
            <a:off x="3571868" y="1500174"/>
            <a:ext cx="357190" cy="14287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877</Words>
  <Application>Microsoft Office PowerPoint</Application>
  <PresentationFormat>Προβολή στην οθόνη (4:3)</PresentationFormat>
  <Paragraphs>122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  Εφαρμογές Δημοσίου Δικαίου - Ανασκόπηση διοικητικού δικαίου  </vt:lpstr>
      <vt:lpstr>Συνέπειες απόφασης  [άρθρο 50 Π.Δ. 18/1989]</vt:lpstr>
      <vt:lpstr>Συνέπειες απόφασης  [άρθρα 196 επ. Κ.Δ.Δ.]</vt:lpstr>
      <vt:lpstr>Διαφάνεια 4</vt:lpstr>
      <vt:lpstr>Περιεχόμενο υποχρέωσης συμμόρφωσης προς ακυρωτική απόφαση</vt:lpstr>
      <vt:lpstr> αποκαταστατική διοικητική πράξη: </vt:lpstr>
      <vt:lpstr> Κρίσιμο καθεστώς </vt:lpstr>
      <vt:lpstr>Περιεχόμενο των υποχρεώσεων  συμμόρφωσης της Διοίκησης</vt:lpstr>
      <vt:lpstr>Διαφάνεια 9</vt:lpstr>
      <vt:lpstr>Τριμελή Συμβούλια Συμμόρφωσης  (Ν. 3068/2002 &amp; Π.Δ. 61/2004)</vt:lpstr>
      <vt:lpstr>Διαφάνεια 11</vt:lpstr>
      <vt:lpstr>Έκταση ελέγχου  των τριμελών συμβουλίων συμμόρφωσης</vt:lpstr>
      <vt:lpstr> Όρια στην υποχρέωση συμμόρφωση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40</cp:revision>
  <dcterms:created xsi:type="dcterms:W3CDTF">2024-05-29T13:47:59Z</dcterms:created>
  <dcterms:modified xsi:type="dcterms:W3CDTF">2024-05-30T20:15:50Z</dcterms:modified>
</cp:coreProperties>
</file>