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4" r:id="rId6"/>
    <p:sldId id="262" r:id="rId7"/>
    <p:sldId id="263" r:id="rId8"/>
    <p:sldId id="265" r:id="rId9"/>
    <p:sldId id="266" r:id="rId10"/>
    <p:sldId id="267" r:id="rId11"/>
    <p:sldId id="268" r:id="rId12"/>
    <p:sldId id="269" r:id="rId13"/>
    <p:sldId id="270" r:id="rId1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74A242C4-4354-4B27-A858-44F56E84A202}" type="datetimeFigureOut">
              <a:rPr lang="el-GR" smtClean="0"/>
              <a:pPr/>
              <a:t>14/3/2024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98FC77C-D877-4C18-9BBD-AE7EEC1BD6C2}"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4A242C4-4354-4B27-A858-44F56E84A202}" type="datetimeFigureOut">
              <a:rPr lang="el-GR" smtClean="0"/>
              <a:pPr/>
              <a:t>14/3/2024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98FC77C-D877-4C18-9BBD-AE7EEC1BD6C2}"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4A242C4-4354-4B27-A858-44F56E84A202}" type="datetimeFigureOut">
              <a:rPr lang="el-GR" smtClean="0"/>
              <a:pPr/>
              <a:t>14/3/2024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98FC77C-D877-4C18-9BBD-AE7EEC1BD6C2}"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4A242C4-4354-4B27-A858-44F56E84A202}" type="datetimeFigureOut">
              <a:rPr lang="el-GR" smtClean="0"/>
              <a:pPr/>
              <a:t>14/3/2024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98FC77C-D877-4C18-9BBD-AE7EEC1BD6C2}"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74A242C4-4354-4B27-A858-44F56E84A202}" type="datetimeFigureOut">
              <a:rPr lang="el-GR" smtClean="0"/>
              <a:pPr/>
              <a:t>14/3/2024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98FC77C-D877-4C18-9BBD-AE7EEC1BD6C2}"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74A242C4-4354-4B27-A858-44F56E84A202}" type="datetimeFigureOut">
              <a:rPr lang="el-GR" smtClean="0"/>
              <a:pPr/>
              <a:t>14/3/2024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98FC77C-D877-4C18-9BBD-AE7EEC1BD6C2}"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74A242C4-4354-4B27-A858-44F56E84A202}" type="datetimeFigureOut">
              <a:rPr lang="el-GR" smtClean="0"/>
              <a:pPr/>
              <a:t>14/3/2024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C98FC77C-D877-4C18-9BBD-AE7EEC1BD6C2}"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74A242C4-4354-4B27-A858-44F56E84A202}" type="datetimeFigureOut">
              <a:rPr lang="el-GR" smtClean="0"/>
              <a:pPr/>
              <a:t>14/3/2024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C98FC77C-D877-4C18-9BBD-AE7EEC1BD6C2}"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74A242C4-4354-4B27-A858-44F56E84A202}" type="datetimeFigureOut">
              <a:rPr lang="el-GR" smtClean="0"/>
              <a:pPr/>
              <a:t>14/3/2024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C98FC77C-D877-4C18-9BBD-AE7EEC1BD6C2}"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74A242C4-4354-4B27-A858-44F56E84A202}" type="datetimeFigureOut">
              <a:rPr lang="el-GR" smtClean="0"/>
              <a:pPr/>
              <a:t>14/3/2024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98FC77C-D877-4C18-9BBD-AE7EEC1BD6C2}"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74A242C4-4354-4B27-A858-44F56E84A202}" type="datetimeFigureOut">
              <a:rPr lang="el-GR" smtClean="0"/>
              <a:pPr/>
              <a:t>14/3/2024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98FC77C-D877-4C18-9BBD-AE7EEC1BD6C2}"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A242C4-4354-4B27-A858-44F56E84A202}" type="datetimeFigureOut">
              <a:rPr lang="el-GR" smtClean="0"/>
              <a:pPr/>
              <a:t>14/3/2024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8FC77C-D877-4C18-9BBD-AE7EEC1BD6C2}"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643050"/>
            <a:ext cx="8229600" cy="4483113"/>
          </a:xfrm>
        </p:spPr>
        <p:txBody>
          <a:bodyPr>
            <a:normAutofit fontScale="62500" lnSpcReduction="20000"/>
          </a:bodyPr>
          <a:lstStyle/>
          <a:p>
            <a:pPr algn="ctr">
              <a:buNone/>
            </a:pPr>
            <a:r>
              <a:rPr lang="el-GR" sz="3600" b="1" dirty="0" smtClean="0">
                <a:solidFill>
                  <a:srgbClr val="C00000"/>
                </a:solidFill>
                <a:latin typeface="Arial Black" pitchFamily="34" charset="0"/>
              </a:rPr>
              <a:t>Εφαρμογές Δημοσίου Δικαίου</a:t>
            </a:r>
          </a:p>
          <a:p>
            <a:pPr algn="ctr">
              <a:buNone/>
            </a:pPr>
            <a:endParaRPr lang="el-GR" sz="3600" b="1" dirty="0">
              <a:solidFill>
                <a:schemeClr val="accent1">
                  <a:lumMod val="75000"/>
                </a:schemeClr>
              </a:solidFill>
              <a:latin typeface="Arial Black" pitchFamily="34" charset="0"/>
            </a:endParaRPr>
          </a:p>
          <a:p>
            <a:pPr algn="ctr">
              <a:buNone/>
            </a:pPr>
            <a:r>
              <a:rPr lang="el-GR" sz="3600" b="1" dirty="0" smtClean="0">
                <a:solidFill>
                  <a:schemeClr val="accent1">
                    <a:lumMod val="75000"/>
                  </a:schemeClr>
                </a:solidFill>
                <a:latin typeface="Arial Black" pitchFamily="34" charset="0"/>
              </a:rPr>
              <a:t>Πρακτικό: </a:t>
            </a:r>
          </a:p>
          <a:p>
            <a:pPr algn="ctr">
              <a:buNone/>
            </a:pPr>
            <a:r>
              <a:rPr lang="el-GR" sz="3600" b="1" dirty="0" smtClean="0">
                <a:latin typeface="Arial Black" pitchFamily="34" charset="0"/>
              </a:rPr>
              <a:t>προκήρυξη θέσης εμμίσθου δικηγόρου </a:t>
            </a:r>
          </a:p>
          <a:p>
            <a:pPr algn="ctr">
              <a:buNone/>
            </a:pPr>
            <a:r>
              <a:rPr lang="el-GR" sz="3600" b="1" dirty="0" smtClean="0">
                <a:latin typeface="Arial Black" pitchFamily="34" charset="0"/>
              </a:rPr>
              <a:t>σε δημόσιο νοσοκομείο</a:t>
            </a:r>
          </a:p>
          <a:p>
            <a:pPr>
              <a:buNone/>
            </a:pPr>
            <a:endParaRPr lang="el-GR" b="1" dirty="0" smtClean="0"/>
          </a:p>
          <a:p>
            <a:pPr>
              <a:buNone/>
            </a:pPr>
            <a:endParaRPr lang="el-GR" b="1" dirty="0" smtClean="0"/>
          </a:p>
          <a:p>
            <a:pPr algn="r">
              <a:buNone/>
            </a:pPr>
            <a:endParaRPr lang="el-GR" sz="2800" b="1" i="1" dirty="0" smtClean="0"/>
          </a:p>
          <a:p>
            <a:pPr algn="r">
              <a:buNone/>
            </a:pPr>
            <a:r>
              <a:rPr lang="el-GR" sz="2800" b="1" i="1" dirty="0" smtClean="0"/>
              <a:t> </a:t>
            </a:r>
          </a:p>
          <a:p>
            <a:pPr algn="r">
              <a:buNone/>
            </a:pPr>
            <a:r>
              <a:rPr lang="el-GR" b="1" i="1" dirty="0" smtClean="0"/>
              <a:t>Αναπληρωτής Καθηγητής Ν. </a:t>
            </a:r>
            <a:r>
              <a:rPr lang="el-GR" b="1" i="1" dirty="0" err="1" smtClean="0"/>
              <a:t>Παπασπύρου</a:t>
            </a:r>
            <a:endParaRPr lang="el-GR" b="1" i="1" dirty="0" smtClean="0"/>
          </a:p>
          <a:p>
            <a:pPr algn="r">
              <a:buNone/>
            </a:pPr>
            <a:r>
              <a:rPr lang="el-GR" b="1" i="1" dirty="0" smtClean="0"/>
              <a:t>Επίκουρος Καθηγητής Η. </a:t>
            </a:r>
            <a:r>
              <a:rPr lang="el-GR" b="1" i="1" dirty="0" err="1" smtClean="0"/>
              <a:t>Κουβαράς</a:t>
            </a:r>
            <a:endParaRPr lang="el-GR" b="1" i="1" dirty="0" smtClean="0"/>
          </a:p>
          <a:p>
            <a:pPr algn="r">
              <a:buNone/>
            </a:pPr>
            <a:endParaRPr lang="el-GR" b="1" i="1" dirty="0" smtClean="0"/>
          </a:p>
          <a:p>
            <a:pPr algn="r">
              <a:buNone/>
            </a:pPr>
            <a:endParaRPr lang="el-GR" b="1" i="1" dirty="0" smtClean="0"/>
          </a:p>
          <a:p>
            <a:pPr algn="ctr">
              <a:buNone/>
            </a:pPr>
            <a:r>
              <a:rPr lang="el-GR" b="1" dirty="0" smtClean="0"/>
              <a:t>Μάρτιος 2024</a:t>
            </a:r>
          </a:p>
          <a:p>
            <a:endParaRPr lang="el-GR" dirty="0"/>
          </a:p>
        </p:txBody>
      </p:sp>
      <p:pic>
        <p:nvPicPr>
          <p:cNvPr id="4" name="Picture 2" descr="Nομική Αθήνας | ΕΚΠΑ - neolaia.gr"/>
          <p:cNvPicPr>
            <a:picLocks noChangeAspect="1" noChangeArrowheads="1"/>
          </p:cNvPicPr>
          <p:nvPr/>
        </p:nvPicPr>
        <p:blipFill>
          <a:blip r:embed="rId2"/>
          <a:srcRect/>
          <a:stretch>
            <a:fillRect/>
          </a:stretch>
        </p:blipFill>
        <p:spPr bwMode="auto">
          <a:xfrm>
            <a:off x="428596" y="285729"/>
            <a:ext cx="1800238" cy="1500198"/>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54032"/>
          </a:xfrm>
        </p:spPr>
        <p:txBody>
          <a:bodyPr>
            <a:normAutofit fontScale="90000"/>
          </a:bodyPr>
          <a:lstStyle/>
          <a:p>
            <a:r>
              <a:rPr lang="el-GR" sz="2400" b="1" dirty="0" smtClean="0"/>
              <a:t/>
            </a:r>
            <a:br>
              <a:rPr lang="el-GR" sz="2400" b="1" dirty="0" smtClean="0"/>
            </a:br>
            <a:r>
              <a:rPr lang="el-GR" sz="2400" b="1" dirty="0" smtClean="0"/>
              <a:t/>
            </a:r>
            <a:br>
              <a:rPr lang="el-GR" sz="2400" b="1" dirty="0" smtClean="0"/>
            </a:br>
            <a:r>
              <a:rPr lang="el-GR" sz="2400" b="1" dirty="0" smtClean="0">
                <a:solidFill>
                  <a:srgbClr val="002060"/>
                </a:solidFill>
              </a:rPr>
              <a:t>Αρχή της ίσης πρόσβασης στις δημόσιες θέσεις:</a:t>
            </a:r>
            <a:br>
              <a:rPr lang="el-GR" sz="2400" b="1" dirty="0" smtClean="0">
                <a:solidFill>
                  <a:srgbClr val="002060"/>
                </a:solidFill>
              </a:rPr>
            </a:br>
            <a:r>
              <a:rPr lang="el-GR" sz="2400" b="1" dirty="0" smtClean="0">
                <a:solidFill>
                  <a:srgbClr val="002060"/>
                </a:solidFill>
              </a:rPr>
              <a:t>νομολογιακή εξειδίκευση </a:t>
            </a:r>
            <a:r>
              <a:rPr lang="el-GR" sz="2400" b="1" dirty="0" smtClean="0"/>
              <a:t/>
            </a:r>
            <a:br>
              <a:rPr lang="el-GR" sz="2400" b="1" dirty="0" smtClean="0"/>
            </a:br>
            <a:r>
              <a:rPr lang="el-GR" sz="2400" b="1" dirty="0" smtClean="0"/>
              <a:t/>
            </a:r>
            <a:br>
              <a:rPr lang="el-GR" sz="2400" b="1" dirty="0" smtClean="0"/>
            </a:br>
            <a:endParaRPr lang="el-GR" sz="2400" b="1" dirty="0"/>
          </a:p>
        </p:txBody>
      </p:sp>
      <p:sp>
        <p:nvSpPr>
          <p:cNvPr id="3" name="2 - Θέση περιεχομένου"/>
          <p:cNvSpPr>
            <a:spLocks noGrp="1"/>
          </p:cNvSpPr>
          <p:nvPr>
            <p:ph idx="1"/>
          </p:nvPr>
        </p:nvSpPr>
        <p:spPr>
          <a:xfrm>
            <a:off x="457200" y="1071546"/>
            <a:ext cx="8229600" cy="5572164"/>
          </a:xfrm>
        </p:spPr>
        <p:txBody>
          <a:bodyPr>
            <a:noAutofit/>
          </a:bodyPr>
          <a:lstStyle/>
          <a:p>
            <a:pPr algn="ctr">
              <a:buNone/>
            </a:pPr>
            <a:r>
              <a:rPr lang="el-GR" sz="2100" b="1" dirty="0" smtClean="0"/>
              <a:t>η κανονιστικώς δρώσα Διοίκηση….</a:t>
            </a:r>
            <a:endParaRPr lang="el-GR" sz="2100" dirty="0" smtClean="0"/>
          </a:p>
          <a:p>
            <a:pPr algn="just">
              <a:buFont typeface="Wingdings" pitchFamily="2" charset="2"/>
              <a:buChar char="Ø"/>
            </a:pPr>
            <a:r>
              <a:rPr lang="el-GR" sz="2100" dirty="0" smtClean="0"/>
              <a:t>δύναται να </a:t>
            </a:r>
            <a:r>
              <a:rPr lang="el-GR" sz="2100" dirty="0"/>
              <a:t>εξειδικεύει τα προβλεπόμενα από τον νόμο κριτήρια </a:t>
            </a:r>
            <a:r>
              <a:rPr lang="el-GR" sz="2100" dirty="0" smtClean="0"/>
              <a:t>επιλογής, κατά τρόπο, όμως, ώστε οι </a:t>
            </a:r>
            <a:r>
              <a:rPr lang="el-GR" sz="2100" dirty="0"/>
              <a:t>σχετικώς τιθέμενες </a:t>
            </a:r>
            <a:r>
              <a:rPr lang="el-GR" sz="2100" dirty="0" smtClean="0"/>
              <a:t>απαιτήσεις:</a:t>
            </a:r>
          </a:p>
          <a:p>
            <a:pPr algn="just">
              <a:buFont typeface="Wingdings" pitchFamily="2" charset="2"/>
              <a:buChar char="ü"/>
            </a:pPr>
            <a:r>
              <a:rPr lang="el-GR" sz="2100" dirty="0" smtClean="0"/>
              <a:t>να </a:t>
            </a:r>
            <a:r>
              <a:rPr lang="el-GR" sz="2100" b="1" dirty="0"/>
              <a:t>δικαιολογούνται</a:t>
            </a:r>
            <a:r>
              <a:rPr lang="el-GR" sz="2100" dirty="0"/>
              <a:t> από </a:t>
            </a:r>
            <a:r>
              <a:rPr lang="el-GR" sz="2100" dirty="0" err="1"/>
              <a:t>αποχρώντα</a:t>
            </a:r>
            <a:r>
              <a:rPr lang="el-GR" sz="2100" dirty="0"/>
              <a:t> </a:t>
            </a:r>
            <a:r>
              <a:rPr lang="el-GR" sz="2100" b="1" dirty="0"/>
              <a:t>λόγο δημοσίου συμφέροντος </a:t>
            </a:r>
            <a:r>
              <a:rPr lang="el-GR" sz="2100" dirty="0"/>
              <a:t>και</a:t>
            </a:r>
          </a:p>
          <a:p>
            <a:pPr algn="just">
              <a:buFont typeface="Wingdings" pitchFamily="2" charset="2"/>
              <a:buChar char="ü"/>
            </a:pPr>
            <a:r>
              <a:rPr lang="el-GR" sz="2100" dirty="0" smtClean="0"/>
              <a:t>να </a:t>
            </a:r>
            <a:r>
              <a:rPr lang="el-GR" sz="2100" b="1" dirty="0"/>
              <a:t>τελούν σε συνάφεια προς τα κατά </a:t>
            </a:r>
            <a:r>
              <a:rPr lang="el-GR" sz="2100" b="1" dirty="0" err="1"/>
              <a:t>νόμον</a:t>
            </a:r>
            <a:r>
              <a:rPr lang="el-GR" sz="2100" b="1" dirty="0"/>
              <a:t> καθήκοντα της </a:t>
            </a:r>
            <a:r>
              <a:rPr lang="el-GR" sz="2100" b="1" dirty="0" err="1"/>
              <a:t>προκηρυσσόμενης</a:t>
            </a:r>
            <a:r>
              <a:rPr lang="el-GR" sz="2100" b="1" dirty="0"/>
              <a:t> </a:t>
            </a:r>
            <a:r>
              <a:rPr lang="el-GR" sz="2100" b="1" dirty="0" smtClean="0"/>
              <a:t>θέσης</a:t>
            </a:r>
            <a:r>
              <a:rPr lang="el-GR" sz="2100" dirty="0" smtClean="0"/>
              <a:t>.</a:t>
            </a:r>
            <a:endParaRPr lang="el-GR" sz="2100" dirty="0"/>
          </a:p>
          <a:p>
            <a:pPr algn="just">
              <a:buFont typeface="Wingdings" pitchFamily="2" charset="2"/>
              <a:buChar char="Ø"/>
            </a:pPr>
            <a:endParaRPr lang="el-GR" sz="2100" dirty="0" smtClean="0"/>
          </a:p>
          <a:p>
            <a:pPr algn="just">
              <a:buFont typeface="Wingdings" pitchFamily="2" charset="2"/>
              <a:buChar char="Ø"/>
            </a:pPr>
            <a:r>
              <a:rPr lang="el-GR" sz="2100" dirty="0" smtClean="0"/>
              <a:t>έχει ευχέρεια </a:t>
            </a:r>
            <a:r>
              <a:rPr lang="el-GR" sz="2100" b="1" dirty="0"/>
              <a:t>να καθορίζει τους συντελεστές βαρύτητας </a:t>
            </a:r>
            <a:r>
              <a:rPr lang="el-GR" sz="2100" dirty="0"/>
              <a:t>των κριτηρίων επιλογής αναλόγως των αναγκών </a:t>
            </a:r>
            <a:r>
              <a:rPr lang="el-GR" sz="2100" dirty="0" smtClean="0"/>
              <a:t>της.</a:t>
            </a:r>
            <a:endParaRPr lang="el-GR" sz="2100" dirty="0"/>
          </a:p>
          <a:p>
            <a:pPr algn="ctr">
              <a:buNone/>
            </a:pPr>
            <a:r>
              <a:rPr lang="el-GR" sz="2100" dirty="0" smtClean="0"/>
              <a:t>	</a:t>
            </a:r>
            <a:r>
              <a:rPr lang="el-GR" sz="2100" b="1" dirty="0" smtClean="0"/>
              <a:t>ΟΜΩΣ</a:t>
            </a:r>
          </a:p>
          <a:p>
            <a:pPr algn="ctr">
              <a:buFont typeface="Wingdings" pitchFamily="2" charset="2"/>
              <a:buChar char="Ø"/>
            </a:pPr>
            <a:r>
              <a:rPr lang="el-GR" sz="2100" b="1" u="sng" dirty="0" smtClean="0"/>
              <a:t>δεν</a:t>
            </a:r>
            <a:r>
              <a:rPr lang="el-GR" sz="2100" dirty="0" smtClean="0"/>
              <a:t> δύναται </a:t>
            </a:r>
            <a:r>
              <a:rPr lang="el-GR" sz="2100" dirty="0"/>
              <a:t>να </a:t>
            </a:r>
            <a:r>
              <a:rPr lang="el-GR" sz="2100" dirty="0" smtClean="0"/>
              <a:t>ορίζει το </a:t>
            </a:r>
            <a:r>
              <a:rPr lang="el-GR" sz="2100" dirty="0"/>
              <a:t>συντελεστή βαρύτητας ορισμένου κριτηρίου </a:t>
            </a:r>
            <a:r>
              <a:rPr lang="el-GR" sz="2100" b="1" dirty="0"/>
              <a:t>σε τέτοιο ύψος </a:t>
            </a:r>
            <a:r>
              <a:rPr lang="el-GR" sz="2100" b="1" dirty="0" smtClean="0"/>
              <a:t>που έχει ως αποτέλεσμα </a:t>
            </a:r>
            <a:r>
              <a:rPr lang="el-GR" sz="2100" b="1" dirty="0"/>
              <a:t>να συρρικνώνεται δραστικά η επιρροή </a:t>
            </a:r>
            <a:r>
              <a:rPr lang="el-GR" sz="2100" b="1" dirty="0" smtClean="0"/>
              <a:t>των </a:t>
            </a:r>
            <a:r>
              <a:rPr lang="el-GR" sz="2100" b="1" dirty="0"/>
              <a:t>λοιπών κατά </a:t>
            </a:r>
            <a:r>
              <a:rPr lang="el-GR" sz="2100" b="1" dirty="0" err="1"/>
              <a:t>νόμον</a:t>
            </a:r>
            <a:r>
              <a:rPr lang="el-GR" sz="2100" b="1" dirty="0"/>
              <a:t> </a:t>
            </a:r>
            <a:r>
              <a:rPr lang="el-GR" sz="2100" b="1" dirty="0" smtClean="0"/>
              <a:t>κριτηρίων.</a:t>
            </a:r>
          </a:p>
          <a:p>
            <a:pPr algn="ctr">
              <a:buNone/>
            </a:pPr>
            <a:r>
              <a:rPr lang="el-GR" sz="2100" b="1" dirty="0" smtClean="0"/>
              <a:t>εύνοια ορισμένης κατηγορίας υποψηφίων</a:t>
            </a:r>
            <a:r>
              <a:rPr lang="el-GR" sz="2100" dirty="0" smtClean="0"/>
              <a:t>.</a:t>
            </a:r>
            <a:endParaRPr lang="el-GR" sz="2100" dirty="0"/>
          </a:p>
        </p:txBody>
      </p:sp>
      <p:sp>
        <p:nvSpPr>
          <p:cNvPr id="4" name="3 - Βέλος προς τα κάτω"/>
          <p:cNvSpPr/>
          <p:nvPr/>
        </p:nvSpPr>
        <p:spPr>
          <a:xfrm>
            <a:off x="4286248" y="6000768"/>
            <a:ext cx="714380" cy="142876"/>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0"/>
            <a:ext cx="8229600" cy="1214422"/>
          </a:xfrm>
        </p:spPr>
        <p:txBody>
          <a:bodyPr>
            <a:normAutofit/>
          </a:bodyPr>
          <a:lstStyle/>
          <a:p>
            <a:r>
              <a:rPr lang="el-GR" sz="2400" b="1" dirty="0" smtClean="0">
                <a:solidFill>
                  <a:schemeClr val="accent1">
                    <a:lumMod val="75000"/>
                  </a:schemeClr>
                </a:solidFill>
              </a:rPr>
              <a:t>Υπαγωγή </a:t>
            </a:r>
            <a:br>
              <a:rPr lang="el-GR" sz="2400" b="1" dirty="0" smtClean="0">
                <a:solidFill>
                  <a:schemeClr val="accent1">
                    <a:lumMod val="75000"/>
                  </a:schemeClr>
                </a:solidFill>
              </a:rPr>
            </a:br>
            <a:r>
              <a:rPr lang="el-GR" sz="2400" b="1" dirty="0" smtClean="0">
                <a:solidFill>
                  <a:schemeClr val="accent1">
                    <a:lumMod val="75000"/>
                  </a:schemeClr>
                </a:solidFill>
              </a:rPr>
              <a:t>των πραγματικών περιστατικών (ελάσσονα πρόταση) </a:t>
            </a:r>
            <a:br>
              <a:rPr lang="el-GR" sz="2400" b="1" dirty="0" smtClean="0">
                <a:solidFill>
                  <a:schemeClr val="accent1">
                    <a:lumMod val="75000"/>
                  </a:schemeClr>
                </a:solidFill>
              </a:rPr>
            </a:br>
            <a:r>
              <a:rPr lang="el-GR" sz="2400" b="1" dirty="0" smtClean="0">
                <a:solidFill>
                  <a:schemeClr val="accent1">
                    <a:lumMod val="75000"/>
                  </a:schemeClr>
                </a:solidFill>
              </a:rPr>
              <a:t>στο νομολογιακό κανόνα (μείζονα πρόταση)</a:t>
            </a:r>
            <a:endParaRPr lang="el-GR" sz="2400" b="1" dirty="0">
              <a:solidFill>
                <a:schemeClr val="accent1">
                  <a:lumMod val="75000"/>
                </a:schemeClr>
              </a:solidFill>
            </a:endParaRPr>
          </a:p>
        </p:txBody>
      </p:sp>
      <p:sp>
        <p:nvSpPr>
          <p:cNvPr id="3" name="2 - Θέση περιεχομένου"/>
          <p:cNvSpPr>
            <a:spLocks noGrp="1"/>
          </p:cNvSpPr>
          <p:nvPr>
            <p:ph idx="1"/>
          </p:nvPr>
        </p:nvSpPr>
        <p:spPr>
          <a:xfrm>
            <a:off x="457200" y="1285860"/>
            <a:ext cx="8229600" cy="5072098"/>
          </a:xfrm>
        </p:spPr>
        <p:txBody>
          <a:bodyPr>
            <a:normAutofit fontScale="92500" lnSpcReduction="20000"/>
          </a:bodyPr>
          <a:lstStyle/>
          <a:p>
            <a:pPr algn="ctr">
              <a:buNone/>
            </a:pPr>
            <a:r>
              <a:rPr lang="el-GR" sz="2600" b="1" dirty="0" smtClean="0">
                <a:solidFill>
                  <a:srgbClr val="C00000"/>
                </a:solidFill>
              </a:rPr>
              <a:t>Όροι Προκήρυξης:</a:t>
            </a:r>
          </a:p>
          <a:p>
            <a:pPr algn="ctr">
              <a:buNone/>
            </a:pPr>
            <a:endParaRPr lang="el-GR" sz="2600" b="1" dirty="0" smtClean="0"/>
          </a:p>
          <a:p>
            <a:pPr algn="just">
              <a:buFont typeface="Wingdings" pitchFamily="2" charset="2"/>
              <a:buChar char="ü"/>
            </a:pPr>
            <a:r>
              <a:rPr lang="el-GR" sz="2600" b="1" dirty="0" smtClean="0"/>
              <a:t>Για το κριτήριο «ΕΞΕΙΔΙΚΕΥΣΗ ΣΤΟ ΑΝΤΙΚΕΙΜΕΝΟ ΤΗΣ ΑΠΑΣΧΟΛΗΣΗΣ» λαμβάνεται </a:t>
            </a:r>
            <a:r>
              <a:rPr lang="el-GR" sz="2600" b="1" dirty="0"/>
              <a:t>αποκλειστικώς υπόψη ο χειρισμός υποθέσεων </a:t>
            </a:r>
            <a:r>
              <a:rPr lang="el-GR" sz="2600" b="1" dirty="0" smtClean="0"/>
              <a:t>δημοσίων νοσοκομείων από τον ίδιο τον υποψήφιο δικηγόρο και μάλιστα για λογαριασμό του (να έχει παρασταθεί ο ίδιος ή να υπογράφει τα δικόγραφα ή να έχει χορηγήσει γνωμοδοτήσεις)</a:t>
            </a:r>
          </a:p>
          <a:p>
            <a:pPr algn="just">
              <a:buFont typeface="Wingdings" pitchFamily="2" charset="2"/>
              <a:buChar char="ü"/>
            </a:pPr>
            <a:endParaRPr lang="el-GR" sz="2600" b="1" dirty="0" smtClean="0"/>
          </a:p>
          <a:p>
            <a:pPr algn="just">
              <a:buFont typeface="Wingdings" pitchFamily="2" charset="2"/>
              <a:buChar char="ü"/>
            </a:pPr>
            <a:r>
              <a:rPr lang="el-GR" sz="2600" b="1" dirty="0" smtClean="0"/>
              <a:t>αποδίδεται </a:t>
            </a:r>
            <a:r>
              <a:rPr lang="el-GR" sz="2600" b="1" dirty="0"/>
              <a:t>στο ως άνω κριτήριο Σ.Β. 50%. </a:t>
            </a:r>
          </a:p>
          <a:p>
            <a:pPr algn="just">
              <a:buFont typeface="Wingdings" pitchFamily="2" charset="2"/>
              <a:buChar char="ü"/>
            </a:pPr>
            <a:endParaRPr lang="el-GR" sz="2600" b="1" dirty="0" smtClean="0"/>
          </a:p>
          <a:p>
            <a:pPr algn="just">
              <a:buFont typeface="Wingdings" pitchFamily="2" charset="2"/>
              <a:buChar char="ü"/>
            </a:pPr>
            <a:r>
              <a:rPr lang="el-GR" sz="2600" b="1" dirty="0" smtClean="0"/>
              <a:t>ο χειρισμός υποθέσεων για λογαριασμό νοσοκομείων δεν απαιτείται να έχει </a:t>
            </a:r>
            <a:r>
              <a:rPr lang="el-GR" sz="2600" b="1" dirty="0" err="1" smtClean="0"/>
              <a:t>κτηθεί</a:t>
            </a:r>
            <a:r>
              <a:rPr lang="el-GR" sz="2600" b="1" dirty="0" smtClean="0"/>
              <a:t> με εγγυήσεις ισότητας, αντικειμενικότητας και αξιοκρατίας.</a:t>
            </a:r>
            <a:endParaRPr lang="el-GR" sz="2600" b="1" dirty="0"/>
          </a:p>
          <a:p>
            <a:pPr algn="ctr">
              <a:buNone/>
            </a:pPr>
            <a:endParaRPr lang="el-GR" b="1" dirty="0" smtClean="0"/>
          </a:p>
          <a:p>
            <a:pPr algn="ctr">
              <a:buNone/>
            </a:pPr>
            <a:endParaRPr lang="el-GR" b="1" dirty="0"/>
          </a:p>
          <a:p>
            <a:endParaRPr lang="el-GR" dirty="0"/>
          </a:p>
        </p:txBody>
      </p:sp>
      <p:sp>
        <p:nvSpPr>
          <p:cNvPr id="4" name="3 - Βέλος προς τα κάτω"/>
          <p:cNvSpPr/>
          <p:nvPr/>
        </p:nvSpPr>
        <p:spPr>
          <a:xfrm>
            <a:off x="4000496" y="6000768"/>
            <a:ext cx="1143008"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a:xfrm>
            <a:off x="457200" y="1600200"/>
            <a:ext cx="8229600" cy="4686320"/>
          </a:xfrm>
        </p:spPr>
        <p:txBody>
          <a:bodyPr>
            <a:normAutofit fontScale="62500" lnSpcReduction="20000"/>
          </a:bodyPr>
          <a:lstStyle/>
          <a:p>
            <a:pPr algn="ctr">
              <a:buNone/>
            </a:pPr>
            <a:r>
              <a:rPr lang="el-GR" sz="3800" b="1" dirty="0" smtClean="0">
                <a:solidFill>
                  <a:srgbClr val="C00000"/>
                </a:solidFill>
              </a:rPr>
              <a:t>όροι της προκήρυξης</a:t>
            </a:r>
            <a:endParaRPr lang="el-GR" sz="3800" b="1" dirty="0" smtClean="0"/>
          </a:p>
          <a:p>
            <a:pPr algn="ctr">
              <a:buNone/>
            </a:pPr>
            <a:endParaRPr lang="el-GR" b="1" dirty="0"/>
          </a:p>
          <a:p>
            <a:pPr algn="ctr">
              <a:buNone/>
            </a:pPr>
            <a:r>
              <a:rPr lang="el-GR" b="1" dirty="0" smtClean="0"/>
              <a:t>	1. δυσανάλογο πλεονέκτημα υπέρ της κατηγορίας υποψηφίων  που έχουν χειριστεί οι ίδιοι υποθέσεις νοσοκομείων έναντι υποψηφίων που έχουν χειριστεί ομοειδείς υποθέσεις </a:t>
            </a:r>
            <a:r>
              <a:rPr lang="el-GR" b="1" i="1" u="sng" dirty="0" smtClean="0"/>
              <a:t>για λογαριασμό άλλων</a:t>
            </a:r>
            <a:r>
              <a:rPr lang="el-GR" b="1" dirty="0" smtClean="0"/>
              <a:t>.</a:t>
            </a:r>
          </a:p>
          <a:p>
            <a:pPr algn="just">
              <a:buNone/>
            </a:pPr>
            <a:endParaRPr lang="el-GR" b="1" dirty="0" smtClean="0"/>
          </a:p>
          <a:p>
            <a:pPr algn="ctr">
              <a:buNone/>
            </a:pPr>
            <a:endParaRPr lang="el-GR" b="1" dirty="0" smtClean="0"/>
          </a:p>
          <a:p>
            <a:pPr algn="ctr">
              <a:buNone/>
            </a:pPr>
            <a:r>
              <a:rPr lang="el-GR" b="1" dirty="0" smtClean="0"/>
              <a:t>2. δραστική μείωση της επιρροής των λοιπών κριτηρίων του νόμου</a:t>
            </a:r>
          </a:p>
          <a:p>
            <a:pPr algn="ctr">
              <a:buNone/>
            </a:pPr>
            <a:endParaRPr lang="el-GR" b="1" dirty="0" smtClean="0"/>
          </a:p>
          <a:p>
            <a:pPr algn="ctr">
              <a:buNone/>
            </a:pPr>
            <a:r>
              <a:rPr lang="el-GR" b="1" dirty="0" smtClean="0"/>
              <a:t>συρρίκνωση της δυνατότητάς των δικηγόρων που δεν πληρούν το τιθέμενο κριτήριο (να έχουν χειριστεί υποθέσεις νοσοκομείων για λογαριασμό τους) να έχουν ισότιμη, αντικειμενική και αξιοκρατική πρόσβαση στην επίδικη θέση</a:t>
            </a:r>
          </a:p>
          <a:p>
            <a:pPr algn="ctr">
              <a:buNone/>
            </a:pPr>
            <a:endParaRPr lang="el-GR" b="1" dirty="0" smtClean="0"/>
          </a:p>
          <a:p>
            <a:pPr algn="ctr">
              <a:buNone/>
            </a:pPr>
            <a:r>
              <a:rPr lang="el-GR" b="1" dirty="0" smtClean="0"/>
              <a:t>το ύψος  του συντελεστή βαρύτητας (50%) κείται εκτός της εξουσιοδοτικής διάταξης του άρθρου 43 παρ. 2 </a:t>
            </a:r>
            <a:r>
              <a:rPr lang="el-GR" b="1" dirty="0" err="1" smtClean="0"/>
              <a:t>περ</a:t>
            </a:r>
            <a:r>
              <a:rPr lang="el-GR" b="1" dirty="0" smtClean="0"/>
              <a:t>. </a:t>
            </a:r>
            <a:r>
              <a:rPr lang="el-GR" b="1" dirty="0" err="1" smtClean="0"/>
              <a:t>η΄</a:t>
            </a:r>
            <a:r>
              <a:rPr lang="el-GR" b="1" dirty="0" smtClean="0"/>
              <a:t> του Κώδικα Δικηγόρων.</a:t>
            </a:r>
          </a:p>
          <a:p>
            <a:pPr algn="just"/>
            <a:endParaRPr lang="el-GR" dirty="0"/>
          </a:p>
        </p:txBody>
      </p:sp>
      <p:sp>
        <p:nvSpPr>
          <p:cNvPr id="4" name="3 - Βέλος προς τα κάτω"/>
          <p:cNvSpPr/>
          <p:nvPr/>
        </p:nvSpPr>
        <p:spPr>
          <a:xfrm>
            <a:off x="4357686" y="2000240"/>
            <a:ext cx="428628"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Συν"/>
          <p:cNvSpPr/>
          <p:nvPr/>
        </p:nvSpPr>
        <p:spPr>
          <a:xfrm>
            <a:off x="4286248" y="3071810"/>
            <a:ext cx="500066" cy="428628"/>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Βέλος προς τα κάτω"/>
          <p:cNvSpPr/>
          <p:nvPr/>
        </p:nvSpPr>
        <p:spPr>
          <a:xfrm>
            <a:off x="4357686" y="4071942"/>
            <a:ext cx="428628"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7 - Βέλος προς τα κάτω"/>
          <p:cNvSpPr/>
          <p:nvPr/>
        </p:nvSpPr>
        <p:spPr>
          <a:xfrm>
            <a:off x="4357686" y="5357826"/>
            <a:ext cx="428628"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511156"/>
          </a:xfrm>
        </p:spPr>
        <p:txBody>
          <a:bodyPr>
            <a:normAutofit/>
          </a:bodyPr>
          <a:lstStyle/>
          <a:p>
            <a:r>
              <a:rPr lang="el-GR" sz="2400" b="1" dirty="0" smtClean="0"/>
              <a:t>Καθορισμός όρων προκήρυξης…</a:t>
            </a:r>
            <a:endParaRPr lang="el-GR" sz="2400" b="1" dirty="0"/>
          </a:p>
        </p:txBody>
      </p:sp>
      <p:sp>
        <p:nvSpPr>
          <p:cNvPr id="3" name="2 - Θέση περιεχομένου"/>
          <p:cNvSpPr>
            <a:spLocks noGrp="1"/>
          </p:cNvSpPr>
          <p:nvPr>
            <p:ph idx="1"/>
          </p:nvPr>
        </p:nvSpPr>
        <p:spPr>
          <a:xfrm>
            <a:off x="457200" y="785794"/>
            <a:ext cx="8229600" cy="5786478"/>
          </a:xfrm>
        </p:spPr>
        <p:txBody>
          <a:bodyPr>
            <a:normAutofit fontScale="47500" lnSpcReduction="20000"/>
          </a:bodyPr>
          <a:lstStyle/>
          <a:p>
            <a:pPr algn="just">
              <a:buFont typeface="Wingdings" pitchFamily="2" charset="2"/>
              <a:buChar char="ü"/>
            </a:pPr>
            <a:r>
              <a:rPr lang="el-GR" sz="4000" dirty="0" smtClean="0"/>
              <a:t>«</a:t>
            </a:r>
            <a:r>
              <a:rPr lang="el-GR" sz="4000" i="1" dirty="0" smtClean="0"/>
              <a:t>Δεν αποκλείεται όμως από το Σύνταγμα η πρόβλεψη ενός </a:t>
            </a:r>
            <a:r>
              <a:rPr lang="el-GR" sz="4000" b="1" i="1" dirty="0" smtClean="0"/>
              <a:t>ποσοστού αυξημένης </a:t>
            </a:r>
            <a:r>
              <a:rPr lang="el-GR" sz="4000" b="1" i="1" dirty="0" err="1" smtClean="0"/>
              <a:t>μοριοδότησης</a:t>
            </a:r>
            <a:r>
              <a:rPr lang="el-GR" sz="4000" b="1" i="1" dirty="0" smtClean="0"/>
              <a:t> προϋπηρεσίας </a:t>
            </a:r>
            <a:r>
              <a:rPr lang="el-GR" sz="4000" i="1" dirty="0" smtClean="0"/>
              <a:t>των υποψηφίων, όπως η αποκτηθείσα εμπειρία σε δημόσιους φορείς παροχής υγείας, </a:t>
            </a:r>
            <a:r>
              <a:rPr lang="el-GR" sz="4000" b="1" i="1" dirty="0" smtClean="0"/>
              <a:t>εφόσον τούτο δικαιολογείται από τις συγκεκριμένες συνθήκες και από λόγους δημοσίου συμφέροντος και η εν λόγω </a:t>
            </a:r>
            <a:r>
              <a:rPr lang="el-GR" sz="4000" b="1" i="1" dirty="0" err="1" smtClean="0"/>
              <a:t>μοριοδότηση</a:t>
            </a:r>
            <a:r>
              <a:rPr lang="el-GR" sz="4000" b="1" i="1" dirty="0" smtClean="0"/>
              <a:t> δεν προσδιορίζεται σε τέτοιο ύψος ώστε να οδηγεί σε αποκλεισμό των λοιπών υποψηφίων</a:t>
            </a:r>
            <a:r>
              <a:rPr lang="el-GR" sz="4000" dirty="0" smtClean="0"/>
              <a:t>» </a:t>
            </a:r>
            <a:r>
              <a:rPr lang="el-GR" sz="4000" b="1" i="1" dirty="0" smtClean="0"/>
              <a:t>[</a:t>
            </a:r>
            <a:r>
              <a:rPr lang="el-GR" sz="4000" b="1" i="1" dirty="0" err="1" smtClean="0"/>
              <a:t>ΣτΕ</a:t>
            </a:r>
            <a:r>
              <a:rPr lang="el-GR" sz="4000" b="1" i="1" dirty="0" smtClean="0"/>
              <a:t> </a:t>
            </a:r>
            <a:r>
              <a:rPr lang="el-GR" sz="4000" b="1" i="1" dirty="0" err="1" smtClean="0"/>
              <a:t>Ολ</a:t>
            </a:r>
            <a:r>
              <a:rPr lang="el-GR" sz="4000" b="1" i="1" dirty="0" smtClean="0"/>
              <a:t> 192/2022]</a:t>
            </a:r>
            <a:r>
              <a:rPr lang="el-GR" sz="4000" b="1" dirty="0" smtClean="0"/>
              <a:t>.</a:t>
            </a:r>
          </a:p>
          <a:p>
            <a:pPr algn="just">
              <a:buFont typeface="Wingdings" pitchFamily="2" charset="2"/>
              <a:buChar char="ü"/>
            </a:pPr>
            <a:r>
              <a:rPr lang="el-GR" sz="4000" b="1" dirty="0" smtClean="0"/>
              <a:t>Καθορισμός ελάχιστου ύψους για </a:t>
            </a:r>
            <a:r>
              <a:rPr lang="el-GR" sz="4000" b="1" dirty="0"/>
              <a:t>την πρόσβαση στα </a:t>
            </a:r>
            <a:r>
              <a:rPr lang="el-GR" sz="4000" b="1" dirty="0" smtClean="0"/>
              <a:t>σώματα ασφαλείας</a:t>
            </a:r>
            <a:r>
              <a:rPr lang="el-GR" sz="4000" dirty="0" smtClean="0"/>
              <a:t>: </a:t>
            </a:r>
            <a:r>
              <a:rPr lang="el-GR" sz="4000" i="1" dirty="0" smtClean="0"/>
              <a:t>«πρέπει </a:t>
            </a:r>
            <a:r>
              <a:rPr lang="el-GR" sz="4000" i="1" dirty="0"/>
              <a:t>να συνεκτιμώνται, εκτός των ανωτέρω, σχετικών με </a:t>
            </a:r>
            <a:r>
              <a:rPr lang="el-GR" sz="4000" b="1" i="1" dirty="0"/>
              <a:t>τα καθήκοντα, τις συνθήκες εκτέλεσης αυτών και τις ανάγκες, γενικότερα, εκάστου σώματος στοιχείων</a:t>
            </a:r>
            <a:r>
              <a:rPr lang="el-GR" sz="4000" i="1" dirty="0"/>
              <a:t>, τόσο ο </a:t>
            </a:r>
            <a:r>
              <a:rPr lang="el-GR" sz="4000" b="1" i="1" dirty="0"/>
              <a:t>μέσος όρος ύψους του πληθυσμού </a:t>
            </a:r>
            <a:r>
              <a:rPr lang="el-GR" sz="4000" i="1" dirty="0"/>
              <a:t>(όπως προκύπτει από κατά το δυνατόν </a:t>
            </a:r>
            <a:r>
              <a:rPr lang="el-GR" sz="4000" i="1" dirty="0" err="1"/>
              <a:t>επικαιροποιημένες</a:t>
            </a:r>
            <a:r>
              <a:rPr lang="el-GR" sz="4000" i="1" dirty="0"/>
              <a:t> επιστημονικές μελέτες και έρευνες), από τον οποίο τα τιθέμενα όρια δεν πρέπει να αποκλίνουν υπέρμετρα, όσο και η κατά τα δεδομένα της κοινής πείρας και τα συμπεράσματα σχετικών ερευνών και μελετών </a:t>
            </a:r>
            <a:r>
              <a:rPr lang="el-GR" sz="4000" b="1" i="1" dirty="0"/>
              <a:t>αντικειμενική βιολογική διαφορά μεταξύ των δύο φύλων ως προς το ανάστημα</a:t>
            </a:r>
            <a:r>
              <a:rPr lang="el-GR" sz="4000" i="1" dirty="0"/>
              <a:t>, η οποία επιτάσσει, κατ’ αρχήν, τη </a:t>
            </a:r>
            <a:r>
              <a:rPr lang="el-GR" sz="4000" b="1" i="1" dirty="0"/>
              <a:t>θέσπιση διαφορετικών ελαχίστων ορίων ύψους για άνδρες και γυναίκες υποψηφίους, σε εύλογη συνάρτηση προς τη διαφορά μέσου ύψους μεταξύ ανδρών και γυναικών</a:t>
            </a:r>
            <a:r>
              <a:rPr lang="el-GR" sz="4000" i="1" dirty="0"/>
              <a:t>, με σκοπό την, κατά το δυνατόν, επίτευξη </a:t>
            </a:r>
            <a:r>
              <a:rPr lang="el-GR" sz="4000" b="1" i="1" dirty="0"/>
              <a:t>ουσιαστικής ισότητας </a:t>
            </a:r>
            <a:r>
              <a:rPr lang="el-GR" sz="4000" i="1" dirty="0"/>
              <a:t>ως προς την πρόσβαση αυτών στα εν λόγω </a:t>
            </a:r>
            <a:r>
              <a:rPr lang="el-GR" sz="4000" i="1" dirty="0" smtClean="0"/>
              <a:t>σώματα</a:t>
            </a:r>
            <a:r>
              <a:rPr lang="el-GR" sz="4000" dirty="0" smtClean="0"/>
              <a:t>» </a:t>
            </a:r>
            <a:r>
              <a:rPr lang="el-GR" sz="4000" b="1" i="1" dirty="0" smtClean="0"/>
              <a:t>[</a:t>
            </a:r>
            <a:r>
              <a:rPr lang="en-US" sz="4000" b="1" i="1" dirty="0" err="1" smtClean="0"/>
              <a:t>ΣτΕ</a:t>
            </a:r>
            <a:r>
              <a:rPr lang="en-US" sz="4000" b="1" i="1" dirty="0" smtClean="0"/>
              <a:t> </a:t>
            </a:r>
            <a:r>
              <a:rPr lang="en-US" sz="4000" b="1" i="1" dirty="0" err="1"/>
              <a:t>Ολ</a:t>
            </a:r>
            <a:r>
              <a:rPr lang="en-US" sz="4000" b="1" i="1" dirty="0"/>
              <a:t>. </a:t>
            </a:r>
            <a:r>
              <a:rPr lang="en-US" sz="4000" b="1" i="1" dirty="0" smtClean="0"/>
              <a:t>1363/2021</a:t>
            </a:r>
            <a:r>
              <a:rPr lang="el-GR" sz="4000" b="1" i="1" dirty="0" smtClean="0"/>
              <a:t>]</a:t>
            </a:r>
            <a:r>
              <a:rPr lang="el-GR" sz="4000" b="1" dirty="0" smtClean="0"/>
              <a:t>. </a:t>
            </a:r>
          </a:p>
          <a:p>
            <a:pPr algn="just">
              <a:buNone/>
            </a:pPr>
            <a:endParaRPr lang="el-GR" sz="4000" dirty="0"/>
          </a:p>
          <a:p>
            <a:pPr algn="just">
              <a:buNone/>
            </a:pPr>
            <a:r>
              <a:rPr lang="el-GR" sz="4000" dirty="0" smtClean="0"/>
              <a:t>	</a:t>
            </a:r>
            <a:endParaRPr lang="el-GR" sz="4000" dirty="0"/>
          </a:p>
          <a:p>
            <a:endParaRPr lang="el-GR" sz="4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400" b="1" dirty="0" smtClean="0"/>
              <a:t>ΓΕΝΙΚΟ ΝΟΣΟΚΟΜΕΙΟ ΚΑΡΔΙΤΣΑΣ</a:t>
            </a:r>
            <a:r>
              <a:rPr lang="el-GR" sz="2400" dirty="0" smtClean="0"/>
              <a:t/>
            </a:r>
            <a:br>
              <a:rPr lang="el-GR" sz="2400" dirty="0" smtClean="0"/>
            </a:br>
            <a:r>
              <a:rPr lang="el-GR" sz="2400" b="1" dirty="0" smtClean="0"/>
              <a:t>ΠΡΟΚΗΡΥΞΗ</a:t>
            </a:r>
            <a:endParaRPr lang="el-GR" sz="2400" dirty="0"/>
          </a:p>
        </p:txBody>
      </p:sp>
      <p:sp>
        <p:nvSpPr>
          <p:cNvPr id="3" name="2 - Θέση περιεχομένου"/>
          <p:cNvSpPr>
            <a:spLocks noGrp="1"/>
          </p:cNvSpPr>
          <p:nvPr>
            <p:ph idx="1"/>
          </p:nvPr>
        </p:nvSpPr>
        <p:spPr/>
        <p:txBody>
          <a:bodyPr>
            <a:normAutofit fontScale="62500" lnSpcReduction="20000"/>
          </a:bodyPr>
          <a:lstStyle/>
          <a:p>
            <a:pPr algn="just">
              <a:buNone/>
            </a:pPr>
            <a:r>
              <a:rPr lang="el-GR" dirty="0" smtClean="0"/>
              <a:t/>
            </a:r>
            <a:br>
              <a:rPr lang="el-GR" dirty="0" smtClean="0"/>
            </a:br>
            <a:r>
              <a:rPr lang="el-GR" dirty="0" smtClean="0"/>
              <a:t>«</a:t>
            </a:r>
            <a:r>
              <a:rPr lang="el-GR" b="1" dirty="0" smtClean="0"/>
              <a:t>για την πλήρωση μιας θέσης δικηγόρου με αντικείμενο απασχόλησης τη νομική υποστήριξη των υπηρεσιών του Νοσοκομείου καθώς και την υπεράσπιση των συμφερόντων του ενώπιον των δικαστηρίων ή άλλων αρχών, σε όλες τις υποθέσεις του».</a:t>
            </a:r>
          </a:p>
          <a:p>
            <a:pPr algn="ctr">
              <a:buNone/>
            </a:pPr>
            <a:endParaRPr lang="el-GR" b="1" dirty="0" smtClean="0"/>
          </a:p>
          <a:p>
            <a:pPr algn="ctr">
              <a:buNone/>
            </a:pPr>
            <a:r>
              <a:rPr lang="el-GR" b="1" dirty="0" smtClean="0"/>
              <a:t>ΚΡΙΤΗΡΙΑ ΑΞΙΟΛΟΓΗΣΗΣ-ΕΠΙΛΟΓΗΣ:</a:t>
            </a:r>
            <a:endParaRPr lang="el-GR" dirty="0" smtClean="0"/>
          </a:p>
          <a:p>
            <a:pPr algn="just">
              <a:buNone/>
            </a:pPr>
            <a:r>
              <a:rPr lang="el-GR" b="1" dirty="0" smtClean="0"/>
              <a:t>	</a:t>
            </a:r>
          </a:p>
          <a:p>
            <a:pPr algn="just">
              <a:buNone/>
            </a:pPr>
            <a:r>
              <a:rPr lang="el-GR" b="1" dirty="0"/>
              <a:t>	</a:t>
            </a:r>
            <a:r>
              <a:rPr lang="el-GR" dirty="0" smtClean="0"/>
              <a:t>«Η προσωπικότητα του υποψηφίου, η επιστημονική του κατάρτιση, η εξειδίκευση στο αντικείμενο της απασχόλησης, η επαγγελματική πείρα-επάρκεια, η γνώση ξένων γλωσσών και συνεκτιμάται η οικογενειακή κατάσταση και η πρόβλεψη της εξέλιξης».</a:t>
            </a:r>
          </a:p>
          <a:p>
            <a:pPr>
              <a:buNone/>
            </a:pPr>
            <a:r>
              <a:rPr lang="el-GR" dirty="0" smtClean="0"/>
              <a:t/>
            </a:r>
            <a:br>
              <a:rPr lang="el-GR" dirty="0" smtClean="0"/>
            </a:br>
            <a:endParaRPr lang="el-GR" dirty="0" smtClean="0"/>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57166"/>
            <a:ext cx="8229600" cy="5768997"/>
          </a:xfrm>
        </p:spPr>
        <p:txBody>
          <a:bodyPr>
            <a:normAutofit fontScale="32500" lnSpcReduction="20000"/>
          </a:bodyPr>
          <a:lstStyle/>
          <a:p>
            <a:pPr>
              <a:buNone/>
            </a:pPr>
            <a:r>
              <a:rPr lang="el-GR" sz="4000" b="1" dirty="0" smtClean="0"/>
              <a:t>							</a:t>
            </a:r>
            <a:endParaRPr lang="el-GR" sz="4000" dirty="0" smtClean="0"/>
          </a:p>
          <a:p>
            <a:pPr>
              <a:buNone/>
            </a:pPr>
            <a:r>
              <a:rPr lang="el-GR" sz="5200" b="1" dirty="0" smtClean="0"/>
              <a:t>	</a:t>
            </a:r>
            <a:r>
              <a:rPr lang="el-GR" sz="6800" b="1" dirty="0" smtClean="0"/>
              <a:t>	</a:t>
            </a:r>
            <a:r>
              <a:rPr lang="el-GR" sz="6800" b="1" dirty="0" smtClean="0">
                <a:solidFill>
                  <a:srgbClr val="C00000"/>
                </a:solidFill>
              </a:rPr>
              <a:t>ΚΡΙΤΗΡΙΑ 					                 Σ.Β.</a:t>
            </a:r>
            <a:endParaRPr lang="el-GR" sz="6800" dirty="0">
              <a:solidFill>
                <a:srgbClr val="C00000"/>
              </a:solidFill>
            </a:endParaRPr>
          </a:p>
          <a:p>
            <a:pPr>
              <a:buNone/>
            </a:pPr>
            <a:endParaRPr lang="el-GR" sz="5200" dirty="0" smtClean="0"/>
          </a:p>
          <a:p>
            <a:pPr>
              <a:buNone/>
            </a:pPr>
            <a:r>
              <a:rPr lang="el-GR" sz="5200" dirty="0" smtClean="0"/>
              <a:t>1. ΠΡΟΣΩΠΙΚΟΤΗΤΑ 							     </a:t>
            </a:r>
            <a:r>
              <a:rPr lang="el-GR" sz="5200" b="1" dirty="0" smtClean="0"/>
              <a:t>10%</a:t>
            </a:r>
            <a:r>
              <a:rPr lang="el-GR" sz="5200" dirty="0" smtClean="0"/>
              <a:t> </a:t>
            </a:r>
          </a:p>
          <a:p>
            <a:pPr>
              <a:buNone/>
            </a:pPr>
            <a:r>
              <a:rPr lang="el-GR" sz="5200" dirty="0" smtClean="0"/>
              <a:t>2. ΕΠΙΣΤΗΜΟΝΙΚΗ ΚΑΤΑΡΤΙΣΗ  						     </a:t>
            </a:r>
            <a:r>
              <a:rPr lang="el-GR" sz="5200" b="1" dirty="0"/>
              <a:t>15%</a:t>
            </a:r>
            <a:r>
              <a:rPr lang="el-GR" sz="5200" dirty="0" smtClean="0"/>
              <a:t> </a:t>
            </a:r>
          </a:p>
          <a:p>
            <a:pPr>
              <a:buNone/>
            </a:pPr>
            <a:r>
              <a:rPr lang="el-GR" sz="5200" dirty="0" smtClean="0"/>
              <a:t>3. </a:t>
            </a:r>
            <a:r>
              <a:rPr lang="el-GR" sz="5200" dirty="0" smtClean="0">
                <a:solidFill>
                  <a:srgbClr val="CC0000"/>
                </a:solidFill>
              </a:rPr>
              <a:t>ΕΞΕΙΔΙΚΕΥΣΗ ΣΤΟ ΑΝΤΙΚΕΙΜΕΝΟ ΤΗΣ ΑΠΑΣΧΟΛΗΣΗΣ 			     </a:t>
            </a:r>
            <a:r>
              <a:rPr lang="el-GR" sz="5200" b="1" dirty="0">
                <a:solidFill>
                  <a:srgbClr val="CC0000"/>
                </a:solidFill>
              </a:rPr>
              <a:t>50%</a:t>
            </a:r>
          </a:p>
          <a:p>
            <a:pPr>
              <a:buNone/>
            </a:pPr>
            <a:r>
              <a:rPr lang="el-GR" sz="5200" dirty="0" smtClean="0"/>
              <a:t>(Χειρισμός υποθέσεων νοσοκομείων του Υπουργείου Υγείας) 			</a:t>
            </a:r>
          </a:p>
          <a:p>
            <a:pPr>
              <a:buNone/>
            </a:pPr>
            <a:r>
              <a:rPr lang="el-GR" sz="5200" dirty="0" smtClean="0"/>
              <a:t> 3.1 Δικαστικές </a:t>
            </a:r>
            <a:r>
              <a:rPr lang="el-GR" sz="5200" dirty="0"/>
              <a:t>αποφάσεις από τις οποίες να προκύπτει η </a:t>
            </a:r>
            <a:r>
              <a:rPr lang="el-GR" sz="5200" dirty="0" smtClean="0"/>
              <a:t>παράσταση</a:t>
            </a:r>
            <a:r>
              <a:rPr lang="en-US" sz="5200" dirty="0" smtClean="0"/>
              <a:t> </a:t>
            </a:r>
            <a:r>
              <a:rPr lang="el-GR" sz="5200" dirty="0" smtClean="0"/>
              <a:t>του υποψηφίου ενώπιον δικαστηρίων για </a:t>
            </a:r>
            <a:r>
              <a:rPr lang="el-GR" sz="5200" dirty="0"/>
              <a:t>λογαριασμό </a:t>
            </a:r>
            <a:r>
              <a:rPr lang="el-GR" sz="5200" dirty="0" smtClean="0"/>
              <a:t>Νοσοκομείων</a:t>
            </a:r>
            <a:r>
              <a:rPr lang="en-US" sz="5200" dirty="0" smtClean="0"/>
              <a:t>.</a:t>
            </a:r>
            <a:endParaRPr lang="el-GR" sz="5200" dirty="0"/>
          </a:p>
          <a:p>
            <a:pPr>
              <a:buNone/>
            </a:pPr>
            <a:r>
              <a:rPr lang="el-GR" sz="5200" dirty="0" smtClean="0"/>
              <a:t>3.2. Υπογραφή δικογράφων από τον υποψήφιο για λογαριασμό Νοσοκομείων. </a:t>
            </a:r>
          </a:p>
          <a:p>
            <a:pPr>
              <a:buNone/>
            </a:pPr>
            <a:r>
              <a:rPr lang="el-GR" sz="5200" dirty="0" smtClean="0"/>
              <a:t>3.3. Γνωμοδοτήσεις επί θεμάτων Νοσοκομείων. </a:t>
            </a:r>
          </a:p>
          <a:p>
            <a:pPr>
              <a:buNone/>
            </a:pPr>
            <a:r>
              <a:rPr lang="el-GR" sz="5200" dirty="0" smtClean="0"/>
              <a:t>3.4. Βεβαιώσεις που αποδεικνύουν την ενασχόληση με τέτοιες υποθέσεις. </a:t>
            </a:r>
          </a:p>
          <a:p>
            <a:pPr>
              <a:buNone/>
            </a:pPr>
            <a:r>
              <a:rPr lang="el-GR" sz="5200" dirty="0" smtClean="0"/>
              <a:t>4. ΕΠΑΓΓΕΛΜΑΤΙΚΗ ΠΕΙΡΑ-ΕΠΑΡΚΕΙΑ (πέραν του άνω αντικειμένου απασχόλησης)         </a:t>
            </a:r>
            <a:r>
              <a:rPr lang="el-GR" sz="5200" b="1" dirty="0" smtClean="0"/>
              <a:t>20</a:t>
            </a:r>
            <a:r>
              <a:rPr lang="el-GR" sz="5200" b="1" dirty="0"/>
              <a:t>%</a:t>
            </a:r>
          </a:p>
          <a:p>
            <a:pPr>
              <a:buNone/>
            </a:pPr>
            <a:r>
              <a:rPr lang="el-GR" sz="5200" dirty="0" smtClean="0"/>
              <a:t>4.1. Έτη δικηγορίας  </a:t>
            </a:r>
          </a:p>
          <a:p>
            <a:pPr>
              <a:buNone/>
            </a:pPr>
            <a:r>
              <a:rPr lang="el-GR" sz="5200" dirty="0" smtClean="0"/>
              <a:t>4.2. Δικαστικές αποφάσεις για υποθέσεις ΝΠΔΔ, πέραν του</a:t>
            </a:r>
          </a:p>
          <a:p>
            <a:pPr>
              <a:buNone/>
            </a:pPr>
            <a:r>
              <a:rPr lang="el-GR" sz="5200" dirty="0" smtClean="0"/>
              <a:t>5. ΓΝΩΣΗ ΞΕΝΩΝ ΓΛΩΣΣΩΝ 						       </a:t>
            </a:r>
            <a:r>
              <a:rPr lang="el-GR" sz="5200" b="1" dirty="0"/>
              <a:t>3%</a:t>
            </a:r>
          </a:p>
          <a:p>
            <a:pPr>
              <a:buNone/>
            </a:pPr>
            <a:r>
              <a:rPr lang="el-GR" sz="5200" dirty="0" smtClean="0"/>
              <a:t>6. ΟΙΚΟΓΕΝΕΙΑΚΗ ΚΑΤΑΣΤΑΣΗ 						       </a:t>
            </a:r>
            <a:r>
              <a:rPr lang="el-GR" sz="5200" b="1" dirty="0"/>
              <a:t>1%</a:t>
            </a:r>
            <a:r>
              <a:rPr lang="el-GR" sz="5200" dirty="0" smtClean="0"/>
              <a:t> </a:t>
            </a:r>
          </a:p>
          <a:p>
            <a:pPr>
              <a:buNone/>
            </a:pPr>
            <a:r>
              <a:rPr lang="el-GR" sz="5200" dirty="0" smtClean="0"/>
              <a:t>7. ΠΡΟΒΛΕΨΗ ΕΞΕΛΙΞΗΣ 						       </a:t>
            </a:r>
            <a:r>
              <a:rPr lang="el-GR" sz="5200" b="1" dirty="0"/>
              <a:t>1%</a:t>
            </a:r>
          </a:p>
          <a:p>
            <a:pPr>
              <a:buNone/>
            </a:pPr>
            <a:r>
              <a:rPr lang="el-GR" sz="5200" dirty="0" smtClean="0"/>
              <a:t> </a:t>
            </a:r>
          </a:p>
          <a:p>
            <a:endParaRPr lang="el-GR" sz="5200" dirty="0" smtClean="0"/>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lstStyle/>
          <a:p>
            <a:pPr algn="ctr">
              <a:buNone/>
            </a:pPr>
            <a:r>
              <a:rPr lang="el-GR" sz="3000" b="1" dirty="0" smtClean="0">
                <a:solidFill>
                  <a:schemeClr val="tx2">
                    <a:lumMod val="60000"/>
                    <a:lumOff val="40000"/>
                  </a:schemeClr>
                </a:solidFill>
              </a:rPr>
              <a:t>Τι πράξη είναι </a:t>
            </a:r>
            <a:endParaRPr lang="en-US" sz="3000" b="1" dirty="0" smtClean="0">
              <a:solidFill>
                <a:schemeClr val="tx2">
                  <a:lumMod val="60000"/>
                  <a:lumOff val="40000"/>
                </a:schemeClr>
              </a:solidFill>
            </a:endParaRPr>
          </a:p>
          <a:p>
            <a:pPr algn="ctr">
              <a:buNone/>
            </a:pPr>
            <a:r>
              <a:rPr lang="en-US" sz="3000" b="1" dirty="0" smtClean="0">
                <a:solidFill>
                  <a:schemeClr val="tx2">
                    <a:lumMod val="60000"/>
                    <a:lumOff val="40000"/>
                  </a:schemeClr>
                </a:solidFill>
              </a:rPr>
              <a:t>	</a:t>
            </a:r>
            <a:r>
              <a:rPr lang="el-GR" sz="3000" b="1" dirty="0" smtClean="0">
                <a:solidFill>
                  <a:schemeClr val="tx2">
                    <a:lumMod val="60000"/>
                    <a:lumOff val="40000"/>
                  </a:schemeClr>
                </a:solidFill>
              </a:rPr>
              <a:t>η </a:t>
            </a:r>
            <a:r>
              <a:rPr lang="el-GR" sz="3000" b="1" dirty="0" smtClean="0">
                <a:solidFill>
                  <a:schemeClr val="tx2">
                    <a:lumMod val="60000"/>
                    <a:lumOff val="40000"/>
                  </a:schemeClr>
                </a:solidFill>
              </a:rPr>
              <a:t>προκήρυξη</a:t>
            </a:r>
            <a:r>
              <a:rPr lang="en-US" sz="3000" b="1" dirty="0" smtClean="0">
                <a:solidFill>
                  <a:schemeClr val="tx2">
                    <a:lumMod val="60000"/>
                    <a:lumOff val="40000"/>
                  </a:schemeClr>
                </a:solidFill>
              </a:rPr>
              <a:t> </a:t>
            </a:r>
            <a:r>
              <a:rPr lang="el-GR" sz="3000" b="1" dirty="0" smtClean="0">
                <a:solidFill>
                  <a:schemeClr val="tx2">
                    <a:lumMod val="60000"/>
                    <a:lumOff val="40000"/>
                  </a:schemeClr>
                </a:solidFill>
              </a:rPr>
              <a:t>για </a:t>
            </a:r>
            <a:r>
              <a:rPr lang="el-GR" sz="3000" b="1" dirty="0" smtClean="0">
                <a:solidFill>
                  <a:schemeClr val="tx2">
                    <a:lumMod val="60000"/>
                    <a:lumOff val="40000"/>
                  </a:schemeClr>
                </a:solidFill>
              </a:rPr>
              <a:t>την πλήρωση της θέσης</a:t>
            </a:r>
            <a:r>
              <a:rPr lang="en-US" sz="3000" b="1" dirty="0" smtClean="0">
                <a:solidFill>
                  <a:schemeClr val="tx2">
                    <a:lumMod val="60000"/>
                    <a:lumOff val="40000"/>
                  </a:schemeClr>
                </a:solidFill>
              </a:rPr>
              <a:t>;</a:t>
            </a:r>
            <a:r>
              <a:rPr lang="el-GR" sz="3000" b="1" dirty="0" smtClean="0">
                <a:solidFill>
                  <a:schemeClr val="tx2">
                    <a:lumMod val="60000"/>
                    <a:lumOff val="40000"/>
                  </a:schemeClr>
                </a:solidFill>
              </a:rPr>
              <a:t>	</a:t>
            </a:r>
          </a:p>
          <a:p>
            <a:pPr algn="ctr">
              <a:buNone/>
            </a:pPr>
            <a:endParaRPr lang="en-US" sz="3000" b="1" dirty="0" smtClean="0">
              <a:solidFill>
                <a:schemeClr val="tx2">
                  <a:lumMod val="60000"/>
                  <a:lumOff val="40000"/>
                </a:schemeClr>
              </a:solidFill>
            </a:endParaRPr>
          </a:p>
          <a:p>
            <a:pPr algn="ctr">
              <a:buNone/>
            </a:pPr>
            <a:endParaRPr lang="en-US" sz="3000" b="1" dirty="0" smtClean="0">
              <a:solidFill>
                <a:schemeClr val="tx2">
                  <a:lumMod val="60000"/>
                  <a:lumOff val="40000"/>
                </a:schemeClr>
              </a:solidFill>
            </a:endParaRPr>
          </a:p>
          <a:p>
            <a:pPr algn="ctr">
              <a:buNone/>
            </a:pPr>
            <a:endParaRPr lang="el-GR" sz="3000" b="1" dirty="0">
              <a:solidFill>
                <a:schemeClr val="tx2">
                  <a:lumMod val="60000"/>
                  <a:lumOff val="40000"/>
                </a:schemeClr>
              </a:solidFill>
            </a:endParaRPr>
          </a:p>
          <a:p>
            <a:pPr algn="ctr">
              <a:buNone/>
            </a:pPr>
            <a:r>
              <a:rPr lang="el-GR" sz="3000" b="1" dirty="0" smtClean="0">
                <a:solidFill>
                  <a:schemeClr val="tx2">
                    <a:lumMod val="60000"/>
                    <a:lumOff val="40000"/>
                  </a:schemeClr>
                </a:solidFill>
              </a:rPr>
              <a:t>Ποιο το νομοθετικό έρεισμα για την έκδοση της</a:t>
            </a:r>
            <a:r>
              <a:rPr lang="en-US" sz="3000" b="1" dirty="0" smtClean="0">
                <a:solidFill>
                  <a:schemeClr val="tx2">
                    <a:lumMod val="60000"/>
                    <a:lumOff val="40000"/>
                  </a:schemeClr>
                </a:solidFill>
              </a:rPr>
              <a:t>;</a:t>
            </a:r>
            <a:endParaRPr lang="el-GR" sz="3000" dirty="0">
              <a:solidFill>
                <a:schemeClr val="tx2">
                  <a:lumMod val="60000"/>
                  <a:lumOff val="40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868346"/>
          </a:xfrm>
        </p:spPr>
        <p:txBody>
          <a:bodyPr>
            <a:normAutofit fontScale="90000"/>
          </a:bodyPr>
          <a:lstStyle/>
          <a:p>
            <a:r>
              <a:rPr lang="el-GR" sz="3200" b="1" dirty="0" smtClean="0"/>
              <a:t>Άρθρο 43 Συντάγματος</a:t>
            </a:r>
            <a:br>
              <a:rPr lang="el-GR" sz="3200" b="1" dirty="0" smtClean="0"/>
            </a:br>
            <a:endParaRPr lang="el-GR" sz="3000" b="1" dirty="0"/>
          </a:p>
        </p:txBody>
      </p:sp>
      <p:sp>
        <p:nvSpPr>
          <p:cNvPr id="3" name="2 - Θέση περιεχομένου"/>
          <p:cNvSpPr>
            <a:spLocks noGrp="1"/>
          </p:cNvSpPr>
          <p:nvPr>
            <p:ph idx="1"/>
          </p:nvPr>
        </p:nvSpPr>
        <p:spPr>
          <a:xfrm>
            <a:off x="457200" y="1071546"/>
            <a:ext cx="8229600" cy="5054617"/>
          </a:xfrm>
        </p:spPr>
        <p:txBody>
          <a:bodyPr>
            <a:normAutofit fontScale="70000" lnSpcReduction="20000"/>
          </a:bodyPr>
          <a:lstStyle/>
          <a:p>
            <a:pPr algn="just">
              <a:buNone/>
            </a:pPr>
            <a:r>
              <a:rPr lang="el-GR" dirty="0" smtClean="0"/>
              <a:t>	</a:t>
            </a:r>
          </a:p>
          <a:p>
            <a:pPr algn="just">
              <a:buNone/>
            </a:pPr>
            <a:r>
              <a:rPr lang="el-GR" dirty="0" smtClean="0"/>
              <a:t>	«</a:t>
            </a:r>
            <a:r>
              <a:rPr lang="el-GR" i="1" dirty="0" smtClean="0"/>
              <a:t>1</a:t>
            </a:r>
            <a:r>
              <a:rPr lang="el-GR" i="1" dirty="0"/>
              <a:t>. O Πρόεδρος της Δημοκρατίας εκδίδει τα διατάγματα που είναι αναγκαία για την εκτέλεση των νόμων και δεν μπορεί ποτέ να αναστείλει την εφαρμογή τους ούτε να εξαιρέσει κανέναν από την εκτέλεσή τους</a:t>
            </a:r>
            <a:r>
              <a:rPr lang="el-GR" i="1" dirty="0" smtClean="0"/>
              <a:t>.</a:t>
            </a:r>
          </a:p>
          <a:p>
            <a:pPr algn="just">
              <a:buNone/>
            </a:pPr>
            <a:r>
              <a:rPr lang="el-GR" i="1" dirty="0" smtClean="0"/>
              <a:t>	2</a:t>
            </a:r>
            <a:r>
              <a:rPr lang="el-GR" i="1" dirty="0"/>
              <a:t>. Ύστερα από πρόταση του αρμόδιου </a:t>
            </a:r>
            <a:r>
              <a:rPr lang="el-GR" i="1" dirty="0" err="1"/>
              <a:t>Yπουργού</a:t>
            </a:r>
            <a:r>
              <a:rPr lang="el-GR" i="1" dirty="0"/>
              <a:t> επιτρέπεται η έκδοση κανονιστικών διαταγμάτων, </a:t>
            </a:r>
            <a:r>
              <a:rPr lang="el-GR" b="1" i="1" dirty="0">
                <a:solidFill>
                  <a:srgbClr val="FF0000"/>
                </a:solidFill>
              </a:rPr>
              <a:t>με ειδική εξουσιοδότηση νόμου και μέσα στα όριά της</a:t>
            </a:r>
            <a:r>
              <a:rPr lang="el-GR" i="1" dirty="0"/>
              <a:t>. </a:t>
            </a:r>
            <a:r>
              <a:rPr lang="el-GR" b="1" i="1" dirty="0" err="1"/>
              <a:t>Eξουσιοδότηση</a:t>
            </a:r>
            <a:r>
              <a:rPr lang="el-GR" b="1" i="1" dirty="0"/>
              <a:t> </a:t>
            </a:r>
            <a:r>
              <a:rPr lang="el-GR" b="1" i="1" dirty="0">
                <a:solidFill>
                  <a:srgbClr val="FF0000"/>
                </a:solidFill>
              </a:rPr>
              <a:t>για έκδοση κανονιστικών πράξεων από άλλα όργανα της διοίκησης </a:t>
            </a:r>
            <a:r>
              <a:rPr lang="el-GR" b="1" i="1" dirty="0"/>
              <a:t>επιτρέπεται προκειμένου να ρυθμιστούν ειδικότερα θέματα ή θέματα με τοπικό ενδιαφέρον ή με χαρακτήρα τεχνικό ή </a:t>
            </a:r>
            <a:r>
              <a:rPr lang="el-GR" b="1" i="1" dirty="0" smtClean="0"/>
              <a:t>λεπτομερειακό</a:t>
            </a:r>
            <a:r>
              <a:rPr lang="el-GR" dirty="0" smtClean="0"/>
              <a:t>».</a:t>
            </a:r>
            <a:endParaRPr lang="el-GR" dirty="0"/>
          </a:p>
          <a:p>
            <a:endParaRPr lang="el-GR" b="1" dirty="0" smtClean="0"/>
          </a:p>
          <a:p>
            <a:pPr algn="ctr">
              <a:buNone/>
            </a:pPr>
            <a:r>
              <a:rPr lang="el-GR" b="1" dirty="0" smtClean="0"/>
              <a:t>Ειδική νομοθετική εξουσιοδότηση</a:t>
            </a:r>
          </a:p>
          <a:p>
            <a:pPr>
              <a:buFont typeface="Wingdings" pitchFamily="2" charset="2"/>
              <a:buChar char="q"/>
            </a:pPr>
            <a:endParaRPr lang="el-GR" sz="2800" b="1" dirty="0" smtClean="0"/>
          </a:p>
          <a:p>
            <a:pPr>
              <a:buFont typeface="Wingdings" pitchFamily="2" charset="2"/>
              <a:buChar char="q"/>
            </a:pPr>
            <a:r>
              <a:rPr lang="en-US" sz="2800" b="1" dirty="0" err="1" smtClean="0"/>
              <a:t>i</a:t>
            </a:r>
            <a:r>
              <a:rPr lang="el-GR" sz="2800" b="1" dirty="0" smtClean="0"/>
              <a:t>. Προς τον Πρόεδρο της Δημοκρατίας (άρθρο 43 παρ.2 </a:t>
            </a:r>
            <a:r>
              <a:rPr lang="el-GR" sz="2800" b="1" dirty="0" err="1" smtClean="0"/>
              <a:t>εδ</a:t>
            </a:r>
            <a:r>
              <a:rPr lang="el-GR" sz="2800" b="1" dirty="0" smtClean="0"/>
              <a:t>. </a:t>
            </a:r>
            <a:r>
              <a:rPr lang="el-GR" sz="2800" b="1" dirty="0" err="1" smtClean="0"/>
              <a:t>α΄</a:t>
            </a:r>
            <a:r>
              <a:rPr lang="el-GR" sz="2800" b="1" dirty="0" smtClean="0"/>
              <a:t> Σ.)  </a:t>
            </a:r>
          </a:p>
          <a:p>
            <a:pPr>
              <a:buFont typeface="Wingdings" pitchFamily="2" charset="2"/>
              <a:buChar char="q"/>
            </a:pPr>
            <a:r>
              <a:rPr lang="en-US" sz="2800" b="1" dirty="0" smtClean="0"/>
              <a:t>ii. </a:t>
            </a:r>
            <a:r>
              <a:rPr lang="el-GR" sz="2800" b="1" dirty="0" smtClean="0"/>
              <a:t>Προς τα λοιπά όργανα της Διοικήσεως  (άρθρο 43 παρ.2 </a:t>
            </a:r>
            <a:r>
              <a:rPr lang="el-GR" sz="2800" b="1" dirty="0" err="1" smtClean="0"/>
              <a:t>εδ</a:t>
            </a:r>
            <a:r>
              <a:rPr lang="el-GR" sz="2800" b="1" dirty="0" smtClean="0"/>
              <a:t>. </a:t>
            </a:r>
            <a:r>
              <a:rPr lang="el-GR" sz="2800" b="1" dirty="0" err="1" smtClean="0"/>
              <a:t>β΄</a:t>
            </a:r>
            <a:r>
              <a:rPr lang="el-GR" sz="2800" b="1" dirty="0" smtClean="0"/>
              <a:t> Σ.)</a:t>
            </a:r>
            <a:endParaRPr lang="el-GR" b="1" dirty="0" smtClean="0"/>
          </a:p>
          <a:p>
            <a:endParaRPr lang="el-GR" dirty="0"/>
          </a:p>
        </p:txBody>
      </p:sp>
      <p:sp>
        <p:nvSpPr>
          <p:cNvPr id="4" name="3 - Βέλος προς τα κάτω"/>
          <p:cNvSpPr/>
          <p:nvPr/>
        </p:nvSpPr>
        <p:spPr>
          <a:xfrm>
            <a:off x="3857620" y="4500570"/>
            <a:ext cx="571504"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285728"/>
            <a:ext cx="8229600" cy="1143000"/>
          </a:xfrm>
        </p:spPr>
        <p:txBody>
          <a:bodyPr>
            <a:noAutofit/>
          </a:bodyPr>
          <a:lstStyle/>
          <a:p>
            <a:r>
              <a:rPr lang="el-GR" sz="2400" dirty="0" smtClean="0"/>
              <a:t/>
            </a:r>
            <a:br>
              <a:rPr lang="el-GR" sz="2400" dirty="0" smtClean="0"/>
            </a:br>
            <a:r>
              <a:rPr lang="el-GR" sz="2400" b="1" dirty="0" smtClean="0"/>
              <a:t>Κώδικας Δικηγόρων</a:t>
            </a:r>
            <a:br>
              <a:rPr lang="el-GR" sz="2400" b="1" dirty="0" smtClean="0"/>
            </a:br>
            <a:r>
              <a:rPr lang="el-GR" sz="2400" b="1" dirty="0" smtClean="0"/>
              <a:t>(Ν. 4194/2013, άρθρο 43)</a:t>
            </a:r>
            <a:r>
              <a:rPr lang="el-GR" sz="2400" dirty="0" smtClean="0"/>
              <a:t> </a:t>
            </a:r>
            <a:br>
              <a:rPr lang="el-GR" sz="2400" dirty="0" smtClean="0"/>
            </a:br>
            <a:endParaRPr lang="el-GR" sz="2400" dirty="0"/>
          </a:p>
        </p:txBody>
      </p:sp>
      <p:sp>
        <p:nvSpPr>
          <p:cNvPr id="3" name="2 - Θέση περιεχομένου"/>
          <p:cNvSpPr>
            <a:spLocks noGrp="1"/>
          </p:cNvSpPr>
          <p:nvPr>
            <p:ph idx="1"/>
          </p:nvPr>
        </p:nvSpPr>
        <p:spPr>
          <a:xfrm>
            <a:off x="428596" y="1357298"/>
            <a:ext cx="8229600" cy="5000660"/>
          </a:xfrm>
        </p:spPr>
        <p:txBody>
          <a:bodyPr>
            <a:normAutofit fontScale="62500" lnSpcReduction="20000"/>
          </a:bodyPr>
          <a:lstStyle/>
          <a:p>
            <a:endParaRPr lang="el-GR" dirty="0"/>
          </a:p>
          <a:p>
            <a:pPr algn="just"/>
            <a:r>
              <a:rPr lang="el-GR" dirty="0" smtClean="0"/>
              <a:t>«</a:t>
            </a:r>
            <a:r>
              <a:rPr lang="el-GR" dirty="0"/>
              <a:t>1. [...] 2. Η</a:t>
            </a:r>
            <a:r>
              <a:rPr lang="el-GR" b="1" dirty="0"/>
              <a:t> πρόσληψη δικηγόρων στους φορείς του δημόσιου τομέα</a:t>
            </a:r>
            <a:r>
              <a:rPr lang="el-GR" dirty="0"/>
              <a:t>, όπως αυτός καθορίζεται κάθε φορά με νόμο, </a:t>
            </a:r>
            <a:r>
              <a:rPr lang="el-GR" b="1" u="sng" dirty="0"/>
              <a:t>γίνεται με επιλογή ύστερα από προκήρυξη</a:t>
            </a:r>
            <a:r>
              <a:rPr lang="el-GR" dirty="0"/>
              <a:t>, με βάση όσα παρακάτω ορίζονται [...] Ειδικότερα για τους </a:t>
            </a:r>
            <a:r>
              <a:rPr lang="el-GR" b="1" dirty="0"/>
              <a:t>εμμίσθους δικηγόρους</a:t>
            </a:r>
            <a:r>
              <a:rPr lang="el-GR" dirty="0"/>
              <a:t>: α) </a:t>
            </a:r>
            <a:r>
              <a:rPr lang="el-GR" dirty="0" smtClean="0"/>
              <a:t>Η προκήρυξη πρέπει να περιέχει το αντικείμενο της απασχόλησης του δικηγόρου, τις τυχόν ειδικές ανάγκες του νομικού προσώπου, την έδρα και τους όρους αμοιβής και υπηρεσιακής εξέλιξης του δικηγόρου και απευθύνεται προς τα μέλη των δικηγορικών συλλόγων [...] β) </a:t>
            </a:r>
            <a:r>
              <a:rPr lang="el-GR" b="1" dirty="0" smtClean="0"/>
              <a:t>Η επιλογή γίνεται από πενταμελή επιτροπή που συνέρχεται στην έδρα του δικηγορικού συλλόγου </a:t>
            </a:r>
            <a:r>
              <a:rPr lang="el-GR" dirty="0" smtClean="0"/>
              <a:t>[…] γ) [...] δ) […] ε) [...] στ) Με την αίτησή τους οι υποψήφιοι υποβάλλουν τα απαραίτητα δικαιολογητικά για την απόδειξη των τυπικών και ουσιαστικών προσόντων τους. ζ)[…] </a:t>
            </a:r>
            <a:r>
              <a:rPr lang="el-GR" b="1" dirty="0"/>
              <a:t>η)</a:t>
            </a:r>
            <a:r>
              <a:rPr lang="el-GR" dirty="0"/>
              <a:t> </a:t>
            </a:r>
            <a:r>
              <a:rPr lang="el-GR" b="1" dirty="0"/>
              <a:t>Για την επιλογή και πρόσληψη λαμβάνονται υπόψη η προσωπικότητα του υποψηφίου, η επιστημονική του κατάρτιση, η εξειδίκευσή του στο αντικείμενο της απασχόλησης, η επαγγελματική του πείρα, επάρκεια, η γνώση ξένων γλωσσών και </a:t>
            </a:r>
            <a:r>
              <a:rPr lang="el-GR" b="1" i="1" dirty="0"/>
              <a:t>συνεκτιμάται</a:t>
            </a:r>
            <a:r>
              <a:rPr lang="el-GR" b="1" dirty="0"/>
              <a:t> η οικογενειακή του κατάσταση και η πρόβλεψη της εξέλιξής του.</a:t>
            </a:r>
            <a:r>
              <a:rPr lang="el-GR" dirty="0"/>
              <a:t> </a:t>
            </a:r>
            <a:r>
              <a:rPr lang="el-GR" dirty="0" smtClean="0"/>
              <a:t>[….]. </a:t>
            </a:r>
            <a:r>
              <a:rPr lang="el-GR" b="1" dirty="0">
                <a:solidFill>
                  <a:srgbClr val="FF0000"/>
                </a:solidFill>
              </a:rPr>
              <a:t>Στην προκήρυξη προβλέπεται συντελεστής βαρύτητας στα κριτήρια, ανάλογα με τις ανάγκες του φορέα</a:t>
            </a:r>
            <a:r>
              <a:rPr lang="el-GR" dirty="0"/>
              <a:t>. θ) [...]».</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642918"/>
            <a:ext cx="8229600" cy="5483245"/>
          </a:xfrm>
        </p:spPr>
        <p:txBody>
          <a:bodyPr>
            <a:normAutofit/>
          </a:bodyPr>
          <a:lstStyle/>
          <a:p>
            <a:pPr algn="ctr">
              <a:buNone/>
            </a:pPr>
            <a:r>
              <a:rPr lang="el-GR" sz="2400" b="1" dirty="0" smtClean="0">
                <a:solidFill>
                  <a:schemeClr val="accent2">
                    <a:lumMod val="75000"/>
                  </a:schemeClr>
                </a:solidFill>
              </a:rPr>
              <a:t>άρθρο </a:t>
            </a:r>
            <a:r>
              <a:rPr lang="el-GR" sz="2400" b="1" dirty="0">
                <a:solidFill>
                  <a:schemeClr val="accent2">
                    <a:lumMod val="75000"/>
                  </a:schemeClr>
                </a:solidFill>
              </a:rPr>
              <a:t>43 παρ. 2 </a:t>
            </a:r>
            <a:r>
              <a:rPr lang="el-GR" sz="2400" b="1" dirty="0" err="1">
                <a:solidFill>
                  <a:schemeClr val="accent2">
                    <a:lumMod val="75000"/>
                  </a:schemeClr>
                </a:solidFill>
              </a:rPr>
              <a:t>περ</a:t>
            </a:r>
            <a:r>
              <a:rPr lang="el-GR" sz="2400" b="1" dirty="0">
                <a:solidFill>
                  <a:schemeClr val="accent2">
                    <a:lumMod val="75000"/>
                  </a:schemeClr>
                </a:solidFill>
              </a:rPr>
              <a:t>. </a:t>
            </a:r>
            <a:r>
              <a:rPr lang="el-GR" sz="2400" b="1" dirty="0" err="1">
                <a:solidFill>
                  <a:schemeClr val="accent2">
                    <a:lumMod val="75000"/>
                  </a:schemeClr>
                </a:solidFill>
              </a:rPr>
              <a:t>η΄</a:t>
            </a:r>
            <a:r>
              <a:rPr lang="el-GR" sz="2400" b="1" dirty="0">
                <a:solidFill>
                  <a:schemeClr val="accent2">
                    <a:lumMod val="75000"/>
                  </a:schemeClr>
                </a:solidFill>
              </a:rPr>
              <a:t> του Κώδικα </a:t>
            </a:r>
            <a:r>
              <a:rPr lang="el-GR" sz="2400" b="1" dirty="0" smtClean="0">
                <a:solidFill>
                  <a:schemeClr val="accent2">
                    <a:lumMod val="75000"/>
                  </a:schemeClr>
                </a:solidFill>
              </a:rPr>
              <a:t>Δικηγόρων </a:t>
            </a:r>
          </a:p>
          <a:p>
            <a:pPr algn="ctr">
              <a:buNone/>
            </a:pPr>
            <a:r>
              <a:rPr lang="el-GR" sz="2400" b="1" dirty="0"/>
              <a:t>	</a:t>
            </a:r>
            <a:endParaRPr lang="en-US" sz="2400" b="1" dirty="0" smtClean="0"/>
          </a:p>
          <a:p>
            <a:pPr algn="ctr">
              <a:buNone/>
            </a:pPr>
            <a:r>
              <a:rPr lang="el-GR" sz="2400" b="1" dirty="0" smtClean="0"/>
              <a:t>παρέχει νομοθετική εξουσιοδότηση προς τους φορείς της Διοίκησης για την πλήρωση θέσεων εμμίσθων δικηγόρων</a:t>
            </a:r>
          </a:p>
          <a:p>
            <a:pPr>
              <a:buNone/>
            </a:pPr>
            <a:endParaRPr lang="en-US" sz="2400" b="1" dirty="0" smtClean="0"/>
          </a:p>
          <a:p>
            <a:pPr algn="just">
              <a:buFont typeface="Wingdings" pitchFamily="2" charset="2"/>
              <a:buChar char="Ø"/>
            </a:pPr>
            <a:r>
              <a:rPr lang="el-GR" sz="2400" b="1" dirty="0" smtClean="0"/>
              <a:t>θεσπίζει η ίδια η διάταξη τα κριτήρια.</a:t>
            </a:r>
          </a:p>
          <a:p>
            <a:pPr algn="just">
              <a:buFont typeface="Wingdings" pitchFamily="2" charset="2"/>
              <a:buChar char="Ø"/>
            </a:pPr>
            <a:r>
              <a:rPr lang="el-GR" sz="2400" b="1" dirty="0" smtClean="0"/>
              <a:t>εξουσιοδοτεί τη Διοίκηση να ορίζει τους συντελεστές βαρύτητας των κριτηρίων</a:t>
            </a:r>
            <a:r>
              <a:rPr lang="el-GR" sz="2400" b="1" i="1" dirty="0" smtClean="0"/>
              <a:t>, ανάλογα με τις ανάγκες του φορέα</a:t>
            </a:r>
            <a:r>
              <a:rPr lang="el-GR" sz="2400" b="1" dirty="0" smtClean="0"/>
              <a:t>. </a:t>
            </a:r>
          </a:p>
          <a:p>
            <a:pPr algn="just">
              <a:buFont typeface="Wingdings" pitchFamily="2" charset="2"/>
              <a:buChar char="Ø"/>
            </a:pPr>
            <a:endParaRPr lang="el-GR" sz="2400" b="1" dirty="0"/>
          </a:p>
          <a:p>
            <a:pPr algn="ctr">
              <a:buFont typeface="Wingdings" pitchFamily="2" charset="2"/>
              <a:buChar char="ü"/>
            </a:pPr>
            <a:r>
              <a:rPr lang="el-GR" sz="2400" dirty="0" smtClean="0">
                <a:solidFill>
                  <a:srgbClr val="FF0000"/>
                </a:solidFill>
              </a:rPr>
              <a:t>	πληρούνται οι προϋποθέσεις του άρθρου 43 παρ.2  Σ.: ειδικότερη (</a:t>
            </a:r>
            <a:r>
              <a:rPr lang="el-GR" sz="2400" dirty="0" err="1" smtClean="0">
                <a:solidFill>
                  <a:srgbClr val="FF0000"/>
                </a:solidFill>
              </a:rPr>
              <a:t>εδ</a:t>
            </a:r>
            <a:r>
              <a:rPr lang="el-GR" sz="2400" dirty="0" smtClean="0">
                <a:solidFill>
                  <a:srgbClr val="FF0000"/>
                </a:solidFill>
              </a:rPr>
              <a:t>. </a:t>
            </a:r>
            <a:r>
              <a:rPr lang="el-GR" sz="2400" dirty="0" err="1" smtClean="0">
                <a:solidFill>
                  <a:srgbClr val="FF0000"/>
                </a:solidFill>
              </a:rPr>
              <a:t>β΄</a:t>
            </a:r>
            <a:r>
              <a:rPr lang="el-GR" sz="2400" dirty="0" smtClean="0">
                <a:solidFill>
                  <a:srgbClr val="FF0000"/>
                </a:solidFill>
              </a:rPr>
              <a:t>) και ορισμένη η εξουσιοδότηση</a:t>
            </a:r>
            <a:endParaRPr lang="el-GR" sz="2400" b="1" dirty="0" smtClean="0">
              <a:solidFill>
                <a:srgbClr val="FF0000"/>
              </a:solidFill>
            </a:endParaRPr>
          </a:p>
          <a:p>
            <a:pPr>
              <a:buNone/>
            </a:pPr>
            <a:endParaRPr lang="el-GR" sz="2400" b="1" dirty="0" smtClean="0"/>
          </a:p>
          <a:p>
            <a:pPr>
              <a:buNone/>
            </a:pPr>
            <a:endParaRPr lang="el-GR" dirty="0"/>
          </a:p>
        </p:txBody>
      </p:sp>
      <p:sp>
        <p:nvSpPr>
          <p:cNvPr id="4" name="3 - Βέλος προς τα κάτω"/>
          <p:cNvSpPr/>
          <p:nvPr/>
        </p:nvSpPr>
        <p:spPr>
          <a:xfrm>
            <a:off x="3857620" y="1214422"/>
            <a:ext cx="857256"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3857620" y="4429132"/>
            <a:ext cx="857256"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62500" lnSpcReduction="20000"/>
          </a:bodyPr>
          <a:lstStyle/>
          <a:p>
            <a:pPr algn="ctr">
              <a:buNone/>
            </a:pPr>
            <a:r>
              <a:rPr lang="el-GR" sz="4400" b="1" i="1" dirty="0"/>
              <a:t>ε</a:t>
            </a:r>
            <a:r>
              <a:rPr lang="el-GR" sz="4400" b="1" i="1" dirty="0" smtClean="0"/>
              <a:t>ξέδωσε το Νοσοκομείο την προκήρυξη σύμφωνα με την νομοθετική εξουσιοδότηση</a:t>
            </a:r>
            <a:r>
              <a:rPr lang="en-US" sz="4400" b="1" i="1" dirty="0"/>
              <a:t>;</a:t>
            </a:r>
            <a:endParaRPr lang="el-GR" sz="4400" b="1" i="1" dirty="0" smtClean="0"/>
          </a:p>
          <a:p>
            <a:pPr algn="ctr">
              <a:buFont typeface="Wingdings" pitchFamily="2" charset="2"/>
              <a:buChar char="Ø"/>
            </a:pPr>
            <a:r>
              <a:rPr lang="el-GR" b="1" dirty="0" smtClean="0">
                <a:solidFill>
                  <a:srgbClr val="FF0000"/>
                </a:solidFill>
              </a:rPr>
              <a:t>	</a:t>
            </a:r>
            <a:r>
              <a:rPr lang="el-GR" b="1" dirty="0" smtClean="0"/>
              <a:t>Κώδικας Δικηγόρων: </a:t>
            </a:r>
            <a:r>
              <a:rPr lang="el-GR" b="1" dirty="0" smtClean="0">
                <a:solidFill>
                  <a:srgbClr val="FF0000"/>
                </a:solidFill>
              </a:rPr>
              <a:t>«</a:t>
            </a:r>
            <a:r>
              <a:rPr lang="el-GR" b="1" i="1" dirty="0" smtClean="0">
                <a:solidFill>
                  <a:srgbClr val="FF0000"/>
                </a:solidFill>
              </a:rPr>
              <a:t>[…]Στην προκήρυξη προβλέπεται συντελεστής βαρύτητας στα κριτήρια, ανάλογα με τις ανάγκες του φορέα</a:t>
            </a:r>
            <a:r>
              <a:rPr lang="el-GR" b="1" dirty="0" smtClean="0">
                <a:solidFill>
                  <a:srgbClr val="FF0000"/>
                </a:solidFill>
              </a:rPr>
              <a:t>».</a:t>
            </a:r>
            <a:endParaRPr lang="el-GR" dirty="0" smtClean="0"/>
          </a:p>
          <a:p>
            <a:pPr algn="ctr">
              <a:buFont typeface="Wingdings" pitchFamily="2" charset="2"/>
              <a:buChar char="Ø"/>
            </a:pPr>
            <a:endParaRPr lang="el-GR" sz="4400" b="1" i="1" dirty="0" smtClean="0"/>
          </a:p>
          <a:p>
            <a:pPr algn="ctr">
              <a:buNone/>
            </a:pPr>
            <a:r>
              <a:rPr lang="el-GR" sz="4400" b="1" i="1" dirty="0" smtClean="0"/>
              <a:t>	</a:t>
            </a:r>
          </a:p>
          <a:p>
            <a:pPr algn="ctr">
              <a:buNone/>
            </a:pPr>
            <a:r>
              <a:rPr lang="el-GR" sz="4400" b="1" i="1" dirty="0" smtClean="0"/>
              <a:t>η προκήρυξη είναι σύμφωνη με την  εξουσιοδοτική διάταξη</a:t>
            </a:r>
            <a:r>
              <a:rPr lang="en-US" sz="4400" b="1" i="1" dirty="0" smtClean="0"/>
              <a:t> </a:t>
            </a:r>
            <a:r>
              <a:rPr lang="el-GR" sz="4400" b="1" i="1" dirty="0" smtClean="0"/>
              <a:t>και τους υπέρτερης τυπικής ισχύος κανόνες δικαίου</a:t>
            </a:r>
            <a:r>
              <a:rPr lang="en-US" sz="4400" b="1" i="1" dirty="0" smtClean="0"/>
              <a:t>;</a:t>
            </a:r>
            <a:endParaRPr lang="el-GR" sz="4400" b="1" i="1" dirty="0" smtClean="0"/>
          </a:p>
          <a:p>
            <a:pPr algn="just">
              <a:buFont typeface="Wingdings" pitchFamily="2" charset="2"/>
              <a:buChar char="Ø"/>
            </a:pPr>
            <a:endParaRPr lang="el-GR" dirty="0"/>
          </a:p>
          <a:p>
            <a:pPr algn="just">
              <a:buNone/>
            </a:pPr>
            <a:r>
              <a:rPr lang="el-GR" b="1" dirty="0" smtClean="0">
                <a:solidFill>
                  <a:srgbClr val="FF0000"/>
                </a:solidFill>
              </a:rPr>
              <a:t>	</a:t>
            </a:r>
            <a:r>
              <a:rPr lang="el-GR" i="1" dirty="0" smtClean="0"/>
              <a:t>	</a:t>
            </a:r>
            <a:endParaRPr lang="el-GR" dirty="0"/>
          </a:p>
        </p:txBody>
      </p:sp>
      <p:sp>
        <p:nvSpPr>
          <p:cNvPr id="5" name="4 - Βέλος προς τα κάτω"/>
          <p:cNvSpPr/>
          <p:nvPr/>
        </p:nvSpPr>
        <p:spPr>
          <a:xfrm>
            <a:off x="4214810" y="3571876"/>
            <a:ext cx="642942"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868346"/>
          </a:xfrm>
        </p:spPr>
        <p:txBody>
          <a:bodyPr>
            <a:noAutofit/>
          </a:bodyPr>
          <a:lstStyle/>
          <a:p>
            <a:r>
              <a:rPr lang="el-GR" sz="2400" b="1" dirty="0" smtClean="0">
                <a:solidFill>
                  <a:schemeClr val="accent2">
                    <a:lumMod val="75000"/>
                  </a:schemeClr>
                </a:solidFill>
              </a:rPr>
              <a:t>Αναζητώντας ουσιαστική παρανομία…</a:t>
            </a:r>
            <a:endParaRPr lang="el-GR" sz="2400" b="1" dirty="0">
              <a:solidFill>
                <a:schemeClr val="accent2">
                  <a:lumMod val="75000"/>
                </a:schemeClr>
              </a:solidFill>
            </a:endParaRPr>
          </a:p>
        </p:txBody>
      </p:sp>
      <p:sp>
        <p:nvSpPr>
          <p:cNvPr id="3" name="2 - Θέση περιεχομένου"/>
          <p:cNvSpPr>
            <a:spLocks noGrp="1"/>
          </p:cNvSpPr>
          <p:nvPr>
            <p:ph idx="1"/>
          </p:nvPr>
        </p:nvSpPr>
        <p:spPr>
          <a:xfrm>
            <a:off x="457200" y="1071546"/>
            <a:ext cx="8229600" cy="5054617"/>
          </a:xfrm>
        </p:spPr>
        <p:txBody>
          <a:bodyPr>
            <a:normAutofit/>
          </a:bodyPr>
          <a:lstStyle/>
          <a:p>
            <a:pPr algn="ctr">
              <a:buNone/>
            </a:pPr>
            <a:r>
              <a:rPr lang="el-GR" sz="2400" b="1" dirty="0" err="1" smtClean="0"/>
              <a:t>σκοποθεσία</a:t>
            </a:r>
            <a:r>
              <a:rPr lang="el-GR" sz="2400" b="1" dirty="0" smtClean="0"/>
              <a:t> του Κώδικα Δικηγόρων…</a:t>
            </a:r>
          </a:p>
          <a:p>
            <a:pPr algn="ctr">
              <a:buNone/>
            </a:pPr>
            <a:endParaRPr lang="el-GR" sz="2400" b="1" dirty="0" smtClean="0"/>
          </a:p>
          <a:p>
            <a:pPr algn="just">
              <a:buNone/>
            </a:pPr>
            <a:r>
              <a:rPr lang="el-GR" sz="2400" b="1" dirty="0" smtClean="0"/>
              <a:t>	</a:t>
            </a:r>
            <a:r>
              <a:rPr lang="el-GR" sz="2400" dirty="0" smtClean="0">
                <a:solidFill>
                  <a:schemeClr val="accent1">
                    <a:lumMod val="75000"/>
                  </a:schemeClr>
                </a:solidFill>
              </a:rPr>
              <a:t>αιτιολογική έκθεση:</a:t>
            </a:r>
            <a:r>
              <a:rPr lang="el-GR" sz="2400" dirty="0" smtClean="0"/>
              <a:t> «</a:t>
            </a:r>
            <a:r>
              <a:rPr lang="el-GR" sz="2400" i="1" u="sng" dirty="0" smtClean="0"/>
              <a:t>προβλέπεται </a:t>
            </a:r>
            <a:r>
              <a:rPr lang="el-GR" sz="2400" i="1" u="sng" dirty="0"/>
              <a:t>μια </a:t>
            </a:r>
            <a:r>
              <a:rPr lang="el-GR" sz="2400" i="1" u="sng" dirty="0" err="1"/>
              <a:t>δικαιοκρατική</a:t>
            </a:r>
            <a:r>
              <a:rPr lang="el-GR" sz="2400" i="1" u="sng" dirty="0"/>
              <a:t> και ανοικτή σε όλους τους δικηγόρους διαδικασία</a:t>
            </a:r>
            <a:r>
              <a:rPr lang="el-GR" sz="2400" dirty="0"/>
              <a:t>» επιλογής για την πρόσληψή τους στους φορείς του δημόσιου τομέα. </a:t>
            </a:r>
            <a:endParaRPr lang="el-GR" sz="2400" dirty="0" smtClean="0"/>
          </a:p>
          <a:p>
            <a:pPr algn="just">
              <a:buFont typeface="Wingdings" pitchFamily="2" charset="2"/>
              <a:buChar char="ü"/>
            </a:pPr>
            <a:r>
              <a:rPr lang="el-GR" sz="2400" dirty="0" smtClean="0"/>
              <a:t>ενιαία </a:t>
            </a:r>
            <a:r>
              <a:rPr lang="el-GR" sz="2400" dirty="0"/>
              <a:t>ρύθμιση για ολόκληρο τον δημόσιο </a:t>
            </a:r>
            <a:r>
              <a:rPr lang="el-GR" sz="2400" dirty="0" smtClean="0"/>
              <a:t>τομέα</a:t>
            </a:r>
          </a:p>
          <a:p>
            <a:pPr algn="just">
              <a:buFont typeface="Wingdings" pitchFamily="2" charset="2"/>
              <a:buChar char="ü"/>
            </a:pPr>
            <a:r>
              <a:rPr lang="el-GR" sz="2400" dirty="0" smtClean="0"/>
              <a:t>κατ’ εφαρμογή </a:t>
            </a:r>
            <a:r>
              <a:rPr lang="el-GR" sz="2400" dirty="0"/>
              <a:t>των συνταγματικών αρχών της ισότητας, της αξιοκρατίας και της </a:t>
            </a:r>
            <a:r>
              <a:rPr lang="el-GR" sz="2400" dirty="0" smtClean="0"/>
              <a:t>διαφάνειας</a:t>
            </a:r>
          </a:p>
          <a:p>
            <a:pPr algn="just">
              <a:buNone/>
            </a:pPr>
            <a:r>
              <a:rPr lang="el-GR" sz="2400" b="1" i="1" dirty="0" smtClean="0"/>
              <a:t>	</a:t>
            </a:r>
          </a:p>
          <a:p>
            <a:pPr algn="just">
              <a:buNone/>
            </a:pPr>
            <a:r>
              <a:rPr lang="el-GR" sz="2400" b="1" i="1" dirty="0" smtClean="0"/>
              <a:t>	οι συντελεστές βαρύτητας που έθεσε η προκήρυξη είναι σύμφωνοι προς τις αρχές της ισότητας και της ίσης πρόσβασης στις δημόσιες θέσεις (άρθρο 4 παρ. 1 και 4 Σ.)</a:t>
            </a:r>
            <a:r>
              <a:rPr lang="en-US" sz="2400" b="1" i="1" dirty="0" smtClean="0"/>
              <a:t>;</a:t>
            </a:r>
            <a:endParaRPr lang="el-GR" sz="2400" b="1" i="1" dirty="0" smtClean="0"/>
          </a:p>
          <a:p>
            <a:pPr algn="just">
              <a:buFont typeface="Wingdings" pitchFamily="2" charset="2"/>
              <a:buChar char="ü"/>
            </a:pPr>
            <a:endParaRPr lang="el-GR" sz="2400" dirty="0" smtClean="0"/>
          </a:p>
          <a:p>
            <a:pPr algn="just">
              <a:buNone/>
            </a:pPr>
            <a:endParaRPr lang="el-GR" sz="2400" i="1" dirty="0"/>
          </a:p>
        </p:txBody>
      </p:sp>
      <p:sp>
        <p:nvSpPr>
          <p:cNvPr id="4" name="3 - Βέλος προς τα κάτω"/>
          <p:cNvSpPr/>
          <p:nvPr/>
        </p:nvSpPr>
        <p:spPr>
          <a:xfrm>
            <a:off x="4214810" y="4500570"/>
            <a:ext cx="500066"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4143372" y="1714488"/>
            <a:ext cx="500066"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387</TotalTime>
  <Words>638</Words>
  <Application>Microsoft Office PowerPoint</Application>
  <PresentationFormat>Προβολή στην οθόνη (4:3)</PresentationFormat>
  <Paragraphs>114</Paragraphs>
  <Slides>13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13</vt:i4>
      </vt:variant>
    </vt:vector>
  </HeadingPairs>
  <TitlesOfParts>
    <vt:vector size="14" baseType="lpstr">
      <vt:lpstr>Θέμα του Office</vt:lpstr>
      <vt:lpstr>Διαφάνεια 1</vt:lpstr>
      <vt:lpstr>ΓΕΝΙΚΟ ΝΟΣΟΚΟΜΕΙΟ ΚΑΡΔΙΤΣΑΣ ΠΡΟΚΗΡΥΞΗ</vt:lpstr>
      <vt:lpstr>Διαφάνεια 3</vt:lpstr>
      <vt:lpstr>Διαφάνεια 4</vt:lpstr>
      <vt:lpstr>Άρθρο 43 Συντάγματος </vt:lpstr>
      <vt:lpstr> Κώδικας Δικηγόρων (Ν. 4194/2013, άρθρο 43)  </vt:lpstr>
      <vt:lpstr>Διαφάνεια 7</vt:lpstr>
      <vt:lpstr>Διαφάνεια 8</vt:lpstr>
      <vt:lpstr>Αναζητώντας ουσιαστική παρανομία…</vt:lpstr>
      <vt:lpstr>  Αρχή της ίσης πρόσβασης στις δημόσιες θέσεις: νομολογιακή εξειδίκευση   </vt:lpstr>
      <vt:lpstr>Υπαγωγή  των πραγματικών περιστατικών (ελάσσονα πρόταση)  στο νομολογιακό κανόνα (μείζονα πρόταση)</vt:lpstr>
      <vt:lpstr>Διαφάνεια 12</vt:lpstr>
      <vt:lpstr>Καθορισμός όρων προκήρυξης…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56</cp:revision>
  <dcterms:created xsi:type="dcterms:W3CDTF">2024-03-11T08:05:58Z</dcterms:created>
  <dcterms:modified xsi:type="dcterms:W3CDTF">2024-03-14T11:16:19Z</dcterms:modified>
</cp:coreProperties>
</file>