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74" r:id="rId2"/>
    <p:sldId id="258" r:id="rId3"/>
    <p:sldId id="265" r:id="rId4"/>
    <p:sldId id="257" r:id="rId5"/>
    <p:sldId id="259" r:id="rId6"/>
    <p:sldId id="260" r:id="rId7"/>
    <p:sldId id="261" r:id="rId8"/>
    <p:sldId id="262" r:id="rId9"/>
    <p:sldId id="263" r:id="rId10"/>
    <p:sldId id="266" r:id="rId11"/>
    <p:sldId id="267" r:id="rId12"/>
    <p:sldId id="268" r:id="rId13"/>
    <p:sldId id="269" r:id="rId14"/>
    <p:sldId id="270" r:id="rId15"/>
    <p:sldId id="271" r:id="rId16"/>
    <p:sldId id="272" r:id="rId17"/>
    <p:sldId id="273" r:id="rId18"/>
    <p:sldId id="275" r:id="rId19"/>
    <p:sldId id="276" r:id="rId20"/>
    <p:sldId id="277" r:id="rId21"/>
    <p:sldId id="283" r:id="rId22"/>
    <p:sldId id="284" r:id="rId23"/>
    <p:sldId id="285" r:id="rId24"/>
    <p:sldId id="286" r:id="rId25"/>
    <p:sldId id="278" r:id="rId26"/>
    <p:sldId id="287"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2" d="100"/>
          <a:sy n="72" d="100"/>
        </p:scale>
        <p:origin x="-1326" y="-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B50744-4FBF-4BCE-B9AA-4243BDED59BB}" type="datetimeFigureOut">
              <a:rPr lang="el-GR" smtClean="0"/>
              <a:pPr/>
              <a:t>16/3/2024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D28172-114E-4E2F-905A-BAA4BBD1CB4C}"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6D28172-114E-4E2F-905A-BAA4BBD1CB4C}" type="slidenum">
              <a:rPr lang="el-GR" smtClean="0"/>
              <a:pPr/>
              <a:t>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9303FDE-852D-4520-899E-42D5414FF534}" type="datetimeFigureOut">
              <a:rPr lang="el-GR" smtClean="0"/>
              <a:pPr/>
              <a:t>16/3/2024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0E16F3-74CE-4CA7-9033-D1FB61391EE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9303FDE-852D-4520-899E-42D5414FF534}" type="datetimeFigureOut">
              <a:rPr lang="el-GR" smtClean="0"/>
              <a:pPr/>
              <a:t>16/3/2024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0E16F3-74CE-4CA7-9033-D1FB61391EE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9303FDE-852D-4520-899E-42D5414FF534}" type="datetimeFigureOut">
              <a:rPr lang="el-GR" smtClean="0"/>
              <a:pPr/>
              <a:t>16/3/2024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0E16F3-74CE-4CA7-9033-D1FB61391EE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9303FDE-852D-4520-899E-42D5414FF534}" type="datetimeFigureOut">
              <a:rPr lang="el-GR" smtClean="0"/>
              <a:pPr/>
              <a:t>16/3/2024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0E16F3-74CE-4CA7-9033-D1FB61391EE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9303FDE-852D-4520-899E-42D5414FF534}" type="datetimeFigureOut">
              <a:rPr lang="el-GR" smtClean="0"/>
              <a:pPr/>
              <a:t>16/3/2024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0E16F3-74CE-4CA7-9033-D1FB61391EE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9303FDE-852D-4520-899E-42D5414FF534}" type="datetimeFigureOut">
              <a:rPr lang="el-GR" smtClean="0"/>
              <a:pPr/>
              <a:t>16/3/2024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60E16F3-74CE-4CA7-9033-D1FB61391EE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9303FDE-852D-4520-899E-42D5414FF534}" type="datetimeFigureOut">
              <a:rPr lang="el-GR" smtClean="0"/>
              <a:pPr/>
              <a:t>16/3/2024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60E16F3-74CE-4CA7-9033-D1FB61391EE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9303FDE-852D-4520-899E-42D5414FF534}" type="datetimeFigureOut">
              <a:rPr lang="el-GR" smtClean="0"/>
              <a:pPr/>
              <a:t>16/3/2024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60E16F3-74CE-4CA7-9033-D1FB61391EE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9303FDE-852D-4520-899E-42D5414FF534}" type="datetimeFigureOut">
              <a:rPr lang="el-GR" smtClean="0"/>
              <a:pPr/>
              <a:t>16/3/2024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60E16F3-74CE-4CA7-9033-D1FB61391EE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9303FDE-852D-4520-899E-42D5414FF534}" type="datetimeFigureOut">
              <a:rPr lang="el-GR" smtClean="0"/>
              <a:pPr/>
              <a:t>16/3/2024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60E16F3-74CE-4CA7-9033-D1FB61391EE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9303FDE-852D-4520-899E-42D5414FF534}" type="datetimeFigureOut">
              <a:rPr lang="el-GR" smtClean="0"/>
              <a:pPr/>
              <a:t>16/3/2024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60E16F3-74CE-4CA7-9033-D1FB61391EE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303FDE-852D-4520-899E-42D5414FF534}" type="datetimeFigureOut">
              <a:rPr lang="el-GR" smtClean="0"/>
              <a:pPr/>
              <a:t>16/3/2024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0E16F3-74CE-4CA7-9033-D1FB61391EE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1785926"/>
            <a:ext cx="8229600" cy="1143000"/>
          </a:xfrm>
        </p:spPr>
        <p:txBody>
          <a:bodyPr>
            <a:normAutofit fontScale="90000"/>
          </a:bodyPr>
          <a:lstStyle/>
          <a:p>
            <a:r>
              <a:rPr lang="el-GR" b="1" dirty="0" smtClean="0"/>
              <a:t/>
            </a:r>
            <a:br>
              <a:rPr lang="el-GR" b="1" dirty="0" smtClean="0"/>
            </a:br>
            <a:r>
              <a:rPr lang="el-GR" b="1" dirty="0"/>
              <a:t/>
            </a:r>
            <a:br>
              <a:rPr lang="el-GR" b="1" dirty="0"/>
            </a:br>
            <a:r>
              <a:rPr lang="el-GR" sz="3100" b="1" dirty="0" smtClean="0">
                <a:latin typeface="Bahnschrift" pitchFamily="34" charset="0"/>
              </a:rPr>
              <a:t>Εφαρμογές Δημοσίου Δικαίου -</a:t>
            </a:r>
            <a:br>
              <a:rPr lang="el-GR" sz="3100" b="1" dirty="0" smtClean="0">
                <a:latin typeface="Bahnschrift" pitchFamily="34" charset="0"/>
              </a:rPr>
            </a:br>
            <a:r>
              <a:rPr lang="el-GR" sz="3100" b="1" dirty="0" smtClean="0">
                <a:latin typeface="Bahnschrift" pitchFamily="34" charset="0"/>
              </a:rPr>
              <a:t>Ανασκόπηση διοικητικού δικαίου</a:t>
            </a:r>
            <a:r>
              <a:rPr lang="el-GR" b="1" dirty="0" smtClean="0"/>
              <a:t/>
            </a:r>
            <a:br>
              <a:rPr lang="el-GR" b="1" dirty="0" smtClean="0"/>
            </a:br>
            <a:r>
              <a:rPr lang="el-GR" b="1" dirty="0" smtClean="0"/>
              <a:t/>
            </a:r>
            <a:br>
              <a:rPr lang="el-GR" b="1" dirty="0" smtClean="0"/>
            </a:br>
            <a:endParaRPr lang="el-GR" b="1" dirty="0"/>
          </a:p>
        </p:txBody>
      </p:sp>
      <p:sp>
        <p:nvSpPr>
          <p:cNvPr id="3" name="2 - Θέση περιεχομένου"/>
          <p:cNvSpPr>
            <a:spLocks noGrp="1"/>
          </p:cNvSpPr>
          <p:nvPr>
            <p:ph idx="1"/>
          </p:nvPr>
        </p:nvSpPr>
        <p:spPr/>
        <p:txBody>
          <a:bodyPr>
            <a:normAutofit fontScale="62500" lnSpcReduction="20000"/>
          </a:bodyPr>
          <a:lstStyle/>
          <a:p>
            <a:pPr algn="ctr">
              <a:buNone/>
            </a:pPr>
            <a:endParaRPr lang="el-GR" b="1" dirty="0" smtClean="0">
              <a:latin typeface="Bahnschrift"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r>
              <a:rPr lang="el-GR" b="1" dirty="0" smtClean="0">
                <a:latin typeface="Arial Black" pitchFamily="34" charset="0"/>
              </a:rPr>
              <a:t>Η κανονιστική αρμοδιότητα</a:t>
            </a:r>
          </a:p>
          <a:p>
            <a:pPr algn="ctr">
              <a:buNone/>
            </a:pPr>
            <a:r>
              <a:rPr lang="el-GR" b="1" dirty="0" smtClean="0">
                <a:latin typeface="Arial Black" pitchFamily="34" charset="0"/>
              </a:rPr>
              <a:t> της Διοίκησης</a:t>
            </a:r>
          </a:p>
          <a:p>
            <a:pPr>
              <a:buNone/>
            </a:pPr>
            <a:endParaRPr lang="el-GR" b="1" dirty="0"/>
          </a:p>
          <a:p>
            <a:pPr>
              <a:buNone/>
            </a:pPr>
            <a:endParaRPr lang="el-GR" b="1" dirty="0" smtClean="0"/>
          </a:p>
          <a:p>
            <a:pPr algn="r">
              <a:buNone/>
            </a:pPr>
            <a:endParaRPr lang="el-GR" sz="2000" b="1" i="1" dirty="0" smtClean="0"/>
          </a:p>
          <a:p>
            <a:pPr algn="r">
              <a:buNone/>
            </a:pPr>
            <a:r>
              <a:rPr lang="el-GR" sz="2000" b="1" i="1" dirty="0" smtClean="0"/>
              <a:t> </a:t>
            </a:r>
          </a:p>
          <a:p>
            <a:pPr algn="r">
              <a:buNone/>
            </a:pPr>
            <a:r>
              <a:rPr lang="el-GR" sz="2000" b="1" i="1" dirty="0" smtClean="0"/>
              <a:t>Αναπληρωτής Καθηγητής Ν. </a:t>
            </a:r>
            <a:r>
              <a:rPr lang="el-GR" sz="2000" b="1" i="1" dirty="0" err="1" smtClean="0"/>
              <a:t>Παπασπύρου</a:t>
            </a:r>
            <a:endParaRPr lang="el-GR" sz="2000" b="1" i="1" dirty="0" smtClean="0"/>
          </a:p>
          <a:p>
            <a:pPr algn="r">
              <a:buNone/>
            </a:pPr>
            <a:r>
              <a:rPr lang="el-GR" sz="2000" b="1" i="1" dirty="0" smtClean="0"/>
              <a:t>Επίκουρος Καθηγητής Η. </a:t>
            </a:r>
            <a:r>
              <a:rPr lang="el-GR" sz="2000" b="1" i="1" dirty="0" err="1" smtClean="0"/>
              <a:t>Κουβαράς</a:t>
            </a:r>
            <a:endParaRPr lang="el-GR" sz="2000" b="1" i="1" dirty="0" smtClean="0"/>
          </a:p>
          <a:p>
            <a:pPr algn="r">
              <a:buNone/>
            </a:pPr>
            <a:endParaRPr lang="el-GR" sz="2000" b="1" i="1" dirty="0" smtClean="0"/>
          </a:p>
          <a:p>
            <a:pPr algn="r">
              <a:buNone/>
            </a:pPr>
            <a:endParaRPr lang="el-GR" sz="2000" b="1" i="1" dirty="0" smtClean="0"/>
          </a:p>
          <a:p>
            <a:pPr algn="ctr">
              <a:buNone/>
            </a:pPr>
            <a:r>
              <a:rPr lang="el-GR" sz="2000" b="1" dirty="0" smtClean="0"/>
              <a:t>Μάρτιος 2024</a:t>
            </a:r>
          </a:p>
          <a:p>
            <a:pPr>
              <a:buNone/>
            </a:pPr>
            <a:endParaRPr lang="el-GR" dirty="0"/>
          </a:p>
        </p:txBody>
      </p:sp>
      <p:pic>
        <p:nvPicPr>
          <p:cNvPr id="31746" name="Picture 2" descr="Nομική Αθήνας | ΕΚΠΑ - neolaia.gr"/>
          <p:cNvPicPr>
            <a:picLocks noChangeAspect="1" noChangeArrowheads="1"/>
          </p:cNvPicPr>
          <p:nvPr/>
        </p:nvPicPr>
        <p:blipFill>
          <a:blip r:embed="rId2"/>
          <a:srcRect/>
          <a:stretch>
            <a:fillRect/>
          </a:stretch>
        </p:blipFill>
        <p:spPr bwMode="auto">
          <a:xfrm>
            <a:off x="428596" y="285729"/>
            <a:ext cx="1800238" cy="150019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B. </a:t>
            </a:r>
            <a:r>
              <a:rPr lang="el-GR" b="1" dirty="0" smtClean="0"/>
              <a:t>Είδη κανονιστικής αρμοδιότητας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buNone/>
            </a:pPr>
            <a:r>
              <a:rPr lang="el-GR" b="1" dirty="0" smtClean="0"/>
              <a:t>1. </a:t>
            </a:r>
            <a:r>
              <a:rPr lang="el-GR" b="1" dirty="0"/>
              <a:t>Κανονιστική αρμοδιότητα ευθέως εκ του Συντάγματος </a:t>
            </a:r>
            <a:endParaRPr lang="el-GR" dirty="0"/>
          </a:p>
          <a:p>
            <a:pPr algn="just">
              <a:buNone/>
            </a:pPr>
            <a:r>
              <a:rPr lang="el-GR" b="1" dirty="0" smtClean="0"/>
              <a:t>α. </a:t>
            </a:r>
            <a:r>
              <a:rPr lang="el-GR" b="1" dirty="0"/>
              <a:t>Για την έκδοση εκτελεστικών ή κανονιστικών διαταγμάτων (άρθρο 43 παρ. 1 Σ.)</a:t>
            </a:r>
            <a:endParaRPr lang="el-GR" dirty="0"/>
          </a:p>
          <a:p>
            <a:pPr algn="just">
              <a:buNone/>
            </a:pPr>
            <a:r>
              <a:rPr lang="el-GR" b="1" dirty="0" smtClean="0"/>
              <a:t>β. </a:t>
            </a:r>
            <a:r>
              <a:rPr lang="el-GR" b="1" dirty="0"/>
              <a:t>Ειδικές εξουσιοδοτήσεις εκ του Συντάγματος</a:t>
            </a:r>
            <a:endParaRPr lang="el-GR" dirty="0"/>
          </a:p>
          <a:p>
            <a:pPr algn="just">
              <a:buNone/>
            </a:pPr>
            <a:endParaRPr lang="el-GR" b="1" dirty="0" smtClean="0"/>
          </a:p>
          <a:p>
            <a:pPr algn="just">
              <a:buNone/>
            </a:pPr>
            <a:r>
              <a:rPr lang="el-GR" b="1" dirty="0" smtClean="0"/>
              <a:t>2. </a:t>
            </a:r>
            <a:r>
              <a:rPr lang="el-GR" b="1" dirty="0"/>
              <a:t>Κανονιστική αρμοδιότητα δυνάμει νομοθετικής εξουσιοδοτήσεως</a:t>
            </a:r>
            <a:endParaRPr lang="el-GR" dirty="0"/>
          </a:p>
          <a:p>
            <a:pPr algn="just">
              <a:buNone/>
            </a:pPr>
            <a:r>
              <a:rPr lang="el-GR" b="1" dirty="0" smtClean="0"/>
              <a:t>α. </a:t>
            </a:r>
            <a:r>
              <a:rPr lang="el-GR" b="1" dirty="0"/>
              <a:t>Γενική εξουσιοδότηση (άρθρο 43 παρ.4 Σ.) </a:t>
            </a:r>
            <a:endParaRPr lang="el-GR" dirty="0"/>
          </a:p>
          <a:p>
            <a:pPr algn="just">
              <a:buNone/>
            </a:pPr>
            <a:r>
              <a:rPr lang="el-GR" b="1" dirty="0" smtClean="0"/>
              <a:t>β. </a:t>
            </a:r>
            <a:r>
              <a:rPr lang="el-GR" b="1" dirty="0"/>
              <a:t>Ειδική εξουσιοδότηση (άρθρο 43 παρ.2 Σ.)</a:t>
            </a:r>
            <a:endParaRPr lang="el-GR" dirty="0"/>
          </a:p>
          <a:p>
            <a:pPr algn="just">
              <a:buNone/>
            </a:pPr>
            <a:r>
              <a:rPr lang="en-US" b="1" dirty="0" err="1" smtClean="0"/>
              <a:t>i</a:t>
            </a:r>
            <a:r>
              <a:rPr lang="el-GR" b="1" dirty="0" smtClean="0"/>
              <a:t>. </a:t>
            </a:r>
            <a:r>
              <a:rPr lang="el-GR" b="1" dirty="0"/>
              <a:t>Προς τον Πρόεδρο της Δημοκρατίας (άρθρο 43 παρ.2 </a:t>
            </a:r>
            <a:r>
              <a:rPr lang="el-GR" b="1" dirty="0" err="1"/>
              <a:t>εδ</a:t>
            </a:r>
            <a:r>
              <a:rPr lang="el-GR" b="1" dirty="0"/>
              <a:t>. </a:t>
            </a:r>
            <a:r>
              <a:rPr lang="el-GR" b="1" dirty="0" err="1"/>
              <a:t>α΄</a:t>
            </a:r>
            <a:r>
              <a:rPr lang="el-GR" b="1" dirty="0"/>
              <a:t> Σ.)</a:t>
            </a:r>
            <a:endParaRPr lang="el-GR" dirty="0"/>
          </a:p>
          <a:p>
            <a:pPr algn="just">
              <a:buNone/>
            </a:pPr>
            <a:r>
              <a:rPr lang="en-US" b="1" dirty="0" smtClean="0"/>
              <a:t>ii</a:t>
            </a:r>
            <a:r>
              <a:rPr lang="el-GR" b="1" dirty="0" smtClean="0"/>
              <a:t>. </a:t>
            </a:r>
            <a:r>
              <a:rPr lang="el-GR" b="1" dirty="0"/>
              <a:t>Προς τα λοιπά όργανα της Διοικήσεως  (άρθρο 43 παρ.2 </a:t>
            </a:r>
            <a:r>
              <a:rPr lang="el-GR" b="1" dirty="0" err="1"/>
              <a:t>εδ</a:t>
            </a:r>
            <a:r>
              <a:rPr lang="el-GR" b="1" dirty="0"/>
              <a:t>. </a:t>
            </a:r>
            <a:r>
              <a:rPr lang="el-GR" b="1" dirty="0" err="1"/>
              <a:t>β΄</a:t>
            </a:r>
            <a:r>
              <a:rPr lang="el-GR" b="1" dirty="0"/>
              <a:t> Σ.)</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11222"/>
          </a:xfrm>
        </p:spPr>
        <p:txBody>
          <a:bodyPr>
            <a:normAutofit fontScale="90000"/>
          </a:bodyPr>
          <a:lstStyle/>
          <a:p>
            <a:r>
              <a:rPr lang="el-GR" sz="4000" b="1" dirty="0" smtClean="0"/>
              <a:t>1. Κανονιστική αρμοδιότητα ευθέως εκ του Συντάγματος</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142984"/>
            <a:ext cx="8229600" cy="4983179"/>
          </a:xfrm>
        </p:spPr>
        <p:txBody>
          <a:bodyPr>
            <a:normAutofit fontScale="47500" lnSpcReduction="20000"/>
          </a:bodyPr>
          <a:lstStyle/>
          <a:p>
            <a:pPr>
              <a:buNone/>
            </a:pPr>
            <a:r>
              <a:rPr lang="el-GR" b="1" dirty="0" smtClean="0"/>
              <a:t>i</a:t>
            </a:r>
            <a:r>
              <a:rPr lang="el-GR" sz="3400" b="1" dirty="0"/>
              <a:t>. Για την έκδοση εκτελεστικών ή κανονιστικών διαταγμάτων (άρθρο 43 παρ. 1 Σ.)</a:t>
            </a:r>
            <a:endParaRPr lang="el-GR" sz="3400" dirty="0"/>
          </a:p>
          <a:p>
            <a:pPr>
              <a:buNone/>
            </a:pPr>
            <a:r>
              <a:rPr lang="el-GR" sz="3400" dirty="0" smtClean="0"/>
              <a:t>		Κανονιστική </a:t>
            </a:r>
            <a:r>
              <a:rPr lang="el-GR" sz="3400" dirty="0"/>
              <a:t>αρμοδιότητα </a:t>
            </a:r>
            <a:r>
              <a:rPr lang="el-GR" sz="3400" dirty="0" smtClean="0"/>
              <a:t>του Πρόεδρου </a:t>
            </a:r>
            <a:r>
              <a:rPr lang="el-GR" sz="3400" dirty="0"/>
              <a:t>της Δημοκρατίας για την έκδοση των διαταγμάτων </a:t>
            </a:r>
            <a:r>
              <a:rPr lang="el-GR" sz="3400" b="1" dirty="0"/>
              <a:t>που είναι αναγκαία για την εκτέλεση των νόμων</a:t>
            </a:r>
            <a:r>
              <a:rPr lang="el-GR" sz="3400" dirty="0"/>
              <a:t>, </a:t>
            </a:r>
            <a:endParaRPr lang="el-GR" sz="3400" dirty="0" smtClean="0"/>
          </a:p>
          <a:p>
            <a:pPr>
              <a:buFont typeface="Wingdings" pitchFamily="2" charset="2"/>
              <a:buChar char="ü"/>
            </a:pPr>
            <a:r>
              <a:rPr lang="el-GR" sz="3400" dirty="0" smtClean="0"/>
              <a:t>	απαιτείται </a:t>
            </a:r>
            <a:r>
              <a:rPr lang="el-GR" sz="3400" dirty="0"/>
              <a:t>προσυπογραφή από τον αρμόδιο υπουργό (άρθρο 35 </a:t>
            </a:r>
            <a:r>
              <a:rPr lang="el-GR" sz="3400" dirty="0" smtClean="0"/>
              <a:t>παρ.1 Σ.). </a:t>
            </a:r>
            <a:endParaRPr lang="el-GR" sz="3400" dirty="0"/>
          </a:p>
          <a:p>
            <a:pPr>
              <a:buNone/>
            </a:pPr>
            <a:r>
              <a:rPr lang="el-GR" sz="3400" dirty="0">
                <a:solidFill>
                  <a:schemeClr val="tx2">
                    <a:lumMod val="60000"/>
                    <a:lumOff val="40000"/>
                  </a:schemeClr>
                </a:solidFill>
              </a:rPr>
              <a:t> </a:t>
            </a:r>
            <a:r>
              <a:rPr lang="el-GR" sz="3400" b="1" i="1" dirty="0">
                <a:solidFill>
                  <a:schemeClr val="tx2">
                    <a:lumMod val="60000"/>
                    <a:lumOff val="40000"/>
                  </a:schemeClr>
                </a:solidFill>
              </a:rPr>
              <a:t>Πότε;</a:t>
            </a:r>
            <a:endParaRPr lang="el-GR" sz="3400" i="1" dirty="0">
              <a:solidFill>
                <a:schemeClr val="tx2">
                  <a:lumMod val="60000"/>
                  <a:lumOff val="40000"/>
                </a:schemeClr>
              </a:solidFill>
            </a:endParaRPr>
          </a:p>
          <a:p>
            <a:pPr algn="just">
              <a:buNone/>
            </a:pPr>
            <a:r>
              <a:rPr lang="el-GR" sz="3400" dirty="0" smtClean="0"/>
              <a:t>	-</a:t>
            </a:r>
            <a:r>
              <a:rPr lang="el-GR" sz="3400" dirty="0"/>
              <a:t>Η νομοθετική πράξη να χρήζει εξειδικεύσεως και συγκεκριμενοποιήσεως για την εφαρμογή της. </a:t>
            </a:r>
          </a:p>
          <a:p>
            <a:pPr algn="just">
              <a:buNone/>
            </a:pPr>
            <a:r>
              <a:rPr lang="el-GR" sz="3400" dirty="0" smtClean="0"/>
              <a:t>	-</a:t>
            </a:r>
            <a:r>
              <a:rPr lang="el-GR" sz="3400" dirty="0"/>
              <a:t>Τα κανονιστικά διατάγματα να θεσπίζουν μόνο δευτερεύοντες/</a:t>
            </a:r>
            <a:r>
              <a:rPr lang="el-GR" sz="3400" dirty="0" err="1"/>
              <a:t>παρακολουθηματικούς</a:t>
            </a:r>
            <a:r>
              <a:rPr lang="el-GR" sz="3400" dirty="0"/>
              <a:t>/μη αυτοτελείς κανόνες δικαίου, να μην ιδρύουν νέες επιπλέον υποχρεώσεις προς τα πρόσωπα στα οποία απευθύνονται. </a:t>
            </a:r>
          </a:p>
          <a:p>
            <a:pPr algn="just">
              <a:buNone/>
            </a:pPr>
            <a:r>
              <a:rPr lang="el-GR" sz="3400" dirty="0"/>
              <a:t> </a:t>
            </a:r>
          </a:p>
          <a:p>
            <a:pPr>
              <a:buNone/>
            </a:pPr>
            <a:r>
              <a:rPr lang="el-GR" sz="3400" b="1" dirty="0"/>
              <a:t>ii. Ειδικές εξουσιοδοτήσεις εκ του Συντάγματος</a:t>
            </a:r>
            <a:endParaRPr lang="el-GR" sz="3400" dirty="0"/>
          </a:p>
          <a:p>
            <a:pPr algn="just">
              <a:buNone/>
            </a:pPr>
            <a:r>
              <a:rPr lang="el-GR" sz="3400" dirty="0" smtClean="0"/>
              <a:t>	Εξαίρεση </a:t>
            </a:r>
            <a:r>
              <a:rPr lang="el-GR" sz="3400" dirty="0"/>
              <a:t>από τη γενική αρμοδιότητα του νομοθετικού οργάνου.</a:t>
            </a:r>
          </a:p>
          <a:p>
            <a:pPr algn="just">
              <a:buNone/>
            </a:pPr>
            <a:r>
              <a:rPr lang="el-GR" sz="3400" dirty="0" smtClean="0"/>
              <a:t>	</a:t>
            </a:r>
            <a:r>
              <a:rPr lang="el-GR" sz="3400" b="1" dirty="0" smtClean="0"/>
              <a:t>Άρθρο </a:t>
            </a:r>
            <a:r>
              <a:rPr lang="el-GR" sz="3400" b="1" dirty="0"/>
              <a:t>54 παρ. 2 Σ</a:t>
            </a:r>
            <a:r>
              <a:rPr lang="el-GR" sz="3400" b="1" dirty="0" smtClean="0"/>
              <a:t>.</a:t>
            </a:r>
            <a:r>
              <a:rPr lang="el-GR" sz="3400" dirty="0" smtClean="0"/>
              <a:t>: κανονιστικό </a:t>
            </a:r>
            <a:r>
              <a:rPr lang="el-GR" sz="3400" dirty="0"/>
              <a:t>διάταγμα με το οποίο καθορίζεται ο αριθμός των βουλευτών κάθε βουλευτικής περιφέρειας, βάσει του νόμιμου πληθυσμού της. </a:t>
            </a:r>
          </a:p>
          <a:p>
            <a:pPr algn="just">
              <a:buNone/>
            </a:pPr>
            <a:r>
              <a:rPr lang="el-GR" sz="3400" dirty="0" smtClean="0"/>
              <a:t>	</a:t>
            </a:r>
            <a:r>
              <a:rPr lang="el-GR" sz="3400" b="1" dirty="0" smtClean="0"/>
              <a:t>Άρθρο </a:t>
            </a:r>
            <a:r>
              <a:rPr lang="el-GR" sz="3400" b="1" dirty="0"/>
              <a:t>83 Σ</a:t>
            </a:r>
            <a:r>
              <a:rPr lang="el-GR" sz="3400" b="1" dirty="0" smtClean="0"/>
              <a:t>.: </a:t>
            </a:r>
            <a:r>
              <a:rPr lang="el-GR" sz="3400" dirty="0" smtClean="0"/>
              <a:t>κανονιστική αρμοδιότητα</a:t>
            </a:r>
          </a:p>
          <a:p>
            <a:pPr algn="just">
              <a:buFont typeface="Wingdings" pitchFamily="2" charset="2"/>
              <a:buChar char="Ø"/>
            </a:pPr>
            <a:r>
              <a:rPr lang="el-GR" sz="3400" dirty="0" smtClean="0"/>
              <a:t>στον </a:t>
            </a:r>
            <a:r>
              <a:rPr lang="el-GR" sz="3400" dirty="0"/>
              <a:t>πρωθυπουργό για τον καθορισμό των αρμοδιοτήτων που ασκούνται από τους υπουργούς άνευ χαρτοφυλακίου </a:t>
            </a:r>
            <a:r>
              <a:rPr lang="el-GR" sz="3400" dirty="0" smtClean="0"/>
              <a:t>και</a:t>
            </a:r>
          </a:p>
          <a:p>
            <a:pPr algn="just">
              <a:buFont typeface="Wingdings" pitchFamily="2" charset="2"/>
              <a:buChar char="Ø"/>
            </a:pPr>
            <a:r>
              <a:rPr lang="el-GR" sz="3400" dirty="0" smtClean="0"/>
              <a:t>στον </a:t>
            </a:r>
            <a:r>
              <a:rPr lang="el-GR" sz="3400" dirty="0"/>
              <a:t>πρωθυπουργό και τον υπουργό που είναι επικεφαλής υπουργείου στο οποίο διορίζονται υφυπουργοί, για τον καθορισμό με κοινή απόφασή τους των αρμοδιοτήτων που μπορεί να ασκεί ο υφυπουργός. </a:t>
            </a:r>
          </a:p>
          <a:p>
            <a:endParaRPr lang="el-GR" sz="3400" dirty="0"/>
          </a:p>
        </p:txBody>
      </p:sp>
      <p:sp>
        <p:nvSpPr>
          <p:cNvPr id="4" name="3 - Δεξιό βέλος"/>
          <p:cNvSpPr/>
          <p:nvPr/>
        </p:nvSpPr>
        <p:spPr>
          <a:xfrm>
            <a:off x="1071538" y="1428736"/>
            <a:ext cx="285752"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439850"/>
          </a:xfrm>
        </p:spPr>
        <p:txBody>
          <a:bodyPr>
            <a:noAutofit/>
          </a:bodyPr>
          <a:lstStyle/>
          <a:p>
            <a:r>
              <a:rPr lang="el-GR" sz="2800" b="1" dirty="0" smtClean="0"/>
              <a:t>2. Κανονιστική αρμοδιότητα </a:t>
            </a:r>
            <a:br>
              <a:rPr lang="el-GR" sz="2800" b="1" dirty="0" smtClean="0"/>
            </a:br>
            <a:r>
              <a:rPr lang="el-GR" sz="2800" b="1" dirty="0" smtClean="0"/>
              <a:t>δυνάμει νομοθετικής εξουσιοδότησης</a:t>
            </a:r>
            <a:br>
              <a:rPr lang="el-GR" sz="2800" b="1" dirty="0" smtClean="0"/>
            </a:br>
            <a:r>
              <a:rPr lang="el-GR" sz="2800" b="1" dirty="0" smtClean="0"/>
              <a:t> (Άρθρο 43 παρ. 2 και 4 Σ.)</a:t>
            </a:r>
            <a:br>
              <a:rPr lang="el-GR" sz="2800" b="1" dirty="0" smtClean="0"/>
            </a:br>
            <a:endParaRPr lang="el-GR" sz="2800" b="1" dirty="0"/>
          </a:p>
        </p:txBody>
      </p:sp>
      <p:sp>
        <p:nvSpPr>
          <p:cNvPr id="3" name="2 - Θέση περιεχομένου"/>
          <p:cNvSpPr>
            <a:spLocks noGrp="1"/>
          </p:cNvSpPr>
          <p:nvPr>
            <p:ph idx="1"/>
          </p:nvPr>
        </p:nvSpPr>
        <p:spPr/>
        <p:txBody>
          <a:bodyPr>
            <a:normAutofit fontScale="62500" lnSpcReduction="20000"/>
          </a:bodyPr>
          <a:lstStyle/>
          <a:p>
            <a:pPr>
              <a:buNone/>
            </a:pPr>
            <a:r>
              <a:rPr lang="el-GR" b="1" dirty="0" smtClean="0"/>
              <a:t> </a:t>
            </a:r>
            <a:endParaRPr lang="el-GR" dirty="0" smtClean="0"/>
          </a:p>
          <a:p>
            <a:pPr algn="ctr">
              <a:buNone/>
            </a:pPr>
            <a:r>
              <a:rPr lang="el-GR" b="1" dirty="0" smtClean="0"/>
              <a:t>	</a:t>
            </a:r>
            <a:r>
              <a:rPr lang="el-GR" dirty="0" smtClean="0"/>
              <a:t>	Η νομοθετική εξουσιοδότηση διακρίνεται σε:</a:t>
            </a:r>
          </a:p>
          <a:p>
            <a:pPr algn="ctr">
              <a:buNone/>
            </a:pPr>
            <a:r>
              <a:rPr lang="el-GR" dirty="0" smtClean="0"/>
              <a:t>	</a:t>
            </a:r>
            <a:r>
              <a:rPr lang="el-GR" b="1" dirty="0" smtClean="0"/>
              <a:t>α. γενική (άρθρο 43 παρ. 4 Σ.)</a:t>
            </a:r>
          </a:p>
          <a:p>
            <a:pPr algn="ctr">
              <a:buNone/>
            </a:pPr>
            <a:r>
              <a:rPr lang="el-GR" dirty="0" smtClean="0"/>
              <a:t>	</a:t>
            </a:r>
            <a:r>
              <a:rPr lang="el-GR" b="1" dirty="0" smtClean="0"/>
              <a:t>β. ειδική (άρθρο 43 παρ.2 Σ.) </a:t>
            </a:r>
            <a:r>
              <a:rPr lang="el-GR" dirty="0" smtClean="0"/>
              <a:t>[ΚΑΝΟΝΑΣ]</a:t>
            </a:r>
          </a:p>
          <a:p>
            <a:pPr>
              <a:buNone/>
            </a:pPr>
            <a:endParaRPr lang="el-GR" dirty="0" smtClean="0"/>
          </a:p>
          <a:p>
            <a:pPr algn="just">
              <a:buNone/>
            </a:pPr>
            <a:r>
              <a:rPr lang="el-GR" dirty="0" smtClean="0"/>
              <a:t>	</a:t>
            </a:r>
          </a:p>
          <a:p>
            <a:pPr algn="just">
              <a:buNone/>
            </a:pPr>
            <a:r>
              <a:rPr lang="el-GR" dirty="0" smtClean="0"/>
              <a:t>	Το είδος της εξουσιοδότησης που προκρίνει ο νομοθέτης εξαρτάται, </a:t>
            </a:r>
            <a:r>
              <a:rPr lang="el-GR" dirty="0" err="1" smtClean="0"/>
              <a:t>de</a:t>
            </a:r>
            <a:r>
              <a:rPr lang="el-GR" dirty="0" smtClean="0"/>
              <a:t> </a:t>
            </a:r>
            <a:r>
              <a:rPr lang="el-GR" dirty="0" err="1" smtClean="0"/>
              <a:t>lege</a:t>
            </a:r>
            <a:r>
              <a:rPr lang="el-GR" dirty="0" smtClean="0"/>
              <a:t> </a:t>
            </a:r>
            <a:r>
              <a:rPr lang="el-GR" dirty="0" err="1" smtClean="0"/>
              <a:t>ferenda</a:t>
            </a:r>
            <a:r>
              <a:rPr lang="el-GR" dirty="0" smtClean="0"/>
              <a:t>, από το λειτουργικό σκοπό του θεσμού της εξουσιοδοτήσεως, ήτοι την ταχύτερη και αποδοτικότερη ρύθμιση ορισμένων θεμάτων.</a:t>
            </a:r>
          </a:p>
          <a:p>
            <a:pPr algn="just">
              <a:buNone/>
            </a:pPr>
            <a:endParaRPr lang="el-GR" dirty="0" smtClean="0"/>
          </a:p>
          <a:p>
            <a:pPr algn="just">
              <a:buNone/>
            </a:pPr>
            <a:r>
              <a:rPr lang="el-GR" dirty="0" smtClean="0"/>
              <a:t>	Η κρίση του νομοθέτη ως προς το αν θα ανατεθεί στην εκτελεστική λειτουργία κανονιστική αρμοδιότητα βάσει της παρ. 4 ή της παρ. 2 του άρθρου 43 Σ., </a:t>
            </a:r>
            <a:r>
              <a:rPr lang="el-GR" b="1" u="sng" dirty="0" smtClean="0"/>
              <a:t>δεν υπόκειται σε δικαστικό έλεγχο. </a:t>
            </a:r>
            <a:endParaRPr lang="el-GR" dirty="0" smtClean="0"/>
          </a:p>
          <a:p>
            <a:pPr>
              <a:buNone/>
            </a:pPr>
            <a:r>
              <a:rPr lang="el-GR"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α. Γενική εξουσιοδότηση (άρθρο 43 παρ.4 Σ.): «νόμος πλαίσιο»</a:t>
            </a:r>
            <a:r>
              <a:rPr lang="el-GR" sz="3200" dirty="0" smtClean="0"/>
              <a:t/>
            </a:r>
            <a:br>
              <a:rPr lang="el-GR" sz="3200" dirty="0" smtClean="0"/>
            </a:br>
            <a:endParaRPr lang="el-GR" sz="3200" dirty="0"/>
          </a:p>
        </p:txBody>
      </p:sp>
      <p:sp>
        <p:nvSpPr>
          <p:cNvPr id="3" name="2 - Θέση περιεχομένου"/>
          <p:cNvSpPr>
            <a:spLocks noGrp="1"/>
          </p:cNvSpPr>
          <p:nvPr>
            <p:ph idx="1"/>
          </p:nvPr>
        </p:nvSpPr>
        <p:spPr/>
        <p:txBody>
          <a:bodyPr>
            <a:noAutofit/>
          </a:bodyPr>
          <a:lstStyle/>
          <a:p>
            <a:pPr algn="ctr">
              <a:buNone/>
            </a:pPr>
            <a:r>
              <a:rPr lang="el-GR" sz="1600" b="1" dirty="0" smtClean="0"/>
              <a:t>Νόμος πλαίσιο: </a:t>
            </a:r>
          </a:p>
          <a:p>
            <a:pPr>
              <a:buFont typeface="Wingdings" pitchFamily="2" charset="2"/>
              <a:buChar char="Ø"/>
            </a:pPr>
            <a:r>
              <a:rPr lang="el-GR" sz="1600" dirty="0" smtClean="0"/>
              <a:t>καθορίζει τις </a:t>
            </a:r>
            <a:r>
              <a:rPr lang="el-GR" sz="1600" b="1" dirty="0" smtClean="0"/>
              <a:t>γενικές αρχές και κατευθύνσεις </a:t>
            </a:r>
            <a:r>
              <a:rPr lang="el-GR" sz="1600" dirty="0" smtClean="0"/>
              <a:t>του προς ρύθμιση θέματος </a:t>
            </a:r>
          </a:p>
          <a:p>
            <a:pPr>
              <a:buFont typeface="Wingdings" pitchFamily="2" charset="2"/>
              <a:buChar char="Ø"/>
            </a:pPr>
            <a:r>
              <a:rPr lang="el-GR" sz="1600" dirty="0" smtClean="0"/>
              <a:t>παρέχει περαιτέρω νομοθετικές εξουσιοδοτήσεις για έκδοση κανονιστικών προεδρικών διαταγμάτων, με τα οποία θα ολοκληρωθεί η συνολική ρύθμιση του θέματος. </a:t>
            </a:r>
          </a:p>
          <a:p>
            <a:pPr>
              <a:buNone/>
            </a:pPr>
            <a:r>
              <a:rPr lang="el-GR" sz="1600" dirty="0" smtClean="0"/>
              <a:t> </a:t>
            </a:r>
          </a:p>
          <a:p>
            <a:pPr>
              <a:buFont typeface="Wingdings" pitchFamily="2" charset="2"/>
              <a:buChar char="v"/>
            </a:pPr>
            <a:endParaRPr lang="en-US" sz="1600" dirty="0" smtClean="0"/>
          </a:p>
          <a:p>
            <a:pPr>
              <a:buFont typeface="Wingdings" pitchFamily="2" charset="2"/>
              <a:buChar char="v"/>
            </a:pPr>
            <a:r>
              <a:rPr lang="el-GR" sz="1600" dirty="0" smtClean="0"/>
              <a:t>Μέγιστος βαθμός παραχώρησης κανονιστικής αρμοδιότητας από το νομοθετικό όργανο στη Διοίκηση</a:t>
            </a:r>
            <a:r>
              <a:rPr lang="en-US" sz="1600" dirty="0" smtClean="0"/>
              <a:t>		               </a:t>
            </a:r>
            <a:r>
              <a:rPr lang="el-GR" sz="1600" dirty="0" smtClean="0"/>
              <a:t>αντιστάθμισμα </a:t>
            </a:r>
          </a:p>
          <a:p>
            <a:endParaRPr lang="en-US" sz="1600" dirty="0" smtClean="0"/>
          </a:p>
          <a:p>
            <a:pPr algn="ctr">
              <a:buNone/>
            </a:pPr>
            <a:r>
              <a:rPr lang="en-US" sz="1600" dirty="0" smtClean="0"/>
              <a:t>	</a:t>
            </a:r>
            <a:r>
              <a:rPr lang="el-GR" sz="1600" dirty="0" smtClean="0"/>
              <a:t>αυξημένες εγγυήσεις για τη θέσπιση</a:t>
            </a:r>
            <a:r>
              <a:rPr lang="en-US" sz="1600" dirty="0" smtClean="0"/>
              <a:t> </a:t>
            </a:r>
            <a:r>
              <a:rPr lang="el-GR" sz="1600" dirty="0" smtClean="0"/>
              <a:t>του νόμου-πλαισίου:</a:t>
            </a:r>
          </a:p>
          <a:p>
            <a:pPr>
              <a:buFont typeface="Wingdings" pitchFamily="2" charset="2"/>
              <a:buChar char="q"/>
            </a:pPr>
            <a:r>
              <a:rPr lang="el-GR" sz="1600" dirty="0" smtClean="0"/>
              <a:t> ψήφιση από την Ολομέλεια της Βουλής.</a:t>
            </a:r>
          </a:p>
          <a:p>
            <a:pPr>
              <a:buFont typeface="Wingdings" pitchFamily="2" charset="2"/>
              <a:buChar char="q"/>
            </a:pPr>
            <a:r>
              <a:rPr lang="el-GR" sz="1600" dirty="0" smtClean="0"/>
              <a:t>δεν επιτρέπεται η θέσπιση νόμου-πλαισίου για θέματα που ανήκουν στην αρμοδιότητα της Ολομέλειας </a:t>
            </a:r>
            <a:r>
              <a:rPr lang="en-US" sz="1600" dirty="0" smtClean="0"/>
              <a:t>(</a:t>
            </a:r>
            <a:r>
              <a:rPr lang="el-GR" sz="1600" dirty="0" smtClean="0"/>
              <a:t>άρθρο 72 παρ. 1 Σ.</a:t>
            </a:r>
            <a:r>
              <a:rPr lang="en-US" sz="1600" dirty="0" smtClean="0"/>
              <a:t>)</a:t>
            </a:r>
            <a:r>
              <a:rPr lang="el-GR" sz="1600" dirty="0" smtClean="0"/>
              <a:t>.</a:t>
            </a:r>
          </a:p>
          <a:p>
            <a:pPr>
              <a:buFont typeface="Wingdings" pitchFamily="2" charset="2"/>
              <a:buChar char="q"/>
            </a:pPr>
            <a:r>
              <a:rPr lang="el-GR" sz="1600" dirty="0" smtClean="0"/>
              <a:t>χρονικό όριο για τη χρήση της εξουσιοδοτήσεως, μετά την πάροδο του οποίου η χρήση της δεν είναι πλέον δυνατή ούτε για την τροποποίηση διατάξεων προεδρικού διατάγματος που έχει εκδοθεί δυνάμει αυτής. </a:t>
            </a:r>
          </a:p>
          <a:p>
            <a:pPr>
              <a:buNone/>
            </a:pPr>
            <a:endParaRPr lang="el-GR" sz="1600" dirty="0" smtClean="0"/>
          </a:p>
        </p:txBody>
      </p:sp>
      <p:sp>
        <p:nvSpPr>
          <p:cNvPr id="4" name="3 - Βέλος προς τα κάτω"/>
          <p:cNvSpPr/>
          <p:nvPr/>
        </p:nvSpPr>
        <p:spPr>
          <a:xfrm>
            <a:off x="4286248" y="3929066"/>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2714612" y="3643314"/>
            <a:ext cx="500066"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β. Ειδική εξουσιοδότηση </a:t>
            </a:r>
            <a:br>
              <a:rPr lang="el-GR" sz="3200" b="1" dirty="0" smtClean="0"/>
            </a:br>
            <a:r>
              <a:rPr lang="el-GR" sz="3200" b="1" dirty="0" smtClean="0"/>
              <a:t>(άρθρο 43 παρ.2 Σ.)</a:t>
            </a:r>
            <a:endParaRPr lang="el-GR" sz="3200" dirty="0"/>
          </a:p>
        </p:txBody>
      </p:sp>
      <p:sp>
        <p:nvSpPr>
          <p:cNvPr id="3" name="2 - Θέση περιεχομένου"/>
          <p:cNvSpPr>
            <a:spLocks noGrp="1"/>
          </p:cNvSpPr>
          <p:nvPr>
            <p:ph idx="1"/>
          </p:nvPr>
        </p:nvSpPr>
        <p:spPr/>
        <p:txBody>
          <a:bodyPr>
            <a:normAutofit/>
          </a:bodyPr>
          <a:lstStyle/>
          <a:p>
            <a:pPr>
              <a:buNone/>
            </a:pPr>
            <a:r>
              <a:rPr lang="el-GR" sz="2800" b="1" dirty="0" smtClean="0"/>
              <a:t> </a:t>
            </a:r>
            <a:endParaRPr lang="el-GR" sz="2800" dirty="0" smtClean="0"/>
          </a:p>
          <a:p>
            <a:pPr>
              <a:buFont typeface="Wingdings" pitchFamily="2" charset="2"/>
              <a:buChar char="q"/>
            </a:pPr>
            <a:r>
              <a:rPr lang="en-US" sz="2800" b="1" dirty="0" err="1" smtClean="0"/>
              <a:t>i</a:t>
            </a:r>
            <a:r>
              <a:rPr lang="el-GR" sz="2800" b="1" dirty="0" smtClean="0"/>
              <a:t>. Προς τον Πρόεδρο της Δημοκρατίας (άρθρο 43 παρ.2 </a:t>
            </a:r>
            <a:r>
              <a:rPr lang="el-GR" sz="2800" b="1" dirty="0" err="1" smtClean="0"/>
              <a:t>εδ</a:t>
            </a:r>
            <a:r>
              <a:rPr lang="el-GR" sz="2800" b="1" dirty="0" smtClean="0"/>
              <a:t>. </a:t>
            </a:r>
            <a:r>
              <a:rPr lang="el-GR" sz="2800" b="1" dirty="0" err="1" smtClean="0"/>
              <a:t>α΄</a:t>
            </a:r>
            <a:r>
              <a:rPr lang="el-GR" sz="2800" b="1" dirty="0" smtClean="0"/>
              <a:t> Σ.)  </a:t>
            </a:r>
            <a:r>
              <a:rPr lang="el-GR" sz="2200" i="1" dirty="0" smtClean="0">
                <a:solidFill>
                  <a:schemeClr val="accent4">
                    <a:lumMod val="75000"/>
                  </a:schemeClr>
                </a:solidFill>
              </a:rPr>
              <a:t>[κανόνας κατά το Σύνταγμα]</a:t>
            </a:r>
            <a:endParaRPr lang="en-US" sz="2200" i="1" dirty="0" smtClean="0">
              <a:solidFill>
                <a:schemeClr val="accent4">
                  <a:lumMod val="75000"/>
                </a:schemeClr>
              </a:solidFill>
            </a:endParaRPr>
          </a:p>
          <a:p>
            <a:pPr lvl="1" algn="just">
              <a:buNone/>
            </a:pPr>
            <a:r>
              <a:rPr lang="el-GR" sz="1900" dirty="0" smtClean="0"/>
              <a:t>	Π.χ. 1 Ν. 1/2024:  «</a:t>
            </a:r>
            <a:r>
              <a:rPr lang="el-GR" sz="1900" i="1" dirty="0" smtClean="0"/>
              <a:t>Με προεδρικά διατάγματα εκδιδόμενα ύστερα από πρόταση του αρμοδίου Υπουργού μπορεί να καθορίζονται θέματα[…]</a:t>
            </a:r>
            <a:r>
              <a:rPr lang="el-GR" sz="1900" dirty="0" smtClean="0"/>
              <a:t>»</a:t>
            </a:r>
            <a:r>
              <a:rPr lang="en-US" sz="1900" dirty="0" smtClean="0"/>
              <a:t>.</a:t>
            </a:r>
            <a:endParaRPr lang="el-GR" sz="1900" dirty="0" smtClean="0"/>
          </a:p>
          <a:p>
            <a:pPr>
              <a:buFont typeface="Wingdings" pitchFamily="2" charset="2"/>
              <a:buChar char="q"/>
            </a:pPr>
            <a:endParaRPr lang="el-GR" sz="2800" b="1" dirty="0" smtClean="0"/>
          </a:p>
          <a:p>
            <a:pPr>
              <a:buFont typeface="Wingdings" pitchFamily="2" charset="2"/>
              <a:buChar char="q"/>
            </a:pPr>
            <a:r>
              <a:rPr lang="en-US" sz="2800" b="1" dirty="0" smtClean="0"/>
              <a:t>ii. </a:t>
            </a:r>
            <a:r>
              <a:rPr lang="el-GR" sz="2800" b="1" dirty="0" smtClean="0"/>
              <a:t>Προς τα λοιπά όργανα της Διοικήσεως  (άρθρο 43 παρ.2 </a:t>
            </a:r>
            <a:r>
              <a:rPr lang="el-GR" sz="2800" b="1" dirty="0" err="1" smtClean="0"/>
              <a:t>εδ</a:t>
            </a:r>
            <a:r>
              <a:rPr lang="el-GR" sz="2800" b="1" dirty="0" smtClean="0"/>
              <a:t>. </a:t>
            </a:r>
            <a:r>
              <a:rPr lang="el-GR" sz="2800" b="1" dirty="0" err="1" smtClean="0"/>
              <a:t>β΄</a:t>
            </a:r>
            <a:r>
              <a:rPr lang="el-GR" sz="2800" b="1" dirty="0" smtClean="0"/>
              <a:t> Σ.) </a:t>
            </a:r>
            <a:r>
              <a:rPr lang="el-GR" sz="2200" i="1" dirty="0" smtClean="0">
                <a:solidFill>
                  <a:schemeClr val="accent4">
                    <a:lumMod val="75000"/>
                  </a:schemeClr>
                </a:solidFill>
              </a:rPr>
              <a:t>[συνηθέστερη στην πράξη]</a:t>
            </a:r>
          </a:p>
          <a:p>
            <a:pPr algn="just">
              <a:buNone/>
            </a:pPr>
            <a:r>
              <a:rPr lang="el-GR" sz="1900" dirty="0" smtClean="0"/>
              <a:t>		Π.χ. 2 Ν. 2/2024: «</a:t>
            </a:r>
            <a:r>
              <a:rPr lang="el-GR" sz="1900" i="1" dirty="0" smtClean="0"/>
              <a:t>Με απόφαση του Υπουργού Άμυνας δύναται να 	ρυθμίζεται κάθε αναγκαία λεπτομέρεια για την εφαρμογή του 	παρόντος</a:t>
            </a:r>
            <a:r>
              <a:rPr lang="el-GR" sz="1900" dirty="0" smtClean="0"/>
              <a:t>»</a:t>
            </a:r>
            <a:r>
              <a:rPr lang="en-US" sz="1900" dirty="0" smtClean="0"/>
              <a:t>.</a:t>
            </a:r>
            <a:endParaRPr lang="el-GR" sz="1900" dirty="0" smtClean="0"/>
          </a:p>
          <a:p>
            <a:pPr>
              <a:buFont typeface="Wingdings" pitchFamily="2" charset="2"/>
              <a:buChar char="q"/>
            </a:pPr>
            <a:endParaRPr lang="en-US" sz="2200" i="1" dirty="0" smtClean="0">
              <a:solidFill>
                <a:schemeClr val="accent4">
                  <a:lumMod val="75000"/>
                </a:schemeClr>
              </a:solidFill>
            </a:endParaRPr>
          </a:p>
          <a:p>
            <a:pPr>
              <a:buFont typeface="Wingdings" pitchFamily="2" charset="2"/>
              <a:buChar char="q"/>
            </a:pPr>
            <a:endParaRPr lang="el-GR" sz="2800" b="1" dirty="0" smtClean="0"/>
          </a:p>
          <a:p>
            <a:endParaRPr lang="el-GR" sz="2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3200" b="1" dirty="0" err="1" smtClean="0"/>
              <a:t>i</a:t>
            </a:r>
            <a:r>
              <a:rPr lang="el-GR" sz="3200" b="1" dirty="0" smtClean="0"/>
              <a:t>. Προς τον Πρόεδρο της Δημοκρατίας </a:t>
            </a:r>
            <a:r>
              <a:rPr lang="en-US" sz="3200" b="1" dirty="0" smtClean="0"/>
              <a:t/>
            </a:r>
            <a:br>
              <a:rPr lang="en-US" sz="3200" b="1" dirty="0" smtClean="0"/>
            </a:br>
            <a:r>
              <a:rPr lang="el-GR" sz="3200" b="1" dirty="0" smtClean="0"/>
              <a:t>(άρθρο 43 παρ.2 </a:t>
            </a:r>
            <a:r>
              <a:rPr lang="el-GR" sz="3200" b="1" dirty="0" err="1" smtClean="0"/>
              <a:t>εδ</a:t>
            </a:r>
            <a:r>
              <a:rPr lang="el-GR" sz="3200" b="1" dirty="0" smtClean="0"/>
              <a:t>. </a:t>
            </a:r>
            <a:r>
              <a:rPr lang="el-GR" sz="3200" b="1" dirty="0" err="1" smtClean="0"/>
              <a:t>α΄</a:t>
            </a:r>
            <a:r>
              <a:rPr lang="el-GR" sz="3200" b="1" dirty="0" smtClean="0"/>
              <a:t> Σ.)</a:t>
            </a:r>
            <a:br>
              <a:rPr lang="el-GR" sz="3200" b="1" dirty="0" smtClean="0"/>
            </a:br>
            <a:endParaRPr lang="el-GR" sz="3200" dirty="0"/>
          </a:p>
        </p:txBody>
      </p:sp>
      <p:sp>
        <p:nvSpPr>
          <p:cNvPr id="3" name="2 - Θέση περιεχομένου"/>
          <p:cNvSpPr>
            <a:spLocks noGrp="1"/>
          </p:cNvSpPr>
          <p:nvPr>
            <p:ph idx="1"/>
          </p:nvPr>
        </p:nvSpPr>
        <p:spPr/>
        <p:txBody>
          <a:bodyPr>
            <a:normAutofit fontScale="70000" lnSpcReduction="20000"/>
          </a:bodyPr>
          <a:lstStyle/>
          <a:p>
            <a:pPr algn="ctr">
              <a:buNone/>
            </a:pPr>
            <a:r>
              <a:rPr lang="el-GR" sz="4200" b="1" dirty="0" smtClean="0"/>
              <a:t>Προεδρικά Διατάγματα:</a:t>
            </a:r>
            <a:endParaRPr lang="el-GR" sz="4200" dirty="0" smtClean="0"/>
          </a:p>
          <a:p>
            <a:pPr algn="ctr">
              <a:buNone/>
            </a:pPr>
            <a:r>
              <a:rPr lang="el-GR" dirty="0" smtClean="0"/>
              <a:t>	εξουσιοδοτείται ο Πρόεδρος της Δημοκρατίας (</a:t>
            </a:r>
            <a:r>
              <a:rPr lang="el-GR" dirty="0" err="1" smtClean="0"/>
              <a:t>ΠτΔ</a:t>
            </a:r>
            <a:r>
              <a:rPr lang="el-GR" dirty="0" smtClean="0"/>
              <a:t>), </a:t>
            </a:r>
          </a:p>
          <a:p>
            <a:pPr algn="ctr">
              <a:buNone/>
            </a:pPr>
            <a:r>
              <a:rPr lang="el-GR" dirty="0" smtClean="0"/>
              <a:t>να εκδώσει προεδρικά διατάγματα (Π.Δ.) </a:t>
            </a:r>
          </a:p>
          <a:p>
            <a:pPr algn="ctr">
              <a:buNone/>
            </a:pPr>
            <a:r>
              <a:rPr lang="el-GR" dirty="0" smtClean="0"/>
              <a:t>«</a:t>
            </a:r>
            <a:r>
              <a:rPr lang="el-GR" i="1" dirty="0" smtClean="0"/>
              <a:t>ύστερα από πρόταση του αρμόδιου Υπουργού</a:t>
            </a:r>
            <a:r>
              <a:rPr lang="el-GR" dirty="0" smtClean="0"/>
              <a:t>» (άρθρο 35 Σ.).</a:t>
            </a:r>
            <a:endParaRPr lang="en-US" dirty="0" smtClean="0"/>
          </a:p>
          <a:p>
            <a:pPr algn="ctr">
              <a:buNone/>
            </a:pPr>
            <a:r>
              <a:rPr lang="el-GR" b="1" dirty="0" smtClean="0"/>
              <a:t>	</a:t>
            </a:r>
          </a:p>
          <a:p>
            <a:pPr algn="ctr">
              <a:buNone/>
            </a:pPr>
            <a:r>
              <a:rPr lang="el-GR" b="1" dirty="0" smtClean="0"/>
              <a:t>Διαδικασία στην πράξη:</a:t>
            </a:r>
          </a:p>
          <a:p>
            <a:pPr algn="ctr">
              <a:buNone/>
            </a:pPr>
            <a:r>
              <a:rPr lang="el-GR" dirty="0" smtClean="0"/>
              <a:t>Προετοιμασία του Π.Δ. από την Διοίκηση</a:t>
            </a:r>
          </a:p>
          <a:p>
            <a:pPr algn="ctr">
              <a:buNone/>
            </a:pPr>
            <a:r>
              <a:rPr lang="el-GR" dirty="0" smtClean="0"/>
              <a:t>	</a:t>
            </a:r>
          </a:p>
          <a:p>
            <a:pPr algn="ctr">
              <a:buNone/>
            </a:pPr>
            <a:r>
              <a:rPr lang="el-GR" dirty="0" smtClean="0"/>
              <a:t>Προσυπογραφή από τον αρμόδιο Υπουργό</a:t>
            </a:r>
          </a:p>
          <a:p>
            <a:pPr algn="ctr">
              <a:buNone/>
            </a:pPr>
            <a:r>
              <a:rPr lang="el-GR" dirty="0" smtClean="0"/>
              <a:t>	</a:t>
            </a:r>
          </a:p>
          <a:p>
            <a:pPr algn="ctr">
              <a:buNone/>
            </a:pPr>
            <a:r>
              <a:rPr lang="el-GR" dirty="0" smtClean="0"/>
              <a:t>Επεξεργασία από το </a:t>
            </a:r>
            <a:r>
              <a:rPr lang="el-GR" dirty="0" err="1" smtClean="0"/>
              <a:t>ΣτΕ</a:t>
            </a:r>
            <a:r>
              <a:rPr lang="el-GR" dirty="0" smtClean="0"/>
              <a:t> (άρθρο 95 παρ. 1 </a:t>
            </a:r>
            <a:r>
              <a:rPr lang="el-GR" dirty="0" err="1" smtClean="0"/>
              <a:t>δ΄</a:t>
            </a:r>
            <a:r>
              <a:rPr lang="el-GR" dirty="0" smtClean="0"/>
              <a:t> του Σ.)</a:t>
            </a:r>
          </a:p>
          <a:p>
            <a:pPr algn="ctr">
              <a:buNone/>
            </a:pPr>
            <a:r>
              <a:rPr lang="el-GR" dirty="0" smtClean="0"/>
              <a:t>	</a:t>
            </a:r>
          </a:p>
          <a:p>
            <a:pPr algn="ctr">
              <a:buNone/>
            </a:pPr>
            <a:r>
              <a:rPr lang="el-GR" dirty="0" smtClean="0"/>
              <a:t>Υπογραφή από τον Πρόεδρο της Δημοκρατίας. </a:t>
            </a:r>
          </a:p>
          <a:p>
            <a:endParaRPr lang="el-GR" dirty="0"/>
          </a:p>
        </p:txBody>
      </p:sp>
      <p:sp>
        <p:nvSpPr>
          <p:cNvPr id="4" name="3 - Βέλος προς τα κάτω"/>
          <p:cNvSpPr/>
          <p:nvPr/>
        </p:nvSpPr>
        <p:spPr>
          <a:xfrm>
            <a:off x="4143372" y="4071942"/>
            <a:ext cx="571504"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143372" y="4714884"/>
            <a:ext cx="571504"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143372" y="5429264"/>
            <a:ext cx="571504"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b="1" dirty="0" smtClean="0"/>
              <a:t/>
            </a:r>
            <a:br>
              <a:rPr lang="el-GR" sz="3200" b="1" dirty="0" smtClean="0"/>
            </a:br>
            <a:r>
              <a:rPr lang="el-GR" sz="3200" b="1" dirty="0" smtClean="0"/>
              <a:t>Επεξεργασία των διαταγμάτων </a:t>
            </a:r>
            <a:br>
              <a:rPr lang="el-GR" sz="3200" b="1" dirty="0" smtClean="0"/>
            </a:br>
            <a:r>
              <a:rPr lang="el-GR" sz="3200" b="1" dirty="0" smtClean="0"/>
              <a:t>από το </a:t>
            </a:r>
            <a:r>
              <a:rPr lang="el-GR" sz="3200" b="1" dirty="0" err="1" smtClean="0"/>
              <a:t>ΣτΕ</a:t>
            </a:r>
            <a:r>
              <a:rPr lang="el-GR" sz="3200" b="1" dirty="0" smtClean="0"/>
              <a:t>  (Ε΄ Τμήμα )</a:t>
            </a:r>
            <a:br>
              <a:rPr lang="el-GR" sz="3200" b="1" dirty="0" smtClean="0"/>
            </a:br>
            <a:endParaRPr lang="el-GR" sz="3200" b="1" dirty="0"/>
          </a:p>
        </p:txBody>
      </p:sp>
      <p:sp>
        <p:nvSpPr>
          <p:cNvPr id="3" name="2 - Θέση περιεχομένου"/>
          <p:cNvSpPr>
            <a:spLocks noGrp="1"/>
          </p:cNvSpPr>
          <p:nvPr>
            <p:ph idx="1"/>
          </p:nvPr>
        </p:nvSpPr>
        <p:spPr/>
        <p:txBody>
          <a:bodyPr>
            <a:normAutofit fontScale="92500" lnSpcReduction="20000"/>
          </a:bodyPr>
          <a:lstStyle/>
          <a:p>
            <a:pPr algn="ctr">
              <a:buNone/>
            </a:pPr>
            <a:r>
              <a:rPr lang="el-GR" dirty="0" smtClean="0"/>
              <a:t>	</a:t>
            </a:r>
            <a:r>
              <a:rPr lang="el-GR" b="1" dirty="0" smtClean="0"/>
              <a:t>Προϋπόθεση:</a:t>
            </a:r>
            <a:r>
              <a:rPr lang="el-GR" dirty="0" smtClean="0"/>
              <a:t> να έχουν πράγματι κανονιστικό χαρακτήρα (=να θέτουν γενικούς και αφηρημένους κανόνες δικαίου). </a:t>
            </a:r>
          </a:p>
          <a:p>
            <a:pPr>
              <a:buNone/>
            </a:pPr>
            <a:endParaRPr lang="el-GR" dirty="0" smtClean="0"/>
          </a:p>
          <a:p>
            <a:pPr algn="ctr">
              <a:buNone/>
            </a:pPr>
            <a:r>
              <a:rPr lang="el-GR" dirty="0" smtClean="0"/>
              <a:t>ουσιώδης τύπος της διαδικασίας εκδόσεως </a:t>
            </a:r>
          </a:p>
          <a:p>
            <a:pPr algn="ctr">
              <a:buNone/>
            </a:pPr>
            <a:endParaRPr lang="el-GR" dirty="0" smtClean="0"/>
          </a:p>
          <a:p>
            <a:pPr algn="ctr">
              <a:buNone/>
            </a:pPr>
            <a:r>
              <a:rPr lang="el-GR" dirty="0" smtClean="0"/>
              <a:t>παράλειψη τήρησης του τύπου</a:t>
            </a:r>
          </a:p>
          <a:p>
            <a:pPr algn="ctr">
              <a:buNone/>
            </a:pPr>
            <a:endParaRPr lang="el-GR" dirty="0" smtClean="0"/>
          </a:p>
          <a:p>
            <a:pPr algn="ctr">
              <a:buNone/>
            </a:pPr>
            <a:r>
              <a:rPr lang="el-GR" dirty="0" smtClean="0"/>
              <a:t>οι διατάξεις ελέγχονται ως ανίσχυρες  για παράβαση ουσιώδους τύπου της διαδικασίας.</a:t>
            </a:r>
            <a:endParaRPr lang="el-GR" dirty="0"/>
          </a:p>
        </p:txBody>
      </p:sp>
      <p:sp>
        <p:nvSpPr>
          <p:cNvPr id="4" name="3 - Βέλος προς τα κάτω"/>
          <p:cNvSpPr/>
          <p:nvPr/>
        </p:nvSpPr>
        <p:spPr>
          <a:xfrm>
            <a:off x="4357686" y="3857628"/>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357686" y="4714884"/>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Προϋποθέσεις για τη χορήγηση </a:t>
            </a:r>
            <a:br>
              <a:rPr lang="el-GR" sz="3200" b="1" dirty="0" smtClean="0"/>
            </a:br>
            <a:r>
              <a:rPr lang="el-GR" sz="3200" b="1" dirty="0" smtClean="0"/>
              <a:t>νομοθετικής εξουσιοδότησης στον </a:t>
            </a:r>
            <a:r>
              <a:rPr lang="el-GR" sz="3200" b="1" dirty="0" err="1" smtClean="0"/>
              <a:t>ΠτΔ</a:t>
            </a:r>
            <a:r>
              <a:rPr lang="el-GR" sz="3200" dirty="0" smtClean="0"/>
              <a:t/>
            </a:r>
            <a:br>
              <a:rPr lang="el-GR" sz="3200" dirty="0" smtClean="0"/>
            </a:br>
            <a:endParaRPr lang="el-GR" sz="3200" dirty="0"/>
          </a:p>
        </p:txBody>
      </p:sp>
      <p:sp>
        <p:nvSpPr>
          <p:cNvPr id="3" name="2 - Θέση περιεχομένου"/>
          <p:cNvSpPr>
            <a:spLocks noGrp="1"/>
          </p:cNvSpPr>
          <p:nvPr>
            <p:ph idx="1"/>
          </p:nvPr>
        </p:nvSpPr>
        <p:spPr/>
        <p:txBody>
          <a:bodyPr>
            <a:normAutofit fontScale="85000" lnSpcReduction="10000"/>
          </a:bodyPr>
          <a:lstStyle/>
          <a:p>
            <a:pPr algn="ctr">
              <a:buNone/>
            </a:pPr>
            <a:r>
              <a:rPr lang="el-GR" b="1" dirty="0" smtClean="0"/>
              <a:t>Ειδική και ορισμένη νομοθετική εξουσιοδότηση</a:t>
            </a:r>
            <a:r>
              <a:rPr lang="el-GR" dirty="0" smtClean="0"/>
              <a:t> </a:t>
            </a:r>
          </a:p>
          <a:p>
            <a:pPr algn="ctr">
              <a:buNone/>
            </a:pPr>
            <a:r>
              <a:rPr lang="el-GR" dirty="0" smtClean="0"/>
              <a:t>(και όχι γενική και αόριστη) : </a:t>
            </a:r>
          </a:p>
          <a:p>
            <a:pPr algn="just">
              <a:buNone/>
            </a:pPr>
            <a:r>
              <a:rPr lang="el-GR" dirty="0" smtClean="0"/>
              <a:t>	</a:t>
            </a:r>
          </a:p>
          <a:p>
            <a:pPr algn="ctr">
              <a:buFont typeface="Wingdings" pitchFamily="2" charset="2"/>
              <a:buChar char="Ø"/>
            </a:pPr>
            <a:r>
              <a:rPr lang="el-GR" sz="3100" dirty="0" smtClean="0"/>
              <a:t>να προσδιορίζει καθ’ ύλην </a:t>
            </a:r>
          </a:p>
          <a:p>
            <a:pPr algn="ctr">
              <a:buNone/>
            </a:pPr>
            <a:r>
              <a:rPr lang="el-GR" sz="3100" dirty="0" smtClean="0"/>
              <a:t>το αντικείμενο της εξουσιοδότησης</a:t>
            </a:r>
          </a:p>
          <a:p>
            <a:pPr algn="just">
              <a:buNone/>
            </a:pPr>
            <a:endParaRPr lang="el-GR" sz="3100" dirty="0" smtClean="0"/>
          </a:p>
          <a:p>
            <a:pPr algn="ctr">
              <a:buFont typeface="Wingdings" pitchFamily="2" charset="2"/>
              <a:buChar char="Ø"/>
            </a:pPr>
            <a:r>
              <a:rPr lang="el-GR" sz="3100" dirty="0" smtClean="0"/>
              <a:t> να περιέχει «εν </a:t>
            </a:r>
            <a:r>
              <a:rPr lang="el-GR" sz="3100" dirty="0" err="1" smtClean="0"/>
              <a:t>σπέρματι</a:t>
            </a:r>
            <a:r>
              <a:rPr lang="el-GR" sz="3100" dirty="0" smtClean="0"/>
              <a:t>» και την ουσιαστική ρύθμιση,</a:t>
            </a:r>
          </a:p>
          <a:p>
            <a:pPr algn="ctr">
              <a:buNone/>
            </a:pPr>
            <a:r>
              <a:rPr lang="el-GR" sz="3100" dirty="0" smtClean="0"/>
              <a:t>έστω και σε γενικό, ορισμένο όμως, πλαίσιο,</a:t>
            </a:r>
          </a:p>
          <a:p>
            <a:pPr algn="ctr">
              <a:buNone/>
            </a:pPr>
            <a:r>
              <a:rPr lang="el-GR" sz="3100" dirty="0" smtClean="0"/>
              <a:t>σύμφωνα προς το οποίο θα ενεργήσει η Διοίκηση προκειμένου να ρυθμίσει τα μερικότερα θέματα.  </a:t>
            </a:r>
            <a:endParaRPr lang="el-GR" sz="3100" dirty="0"/>
          </a:p>
        </p:txBody>
      </p:sp>
      <p:sp>
        <p:nvSpPr>
          <p:cNvPr id="4" name="3 - Συν"/>
          <p:cNvSpPr/>
          <p:nvPr/>
        </p:nvSpPr>
        <p:spPr>
          <a:xfrm>
            <a:off x="4143372" y="3786190"/>
            <a:ext cx="642942" cy="500066"/>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buFont typeface="Wingdings" pitchFamily="2" charset="2"/>
              <a:buChar char="ü"/>
            </a:pPr>
            <a:r>
              <a:rPr lang="el-GR" dirty="0" smtClean="0"/>
              <a:t>Το ζήτημα που ρυθμίζεται κανονιστικώς θα πρέπει να εμπεριέχεται </a:t>
            </a:r>
            <a:r>
              <a:rPr lang="el-GR" b="1" dirty="0" smtClean="0"/>
              <a:t>στο εννοιολογικό περιεχόμενο της νομοθετικής διάταξης</a:t>
            </a:r>
            <a:r>
              <a:rPr lang="el-GR" dirty="0" smtClean="0"/>
              <a:t>. Π.χ. η ρύθμιση του θέματος των προαγωγών αξιωματικών των σωμάτων ασφαλείας αναγκαίως περιλαμβάνει και τη θέσπιση περιορισμών στις προαγωγές.  </a:t>
            </a:r>
          </a:p>
          <a:p>
            <a:pPr>
              <a:buFont typeface="Wingdings" pitchFamily="2" charset="2"/>
              <a:buChar char="ü"/>
            </a:pPr>
            <a:endParaRPr lang="el-GR" dirty="0" smtClean="0"/>
          </a:p>
          <a:p>
            <a:pPr algn="just">
              <a:buFont typeface="Wingdings" pitchFamily="2" charset="2"/>
              <a:buChar char="ü"/>
            </a:pPr>
            <a:r>
              <a:rPr lang="el-GR" dirty="0" smtClean="0"/>
              <a:t>Η </a:t>
            </a:r>
            <a:r>
              <a:rPr lang="el-GR" b="1" dirty="0" smtClean="0"/>
              <a:t>ευρύτητα της εξουσιοδοτήσεως </a:t>
            </a:r>
            <a:r>
              <a:rPr lang="el-GR" dirty="0" smtClean="0"/>
              <a:t>(αν περιλαμβάνει δηλαδή μεγάλο ή μικρό αριθμό περιπτώσεων) δεν επηρεάζει το κύρος της, αρκεί το περιεχόμενό της είναι ορισμένο</a:t>
            </a:r>
            <a:r>
              <a:rPr lang="en-US" dirty="0" smtClean="0"/>
              <a:t>.</a:t>
            </a:r>
            <a:endParaRPr lang="el-GR" dirty="0" smtClean="0"/>
          </a:p>
          <a:p>
            <a:pPr algn="just">
              <a:buFont typeface="Wingdings" pitchFamily="2" charset="2"/>
              <a:buChar char="ü"/>
            </a:pPr>
            <a:endParaRPr lang="el-GR" dirty="0" smtClean="0"/>
          </a:p>
          <a:p>
            <a:pPr algn="just">
              <a:buFont typeface="Wingdings" pitchFamily="2" charset="2"/>
              <a:buChar char="ü"/>
            </a:pPr>
            <a:r>
              <a:rPr lang="el-GR" dirty="0" smtClean="0"/>
              <a:t>Προβληματική η συχνή στην πράξη γενική αναφορά στην εξουσιοδοτική διάταξη ότι με την κανονιστική πράξη που θα εκδοθεί θα ρυθμιστεί «</a:t>
            </a:r>
            <a:r>
              <a:rPr lang="el-GR" i="1" dirty="0" smtClean="0"/>
              <a:t>και κάθε άλλο σχετικό θέμα</a:t>
            </a:r>
            <a:r>
              <a:rPr lang="el-GR" dirty="0" smtClean="0"/>
              <a:t>»</a:t>
            </a:r>
            <a:r>
              <a:rPr lang="en-US" dirty="0" smtClean="0"/>
              <a:t>.</a:t>
            </a:r>
            <a:r>
              <a:rPr lang="el-GR" dirty="0" smtClean="0"/>
              <a:t>	</a:t>
            </a:r>
            <a:endParaRPr lang="en-US" dirty="0" smtClean="0"/>
          </a:p>
          <a:p>
            <a:pPr algn="just">
              <a:buNone/>
            </a:pPr>
            <a:r>
              <a:rPr lang="en-US" dirty="0" smtClean="0"/>
              <a:t>	(</a:t>
            </a:r>
            <a:r>
              <a:rPr lang="el-GR" i="1" dirty="0" smtClean="0"/>
              <a:t>το θέμα αυτό έχει όντως συνάφεια και συνδέεται με τα θέματα που ρυθμίζει η εξουσιοδοτική διάταξη</a:t>
            </a:r>
            <a:r>
              <a:rPr lang="en-US" dirty="0" smtClean="0"/>
              <a:t>;)</a:t>
            </a:r>
            <a:endParaRPr lang="el-GR" dirty="0" smtClean="0"/>
          </a:p>
          <a:p>
            <a:pPr algn="just">
              <a:buFont typeface="Wingdings" pitchFamily="2" charset="2"/>
              <a:buChar char="ü"/>
            </a:pPr>
            <a:endParaRPr lang="en-US" dirty="0" smtClean="0"/>
          </a:p>
          <a:p>
            <a:pPr>
              <a:buNone/>
            </a:pPr>
            <a:endParaRPr lang="el-GR" dirty="0" smtClean="0"/>
          </a:p>
          <a:p>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Autofit/>
          </a:bodyPr>
          <a:lstStyle/>
          <a:p>
            <a:r>
              <a:rPr lang="el-GR" sz="2200" b="1" dirty="0" smtClean="0"/>
              <a:t>Ο δικαστικός έλεγχος της νομοθετικής εξουσιοδότησης αφορά:</a:t>
            </a:r>
            <a:r>
              <a:rPr lang="el-GR" sz="2200" dirty="0" smtClean="0"/>
              <a:t/>
            </a:r>
            <a:br>
              <a:rPr lang="el-GR" sz="2200" dirty="0" smtClean="0"/>
            </a:br>
            <a:endParaRPr lang="el-GR" sz="2200" dirty="0"/>
          </a:p>
        </p:txBody>
      </p:sp>
      <p:sp>
        <p:nvSpPr>
          <p:cNvPr id="3" name="2 - Θέση περιεχομένου"/>
          <p:cNvSpPr>
            <a:spLocks noGrp="1"/>
          </p:cNvSpPr>
          <p:nvPr>
            <p:ph idx="1"/>
          </p:nvPr>
        </p:nvSpPr>
        <p:spPr>
          <a:xfrm>
            <a:off x="457200" y="785794"/>
            <a:ext cx="8229600" cy="5715040"/>
          </a:xfrm>
        </p:spPr>
        <p:txBody>
          <a:bodyPr>
            <a:noAutofit/>
          </a:bodyPr>
          <a:lstStyle/>
          <a:p>
            <a:pPr algn="just">
              <a:buFont typeface="Wingdings" pitchFamily="2" charset="2"/>
              <a:buChar char="Ø"/>
            </a:pPr>
            <a:r>
              <a:rPr lang="el-GR" sz="1500" dirty="0" smtClean="0"/>
              <a:t>τη </a:t>
            </a:r>
            <a:r>
              <a:rPr lang="el-GR" sz="1500" b="1" dirty="0" smtClean="0"/>
              <a:t>συνταγματικότητα</a:t>
            </a:r>
            <a:r>
              <a:rPr lang="el-GR" sz="1500" dirty="0" smtClean="0"/>
              <a:t> της εξουσιοδοτικής διάταξης προς το άρθρο 43 παρ.2 του Σ.:</a:t>
            </a:r>
          </a:p>
          <a:p>
            <a:pPr algn="just">
              <a:buNone/>
            </a:pPr>
            <a:r>
              <a:rPr lang="el-GR" sz="1500" i="1" dirty="0" smtClean="0"/>
              <a:t>	πληρούνται πράγματι οι προϋποθέσεις που τάσσει το άρθρο 43 παρ.2 του Σ. (ειδική και ορισμένη η εξουσιοδότηση)</a:t>
            </a:r>
            <a:r>
              <a:rPr lang="en-US" sz="1500" i="1" dirty="0" smtClean="0"/>
              <a:t>;</a:t>
            </a:r>
            <a:r>
              <a:rPr lang="el-GR" sz="1500" i="1" dirty="0" smtClean="0">
                <a:solidFill>
                  <a:schemeClr val="tx2"/>
                </a:solidFill>
              </a:rPr>
              <a:t> (αφορά το νομοθέτη).</a:t>
            </a:r>
          </a:p>
          <a:p>
            <a:pPr algn="just">
              <a:buNone/>
            </a:pPr>
            <a:r>
              <a:rPr lang="el-GR" sz="1500" dirty="0" smtClean="0"/>
              <a:t>		 </a:t>
            </a:r>
            <a:r>
              <a:rPr lang="el-GR" sz="1500" dirty="0" smtClean="0">
                <a:solidFill>
                  <a:schemeClr val="accent2">
                    <a:lumMod val="75000"/>
                  </a:schemeClr>
                </a:solidFill>
              </a:rPr>
              <a:t>Αν δεν ήταν ειδική και ορισμένη η εξουσιοδότηση, η κανονιστική πράξη τυγχάνει 	ακυρωτέα λόγω αντίθεσης της νομοθετικής διάταξης προς το άρθρο 43 παρ.2 Σ.</a:t>
            </a:r>
          </a:p>
          <a:p>
            <a:pPr algn="just">
              <a:buNone/>
            </a:pPr>
            <a:r>
              <a:rPr lang="el-GR" sz="1500" dirty="0" smtClean="0"/>
              <a:t>	</a:t>
            </a:r>
          </a:p>
          <a:p>
            <a:pPr algn="just">
              <a:buFont typeface="Wingdings" pitchFamily="2" charset="2"/>
              <a:buChar char="Ø"/>
            </a:pPr>
            <a:r>
              <a:rPr lang="el-GR" sz="1500" dirty="0" smtClean="0"/>
              <a:t>την </a:t>
            </a:r>
            <a:r>
              <a:rPr lang="el-GR" sz="1500" b="1" dirty="0" smtClean="0"/>
              <a:t>ύπαρξη</a:t>
            </a:r>
            <a:r>
              <a:rPr lang="el-GR" sz="1500" dirty="0" smtClean="0"/>
              <a:t> νομοθετικής εξουσιοδότησης</a:t>
            </a:r>
            <a:r>
              <a:rPr lang="el-GR" sz="1500" i="1" dirty="0" smtClean="0">
                <a:solidFill>
                  <a:schemeClr val="tx2"/>
                </a:solidFill>
              </a:rPr>
              <a:t> (αφορά την εκτελεστική λειτουργία)</a:t>
            </a:r>
            <a:r>
              <a:rPr lang="el-GR" sz="1500" dirty="0" smtClean="0"/>
              <a:t>. </a:t>
            </a:r>
          </a:p>
          <a:p>
            <a:pPr algn="just">
              <a:buNone/>
            </a:pPr>
            <a:r>
              <a:rPr lang="el-GR" sz="1500" dirty="0" smtClean="0"/>
              <a:t>		</a:t>
            </a:r>
            <a:r>
              <a:rPr lang="el-GR" sz="1500" dirty="0" smtClean="0">
                <a:solidFill>
                  <a:schemeClr val="accent2">
                    <a:lumMod val="75000"/>
                  </a:schemeClr>
                </a:solidFill>
              </a:rPr>
              <a:t>Επί απουσίας η κανονιστική πράξη τυγχάνει ακυρωτέα λόγω απουσίας εξουσιοδοτικής 	διάταξης</a:t>
            </a:r>
          </a:p>
          <a:p>
            <a:pPr algn="just">
              <a:buFont typeface="Wingdings" pitchFamily="2" charset="2"/>
              <a:buChar char="Ø"/>
            </a:pPr>
            <a:endParaRPr lang="el-GR" sz="1500" dirty="0" smtClean="0"/>
          </a:p>
          <a:p>
            <a:pPr algn="just">
              <a:buFont typeface="Wingdings" pitchFamily="2" charset="2"/>
              <a:buChar char="Ø"/>
            </a:pPr>
            <a:r>
              <a:rPr lang="el-GR" sz="1500" dirty="0" smtClean="0"/>
              <a:t>στην εξεταζόμενη περίπτωση, </a:t>
            </a:r>
            <a:r>
              <a:rPr lang="el-GR" sz="1500" b="1" dirty="0" smtClean="0"/>
              <a:t>συνέτρεξαν</a:t>
            </a:r>
            <a:r>
              <a:rPr lang="el-GR" sz="1500" dirty="0" smtClean="0"/>
              <a:t> </a:t>
            </a:r>
            <a:r>
              <a:rPr lang="el-GR" sz="1500" b="1" dirty="0" smtClean="0"/>
              <a:t>οι όροι </a:t>
            </a:r>
            <a:r>
              <a:rPr lang="el-GR" sz="1500" dirty="0" smtClean="0"/>
              <a:t>της εξουσιοδότησης, βάσει της οποίας εκδόθηκε η ελεγχόμενη κανονιστική πράξη </a:t>
            </a:r>
            <a:r>
              <a:rPr lang="el-GR" sz="1500" i="1" dirty="0" smtClean="0">
                <a:solidFill>
                  <a:schemeClr val="tx2"/>
                </a:solidFill>
              </a:rPr>
              <a:t>(αφορά την εκτελεστική λειτουργία)</a:t>
            </a:r>
          </a:p>
          <a:p>
            <a:pPr algn="just">
              <a:buNone/>
            </a:pPr>
            <a:r>
              <a:rPr lang="el-GR" sz="1500" dirty="0" smtClean="0"/>
              <a:t>		</a:t>
            </a:r>
            <a:r>
              <a:rPr lang="el-GR" sz="1500" dirty="0" smtClean="0">
                <a:solidFill>
                  <a:schemeClr val="accent2">
                    <a:lumMod val="75000"/>
                  </a:schemeClr>
                </a:solidFill>
              </a:rPr>
              <a:t>Αν δεν συνέτρεξαν οι όροι της εξουσιοδότησης, η κανονιστική πράξη παραβίασε την 	εξουσιοδοτική διάταξη.</a:t>
            </a:r>
          </a:p>
          <a:p>
            <a:pPr algn="just">
              <a:buNone/>
            </a:pPr>
            <a:endParaRPr lang="el-GR" sz="1500" i="1" dirty="0" smtClean="0">
              <a:solidFill>
                <a:schemeClr val="tx2"/>
              </a:solidFill>
            </a:endParaRPr>
          </a:p>
          <a:p>
            <a:pPr algn="just">
              <a:buFont typeface="Wingdings" pitchFamily="2" charset="2"/>
              <a:buChar char="Ø"/>
            </a:pPr>
            <a:r>
              <a:rPr lang="el-GR" sz="1500" dirty="0" smtClean="0"/>
              <a:t>την τυχόν </a:t>
            </a:r>
            <a:r>
              <a:rPr lang="el-GR" sz="1500" b="1" dirty="0" smtClean="0"/>
              <a:t>υπέρβαση</a:t>
            </a:r>
            <a:r>
              <a:rPr lang="el-GR" sz="1500" dirty="0" smtClean="0"/>
              <a:t> από την κανονιστική πράξη </a:t>
            </a:r>
            <a:r>
              <a:rPr lang="el-GR" sz="1500" b="1" dirty="0" smtClean="0"/>
              <a:t>των ορίων </a:t>
            </a:r>
            <a:r>
              <a:rPr lang="el-GR" sz="1500" dirty="0" smtClean="0"/>
              <a:t>της</a:t>
            </a:r>
            <a:r>
              <a:rPr lang="el-GR" sz="1500" b="1" dirty="0" smtClean="0"/>
              <a:t> </a:t>
            </a:r>
            <a:r>
              <a:rPr lang="el-GR" sz="1500" dirty="0" smtClean="0"/>
              <a:t>εξουσιοδοτικής διάταξης:</a:t>
            </a:r>
          </a:p>
          <a:p>
            <a:pPr algn="just">
              <a:buNone/>
            </a:pPr>
            <a:r>
              <a:rPr lang="el-GR" sz="1500" i="1" dirty="0" smtClean="0"/>
              <a:t>	εμπίπτουν οι θεσπιζόμενες ρυθμίσεις στο νοηματικό περιεχόμενο του αντικειμένου της εξουσιοδότησης</a:t>
            </a:r>
            <a:r>
              <a:rPr lang="en-US" sz="1500" i="1" dirty="0" smtClean="0"/>
              <a:t>;</a:t>
            </a:r>
            <a:r>
              <a:rPr lang="el-GR" sz="1500" i="1" dirty="0" smtClean="0"/>
              <a:t> ή μήπως εκτείνονται και σε θέματα για τα οποία δεν είχε χορηγηθεί εξουσιοδότηση</a:t>
            </a:r>
            <a:r>
              <a:rPr lang="en-US" sz="1500" i="1" dirty="0" smtClean="0"/>
              <a:t>;</a:t>
            </a:r>
            <a:r>
              <a:rPr lang="en-US" sz="1500" dirty="0" smtClean="0"/>
              <a:t>)</a:t>
            </a:r>
            <a:r>
              <a:rPr lang="el-GR" sz="1500" i="1" dirty="0" smtClean="0">
                <a:solidFill>
                  <a:schemeClr val="tx2"/>
                </a:solidFill>
              </a:rPr>
              <a:t> (αφορά την εκτελεστική λειτουργία)</a:t>
            </a:r>
            <a:endParaRPr lang="el-GR" sz="1500" dirty="0" smtClean="0"/>
          </a:p>
          <a:p>
            <a:pPr algn="just">
              <a:buNone/>
            </a:pPr>
            <a:r>
              <a:rPr lang="el-GR" sz="1500" dirty="0" smtClean="0"/>
              <a:t>		</a:t>
            </a:r>
            <a:r>
              <a:rPr lang="el-GR" sz="1500" dirty="0" smtClean="0">
                <a:solidFill>
                  <a:schemeClr val="accent2">
                    <a:lumMod val="75000"/>
                  </a:schemeClr>
                </a:solidFill>
              </a:rPr>
              <a:t>Αν υπερέβη τα όρια της εξουσιοδοτικής διάταξης, η κανονιστική πράξη τυγχάνει ακυρωτέα 	λόγω  παραβίασης της εξουσιοδοτικής διάταξης.</a:t>
            </a:r>
          </a:p>
        </p:txBody>
      </p:sp>
      <p:sp>
        <p:nvSpPr>
          <p:cNvPr id="4" name="3 - Βέλος λυγισμένο προς τα επάνω"/>
          <p:cNvSpPr/>
          <p:nvPr/>
        </p:nvSpPr>
        <p:spPr>
          <a:xfrm rot="5400000">
            <a:off x="1000100" y="2643182"/>
            <a:ext cx="357190" cy="35719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λυγισμένο προς τα επάνω"/>
          <p:cNvSpPr/>
          <p:nvPr/>
        </p:nvSpPr>
        <p:spPr>
          <a:xfrm rot="5400000">
            <a:off x="928662" y="1643050"/>
            <a:ext cx="357190" cy="35719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λυγισμένο προς τα επάνω"/>
          <p:cNvSpPr/>
          <p:nvPr/>
        </p:nvSpPr>
        <p:spPr>
          <a:xfrm rot="5400000">
            <a:off x="1000100" y="3929066"/>
            <a:ext cx="357190" cy="35719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λυγισμένο προς τα επάνω"/>
          <p:cNvSpPr/>
          <p:nvPr/>
        </p:nvSpPr>
        <p:spPr>
          <a:xfrm rot="5400000">
            <a:off x="1000100" y="5715016"/>
            <a:ext cx="357190" cy="35719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Α. Θεμέλιο της κανονιστικής αρμοδιότητας της Διοίκησης </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600200"/>
            <a:ext cx="8229600" cy="4829196"/>
          </a:xfrm>
        </p:spPr>
        <p:txBody>
          <a:bodyPr>
            <a:normAutofit fontScale="32500" lnSpcReduction="20000"/>
          </a:bodyPr>
          <a:lstStyle/>
          <a:p>
            <a:pPr algn="just"/>
            <a:endParaRPr lang="el-GR" sz="4500" b="1" dirty="0" smtClean="0"/>
          </a:p>
          <a:p>
            <a:pPr algn="ctr">
              <a:buNone/>
            </a:pPr>
            <a:r>
              <a:rPr lang="el-GR" sz="6400" b="1" dirty="0" smtClean="0"/>
              <a:t>Κανονιστική αρμοδιότητα</a:t>
            </a:r>
            <a:r>
              <a:rPr lang="el-GR" sz="6400" dirty="0" smtClean="0"/>
              <a:t>:  </a:t>
            </a:r>
          </a:p>
          <a:p>
            <a:pPr algn="just">
              <a:buNone/>
            </a:pPr>
            <a:r>
              <a:rPr lang="el-GR" sz="6400" dirty="0" smtClean="0"/>
              <a:t>		</a:t>
            </a:r>
          </a:p>
          <a:p>
            <a:pPr algn="just">
              <a:buNone/>
            </a:pPr>
            <a:r>
              <a:rPr lang="el-GR" sz="6400" dirty="0"/>
              <a:t>	</a:t>
            </a:r>
            <a:r>
              <a:rPr lang="el-GR" sz="6400" dirty="0" smtClean="0"/>
              <a:t>	Η εξουσία των οργάνων της Διοίκησης να εκδίδουν </a:t>
            </a:r>
            <a:r>
              <a:rPr lang="el-GR" sz="6400" b="1" dirty="0" smtClean="0"/>
              <a:t>κανονιστικές πράξεις</a:t>
            </a:r>
            <a:r>
              <a:rPr lang="el-GR" sz="6400" dirty="0" smtClean="0"/>
              <a:t>, να θεσπίζουν δηλαδή γενικά δεσμευτικούς και αφηρημένα διατυπωμένους κανόνες δικαίου.</a:t>
            </a:r>
          </a:p>
          <a:p>
            <a:pPr algn="ctr"/>
            <a:endParaRPr lang="el-GR" sz="6400" dirty="0" smtClean="0"/>
          </a:p>
          <a:p>
            <a:pPr algn="ctr">
              <a:buNone/>
            </a:pPr>
            <a:r>
              <a:rPr lang="el-GR" sz="5500" i="1" dirty="0" smtClean="0"/>
              <a:t>Μα η διάκριση των λειτουργιών (άρθρο 26 Σ.) δεν ορίζει ότι η νομοθετική λειτουργία ασκείται από τη </a:t>
            </a:r>
            <a:r>
              <a:rPr lang="el-GR" sz="5500" i="1" dirty="0" err="1" smtClean="0"/>
              <a:t>Bουλή</a:t>
            </a:r>
            <a:r>
              <a:rPr lang="el-GR" sz="5500" i="1" dirty="0" smtClean="0"/>
              <a:t> και τον Πρόεδρο της Δημοκρατίας</a:t>
            </a:r>
            <a:r>
              <a:rPr lang="en-US" sz="5500" i="1" dirty="0" smtClean="0"/>
              <a:t>;;;;;;</a:t>
            </a:r>
          </a:p>
          <a:p>
            <a:pPr algn="ctr">
              <a:buNone/>
            </a:pPr>
            <a:endParaRPr lang="el-GR" sz="6400" dirty="0" smtClean="0"/>
          </a:p>
          <a:p>
            <a:pPr algn="ctr">
              <a:buNone/>
            </a:pPr>
            <a:r>
              <a:rPr lang="el-GR" sz="6400" b="1" dirty="0" smtClean="0"/>
              <a:t>Το  άρθρο 43 Σ </a:t>
            </a:r>
            <a:r>
              <a:rPr lang="el-GR" sz="6400" dirty="0" smtClean="0"/>
              <a:t>παρέχει στη Βουλή</a:t>
            </a:r>
            <a:r>
              <a:rPr lang="el-GR" sz="6400" b="1" dirty="0" smtClean="0"/>
              <a:t> την εξουσία</a:t>
            </a:r>
            <a:endParaRPr lang="en-US" sz="6400" b="1" dirty="0" smtClean="0"/>
          </a:p>
          <a:p>
            <a:pPr algn="ctr">
              <a:buNone/>
            </a:pPr>
            <a:r>
              <a:rPr lang="el-GR" sz="6400" b="1" dirty="0" smtClean="0"/>
              <a:t>  «</a:t>
            </a:r>
            <a:r>
              <a:rPr lang="el-GR" sz="6400" b="1" i="1" dirty="0" smtClean="0"/>
              <a:t>νομοθετικής εξουσιοδότησης»</a:t>
            </a:r>
            <a:r>
              <a:rPr lang="el-GR" sz="6400" dirty="0" smtClean="0"/>
              <a:t> </a:t>
            </a:r>
          </a:p>
          <a:p>
            <a:pPr algn="ctr">
              <a:buNone/>
            </a:pPr>
            <a:endParaRPr lang="el-GR" sz="6400" dirty="0"/>
          </a:p>
          <a:p>
            <a:pPr algn="ctr">
              <a:buNone/>
            </a:pPr>
            <a:r>
              <a:rPr lang="el-GR" sz="6400" dirty="0" smtClean="0"/>
              <a:t>τη δυνατότητα δηλαδή η Βουλή να εξουσιοδοτεί τα όργανα της Διοικήσεως να εκδίδουν κανονιστικές πράξεις.</a:t>
            </a:r>
          </a:p>
          <a:p>
            <a:pPr algn="ctr"/>
            <a:endParaRPr lang="el-GR" sz="6400" b="1" dirty="0"/>
          </a:p>
          <a:p>
            <a:pPr algn="ctr"/>
            <a:endParaRPr lang="el-GR" sz="6400" dirty="0"/>
          </a:p>
          <a:p>
            <a:pPr algn="just"/>
            <a:endParaRPr lang="el-GR" dirty="0" smtClean="0"/>
          </a:p>
          <a:p>
            <a:pPr>
              <a:buNone/>
            </a:pPr>
            <a:endParaRPr lang="el-GR" dirty="0"/>
          </a:p>
        </p:txBody>
      </p:sp>
      <p:sp>
        <p:nvSpPr>
          <p:cNvPr id="4" name="3 - Δεξιό βέλος"/>
          <p:cNvSpPr/>
          <p:nvPr/>
        </p:nvSpPr>
        <p:spPr>
          <a:xfrm>
            <a:off x="1071538" y="2500306"/>
            <a:ext cx="285752"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500562" y="5143512"/>
            <a:ext cx="42862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smtClean="0"/>
              <a:t>ii</a:t>
            </a:r>
            <a:r>
              <a:rPr lang="el-GR" sz="3200" b="1" dirty="0" smtClean="0"/>
              <a:t>. Προς τα λοιπά όργανα της Διοικήσεως  (άρθρο 43 παρ.2 </a:t>
            </a:r>
            <a:r>
              <a:rPr lang="el-GR" sz="3200" b="1" dirty="0" err="1" smtClean="0"/>
              <a:t>εδ</a:t>
            </a:r>
            <a:r>
              <a:rPr lang="el-GR" sz="3200" b="1" dirty="0" smtClean="0"/>
              <a:t>. </a:t>
            </a:r>
            <a:r>
              <a:rPr lang="el-GR" sz="3200" b="1" dirty="0" err="1" smtClean="0"/>
              <a:t>β΄</a:t>
            </a:r>
            <a:r>
              <a:rPr lang="el-GR" sz="3200" b="1" dirty="0" smtClean="0"/>
              <a:t> Σ.)</a:t>
            </a:r>
            <a:endParaRPr lang="el-GR" sz="3200" dirty="0"/>
          </a:p>
        </p:txBody>
      </p:sp>
      <p:sp>
        <p:nvSpPr>
          <p:cNvPr id="3" name="2 - Θέση περιεχομένου"/>
          <p:cNvSpPr>
            <a:spLocks noGrp="1"/>
          </p:cNvSpPr>
          <p:nvPr>
            <p:ph idx="1"/>
          </p:nvPr>
        </p:nvSpPr>
        <p:spPr>
          <a:xfrm>
            <a:off x="457200" y="1600200"/>
            <a:ext cx="8229600" cy="4614882"/>
          </a:xfrm>
        </p:spPr>
        <p:txBody>
          <a:bodyPr>
            <a:normAutofit fontScale="55000" lnSpcReduction="20000"/>
          </a:bodyPr>
          <a:lstStyle/>
          <a:p>
            <a:pPr>
              <a:buNone/>
            </a:pPr>
            <a:r>
              <a:rPr lang="el-GR" sz="2600" i="1" dirty="0" smtClean="0"/>
              <a:t>Π.χ. προς </a:t>
            </a:r>
          </a:p>
          <a:p>
            <a:pPr>
              <a:buNone/>
            </a:pPr>
            <a:r>
              <a:rPr lang="el-GR" sz="2600" i="1" dirty="0" smtClean="0"/>
              <a:t>το Υπουργικό Συμβούλιο</a:t>
            </a:r>
          </a:p>
          <a:p>
            <a:pPr>
              <a:buNone/>
            </a:pPr>
            <a:r>
              <a:rPr lang="el-GR" sz="2600" i="1" dirty="0" smtClean="0"/>
              <a:t>τον Πρωθυπουργό</a:t>
            </a:r>
          </a:p>
          <a:p>
            <a:pPr>
              <a:buNone/>
            </a:pPr>
            <a:r>
              <a:rPr lang="el-GR" sz="2600" i="1" dirty="0" smtClean="0"/>
              <a:t>τον αρμόδιο Υπουργό</a:t>
            </a:r>
          </a:p>
          <a:p>
            <a:pPr>
              <a:buNone/>
            </a:pPr>
            <a:r>
              <a:rPr lang="el-GR" sz="2600" i="1" dirty="0" smtClean="0"/>
              <a:t>το Γενικό Γραμματέα Περιφέρειας </a:t>
            </a:r>
          </a:p>
          <a:p>
            <a:pPr>
              <a:buNone/>
            </a:pPr>
            <a:r>
              <a:rPr lang="el-GR" sz="2600" i="1" dirty="0" smtClean="0"/>
              <a:t>το Δημοτικό Συμβούλιο</a:t>
            </a:r>
          </a:p>
          <a:p>
            <a:pPr>
              <a:buNone/>
            </a:pPr>
            <a:r>
              <a:rPr lang="el-GR" sz="2600" i="1" dirty="0" smtClean="0"/>
              <a:t>τη Σύγκλητο ΑΕΙ </a:t>
            </a:r>
            <a:r>
              <a:rPr lang="el-GR" sz="2600" i="1" dirty="0" err="1" smtClean="0"/>
              <a:t>κ.α</a:t>
            </a:r>
            <a:r>
              <a:rPr lang="el-GR" sz="2600" i="1" dirty="0" smtClean="0"/>
              <a:t> </a:t>
            </a:r>
          </a:p>
          <a:p>
            <a:pPr>
              <a:buNone/>
            </a:pPr>
            <a:r>
              <a:rPr lang="el-GR" sz="2400" i="1" dirty="0" smtClean="0"/>
              <a:t>…ακόμα ενδεχομένως και Ν.Π.Ι.Δ., εφόσον ασκούν σε συγκεκριμένο πεδίο διοικητικές αρμοδιότητες</a:t>
            </a:r>
            <a:r>
              <a:rPr lang="el-GR" sz="2400" dirty="0" smtClean="0"/>
              <a:t>. </a:t>
            </a:r>
            <a:endParaRPr lang="el-GR" sz="2600" i="1" dirty="0" smtClean="0"/>
          </a:p>
          <a:p>
            <a:pPr>
              <a:buNone/>
            </a:pPr>
            <a:r>
              <a:rPr lang="el-GR" dirty="0" smtClean="0"/>
              <a:t>	</a:t>
            </a:r>
          </a:p>
          <a:p>
            <a:pPr algn="ctr">
              <a:buNone/>
            </a:pPr>
            <a:r>
              <a:rPr lang="el-GR" b="1" dirty="0" smtClean="0"/>
              <a:t>Προϋπόθεση για τη χορήγηση εξουσιοδότησης</a:t>
            </a:r>
          </a:p>
          <a:p>
            <a:pPr algn="ctr">
              <a:buNone/>
            </a:pPr>
            <a:r>
              <a:rPr lang="el-GR" b="1" dirty="0" smtClean="0"/>
              <a:t> δυνάμει του άρθρου 43 παρ.2 </a:t>
            </a:r>
            <a:r>
              <a:rPr lang="el-GR" b="1" dirty="0" err="1" smtClean="0"/>
              <a:t>εδ</a:t>
            </a:r>
            <a:r>
              <a:rPr lang="el-GR" b="1" dirty="0" smtClean="0"/>
              <a:t>. </a:t>
            </a:r>
            <a:r>
              <a:rPr lang="el-GR" b="1" dirty="0" err="1" smtClean="0"/>
              <a:t>β΄</a:t>
            </a:r>
            <a:r>
              <a:rPr lang="el-GR" b="1" dirty="0" smtClean="0"/>
              <a:t> Σ.:</a:t>
            </a:r>
          </a:p>
          <a:p>
            <a:pPr algn="ctr">
              <a:buNone/>
            </a:pPr>
            <a:endParaRPr lang="el-GR" b="1" dirty="0" smtClean="0"/>
          </a:p>
          <a:p>
            <a:pPr algn="ctr">
              <a:buNone/>
            </a:pPr>
            <a:r>
              <a:rPr lang="el-GR" b="1" dirty="0" smtClean="0"/>
              <a:t>να πρόκειται να ρυθμισθούν</a:t>
            </a:r>
          </a:p>
          <a:p>
            <a:pPr algn="ctr">
              <a:buNone/>
            </a:pPr>
            <a:endParaRPr lang="el-GR" b="1" dirty="0" smtClean="0"/>
          </a:p>
          <a:p>
            <a:pPr algn="ctr">
              <a:buNone/>
            </a:pPr>
            <a:r>
              <a:rPr lang="el-GR" b="1" dirty="0" smtClean="0">
                <a:solidFill>
                  <a:srgbClr val="FF0000"/>
                </a:solidFill>
              </a:rPr>
              <a:t>«</a:t>
            </a:r>
            <a:r>
              <a:rPr lang="el-GR" b="1" i="1" dirty="0" smtClean="0">
                <a:solidFill>
                  <a:srgbClr val="FF0000"/>
                </a:solidFill>
              </a:rPr>
              <a:t>ειδικότερα θέματα ή</a:t>
            </a:r>
          </a:p>
          <a:p>
            <a:pPr algn="ctr">
              <a:buNone/>
            </a:pPr>
            <a:r>
              <a:rPr lang="el-GR" b="1" i="1" dirty="0" smtClean="0">
                <a:solidFill>
                  <a:srgbClr val="FF0000"/>
                </a:solidFill>
              </a:rPr>
              <a:t> θέματα με τοπικό ενδιαφέρον ή</a:t>
            </a:r>
          </a:p>
          <a:p>
            <a:pPr algn="ctr">
              <a:buNone/>
            </a:pPr>
            <a:r>
              <a:rPr lang="el-GR" b="1" i="1" dirty="0" smtClean="0">
                <a:solidFill>
                  <a:srgbClr val="FF0000"/>
                </a:solidFill>
              </a:rPr>
              <a:t> χαρακτήρα τεχνικό ή</a:t>
            </a:r>
          </a:p>
          <a:p>
            <a:pPr algn="ctr">
              <a:buNone/>
            </a:pPr>
            <a:r>
              <a:rPr lang="el-GR" b="1" i="1" dirty="0" smtClean="0">
                <a:solidFill>
                  <a:srgbClr val="FF0000"/>
                </a:solidFill>
              </a:rPr>
              <a:t>χαρακτήρα λεπτομερειακό</a:t>
            </a:r>
            <a:r>
              <a:rPr lang="el-GR" b="1" dirty="0" smtClean="0">
                <a:solidFill>
                  <a:srgbClr val="FF0000"/>
                </a:solidFill>
              </a:rPr>
              <a:t>»</a:t>
            </a:r>
            <a:r>
              <a:rPr lang="el-GR" b="1" dirty="0" smtClean="0"/>
              <a:t>.</a:t>
            </a:r>
            <a:endParaRPr lang="el-GR" b="1" dirty="0"/>
          </a:p>
        </p:txBody>
      </p:sp>
      <p:sp>
        <p:nvSpPr>
          <p:cNvPr id="4" name="3 - Βέλος προς τα κάτω"/>
          <p:cNvSpPr/>
          <p:nvPr/>
        </p:nvSpPr>
        <p:spPr>
          <a:xfrm>
            <a:off x="4286248" y="4714884"/>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600" b="1" dirty="0" smtClean="0"/>
              <a:t>1. Ειδικότερα θέματα</a:t>
            </a:r>
            <a:r>
              <a:rPr lang="el-GR" sz="2600" dirty="0" smtClean="0"/>
              <a:t/>
            </a:r>
            <a:br>
              <a:rPr lang="el-GR" sz="2600" dirty="0" smtClean="0"/>
            </a:br>
            <a:endParaRPr lang="el-GR" sz="2600" dirty="0"/>
          </a:p>
        </p:txBody>
      </p:sp>
      <p:sp>
        <p:nvSpPr>
          <p:cNvPr id="3" name="2 - Θέση περιεχομένου"/>
          <p:cNvSpPr>
            <a:spLocks noGrp="1"/>
          </p:cNvSpPr>
          <p:nvPr>
            <p:ph idx="1"/>
          </p:nvPr>
        </p:nvSpPr>
        <p:spPr/>
        <p:txBody>
          <a:bodyPr>
            <a:normAutofit fontScale="70000" lnSpcReduction="20000"/>
          </a:bodyPr>
          <a:lstStyle/>
          <a:p>
            <a:pPr algn="just">
              <a:buNone/>
            </a:pPr>
            <a:r>
              <a:rPr lang="el-GR" dirty="0" smtClean="0"/>
              <a:t>	</a:t>
            </a:r>
            <a:r>
              <a:rPr lang="el-GR" b="1" i="1" dirty="0" smtClean="0"/>
              <a:t>εκείνα που αποτελούν, κατά το περιεχόμενό τους και σε σχέση προς την ουσιαστική ρύθμιση που περιέχεται στο νομοθετικό κείμενο, </a:t>
            </a:r>
            <a:r>
              <a:rPr lang="el-GR" b="1" i="1" u="sng" dirty="0" smtClean="0"/>
              <a:t>μερικότερη περίπτωση </a:t>
            </a:r>
            <a:r>
              <a:rPr lang="el-GR" b="1" i="1" dirty="0" smtClean="0"/>
              <a:t>ορισμένου θέματος που αποτελεί το αντικείμενο της εν λόγω νομοθετικής ρύθμισης.</a:t>
            </a:r>
          </a:p>
          <a:p>
            <a:pPr>
              <a:buNone/>
            </a:pPr>
            <a:r>
              <a:rPr lang="el-GR" dirty="0" smtClean="0"/>
              <a:t>	</a:t>
            </a:r>
          </a:p>
          <a:p>
            <a:pPr algn="just">
              <a:buNone/>
            </a:pPr>
            <a:r>
              <a:rPr lang="el-GR" dirty="0" smtClean="0"/>
              <a:t>	Το νομοθετικό κείμενο πρέπει να περιέχει όχι απλώς τον καθ’ ύλην προσδιορισμό του αντικειμένου της εξουσιοδοτήσεως, αλλά, επί πλέον, και την ουσιαστική ρύθμισή του, έστω και σε γενικό, ορισμένο όμως, πλαίσιο.</a:t>
            </a:r>
          </a:p>
          <a:p>
            <a:pPr algn="just">
              <a:buNone/>
            </a:pPr>
            <a:endParaRPr lang="el-GR" dirty="0" smtClean="0"/>
          </a:p>
          <a:p>
            <a:pPr algn="just">
              <a:buFont typeface="Wingdings" pitchFamily="2" charset="2"/>
              <a:buChar char="ü"/>
            </a:pPr>
            <a:r>
              <a:rPr lang="el-GR" dirty="0" smtClean="0"/>
              <a:t>	ειδικότερο θέμα η ενεργοποίηση από τη Διοίκηση ήδη υφιστάμενης ρύθμισης ή η επέκταση διοικητικής αρμοδιότητας.</a:t>
            </a:r>
          </a:p>
          <a:p>
            <a:endParaRPr lang="el-GR" dirty="0"/>
          </a:p>
        </p:txBody>
      </p:sp>
      <p:sp>
        <p:nvSpPr>
          <p:cNvPr id="5" name="4 - Βέλος προς τα κάτω"/>
          <p:cNvSpPr/>
          <p:nvPr/>
        </p:nvSpPr>
        <p:spPr>
          <a:xfrm>
            <a:off x="4357686" y="1000108"/>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654164"/>
          </a:xfrm>
        </p:spPr>
        <p:txBody>
          <a:bodyPr>
            <a:noAutofit/>
          </a:bodyPr>
          <a:lstStyle/>
          <a:p>
            <a:r>
              <a:rPr lang="el-GR" sz="2600" b="1" dirty="0" smtClean="0"/>
              <a:t>Αντιδιαστολή </a:t>
            </a:r>
            <a:br>
              <a:rPr lang="el-GR" sz="2600" b="1" dirty="0" smtClean="0"/>
            </a:br>
            <a:r>
              <a:rPr lang="el-GR" sz="2600" b="1" dirty="0" smtClean="0"/>
              <a:t>ειδικού (άρθρο 43 παρ.2 </a:t>
            </a:r>
            <a:r>
              <a:rPr lang="el-GR" sz="2600" b="1" dirty="0" err="1" smtClean="0"/>
              <a:t>εδ</a:t>
            </a:r>
            <a:r>
              <a:rPr lang="el-GR" sz="2600" b="1" dirty="0" smtClean="0"/>
              <a:t>. </a:t>
            </a:r>
            <a:r>
              <a:rPr lang="el-GR" sz="2600" b="1" dirty="0" err="1" smtClean="0"/>
              <a:t>α΄</a:t>
            </a:r>
            <a:r>
              <a:rPr lang="el-GR" sz="2600" b="1" dirty="0" smtClean="0"/>
              <a:t> Σ.) και </a:t>
            </a:r>
            <a:br>
              <a:rPr lang="el-GR" sz="2600" b="1" dirty="0" smtClean="0"/>
            </a:br>
            <a:r>
              <a:rPr lang="el-GR" sz="2600" b="1" dirty="0" smtClean="0"/>
              <a:t>ειδικότερου ζητήματος (άρθρο 43 παρ.2 </a:t>
            </a:r>
            <a:r>
              <a:rPr lang="el-GR" sz="2600" b="1" dirty="0" err="1" smtClean="0"/>
              <a:t>εδ</a:t>
            </a:r>
            <a:r>
              <a:rPr lang="el-GR" sz="2600" b="1" dirty="0" smtClean="0"/>
              <a:t>. </a:t>
            </a:r>
            <a:r>
              <a:rPr lang="el-GR" sz="2600" b="1" dirty="0" err="1" smtClean="0"/>
              <a:t>β΄</a:t>
            </a:r>
            <a:r>
              <a:rPr lang="el-GR" sz="2600" b="1" dirty="0" smtClean="0"/>
              <a:t> Σ.)</a:t>
            </a:r>
            <a:endParaRPr lang="el-GR" sz="2600" b="1" dirty="0"/>
          </a:p>
        </p:txBody>
      </p:sp>
      <p:sp>
        <p:nvSpPr>
          <p:cNvPr id="3" name="2 - Θέση περιεχομένου"/>
          <p:cNvSpPr>
            <a:spLocks noGrp="1"/>
          </p:cNvSpPr>
          <p:nvPr>
            <p:ph idx="1"/>
          </p:nvPr>
        </p:nvSpPr>
        <p:spPr/>
        <p:txBody>
          <a:bodyPr>
            <a:normAutofit fontScale="62500" lnSpcReduction="20000"/>
          </a:bodyPr>
          <a:lstStyle/>
          <a:p>
            <a:endParaRPr lang="el-GR" dirty="0" smtClean="0"/>
          </a:p>
          <a:p>
            <a:pPr algn="just">
              <a:buNone/>
            </a:pPr>
            <a:r>
              <a:rPr lang="el-GR" sz="3100" dirty="0" smtClean="0"/>
              <a:t>	Ρευστό ζήτημα στην πράξη:</a:t>
            </a:r>
          </a:p>
          <a:p>
            <a:pPr algn="just"/>
            <a:r>
              <a:rPr lang="el-GR" sz="3100" dirty="0" smtClean="0"/>
              <a:t>π.χ. </a:t>
            </a:r>
            <a:r>
              <a:rPr lang="el-GR" sz="3100" i="1" dirty="0" smtClean="0"/>
              <a:t>στο παρελθόν</a:t>
            </a:r>
            <a:r>
              <a:rPr lang="el-GR" sz="3100" dirty="0" smtClean="0"/>
              <a:t>: η ρύθμιση της οργάνωσης επαγγέλματος ή της άσκησης οικονομικής ελευθερίας ή ατομικού δικαιώματος εν γένει έπρεπε καταρχήν να γίνεται με κανονιστικό προεδρικό διάταγμα. </a:t>
            </a:r>
          </a:p>
          <a:p>
            <a:pPr algn="just"/>
            <a:r>
              <a:rPr lang="el-GR" sz="3100" i="1" dirty="0" smtClean="0"/>
              <a:t>πρόσφατη νομολογία</a:t>
            </a:r>
            <a:r>
              <a:rPr lang="el-GR" sz="3100" dirty="0" smtClean="0"/>
              <a:t>: τα εν λόγω ζητήματα μπορούν να ρυθμισθούν ειδικότερα και με υπουργική απόφαση.</a:t>
            </a:r>
          </a:p>
          <a:p>
            <a:pPr algn="just">
              <a:buNone/>
            </a:pPr>
            <a:r>
              <a:rPr lang="el-GR" sz="3100" dirty="0" smtClean="0"/>
              <a:t> 		επιτρεπτή εξουσιοδότηση προς τον αρμόδιο Υπουργό για τη ρύθμιση θεμάτων τα οποία </a:t>
            </a:r>
            <a:r>
              <a:rPr lang="el-GR" sz="3100" b="1" dirty="0" smtClean="0"/>
              <a:t>δεν αφορούν τους όρους και τις προϋποθέσεις άσκησης του επαγγέλματος</a:t>
            </a:r>
            <a:r>
              <a:rPr lang="el-GR" sz="3100" dirty="0" smtClean="0"/>
              <a:t> αλλά </a:t>
            </a:r>
            <a:r>
              <a:rPr lang="el-GR" sz="3100" b="1" dirty="0" smtClean="0"/>
              <a:t>ειδικότερη δραστηριότητα </a:t>
            </a:r>
            <a:r>
              <a:rPr lang="el-GR" sz="3100" dirty="0" smtClean="0"/>
              <a:t>κατά την άσκηση του επαγγέλματος.</a:t>
            </a:r>
          </a:p>
          <a:p>
            <a:pPr algn="ctr">
              <a:buNone/>
            </a:pPr>
            <a:endParaRPr lang="el-GR" sz="3100" b="1" dirty="0" smtClean="0"/>
          </a:p>
          <a:p>
            <a:pPr algn="ctr">
              <a:buNone/>
            </a:pPr>
            <a:r>
              <a:rPr lang="el-GR" sz="3100" b="1" dirty="0" smtClean="0">
                <a:solidFill>
                  <a:schemeClr val="accent2">
                    <a:lumMod val="75000"/>
                  </a:schemeClr>
                </a:solidFill>
              </a:rPr>
              <a:t>Πρακτική συνέπεια: </a:t>
            </a:r>
          </a:p>
          <a:p>
            <a:pPr algn="ctr">
              <a:buFont typeface="Wingdings" pitchFamily="2" charset="2"/>
              <a:buChar char="ü"/>
            </a:pPr>
            <a:r>
              <a:rPr lang="el-GR" sz="3100" b="1" dirty="0" smtClean="0">
                <a:solidFill>
                  <a:schemeClr val="accent2">
                    <a:lumMod val="75000"/>
                  </a:schemeClr>
                </a:solidFill>
              </a:rPr>
              <a:t>Επί ειδικού ζητήματος μεσολαβεί η επεξεργασία</a:t>
            </a:r>
          </a:p>
          <a:p>
            <a:pPr algn="ctr">
              <a:buNone/>
            </a:pPr>
            <a:r>
              <a:rPr lang="el-GR" sz="3100" b="1" dirty="0" smtClean="0">
                <a:solidFill>
                  <a:schemeClr val="accent2">
                    <a:lumMod val="75000"/>
                  </a:schemeClr>
                </a:solidFill>
              </a:rPr>
              <a:t>  του κανονιστικού διατάγματος από το </a:t>
            </a:r>
            <a:r>
              <a:rPr lang="el-GR" sz="3100" b="1" dirty="0" err="1" smtClean="0">
                <a:solidFill>
                  <a:schemeClr val="accent2">
                    <a:lumMod val="75000"/>
                  </a:schemeClr>
                </a:solidFill>
              </a:rPr>
              <a:t>ΣτΕ</a:t>
            </a:r>
            <a:endParaRPr lang="el-GR" sz="3100" b="1" dirty="0" smtClean="0">
              <a:solidFill>
                <a:schemeClr val="accent2">
                  <a:lumMod val="75000"/>
                </a:schemeClr>
              </a:solidFill>
            </a:endParaRPr>
          </a:p>
          <a:p>
            <a:pPr algn="just">
              <a:buNone/>
            </a:pPr>
            <a:endParaRPr lang="el-GR" sz="3100" dirty="0" smtClean="0"/>
          </a:p>
          <a:p>
            <a:endParaRPr lang="el-GR" dirty="0"/>
          </a:p>
        </p:txBody>
      </p:sp>
      <p:sp>
        <p:nvSpPr>
          <p:cNvPr id="4" name="3 - Δεξιό βέλος"/>
          <p:cNvSpPr/>
          <p:nvPr/>
        </p:nvSpPr>
        <p:spPr>
          <a:xfrm>
            <a:off x="857224" y="3571876"/>
            <a:ext cx="285752"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buNone/>
            </a:pPr>
            <a:r>
              <a:rPr lang="el-GR" dirty="0" smtClean="0"/>
              <a:t>	Ενδεικτικά, ως </a:t>
            </a:r>
            <a:r>
              <a:rPr lang="el-GR" b="1" dirty="0" smtClean="0"/>
              <a:t>ειδικότερα</a:t>
            </a:r>
            <a:r>
              <a:rPr lang="el-GR" dirty="0" smtClean="0"/>
              <a:t> θέματα έχουν πρόσφατα κριθεί:</a:t>
            </a:r>
          </a:p>
          <a:p>
            <a:endParaRPr lang="el-GR" dirty="0" smtClean="0"/>
          </a:p>
          <a:p>
            <a:pPr algn="just"/>
            <a:r>
              <a:rPr lang="el-GR" dirty="0" smtClean="0"/>
              <a:t>-οι προϋποθέσεις εύρυθμης λειτουργίας που οφείλει να πληροί προσωρινά κατά τη διάρκεια της πανδημίας το πυροσβεστικό προσωπικό. </a:t>
            </a:r>
          </a:p>
          <a:p>
            <a:pPr algn="just"/>
            <a:r>
              <a:rPr lang="el-GR" dirty="0" smtClean="0"/>
              <a:t>-ο καθορισμός από τον Υπουργό Δημόσιας Τάξεως «</a:t>
            </a:r>
            <a:r>
              <a:rPr lang="el-GR" i="1" dirty="0" smtClean="0"/>
              <a:t>των λοιπών απαιτουμένων προσόντων</a:t>
            </a:r>
            <a:r>
              <a:rPr lang="el-GR" dirty="0" smtClean="0"/>
              <a:t>» για την πλήρωση θέσεων ειδικών φρουρών με το σκεπτικό ότι η ουσιαστική ρύθμιση του θέματος των προσόντων τους περιεχόταν κατά βάση στην εξουσιοδοτική διάταξη, η θέσπιση δε λοιπών προσόντων τους εν όψει των ειδικών καθηκόντων τους αποτελούσε μερικότερο θέμα.</a:t>
            </a:r>
          </a:p>
          <a:p>
            <a:pPr algn="just"/>
            <a:r>
              <a:rPr lang="el-GR" dirty="0" smtClean="0"/>
              <a:t>-ο προσδιορισμός από τον Υπουργό Οικονομικών του ακριβούς ποσοστού του περιορισμού των απαιτήσεων των εργαζομένων, που ικανοποιούνται προνομιακά, σε υπόθεση που αντικείμενο της εξουσιοδοτικής διατάξεως αποτελούσε η προνομιακή αξίωση του «Ταμείου Εγγύησης Καταθέσεων και Επενδύσεων» έναντι του υπό εκκαθάριση πιστωτικού ιδρύματος για το ποσό που κατέβαλε στα πλαίσια εφαρμογής των μέτρων εξυγίανσης. </a:t>
            </a:r>
          </a:p>
          <a:p>
            <a:pPr algn="just"/>
            <a:endParaRPr lang="el-GR" dirty="0" smtClean="0"/>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600" b="1" dirty="0" smtClean="0"/>
              <a:t>2. Τοπικά ζητήματα</a:t>
            </a:r>
            <a:r>
              <a:rPr lang="el-GR" sz="2600" dirty="0" smtClean="0"/>
              <a:t/>
            </a:r>
            <a:br>
              <a:rPr lang="el-GR" sz="2600" dirty="0" smtClean="0"/>
            </a:br>
            <a:endParaRPr lang="el-GR" sz="2600" dirty="0"/>
          </a:p>
        </p:txBody>
      </p:sp>
      <p:sp>
        <p:nvSpPr>
          <p:cNvPr id="3" name="2 - Θέση περιεχομένου"/>
          <p:cNvSpPr>
            <a:spLocks noGrp="1"/>
          </p:cNvSpPr>
          <p:nvPr>
            <p:ph idx="1"/>
          </p:nvPr>
        </p:nvSpPr>
        <p:spPr/>
        <p:txBody>
          <a:bodyPr>
            <a:normAutofit fontScale="55000" lnSpcReduction="20000"/>
          </a:bodyPr>
          <a:lstStyle/>
          <a:p>
            <a:pPr algn="ctr">
              <a:buNone/>
            </a:pPr>
            <a:r>
              <a:rPr lang="el-GR" sz="4400" b="1" i="1" dirty="0" smtClean="0"/>
              <a:t>	Εκείνα που συνδέονται με ορισμένη τοπική κοινωνία. </a:t>
            </a:r>
          </a:p>
          <a:p>
            <a:endParaRPr lang="el-GR" dirty="0" smtClean="0"/>
          </a:p>
          <a:p>
            <a:pPr algn="ctr">
              <a:buNone/>
            </a:pPr>
            <a:r>
              <a:rPr lang="el-GR" dirty="0" smtClean="0"/>
              <a:t>	Ωστόσο:</a:t>
            </a:r>
          </a:p>
          <a:p>
            <a:pPr algn="just">
              <a:buFont typeface="Wingdings" pitchFamily="2" charset="2"/>
              <a:buChar char="Ø"/>
            </a:pPr>
            <a:r>
              <a:rPr lang="el-GR" dirty="0" smtClean="0"/>
              <a:t>Το άρθρο 102 του Σ. δεν καθιερώνει </a:t>
            </a:r>
            <a:r>
              <a:rPr lang="el-GR" b="1" dirty="0" smtClean="0"/>
              <a:t>κανονιστική αυτονομία </a:t>
            </a:r>
            <a:r>
              <a:rPr lang="el-GR" dirty="0" smtClean="0"/>
              <a:t>υπέρ των Ο.Τ.Α. (</a:t>
            </a:r>
            <a:r>
              <a:rPr lang="el-GR" i="1" dirty="0" smtClean="0"/>
              <a:t>δηλαδή εξουσία να  θεσπίζουν αυτοτελώς κανόνες δικαίου</a:t>
            </a:r>
            <a:r>
              <a:rPr lang="el-GR" dirty="0" smtClean="0"/>
              <a:t>), αλλά διασφαλίζει </a:t>
            </a:r>
            <a:r>
              <a:rPr lang="el-GR" sz="3300" b="1" dirty="0" smtClean="0"/>
              <a:t>μόνον την αυτοδιοίκηση </a:t>
            </a:r>
            <a:r>
              <a:rPr lang="el-GR" dirty="0" smtClean="0"/>
              <a:t>(</a:t>
            </a:r>
            <a:r>
              <a:rPr lang="el-GR" sz="3300" i="1" dirty="0" smtClean="0"/>
              <a:t>δηλαδή την εξουσία να αποφασίζουν επί των τοπικών υποθέσεων δια ιδίων οργάνων</a:t>
            </a:r>
            <a:r>
              <a:rPr lang="el-GR" dirty="0" smtClean="0"/>
              <a:t>), εντός του πλαισίου των κανόνων που διέπουν την οργάνωση και λειτουργία τους και θεσπίζονται από τον τυπικό νόμο ή την κατ’ εξουσιοδότηση τούτου κανονιστικώς δρώσα διοίκηση.</a:t>
            </a:r>
          </a:p>
          <a:p>
            <a:pPr algn="just">
              <a:buNone/>
            </a:pPr>
            <a:r>
              <a:rPr lang="el-GR" dirty="0" smtClean="0"/>
              <a:t> </a:t>
            </a:r>
          </a:p>
          <a:p>
            <a:pPr algn="just">
              <a:buFont typeface="Wingdings" pitchFamily="2" charset="2"/>
              <a:buChar char="Ø"/>
            </a:pPr>
            <a:r>
              <a:rPr lang="el-GR" dirty="0" smtClean="0"/>
              <a:t>Η σύσταση ενός Ο.Τ.Α., η διατήρησή του ή η κατάργησή του δια της συνενώσεως αυτού με άλλους, καθώς και οι συναφείς ρυθμίσεις, όπως ο καθορισμός των ορίων, της έκτασης και της έδρας του, δεν αποτελούν τοπικές υποθέσεις αλλά γενικότερης σημασίας θέματα</a:t>
            </a:r>
          </a:p>
          <a:p>
            <a:pPr>
              <a:buNone/>
            </a:pPr>
            <a:r>
              <a:rPr lang="el-GR" dirty="0" smtClean="0"/>
              <a:t>		οι σχετικές ρυθμίσεις μπορεί να θεσπίζονται είτε ευθέως με τυπικό νόμο είτε με Π.Δ., όχι όμως με Υ.Α..</a:t>
            </a:r>
          </a:p>
          <a:p>
            <a:endParaRPr lang="el-GR" dirty="0"/>
          </a:p>
        </p:txBody>
      </p:sp>
      <p:sp>
        <p:nvSpPr>
          <p:cNvPr id="4" name="3 - Βέλος προς τα κάτω"/>
          <p:cNvSpPr/>
          <p:nvPr/>
        </p:nvSpPr>
        <p:spPr>
          <a:xfrm>
            <a:off x="4286248" y="928670"/>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εξιό βέλος"/>
          <p:cNvSpPr/>
          <p:nvPr/>
        </p:nvSpPr>
        <p:spPr>
          <a:xfrm>
            <a:off x="1000100" y="5143512"/>
            <a:ext cx="35719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ctr">
              <a:buFont typeface="Wingdings" pitchFamily="2" charset="2"/>
              <a:buChar char="Ø"/>
            </a:pPr>
            <a:r>
              <a:rPr lang="el-GR" b="1" dirty="0" smtClean="0"/>
              <a:t>έγκριση και τροποποίηση των πολεοδομικών σχεδίων </a:t>
            </a:r>
            <a:r>
              <a:rPr lang="el-GR" dirty="0" smtClean="0"/>
              <a:t>καθώς και η </a:t>
            </a:r>
            <a:r>
              <a:rPr lang="el-GR" b="1" dirty="0" smtClean="0"/>
              <a:t>θέσπιση των όρων δόμησης</a:t>
            </a:r>
            <a:r>
              <a:rPr lang="el-GR" dirty="0" smtClean="0"/>
              <a:t> σε συγκεκριμένη περιοχή.</a:t>
            </a:r>
          </a:p>
          <a:p>
            <a:pPr algn="ctr">
              <a:buNone/>
            </a:pPr>
            <a:r>
              <a:rPr lang="el-GR" dirty="0" smtClean="0"/>
              <a:t>	</a:t>
            </a:r>
          </a:p>
          <a:p>
            <a:pPr algn="ctr">
              <a:buNone/>
            </a:pPr>
            <a:r>
              <a:rPr lang="el-GR" dirty="0" smtClean="0"/>
              <a:t> 		</a:t>
            </a:r>
            <a:r>
              <a:rPr lang="el-GR" b="1" u="sng" dirty="0" smtClean="0"/>
              <a:t>δεν</a:t>
            </a:r>
            <a:r>
              <a:rPr lang="el-GR" dirty="0" smtClean="0"/>
              <a:t> είναι θέμα ειδικότερο ή τοπικού ενδιαφέροντος  		</a:t>
            </a:r>
          </a:p>
          <a:p>
            <a:pPr algn="ctr">
              <a:buNone/>
            </a:pPr>
            <a:endParaRPr lang="el-GR" b="1" dirty="0" smtClean="0"/>
          </a:p>
          <a:p>
            <a:pPr algn="ctr">
              <a:buNone/>
            </a:pPr>
            <a:r>
              <a:rPr lang="el-GR" b="1" dirty="0" smtClean="0"/>
              <a:t>απαιτείται έκδοση Π.Δ.</a:t>
            </a:r>
          </a:p>
          <a:p>
            <a:pPr algn="just">
              <a:buFont typeface="Wingdings" pitchFamily="2" charset="2"/>
              <a:buChar char="Ø"/>
            </a:pPr>
            <a:endParaRPr lang="el-GR" dirty="0" smtClean="0"/>
          </a:p>
          <a:p>
            <a:pPr algn="just">
              <a:buNone/>
            </a:pPr>
            <a:endParaRPr lang="el-GR" dirty="0" smtClean="0"/>
          </a:p>
          <a:p>
            <a:pPr algn="ctr">
              <a:buNone/>
            </a:pPr>
            <a:r>
              <a:rPr lang="el-GR" dirty="0" smtClean="0"/>
              <a:t>α) η όλως εντοπισμένη τροποποίηση των πολεοδομικών σχεδίων</a:t>
            </a:r>
          </a:p>
          <a:p>
            <a:pPr algn="ctr">
              <a:buNone/>
            </a:pPr>
            <a:r>
              <a:rPr lang="el-GR" dirty="0" smtClean="0"/>
              <a:t>β)	οι αρμοδιότητες εφαρμογής των πολεοδομικών σχεδίων </a:t>
            </a:r>
          </a:p>
          <a:p>
            <a:pPr algn="ctr">
              <a:buNone/>
            </a:pPr>
            <a:r>
              <a:rPr lang="el-GR" dirty="0" smtClean="0"/>
              <a:t>γ) οι συναφείς εκτελεστικές αρμοδιότητες </a:t>
            </a:r>
          </a:p>
          <a:p>
            <a:pPr algn="just">
              <a:buNone/>
            </a:pPr>
            <a:r>
              <a:rPr lang="el-GR" dirty="0" smtClean="0"/>
              <a:t>	</a:t>
            </a:r>
          </a:p>
          <a:p>
            <a:pPr algn="just">
              <a:buNone/>
            </a:pPr>
            <a:r>
              <a:rPr lang="el-GR" dirty="0" smtClean="0"/>
              <a:t>	</a:t>
            </a:r>
            <a:r>
              <a:rPr lang="el-GR" dirty="0" err="1" smtClean="0"/>
              <a:t>επιτρεπτώς</a:t>
            </a:r>
            <a:r>
              <a:rPr lang="el-GR" dirty="0" smtClean="0"/>
              <a:t> ανατίθενται σε άλλα όργανα της Διοίκησης (πλην του </a:t>
            </a:r>
            <a:r>
              <a:rPr lang="el-GR" dirty="0" err="1" smtClean="0"/>
              <a:t>ΠτΔ</a:t>
            </a:r>
            <a:r>
              <a:rPr lang="el-GR" dirty="0" smtClean="0"/>
              <a:t>)</a:t>
            </a:r>
          </a:p>
          <a:p>
            <a:pPr algn="just">
              <a:buNone/>
            </a:pPr>
            <a:endParaRPr lang="el-GR" dirty="0"/>
          </a:p>
        </p:txBody>
      </p:sp>
      <p:sp>
        <p:nvSpPr>
          <p:cNvPr id="4" name="3 - Διάφορο"/>
          <p:cNvSpPr/>
          <p:nvPr/>
        </p:nvSpPr>
        <p:spPr>
          <a:xfrm>
            <a:off x="3786182" y="3786190"/>
            <a:ext cx="1143008" cy="500066"/>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7 - Βέλος προς τα κάτω"/>
          <p:cNvSpPr/>
          <p:nvPr/>
        </p:nvSpPr>
        <p:spPr>
          <a:xfrm>
            <a:off x="4214810" y="5143512"/>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Βέλος προς τα κάτω"/>
          <p:cNvSpPr/>
          <p:nvPr/>
        </p:nvSpPr>
        <p:spPr>
          <a:xfrm>
            <a:off x="4143372" y="2214554"/>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Βέλος προς τα κάτω"/>
          <p:cNvSpPr/>
          <p:nvPr/>
        </p:nvSpPr>
        <p:spPr>
          <a:xfrm>
            <a:off x="4143372" y="2928934"/>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κειμένου"/>
          <p:cNvSpPr>
            <a:spLocks noGrp="1"/>
          </p:cNvSpPr>
          <p:nvPr>
            <p:ph type="body" idx="1"/>
          </p:nvPr>
        </p:nvSpPr>
        <p:spPr/>
        <p:txBody>
          <a:bodyPr/>
          <a:lstStyle/>
          <a:p>
            <a:r>
              <a:rPr lang="el-GR" dirty="0" smtClean="0"/>
              <a:t>3. Τεχνικό ζήτημα</a:t>
            </a:r>
          </a:p>
          <a:p>
            <a:endParaRPr lang="el-GR" dirty="0"/>
          </a:p>
        </p:txBody>
      </p:sp>
      <p:sp>
        <p:nvSpPr>
          <p:cNvPr id="4" name="3 - Θέση περιεχομένου"/>
          <p:cNvSpPr>
            <a:spLocks noGrp="1"/>
          </p:cNvSpPr>
          <p:nvPr>
            <p:ph sz="half" idx="2"/>
          </p:nvPr>
        </p:nvSpPr>
        <p:spPr/>
        <p:txBody>
          <a:bodyPr>
            <a:normAutofit/>
          </a:bodyPr>
          <a:lstStyle/>
          <a:p>
            <a:pPr algn="just">
              <a:buNone/>
            </a:pPr>
            <a:r>
              <a:rPr lang="el-GR" b="1" i="1" dirty="0" smtClean="0"/>
              <a:t>	</a:t>
            </a:r>
            <a:r>
              <a:rPr lang="el-GR" b="1" dirty="0" smtClean="0"/>
              <a:t>εκείνο για τη ρύθμιση του οποίου γίνεται ευρεία χρήση:</a:t>
            </a:r>
          </a:p>
          <a:p>
            <a:pPr algn="just">
              <a:buNone/>
            </a:pPr>
            <a:r>
              <a:rPr lang="el-GR" b="1" dirty="0" smtClean="0"/>
              <a:t> α) κριτηρίων επιστημονικής και εν γένει τεχνικής φύσεως και</a:t>
            </a:r>
          </a:p>
          <a:p>
            <a:pPr algn="just">
              <a:buNone/>
            </a:pPr>
            <a:r>
              <a:rPr lang="el-GR" b="1" dirty="0" smtClean="0"/>
              <a:t> β) μεθόδων για τις οποίες είναι αναγκαία η σύμπραξη ειδικών τεχνικών οργάνων.</a:t>
            </a:r>
            <a:endParaRPr lang="el-GR" dirty="0"/>
          </a:p>
        </p:txBody>
      </p:sp>
      <p:sp>
        <p:nvSpPr>
          <p:cNvPr id="5" name="4 - Θέση κειμένου"/>
          <p:cNvSpPr>
            <a:spLocks noGrp="1"/>
          </p:cNvSpPr>
          <p:nvPr>
            <p:ph type="body" sz="quarter" idx="3"/>
          </p:nvPr>
        </p:nvSpPr>
        <p:spPr/>
        <p:txBody>
          <a:bodyPr/>
          <a:lstStyle/>
          <a:p>
            <a:r>
              <a:rPr lang="el-GR" dirty="0" smtClean="0"/>
              <a:t>4. Λεπτομερειακό ζήτημα</a:t>
            </a:r>
          </a:p>
          <a:p>
            <a:endParaRPr lang="el-GR" dirty="0"/>
          </a:p>
        </p:txBody>
      </p:sp>
      <p:sp>
        <p:nvSpPr>
          <p:cNvPr id="6" name="5 - Θέση περιεχομένου"/>
          <p:cNvSpPr>
            <a:spLocks noGrp="1"/>
          </p:cNvSpPr>
          <p:nvPr>
            <p:ph sz="quarter" idx="4"/>
          </p:nvPr>
        </p:nvSpPr>
        <p:spPr/>
        <p:txBody>
          <a:bodyPr>
            <a:normAutofit/>
          </a:bodyPr>
          <a:lstStyle/>
          <a:p>
            <a:pPr algn="just">
              <a:buNone/>
            </a:pPr>
            <a:r>
              <a:rPr lang="el-GR" dirty="0" smtClean="0"/>
              <a:t>	</a:t>
            </a:r>
            <a:r>
              <a:rPr lang="el-GR" b="1" i="1" dirty="0" smtClean="0"/>
              <a:t>Αναγκαίες λεπτομέρειες </a:t>
            </a:r>
            <a:r>
              <a:rPr lang="el-GR" dirty="0" smtClean="0"/>
              <a:t>για την εφαρμογή των ρυθμίσεων.</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pPr algn="ctr">
              <a:buNone/>
            </a:pPr>
            <a:r>
              <a:rPr lang="el-GR" b="1" i="1" dirty="0" smtClean="0"/>
              <a:t>Αδύνατη</a:t>
            </a:r>
            <a:r>
              <a:rPr lang="el-GR" b="1" dirty="0" smtClean="0"/>
              <a:t> η λειτουργία του σύγχρονου ρυθμιστικού κράτους χωρίς την άσκηση </a:t>
            </a:r>
            <a:r>
              <a:rPr lang="el-GR" dirty="0" smtClean="0"/>
              <a:t>κανονιστικής αρμοδιότητα από τη Διοίκηση</a:t>
            </a:r>
            <a:r>
              <a:rPr lang="en-US" dirty="0" smtClean="0"/>
              <a:t>.</a:t>
            </a:r>
            <a:endParaRPr lang="el-GR" dirty="0" smtClean="0"/>
          </a:p>
          <a:p>
            <a:pPr algn="ctr">
              <a:buNone/>
            </a:pPr>
            <a:endParaRPr lang="el-GR" dirty="0" smtClean="0"/>
          </a:p>
          <a:p>
            <a:pPr algn="ctr">
              <a:buNone/>
            </a:pPr>
            <a:r>
              <a:rPr lang="el-GR" dirty="0" smtClean="0"/>
              <a:t>εξειδίκευση του αφαιρετικού κανόνα δικαίου - προσαρμογή του στην πραγματικότητα.</a:t>
            </a:r>
          </a:p>
          <a:p>
            <a:pPr algn="just"/>
            <a:endParaRPr lang="en-US" dirty="0" smtClean="0"/>
          </a:p>
          <a:p>
            <a:pPr algn="ctr"/>
            <a:endParaRPr lang="el-GR" b="1" dirty="0" smtClean="0"/>
          </a:p>
          <a:p>
            <a:endParaRPr lang="el-GR" dirty="0"/>
          </a:p>
        </p:txBody>
      </p:sp>
      <p:sp>
        <p:nvSpPr>
          <p:cNvPr id="4" name="3 - Βέλος προς τα κάτω"/>
          <p:cNvSpPr/>
          <p:nvPr/>
        </p:nvSpPr>
        <p:spPr>
          <a:xfrm>
            <a:off x="4500562" y="3357562"/>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000108"/>
            <a:ext cx="8229600" cy="5357850"/>
          </a:xfrm>
        </p:spPr>
        <p:txBody>
          <a:bodyPr>
            <a:noAutofit/>
          </a:bodyPr>
          <a:lstStyle/>
          <a:p>
            <a:pPr algn="ctr"/>
            <a:r>
              <a:rPr lang="el-GR" sz="2000" b="1" dirty="0" smtClean="0">
                <a:solidFill>
                  <a:schemeClr val="tx2">
                    <a:lumMod val="60000"/>
                    <a:lumOff val="40000"/>
                  </a:schemeClr>
                </a:solidFill>
              </a:rPr>
              <a:t>Ποιος χορηγεί την νομοθετική</a:t>
            </a:r>
            <a:r>
              <a:rPr lang="el-GR" sz="2000" dirty="0" smtClean="0">
                <a:solidFill>
                  <a:schemeClr val="tx2">
                    <a:lumMod val="60000"/>
                    <a:lumOff val="40000"/>
                  </a:schemeClr>
                </a:solidFill>
              </a:rPr>
              <a:t> </a:t>
            </a:r>
            <a:r>
              <a:rPr lang="el-GR" sz="2000" b="1" dirty="0" smtClean="0">
                <a:solidFill>
                  <a:schemeClr val="tx2">
                    <a:lumMod val="60000"/>
                    <a:lumOff val="40000"/>
                  </a:schemeClr>
                </a:solidFill>
              </a:rPr>
              <a:t>εξουσιοδότηση; </a:t>
            </a:r>
            <a:endParaRPr lang="en-US" sz="2000" b="1" dirty="0" smtClean="0">
              <a:solidFill>
                <a:schemeClr val="tx2">
                  <a:lumMod val="60000"/>
                  <a:lumOff val="40000"/>
                </a:schemeClr>
              </a:solidFill>
            </a:endParaRPr>
          </a:p>
          <a:p>
            <a:pPr algn="just">
              <a:buNone/>
            </a:pPr>
            <a:r>
              <a:rPr lang="en-US" sz="1800" dirty="0" smtClean="0"/>
              <a:t>	</a:t>
            </a:r>
            <a:r>
              <a:rPr lang="el-GR" sz="1800" dirty="0" smtClean="0"/>
              <a:t>Η</a:t>
            </a:r>
            <a:r>
              <a:rPr lang="en-US" sz="1800" dirty="0" smtClean="0"/>
              <a:t> </a:t>
            </a:r>
            <a:r>
              <a:rPr lang="el-GR" sz="1800" dirty="0" smtClean="0"/>
              <a:t>Ολομέλεια ή τ</a:t>
            </a:r>
            <a:r>
              <a:rPr lang="el-GR" sz="1800" dirty="0"/>
              <a:t>α</a:t>
            </a:r>
            <a:r>
              <a:rPr lang="el-GR" sz="1800" dirty="0" smtClean="0"/>
              <a:t> Τμήματα της Βουλής, ανάλογα με το αντικείμενο του τυπικού νόμου. </a:t>
            </a:r>
          </a:p>
          <a:p>
            <a:pPr algn="just">
              <a:buNone/>
            </a:pPr>
            <a:r>
              <a:rPr lang="en-US" sz="1800" dirty="0" smtClean="0"/>
              <a:t>	</a:t>
            </a:r>
            <a:r>
              <a:rPr lang="el-GR" sz="1800" dirty="0" smtClean="0"/>
              <a:t>Τα θέματα που ανήκουν στην αρμοδιότητα της Ολομέλειας (άρθρο 72 παρ. 1 Σ.), δεν μπορούν να αποτελέσουν αντικείμενο της εκτεταμένης εξουσιοδοτήσεως της παρ. 4 του άρθρου 43 Σ., αλλά μόνο της ειδικής εξουσιοδοτήσεως της παρ. 2. </a:t>
            </a:r>
          </a:p>
          <a:p>
            <a:pPr>
              <a:buNone/>
            </a:pPr>
            <a:r>
              <a:rPr lang="el-GR" sz="1800" dirty="0" smtClean="0"/>
              <a:t> </a:t>
            </a:r>
          </a:p>
          <a:p>
            <a:pPr algn="ctr"/>
            <a:r>
              <a:rPr lang="el-GR" sz="2000" b="1" dirty="0" smtClean="0">
                <a:solidFill>
                  <a:schemeClr val="tx2">
                    <a:lumMod val="60000"/>
                    <a:lumOff val="40000"/>
                  </a:schemeClr>
                </a:solidFill>
              </a:rPr>
              <a:t>Ποιος ελέγχει την ορθή άσκηση της κανονιστικής αρμοδιότητας</a:t>
            </a:r>
            <a:r>
              <a:rPr lang="en-US" sz="2000" dirty="0" smtClean="0">
                <a:solidFill>
                  <a:schemeClr val="tx2">
                    <a:lumMod val="60000"/>
                    <a:lumOff val="40000"/>
                  </a:schemeClr>
                </a:solidFill>
              </a:rPr>
              <a:t>;</a:t>
            </a:r>
            <a:r>
              <a:rPr lang="el-GR" sz="2000" dirty="0" smtClean="0">
                <a:solidFill>
                  <a:schemeClr val="tx2">
                    <a:lumMod val="60000"/>
                    <a:lumOff val="40000"/>
                  </a:schemeClr>
                </a:solidFill>
              </a:rPr>
              <a:t> </a:t>
            </a:r>
            <a:endParaRPr lang="en-US" sz="2000" dirty="0" smtClean="0">
              <a:solidFill>
                <a:schemeClr val="tx2">
                  <a:lumMod val="60000"/>
                  <a:lumOff val="40000"/>
                </a:schemeClr>
              </a:solidFill>
            </a:endParaRPr>
          </a:p>
          <a:p>
            <a:pPr algn="just">
              <a:buNone/>
            </a:pPr>
            <a:r>
              <a:rPr lang="en-US" sz="1800" dirty="0" smtClean="0"/>
              <a:t>	</a:t>
            </a:r>
            <a:r>
              <a:rPr lang="el-GR" sz="1800" dirty="0" smtClean="0"/>
              <a:t>Το Συμβούλιο της Επικρατείας (ευθέως και παρεμπιπτόντως) και τα διοικητικά δικαστήρια (παρεμπιπτόντως): </a:t>
            </a:r>
          </a:p>
          <a:p>
            <a:pPr algn="just">
              <a:buFont typeface="Wingdings" pitchFamily="2" charset="2"/>
              <a:buChar char="Ø"/>
            </a:pPr>
            <a:r>
              <a:rPr lang="el-GR" sz="1800" dirty="0" smtClean="0"/>
              <a:t>Τηρήθηκαν οι όροι και οι διατυπώσεις του άρθρου 43 του Σ., από την εξουσιοδοτούσα Βουλή</a:t>
            </a:r>
            <a:r>
              <a:rPr lang="en-US" sz="1800" dirty="0" smtClean="0"/>
              <a:t>;</a:t>
            </a:r>
          </a:p>
          <a:p>
            <a:pPr algn="just">
              <a:buFont typeface="Wingdings" pitchFamily="2" charset="2"/>
              <a:buChar char="Ø"/>
            </a:pPr>
            <a:r>
              <a:rPr lang="el-GR" sz="1800" dirty="0" smtClean="0"/>
              <a:t> Τήρησε το εξουσιοδοτούμενο όργανο της Διοικήσεως το πλαίσιο της νομοθετικής εξουσιοδότησης</a:t>
            </a:r>
            <a:r>
              <a:rPr lang="en-US" sz="1800" dirty="0" smtClean="0"/>
              <a:t>;</a:t>
            </a:r>
            <a:endParaRPr lang="el-GR" sz="1800" dirty="0" smtClean="0"/>
          </a:p>
          <a:p>
            <a:pPr algn="just"/>
            <a:endParaRPr lang="el-GR" sz="1800" dirty="0" smtClean="0"/>
          </a:p>
          <a:p>
            <a:pPr algn="just">
              <a:buFont typeface="Wingdings" pitchFamily="2" charset="2"/>
              <a:buChar char="ü"/>
            </a:pPr>
            <a:r>
              <a:rPr lang="el-GR" sz="1800" dirty="0" smtClean="0"/>
              <a:t>δικαστικώς ανέλεγκτη η σκοπιμότητα της ρύθμισης ορισμένου θέματος απευθείας από τον νομοθέτη ή κατά νομοθετική εξουσιοδότηση. </a:t>
            </a:r>
          </a:p>
          <a:p>
            <a:endParaRPr lang="el-GR"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rmAutofit fontScale="90000"/>
          </a:bodyPr>
          <a:lstStyle/>
          <a:p>
            <a:r>
              <a:rPr lang="el-GR" sz="2800" b="1" dirty="0" smtClean="0"/>
              <a:t>β. Ποια θέματα μπορούν να αποτελέσουν αντικείμενο νομοθετικής εξουσιοδότησης</a:t>
            </a:r>
            <a:r>
              <a:rPr lang="en-US" sz="2800" b="1" dirty="0" smtClean="0"/>
              <a:t>;</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457200" y="1357298"/>
            <a:ext cx="8229600" cy="4768865"/>
          </a:xfrm>
        </p:spPr>
        <p:txBody>
          <a:bodyPr>
            <a:normAutofit fontScale="47500" lnSpcReduction="20000"/>
          </a:bodyPr>
          <a:lstStyle/>
          <a:p>
            <a:pPr algn="ctr">
              <a:buFont typeface="Wingdings" pitchFamily="2" charset="2"/>
              <a:buChar char="§"/>
            </a:pPr>
            <a:r>
              <a:rPr lang="el-GR" b="1" dirty="0" smtClean="0"/>
              <a:t>Κάθε </a:t>
            </a:r>
            <a:r>
              <a:rPr lang="el-GR" b="1" dirty="0"/>
              <a:t>θέμα </a:t>
            </a:r>
            <a:r>
              <a:rPr lang="el-GR" dirty="0"/>
              <a:t>που ρυθμίζεται με πράξη του νομοθετικού οργάνου</a:t>
            </a:r>
            <a:r>
              <a:rPr lang="el-GR" dirty="0" smtClean="0"/>
              <a:t>,</a:t>
            </a:r>
          </a:p>
          <a:p>
            <a:pPr algn="ctr">
              <a:buNone/>
            </a:pPr>
            <a:r>
              <a:rPr lang="el-GR" b="1" u="sng" dirty="0" smtClean="0"/>
              <a:t> πλην εκείνων που ο συνταγματικός νομοθέτης θέλησε να εξαιρέσει ρητώς από την νομοθετική εξουσιοδότηση, προβλέποντας ότι ρυθμίζονται με τυπικό νόμο.</a:t>
            </a:r>
          </a:p>
          <a:p>
            <a:pPr algn="just"/>
            <a:endParaRPr lang="en-US" dirty="0" smtClean="0"/>
          </a:p>
          <a:p>
            <a:pPr algn="ctr">
              <a:buFont typeface="Wingdings" pitchFamily="2" charset="2"/>
              <a:buChar char="§"/>
            </a:pPr>
            <a:r>
              <a:rPr lang="el-GR" b="1" dirty="0" smtClean="0"/>
              <a:t>Συνταγματικές απαγορεύσεις:</a:t>
            </a:r>
          </a:p>
          <a:p>
            <a:pPr algn="just"/>
            <a:r>
              <a:rPr lang="el-GR" dirty="0" smtClean="0"/>
              <a:t>Άρθρο 27 (μεταβολή </a:t>
            </a:r>
            <a:r>
              <a:rPr lang="el-GR" dirty="0"/>
              <a:t>των ορίων της επικράτειας και παρουσία ξένης στρατιωτικής δύναμης στην επικράτεια</a:t>
            </a:r>
            <a:r>
              <a:rPr lang="el-GR" dirty="0" smtClean="0"/>
              <a:t>)</a:t>
            </a:r>
          </a:p>
          <a:p>
            <a:pPr algn="just"/>
            <a:r>
              <a:rPr lang="el-GR" dirty="0" smtClean="0"/>
              <a:t>Άρθρο 28 </a:t>
            </a:r>
            <a:r>
              <a:rPr lang="el-GR" dirty="0"/>
              <a:t>παρ. 2 και 3 </a:t>
            </a:r>
            <a:r>
              <a:rPr lang="el-GR" dirty="0" smtClean="0"/>
              <a:t>Σ. (αναγνώριση </a:t>
            </a:r>
            <a:r>
              <a:rPr lang="el-GR" dirty="0"/>
              <a:t>αρμοδιοτήτων σε όργανα διεθνών οργανισμών και περιορισμοί στην άσκηση εθνικής κυριαρχίας</a:t>
            </a:r>
            <a:r>
              <a:rPr lang="el-GR" dirty="0" smtClean="0"/>
              <a:t>)</a:t>
            </a:r>
          </a:p>
          <a:p>
            <a:pPr algn="just"/>
            <a:r>
              <a:rPr lang="el-GR" dirty="0" smtClean="0"/>
              <a:t>Άρθρο 33 </a:t>
            </a:r>
            <a:r>
              <a:rPr lang="el-GR" dirty="0"/>
              <a:t>παρ. 3 (καθορισμός της χορηγίας προς τον Πρόεδρο της Δημοκρατίας</a:t>
            </a:r>
            <a:r>
              <a:rPr lang="el-GR" dirty="0" smtClean="0"/>
              <a:t>),</a:t>
            </a:r>
          </a:p>
          <a:p>
            <a:pPr algn="just"/>
            <a:r>
              <a:rPr lang="el-GR" dirty="0" smtClean="0"/>
              <a:t>Άρθρο 36 </a:t>
            </a:r>
            <a:r>
              <a:rPr lang="el-GR" dirty="0"/>
              <a:t>παρ. 2 και 4 (κύρωση των διεθνών συνθηκών</a:t>
            </a:r>
            <a:r>
              <a:rPr lang="el-GR" dirty="0" smtClean="0"/>
              <a:t>)</a:t>
            </a:r>
          </a:p>
          <a:p>
            <a:pPr algn="just"/>
            <a:r>
              <a:rPr lang="el-GR" dirty="0" smtClean="0"/>
              <a:t>Άρθρο 47 </a:t>
            </a:r>
            <a:r>
              <a:rPr lang="el-GR" dirty="0"/>
              <a:t>παρ. 3 (παροχή αμνηστίας</a:t>
            </a:r>
            <a:r>
              <a:rPr lang="el-GR" dirty="0" smtClean="0"/>
              <a:t>)</a:t>
            </a:r>
          </a:p>
          <a:p>
            <a:pPr algn="just"/>
            <a:r>
              <a:rPr lang="el-GR" dirty="0" smtClean="0"/>
              <a:t>Άρθρο 51 </a:t>
            </a:r>
            <a:r>
              <a:rPr lang="el-GR" dirty="0"/>
              <a:t>παρ. 1 (αριθμός των βουλευτών</a:t>
            </a:r>
            <a:r>
              <a:rPr lang="el-GR" dirty="0" smtClean="0"/>
              <a:t>) </a:t>
            </a:r>
          </a:p>
          <a:p>
            <a:pPr algn="just"/>
            <a:r>
              <a:rPr lang="el-GR" dirty="0" smtClean="0"/>
              <a:t>Άρθρο 54 </a:t>
            </a:r>
            <a:r>
              <a:rPr lang="el-GR" dirty="0"/>
              <a:t>παρ. 1 (εκλογικό σύστημα και εκλογικές περιφέρειες</a:t>
            </a:r>
            <a:r>
              <a:rPr lang="el-GR" dirty="0" smtClean="0"/>
              <a:t>)</a:t>
            </a:r>
          </a:p>
          <a:p>
            <a:pPr algn="just"/>
            <a:r>
              <a:rPr lang="el-GR" dirty="0" smtClean="0"/>
              <a:t>Άρθρο 77 </a:t>
            </a:r>
            <a:r>
              <a:rPr lang="el-GR" dirty="0"/>
              <a:t>παρ. 1 (αυθεντική ερμηνεία των νόμων</a:t>
            </a:r>
            <a:r>
              <a:rPr lang="el-GR" dirty="0" smtClean="0"/>
              <a:t>)</a:t>
            </a:r>
          </a:p>
          <a:p>
            <a:pPr algn="just"/>
            <a:r>
              <a:rPr lang="el-GR" b="1" dirty="0" smtClean="0"/>
              <a:t>Άρθρο 78 παρ. 1 και 4: κανένας φόρος δεν επιβάλλεται ούτε εισπράττεται χωρίς τυπικό νόμο/το αντικείμενο της φορολογίας, ο φορολογικός συντελεστής, οι φορολογικές απαλλαγές και οι εξαιρέσεις από τη φορολογία δεν μπορούν να αποτελέσουν αντικείμενο νομοθετικής εξουσιοδοτήσεως.</a:t>
            </a:r>
          </a:p>
          <a:p>
            <a:pPr algn="just"/>
            <a:r>
              <a:rPr lang="el-GR" dirty="0" smtClean="0"/>
              <a:t>Άρθρο 79 </a:t>
            </a:r>
            <a:r>
              <a:rPr lang="el-GR" dirty="0"/>
              <a:t>(ψήφιση του προϋπολογισμού</a:t>
            </a:r>
            <a:r>
              <a:rPr lang="el-GR" dirty="0" smtClean="0"/>
              <a:t>).</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57166"/>
            <a:ext cx="8229600" cy="1060472"/>
          </a:xfrm>
        </p:spPr>
        <p:txBody>
          <a:bodyPr>
            <a:normAutofit fontScale="90000"/>
          </a:bodyPr>
          <a:lstStyle/>
          <a:p>
            <a:r>
              <a:rPr lang="el-GR" b="1" dirty="0" smtClean="0"/>
              <a:t>Κανονιστική πράξη: </a:t>
            </a:r>
            <a:r>
              <a:rPr lang="el-GR" dirty="0" smtClean="0"/>
              <a:t/>
            </a:r>
            <a:br>
              <a:rPr lang="el-GR" dirty="0" smtClean="0"/>
            </a:br>
            <a:r>
              <a:rPr lang="el-GR" b="1" dirty="0" smtClean="0"/>
              <a:t> Βασικά χαρακτηριστικά </a:t>
            </a:r>
            <a:endParaRPr lang="el-GR" dirty="0"/>
          </a:p>
        </p:txBody>
      </p:sp>
      <p:sp>
        <p:nvSpPr>
          <p:cNvPr id="3" name="2 - Θέση περιεχομένου"/>
          <p:cNvSpPr>
            <a:spLocks noGrp="1"/>
          </p:cNvSpPr>
          <p:nvPr>
            <p:ph idx="1"/>
          </p:nvPr>
        </p:nvSpPr>
        <p:spPr/>
        <p:txBody>
          <a:bodyPr>
            <a:normAutofit fontScale="62500" lnSpcReduction="20000"/>
          </a:bodyPr>
          <a:lstStyle/>
          <a:p>
            <a:pPr algn="just">
              <a:buFont typeface="Wingdings" pitchFamily="2" charset="2"/>
              <a:buChar char="ü"/>
            </a:pPr>
            <a:r>
              <a:rPr lang="el-GR" b="1" dirty="0" smtClean="0"/>
              <a:t>Δεσμευτικότητά</a:t>
            </a:r>
            <a:r>
              <a:rPr lang="el-GR" dirty="0"/>
              <a:t>: </a:t>
            </a:r>
            <a:r>
              <a:rPr lang="el-GR" dirty="0" smtClean="0"/>
              <a:t>δεσμεύει </a:t>
            </a:r>
            <a:r>
              <a:rPr lang="el-GR" dirty="0"/>
              <a:t>κάθε διοικητική αρχή </a:t>
            </a:r>
            <a:r>
              <a:rPr lang="el-GR" dirty="0" smtClean="0"/>
              <a:t>αλλά </a:t>
            </a:r>
            <a:r>
              <a:rPr lang="el-GR" dirty="0"/>
              <a:t>και τους </a:t>
            </a:r>
            <a:r>
              <a:rPr lang="el-GR" dirty="0" smtClean="0"/>
              <a:t>ιδιώτες που υπάγονται </a:t>
            </a:r>
            <a:r>
              <a:rPr lang="el-GR" dirty="0"/>
              <a:t>στο ρυθμιστικό της πεδίο, μέχρι την κατάργηση ή τροποποίησή της από τη Διοίκηση ή την ακύρωσή της από το </a:t>
            </a:r>
            <a:r>
              <a:rPr lang="el-GR" dirty="0" err="1" smtClean="0"/>
              <a:t>ΣτΕ</a:t>
            </a:r>
            <a:r>
              <a:rPr lang="el-GR" dirty="0" smtClean="0"/>
              <a:t>. </a:t>
            </a:r>
          </a:p>
          <a:p>
            <a:pPr algn="just">
              <a:buFont typeface="Wingdings" pitchFamily="2" charset="2"/>
              <a:buChar char="ü"/>
            </a:pPr>
            <a:endParaRPr lang="el-GR" dirty="0"/>
          </a:p>
          <a:p>
            <a:pPr algn="just">
              <a:buFont typeface="Wingdings" pitchFamily="2" charset="2"/>
              <a:buChar char="ü"/>
            </a:pPr>
            <a:r>
              <a:rPr lang="el-GR" b="1" dirty="0" smtClean="0"/>
              <a:t>Πράξη </a:t>
            </a:r>
            <a:r>
              <a:rPr lang="el-GR" b="1" dirty="0"/>
              <a:t>γενική</a:t>
            </a:r>
            <a:r>
              <a:rPr lang="el-GR" dirty="0"/>
              <a:t>: δεν απευθύνεται σε πρόσωπα εκ των προτέρων γνωστά και περιορισμένα, αλλά σε κύκλο προσώπων που είναι (αν όχι κατά τον χρόνο εκδόσεως της επιταγής, πάντως στο μέλλον) ακαθόριστος κατ’ αριθμό και </a:t>
            </a:r>
            <a:r>
              <a:rPr lang="el-GR" dirty="0" smtClean="0"/>
              <a:t>ταυτότητα (προσδιορισμός </a:t>
            </a:r>
            <a:r>
              <a:rPr lang="el-GR" dirty="0"/>
              <a:t>των </a:t>
            </a:r>
            <a:r>
              <a:rPr lang="el-GR" dirty="0" smtClean="0"/>
              <a:t>αποδεκτών κατά γένος). </a:t>
            </a:r>
            <a:endParaRPr lang="el-GR" dirty="0"/>
          </a:p>
          <a:p>
            <a:pPr algn="just">
              <a:buNone/>
            </a:pPr>
            <a:r>
              <a:rPr lang="el-GR" dirty="0" smtClean="0"/>
              <a:t>	</a:t>
            </a:r>
            <a:r>
              <a:rPr lang="el-GR" sz="2900" dirty="0" smtClean="0"/>
              <a:t>Αδιάφορο </a:t>
            </a:r>
            <a:r>
              <a:rPr lang="el-GR" sz="2900" dirty="0"/>
              <a:t>στοιχείο ο τυχόν περιορισμένος αριθμός των θιγομένων ή ενδιαφερόμενων προσώπων ή το περιορισμένο τοπικά και χρονικά πεδίο εφαρμογής του κανόνα.</a:t>
            </a:r>
          </a:p>
          <a:p>
            <a:pPr algn="just">
              <a:buFont typeface="Wingdings" pitchFamily="2" charset="2"/>
              <a:buChar char="ü"/>
            </a:pPr>
            <a:endParaRPr lang="el-GR" b="1" dirty="0" smtClean="0"/>
          </a:p>
          <a:p>
            <a:pPr algn="just">
              <a:buFont typeface="Wingdings" pitchFamily="2" charset="2"/>
              <a:buChar char="ü"/>
            </a:pPr>
            <a:r>
              <a:rPr lang="el-GR" b="1" dirty="0" smtClean="0"/>
              <a:t>Πράξη </a:t>
            </a:r>
            <a:r>
              <a:rPr lang="el-GR" b="1" dirty="0"/>
              <a:t>αφηρημένη</a:t>
            </a:r>
            <a:r>
              <a:rPr lang="el-GR" dirty="0"/>
              <a:t>: η επιταγή της δεν περιορίζεται σε μια συγκεκριμένη </a:t>
            </a:r>
            <a:r>
              <a:rPr lang="el-GR" dirty="0" smtClean="0"/>
              <a:t>περίπτωση ή </a:t>
            </a:r>
            <a:r>
              <a:rPr lang="el-GR" dirty="0"/>
              <a:t>μια πλειάδα συγκεκριμένων περιπτώσεων, αλλά </a:t>
            </a:r>
            <a:r>
              <a:rPr lang="el-GR" dirty="0" smtClean="0"/>
              <a:t>αφορά </a:t>
            </a:r>
            <a:r>
              <a:rPr lang="el-GR" dirty="0"/>
              <a:t>όλες τις κατά γένος οριζόμενες </a:t>
            </a:r>
            <a:r>
              <a:rPr lang="el-GR" dirty="0" smtClean="0"/>
              <a:t>περιπτώσεις.</a:t>
            </a:r>
            <a:endParaRPr lang="el-GR" dirty="0"/>
          </a:p>
          <a:p>
            <a:endParaRPr lang="el-GR" dirty="0"/>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buFont typeface="Wingdings" pitchFamily="2" charset="2"/>
              <a:buChar char="ü"/>
            </a:pPr>
            <a:r>
              <a:rPr lang="el-GR" b="1" dirty="0" smtClean="0"/>
              <a:t>Διάκριση από την ατομική διοικητική πράξη:</a:t>
            </a:r>
            <a:r>
              <a:rPr lang="el-GR" dirty="0" smtClean="0"/>
              <a:t> η </a:t>
            </a:r>
            <a:r>
              <a:rPr lang="el-GR" dirty="0" err="1" smtClean="0"/>
              <a:t>α.δ.π</a:t>
            </a:r>
            <a:r>
              <a:rPr lang="el-GR" dirty="0" smtClean="0"/>
              <a:t> δεν θεσπίζει κανόνα δικαίου, εξαντλείται στη ρύθμιση συγκεκριμένης ατομικής περίπτωσης (π.χ. χορήγηση επαγγελματικής άδειας σε συγκεκριμένο πρόσωπο, επιβολή προστίμου σε επιχείρηση). </a:t>
            </a:r>
          </a:p>
          <a:p>
            <a:pPr algn="just">
              <a:buFont typeface="Wingdings" pitchFamily="2" charset="2"/>
              <a:buChar char="ü"/>
            </a:pPr>
            <a:r>
              <a:rPr lang="el-GR" b="1" dirty="0" smtClean="0"/>
              <a:t>Διάκριση από γενική ατομική πράξη/ατομική γενικού περιεχομένου</a:t>
            </a:r>
            <a:r>
              <a:rPr lang="el-GR" dirty="0" smtClean="0"/>
              <a:t>: η </a:t>
            </a:r>
            <a:r>
              <a:rPr lang="el-GR" dirty="0" err="1" smtClean="0"/>
              <a:t>α.γ.π</a:t>
            </a:r>
            <a:r>
              <a:rPr lang="el-GR" dirty="0" smtClean="0"/>
              <a:t>. περιορίζεται σε μία συγκεκριμένη περίπτωση,  έστω και αν ο αριθμός των προσώπων προς τα οποία απευθύνεται δεν μπορεί να προσδιοριστεί με ακρίβεια.</a:t>
            </a:r>
            <a:r>
              <a:rPr lang="el-GR" b="1" dirty="0" smtClean="0"/>
              <a:t> </a:t>
            </a:r>
          </a:p>
          <a:p>
            <a:pPr algn="just">
              <a:buFont typeface="Wingdings" pitchFamily="2" charset="2"/>
              <a:buChar char="ü"/>
            </a:pPr>
            <a:r>
              <a:rPr lang="el-GR" b="1" dirty="0" smtClean="0"/>
              <a:t>Έλεγχος</a:t>
            </a:r>
            <a:r>
              <a:rPr lang="el-GR" dirty="0" smtClean="0"/>
              <a:t>: τα δικαστήρια ελέγχουν τη νομιμότητα μιας κανονιστικής πράξεως είτε ευθέως είτε παρεμπιπτόντως επ’ ευκαιρία προσβολής ατομικής πράξεως ή παραλείψεως  που στηρίζεται σε αυτήν.</a:t>
            </a:r>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buFont typeface="Wingdings" pitchFamily="2" charset="2"/>
              <a:buChar char="ü"/>
            </a:pPr>
            <a:r>
              <a:rPr lang="el-GR" b="1" dirty="0"/>
              <a:t>Αποκτούν υπόσταση κατόπιν νομότυπης</a:t>
            </a:r>
            <a:r>
              <a:rPr lang="el-GR" dirty="0"/>
              <a:t> </a:t>
            </a:r>
            <a:r>
              <a:rPr lang="el-GR" b="1" dirty="0"/>
              <a:t>δημοσίευσής τους:</a:t>
            </a:r>
            <a:r>
              <a:rPr lang="el-GR" dirty="0"/>
              <a:t> Τα άρθρα 42 παρ. 1 και 35 παρ. 1 Σ. επιβάλλουν τη δημοσίευση στην Εφημερίδα της Κυβερνήσεως όλων των κανονιστικών πράξεων, για τις οποίες δεν προβλέπεται βάσει ειδικής διατάξεως νόμου, δημοσίευσή τους με άλλο πρόσφορο τρόπο που να προσιδιάζει στον χαρακτήρα και το αντικείμενο της επιχειρούμενης </a:t>
            </a:r>
            <a:r>
              <a:rPr lang="el-GR" dirty="0" smtClean="0"/>
              <a:t>ρύθμισης.</a:t>
            </a:r>
            <a:endParaRPr lang="el-GR" dirty="0"/>
          </a:p>
          <a:p>
            <a:pPr algn="just">
              <a:buFont typeface="Wingdings" pitchFamily="2" charset="2"/>
              <a:buChar char="ü"/>
            </a:pPr>
            <a:r>
              <a:rPr lang="el-GR" b="1" dirty="0"/>
              <a:t>Εν ισχύ εξουσιοδοτική διάταξη:</a:t>
            </a:r>
            <a:r>
              <a:rPr lang="el-GR" dirty="0"/>
              <a:t> Η εξουσιοδοτική </a:t>
            </a:r>
            <a:r>
              <a:rPr lang="el-GR" dirty="0" smtClean="0"/>
              <a:t>διάταξη πρέπει </a:t>
            </a:r>
            <a:r>
              <a:rPr lang="el-GR" dirty="0"/>
              <a:t>να εξακολουθεί να ισχύει, υπό την έννοια ότι δεν έχει καταργηθεί ρητώς η σιωπηρώς από άλλη διάταξη. Αντίστροφα, η κατάργηση εξουσιοδοτικής διατάξεως τυπικού νόμου δεν επιφέρει αυτοδικαίως κατάργηση και των κανονιστικών πράξεων που </a:t>
            </a:r>
            <a:r>
              <a:rPr lang="el-GR" dirty="0" smtClean="0"/>
              <a:t>είχαν εκδοθεί </a:t>
            </a:r>
            <a:r>
              <a:rPr lang="el-GR" dirty="0"/>
              <a:t>κατ’ εξουσιοδότησή της πριν αυτή </a:t>
            </a:r>
            <a:r>
              <a:rPr lang="el-GR" dirty="0" smtClean="0"/>
              <a:t>καταργηθεί.</a:t>
            </a:r>
            <a:endParaRPr lang="el-GR" dirty="0"/>
          </a:p>
          <a:p>
            <a:pPr algn="just">
              <a:buFont typeface="Wingdings" pitchFamily="2" charset="2"/>
              <a:buChar char="ü"/>
            </a:pPr>
            <a:r>
              <a:rPr lang="el-GR" dirty="0"/>
              <a:t>Η εξουσιοδοτική διάταξη του τυπικού νόμου δύναται </a:t>
            </a:r>
            <a:r>
              <a:rPr lang="el-GR" dirty="0" smtClean="0"/>
              <a:t>να </a:t>
            </a:r>
            <a:r>
              <a:rPr lang="el-GR" dirty="0"/>
              <a:t>προσδίδει στην κανονιστική πράξη </a:t>
            </a:r>
            <a:r>
              <a:rPr lang="el-GR" b="1" dirty="0"/>
              <a:t>αναδρομική ισχύ</a:t>
            </a:r>
            <a:r>
              <a:rPr lang="el-GR" dirty="0"/>
              <a:t>, με την </a:t>
            </a:r>
            <a:r>
              <a:rPr lang="el-GR" dirty="0" smtClean="0"/>
              <a:t>επιφύλαξη απαγόρευσης αναδρομικότητας από συγκεκριμένες διατάξεις.</a:t>
            </a:r>
            <a:endParaRPr lang="el-GR" dirty="0"/>
          </a:p>
          <a:p>
            <a:pPr algn="just">
              <a:buFont typeface="Wingdings" pitchFamily="2" charset="2"/>
              <a:buChar char="ü"/>
            </a:pPr>
            <a:r>
              <a:rPr lang="el-GR" dirty="0"/>
              <a:t>Η κανονιστική αρμοδιότητα δύναται να ασκηθεί </a:t>
            </a:r>
            <a:r>
              <a:rPr lang="el-GR" b="1" dirty="0"/>
              <a:t>κατ’ επανάληψη</a:t>
            </a:r>
            <a:r>
              <a:rPr lang="el-GR" dirty="0"/>
              <a:t>, εκτός αν η εξουσιοδοτική διάταξη προβλέπει όρο εφάπαξ ασκήσεώς της.</a:t>
            </a:r>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368280"/>
          </a:xfrm>
        </p:spPr>
        <p:txBody>
          <a:bodyPr>
            <a:noAutofit/>
          </a:bodyPr>
          <a:lstStyle/>
          <a:p>
            <a:r>
              <a:rPr lang="el-GR" sz="2400" b="1" dirty="0" smtClean="0"/>
              <a:t>Ευχέρεια του κανονιστικού νομοθέτη:</a:t>
            </a:r>
            <a:r>
              <a:rPr lang="el-GR" sz="2400" dirty="0" smtClean="0"/>
              <a:t/>
            </a:r>
            <a:br>
              <a:rPr lang="el-GR" sz="2400" dirty="0" smtClean="0"/>
            </a:br>
            <a:endParaRPr lang="el-GR" sz="2400" dirty="0"/>
          </a:p>
        </p:txBody>
      </p:sp>
      <p:sp>
        <p:nvSpPr>
          <p:cNvPr id="3" name="2 - Θέση περιεχομένου"/>
          <p:cNvSpPr>
            <a:spLocks noGrp="1"/>
          </p:cNvSpPr>
          <p:nvPr>
            <p:ph idx="1"/>
          </p:nvPr>
        </p:nvSpPr>
        <p:spPr>
          <a:xfrm>
            <a:off x="457200" y="571480"/>
            <a:ext cx="8229600" cy="5554683"/>
          </a:xfrm>
        </p:spPr>
        <p:txBody>
          <a:bodyPr>
            <a:noAutofit/>
          </a:bodyPr>
          <a:lstStyle/>
          <a:p>
            <a:pPr algn="ctr">
              <a:buFont typeface="Wingdings" pitchFamily="2" charset="2"/>
              <a:buChar char="§"/>
            </a:pPr>
            <a:r>
              <a:rPr lang="el-GR" sz="1700" dirty="0" smtClean="0"/>
              <a:t>Κανόνας η </a:t>
            </a:r>
            <a:r>
              <a:rPr lang="el-GR" sz="1700" b="1" dirty="0" smtClean="0">
                <a:solidFill>
                  <a:srgbClr val="FF0000"/>
                </a:solidFill>
              </a:rPr>
              <a:t>ευχέρεια</a:t>
            </a:r>
            <a:r>
              <a:rPr lang="el-GR" sz="1700" b="1" dirty="0" smtClean="0"/>
              <a:t> της Διοίκησης </a:t>
            </a:r>
            <a:r>
              <a:rPr lang="el-GR" sz="1700" dirty="0" smtClean="0"/>
              <a:t>για </a:t>
            </a:r>
            <a:r>
              <a:rPr lang="el-GR" sz="1700" dirty="0"/>
              <a:t>την έκδοση ή </a:t>
            </a:r>
            <a:r>
              <a:rPr lang="el-GR" sz="1700" dirty="0" smtClean="0"/>
              <a:t>μη της </a:t>
            </a:r>
            <a:r>
              <a:rPr lang="el-GR" sz="1700" dirty="0"/>
              <a:t>κανονιστικής </a:t>
            </a:r>
            <a:r>
              <a:rPr lang="el-GR" sz="1700" dirty="0" smtClean="0"/>
              <a:t>πράξης </a:t>
            </a:r>
          </a:p>
          <a:p>
            <a:pPr algn="ctr">
              <a:buNone/>
            </a:pPr>
            <a:r>
              <a:rPr lang="el-GR" sz="1700" dirty="0" smtClean="0"/>
              <a:t>και </a:t>
            </a:r>
            <a:r>
              <a:rPr lang="el-GR" sz="1700" dirty="0"/>
              <a:t>για τον χρόνο </a:t>
            </a:r>
            <a:r>
              <a:rPr lang="el-GR" sz="1700" dirty="0" smtClean="0"/>
              <a:t>έκδοσής της. </a:t>
            </a:r>
          </a:p>
          <a:p>
            <a:pPr algn="ctr">
              <a:buNone/>
            </a:pPr>
            <a:endParaRPr lang="el-GR" sz="1700" dirty="0"/>
          </a:p>
          <a:p>
            <a:pPr algn="ctr">
              <a:buFont typeface="Wingdings" pitchFamily="2" charset="2"/>
              <a:buChar char="§"/>
            </a:pPr>
            <a:r>
              <a:rPr lang="el-GR" sz="1700" i="1" dirty="0"/>
              <a:t>Η ευχέρεια </a:t>
            </a:r>
            <a:r>
              <a:rPr lang="el-GR" sz="1700" i="1" dirty="0" smtClean="0"/>
              <a:t> καθίσταται </a:t>
            </a:r>
            <a:r>
              <a:rPr lang="el-GR" sz="1700" b="1" i="1" dirty="0" smtClean="0">
                <a:solidFill>
                  <a:srgbClr val="FF0000"/>
                </a:solidFill>
              </a:rPr>
              <a:t>υποχρέωση</a:t>
            </a:r>
            <a:r>
              <a:rPr lang="el-GR" sz="1700" i="1" dirty="0" smtClean="0"/>
              <a:t> όταν</a:t>
            </a:r>
            <a:r>
              <a:rPr lang="el-GR" sz="1700" dirty="0" smtClean="0"/>
              <a:t>: </a:t>
            </a:r>
            <a:endParaRPr lang="el-GR" sz="1700" dirty="0"/>
          </a:p>
          <a:p>
            <a:pPr algn="just"/>
            <a:r>
              <a:rPr lang="el-GR" sz="1700" dirty="0"/>
              <a:t>α) </a:t>
            </a:r>
            <a:r>
              <a:rPr lang="el-GR" sz="1700" dirty="0" smtClean="0"/>
              <a:t>η </a:t>
            </a:r>
            <a:r>
              <a:rPr lang="el-GR" sz="1700" dirty="0"/>
              <a:t>νομοθετική εξουσιοδότηση επιβάλλει στην Διοίκηση την έκδοση κανονιστικής πράξης, εφόσον συντρέχουν ορισμένες </a:t>
            </a:r>
            <a:r>
              <a:rPr lang="el-GR" sz="1700" b="1" dirty="0"/>
              <a:t>αντικειμενικές </a:t>
            </a:r>
            <a:r>
              <a:rPr lang="el-GR" sz="1700" b="1" dirty="0" smtClean="0"/>
              <a:t>προϋποθέσεις.</a:t>
            </a:r>
            <a:endParaRPr lang="el-GR" sz="1700" dirty="0"/>
          </a:p>
          <a:p>
            <a:pPr algn="just"/>
            <a:r>
              <a:rPr lang="el-GR" sz="1700" dirty="0"/>
              <a:t>β) </a:t>
            </a:r>
            <a:r>
              <a:rPr lang="el-GR" sz="1700" dirty="0" smtClean="0"/>
              <a:t>η </a:t>
            </a:r>
            <a:r>
              <a:rPr lang="el-GR" sz="1700" dirty="0"/>
              <a:t>υποχρέωση της Διοικήσεως  να προβεί σε κανονιστική ρύθμιση προκύπτει </a:t>
            </a:r>
            <a:r>
              <a:rPr lang="el-GR" sz="1700" b="1" dirty="0"/>
              <a:t>ευθέως εκ του Συντάγματος</a:t>
            </a:r>
            <a:r>
              <a:rPr lang="el-GR" sz="1700" dirty="0"/>
              <a:t>.</a:t>
            </a:r>
          </a:p>
          <a:p>
            <a:pPr algn="just"/>
            <a:r>
              <a:rPr lang="el-GR" sz="1700" dirty="0"/>
              <a:t>γ) </a:t>
            </a:r>
            <a:r>
              <a:rPr lang="el-GR" sz="1700" dirty="0" smtClean="0"/>
              <a:t>η </a:t>
            </a:r>
            <a:r>
              <a:rPr lang="el-GR" sz="1700" dirty="0"/>
              <a:t>επ’ άπειρον αναβολή της κανονιστικής ρυθμίσεως των σχετικών θεμάτων θα καθιστούσε κενό γράμμα την επιταγή του Συντάγματος και του νόμου (ιδίως </a:t>
            </a:r>
            <a:r>
              <a:rPr lang="el-GR" sz="1700" dirty="0" smtClean="0"/>
              <a:t>στην πολεοδομική </a:t>
            </a:r>
            <a:r>
              <a:rPr lang="el-GR" sz="1700" dirty="0"/>
              <a:t>και περιβαλλοντική νομοθεσία</a:t>
            </a:r>
            <a:r>
              <a:rPr lang="el-GR" sz="1700" dirty="0" smtClean="0"/>
              <a:t>).</a:t>
            </a:r>
          </a:p>
          <a:p>
            <a:pPr algn="just"/>
            <a:r>
              <a:rPr lang="el-GR" sz="1700" dirty="0"/>
              <a:t>δ</a:t>
            </a:r>
            <a:r>
              <a:rPr lang="el-GR" sz="1700" dirty="0" smtClean="0"/>
              <a:t>) η </a:t>
            </a:r>
            <a:r>
              <a:rPr lang="el-GR" sz="1700" dirty="0"/>
              <a:t>έκδοση κανονιστικής πράξεως παρίσταται αναγκαία ώστε να λειτουργήσει το σύστημα που θεσπίζουν οι εξουσιοδοτικές </a:t>
            </a:r>
            <a:r>
              <a:rPr lang="el-GR" sz="1700" dirty="0" smtClean="0"/>
              <a:t>διατάξεις.</a:t>
            </a:r>
            <a:endParaRPr lang="el-GR" sz="1700" dirty="0"/>
          </a:p>
          <a:p>
            <a:pPr algn="just">
              <a:buNone/>
            </a:pPr>
            <a:endParaRPr lang="el-GR" sz="1700" b="1" dirty="0" smtClean="0"/>
          </a:p>
          <a:p>
            <a:pPr algn="just">
              <a:buNone/>
            </a:pPr>
            <a:r>
              <a:rPr lang="el-GR" sz="1700" b="1" dirty="0"/>
              <a:t>	</a:t>
            </a:r>
            <a:r>
              <a:rPr lang="el-GR" sz="1700" b="1" dirty="0" smtClean="0"/>
              <a:t>Παραβίαση </a:t>
            </a:r>
            <a:r>
              <a:rPr lang="el-GR" sz="1700" b="1" dirty="0"/>
              <a:t>της κανονιστικής ευχέρειας</a:t>
            </a:r>
            <a:r>
              <a:rPr lang="el-GR" sz="1700" b="1" dirty="0" smtClean="0"/>
              <a:t>:	</a:t>
            </a:r>
            <a:r>
              <a:rPr lang="el-GR" sz="1700" dirty="0" smtClean="0"/>
              <a:t> ελέγχεται από </a:t>
            </a:r>
            <a:r>
              <a:rPr lang="el-GR" sz="1700" dirty="0"/>
              <a:t>το </a:t>
            </a:r>
            <a:r>
              <a:rPr lang="el-GR" sz="1700" dirty="0" err="1"/>
              <a:t>ΣτΕ</a:t>
            </a:r>
            <a:r>
              <a:rPr lang="el-GR" sz="1700" dirty="0"/>
              <a:t> με βάση τους ορισμούς και τα στοιχεία της εξουσιοδοτικής διάταξης (π.χ. πρόβλεψη προθεσμίας) σε συνδυασμό με τις παραμέτρους του </a:t>
            </a:r>
            <a:r>
              <a:rPr lang="el-GR" sz="1700" dirty="0" err="1"/>
              <a:t>ρυθμιστέου</a:t>
            </a:r>
            <a:r>
              <a:rPr lang="el-GR" sz="1700" dirty="0"/>
              <a:t> αντικειμένου και τις εν γένει περιστάσεις, από τις οποίες μπορεί να προκύπτει η παρέλευση χρόνου πέραν του ευλόγου για την άσκηση της κανονιστικής </a:t>
            </a:r>
            <a:r>
              <a:rPr lang="el-GR" sz="1700" dirty="0" smtClean="0"/>
              <a:t>αρμοδιότητας.</a:t>
            </a:r>
            <a:endParaRPr lang="el-GR" sz="1700" dirty="0"/>
          </a:p>
        </p:txBody>
      </p:sp>
      <p:sp>
        <p:nvSpPr>
          <p:cNvPr id="4" name="3 - Δεξιό βέλος"/>
          <p:cNvSpPr/>
          <p:nvPr/>
        </p:nvSpPr>
        <p:spPr>
          <a:xfrm>
            <a:off x="4643438" y="4786322"/>
            <a:ext cx="42862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TotalTime>
  <Words>1136</Words>
  <Application>Microsoft Office PowerPoint</Application>
  <PresentationFormat>Προβολή στην οθόνη (4:3)</PresentationFormat>
  <Paragraphs>260</Paragraphs>
  <Slides>26</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Θέμα του Office</vt:lpstr>
      <vt:lpstr>  Εφαρμογές Δημοσίου Δικαίου - Ανασκόπηση διοικητικού δικαίου  </vt:lpstr>
      <vt:lpstr>Α. Θεμέλιο της κανονιστικής αρμοδιότητας της Διοίκησης  </vt:lpstr>
      <vt:lpstr>Διαφάνεια 3</vt:lpstr>
      <vt:lpstr>Διαφάνεια 4</vt:lpstr>
      <vt:lpstr>β. Ποια θέματα μπορούν να αποτελέσουν αντικείμενο νομοθετικής εξουσιοδότησης; </vt:lpstr>
      <vt:lpstr>Κανονιστική πράξη:   Βασικά χαρακτηριστικά </vt:lpstr>
      <vt:lpstr>Διαφάνεια 7</vt:lpstr>
      <vt:lpstr>Διαφάνεια 8</vt:lpstr>
      <vt:lpstr>Ευχέρεια του κανονιστικού νομοθέτη: </vt:lpstr>
      <vt:lpstr>B. Είδη κανονιστικής αρμοδιότητας  </vt:lpstr>
      <vt:lpstr>1. Κανονιστική αρμοδιότητα ευθέως εκ του Συντάγματος </vt:lpstr>
      <vt:lpstr>2. Κανονιστική αρμοδιότητα  δυνάμει νομοθετικής εξουσιοδότησης  (Άρθρο 43 παρ. 2 και 4 Σ.) </vt:lpstr>
      <vt:lpstr>α. Γενική εξουσιοδότηση (άρθρο 43 παρ.4 Σ.): «νόμος πλαίσιο» </vt:lpstr>
      <vt:lpstr>β. Ειδική εξουσιοδότηση  (άρθρο 43 παρ.2 Σ.)</vt:lpstr>
      <vt:lpstr>i. Προς τον Πρόεδρο της Δημοκρατίας  (άρθρο 43 παρ.2 εδ. α΄ Σ.) </vt:lpstr>
      <vt:lpstr> Επεξεργασία των διαταγμάτων  από το ΣτΕ  (Ε΄ Τμήμα ) </vt:lpstr>
      <vt:lpstr>Προϋποθέσεις για τη χορήγηση  νομοθετικής εξουσιοδότησης στον ΠτΔ </vt:lpstr>
      <vt:lpstr>Διαφάνεια 18</vt:lpstr>
      <vt:lpstr>Ο δικαστικός έλεγχος της νομοθετικής εξουσιοδότησης αφορά: </vt:lpstr>
      <vt:lpstr>ii. Προς τα λοιπά όργανα της Διοικήσεως  (άρθρο 43 παρ.2 εδ. β΄ Σ.)</vt:lpstr>
      <vt:lpstr>1. Ειδικότερα θέματα </vt:lpstr>
      <vt:lpstr>Αντιδιαστολή  ειδικού (άρθρο 43 παρ.2 εδ. α΄ Σ.) και  ειδικότερου ζητήματος (άρθρο 43 παρ.2 εδ. β΄ Σ.)</vt:lpstr>
      <vt:lpstr>Διαφάνεια 23</vt:lpstr>
      <vt:lpstr>2. Τοπικά ζητήματα </vt:lpstr>
      <vt:lpstr>Διαφάνεια 25</vt:lpstr>
      <vt:lpstr>Διαφάνεια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59</cp:revision>
  <dcterms:created xsi:type="dcterms:W3CDTF">2024-02-27T13:18:43Z</dcterms:created>
  <dcterms:modified xsi:type="dcterms:W3CDTF">2024-03-16T18:32:55Z</dcterms:modified>
</cp:coreProperties>
</file>