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59" r:id="rId4"/>
    <p:sldId id="258" r:id="rId5"/>
    <p:sldId id="260" r:id="rId6"/>
    <p:sldId id="266" r:id="rId7"/>
    <p:sldId id="261" r:id="rId8"/>
    <p:sldId id="262" r:id="rId9"/>
    <p:sldId id="263" r:id="rId10"/>
    <p:sldId id="267" r:id="rId11"/>
    <p:sldId id="268" r:id="rId12"/>
    <p:sldId id="277" r:id="rId13"/>
    <p:sldId id="269" r:id="rId14"/>
    <p:sldId id="270" r:id="rId15"/>
    <p:sldId id="271" r:id="rId16"/>
    <p:sldId id="272" r:id="rId17"/>
    <p:sldId id="273"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2EEA6E4-9A60-4E8A-9825-A5F69F12B9F6}" type="datetimeFigureOut">
              <a:rPr lang="el-GR" smtClean="0"/>
              <a:pPr/>
              <a:t>20/3/2024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D94ACAD-84B9-40EF-902D-7C1A35390EE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EA6E4-9A60-4E8A-9825-A5F69F12B9F6}" type="datetimeFigureOut">
              <a:rPr lang="el-GR" smtClean="0"/>
              <a:pPr/>
              <a:t>20/3/2024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4ACAD-84B9-40EF-902D-7C1A35390EE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1785926"/>
            <a:ext cx="8229600" cy="1143000"/>
          </a:xfrm>
        </p:spPr>
        <p:txBody>
          <a:bodyPr>
            <a:normAutofit fontScale="90000"/>
          </a:bodyPr>
          <a:lstStyle/>
          <a:p>
            <a:r>
              <a:rPr lang="el-GR" b="1" dirty="0" smtClean="0"/>
              <a:t/>
            </a:r>
            <a:br>
              <a:rPr lang="el-GR" b="1" dirty="0" smtClean="0"/>
            </a:br>
            <a:r>
              <a:rPr lang="el-GR" b="1" dirty="0"/>
              <a:t/>
            </a:r>
            <a:br>
              <a:rPr lang="el-GR" b="1" dirty="0"/>
            </a:br>
            <a:r>
              <a:rPr lang="el-GR" sz="3100" b="1" dirty="0" smtClean="0">
                <a:latin typeface="Bahnschrift" pitchFamily="34" charset="0"/>
              </a:rPr>
              <a:t>Εφαρμογές Δημοσίου Δικαίου -</a:t>
            </a:r>
            <a:br>
              <a:rPr lang="el-GR" sz="3100" b="1" dirty="0" smtClean="0">
                <a:latin typeface="Bahnschrift" pitchFamily="34" charset="0"/>
              </a:rPr>
            </a:br>
            <a:r>
              <a:rPr lang="el-GR" sz="3100" b="1" dirty="0" smtClean="0">
                <a:latin typeface="Bahnschrift" pitchFamily="34" charset="0"/>
              </a:rPr>
              <a:t>Ανασκόπηση διοικητικού δικαίου</a:t>
            </a:r>
            <a:r>
              <a:rPr lang="el-GR" b="1" dirty="0" smtClean="0"/>
              <a:t/>
            </a:r>
            <a:br>
              <a:rPr lang="el-GR" b="1" dirty="0" smtClean="0"/>
            </a:b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normAutofit fontScale="62500" lnSpcReduction="20000"/>
          </a:bodyPr>
          <a:lstStyle/>
          <a:p>
            <a:pPr algn="ctr">
              <a:buNone/>
            </a:pPr>
            <a:endParaRPr lang="el-GR" b="1" dirty="0" smtClean="0">
              <a:latin typeface="Bahnschrift"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r>
              <a:rPr lang="el-GR" b="1" dirty="0" smtClean="0">
                <a:latin typeface="Arial Black" pitchFamily="34" charset="0"/>
              </a:rPr>
              <a:t>Θεμελιώδεις έννοιες: </a:t>
            </a:r>
          </a:p>
          <a:p>
            <a:pPr algn="ctr">
              <a:buNone/>
            </a:pPr>
            <a:r>
              <a:rPr lang="el-GR" b="1" dirty="0" smtClean="0">
                <a:latin typeface="Arial Black" pitchFamily="34" charset="0"/>
              </a:rPr>
              <a:t>διοικητική αρμοδιότητα</a:t>
            </a:r>
            <a:endParaRPr lang="el-GR" b="1" dirty="0"/>
          </a:p>
          <a:p>
            <a:pPr>
              <a:buNone/>
            </a:pPr>
            <a:endParaRPr lang="el-GR" b="1" dirty="0" smtClean="0"/>
          </a:p>
          <a:p>
            <a:pPr algn="r">
              <a:buNone/>
            </a:pPr>
            <a:endParaRPr lang="el-GR" sz="2000" b="1" i="1" dirty="0" smtClean="0"/>
          </a:p>
          <a:p>
            <a:pPr algn="r">
              <a:buNone/>
            </a:pPr>
            <a:r>
              <a:rPr lang="el-GR" sz="2000" b="1" i="1" dirty="0" smtClean="0"/>
              <a:t> </a:t>
            </a:r>
          </a:p>
          <a:p>
            <a:pPr algn="r">
              <a:buNone/>
            </a:pPr>
            <a:r>
              <a:rPr lang="el-GR" sz="2000" b="1" i="1" dirty="0" smtClean="0"/>
              <a:t>Αναπληρωτής Καθηγητής Ν. </a:t>
            </a:r>
            <a:r>
              <a:rPr lang="el-GR" sz="2000" b="1" i="1" dirty="0" err="1" smtClean="0"/>
              <a:t>Παπασπύρου</a:t>
            </a:r>
            <a:endParaRPr lang="el-GR" sz="2000" b="1" i="1" dirty="0" smtClean="0"/>
          </a:p>
          <a:p>
            <a:pPr algn="r">
              <a:buNone/>
            </a:pPr>
            <a:r>
              <a:rPr lang="el-GR" sz="2000" b="1" i="1" dirty="0" smtClean="0"/>
              <a:t>Επίκουρος Καθηγητής Η. </a:t>
            </a:r>
            <a:r>
              <a:rPr lang="el-GR" sz="2000" b="1" i="1" dirty="0" err="1" smtClean="0"/>
              <a:t>Κουβαράς</a:t>
            </a:r>
            <a:endParaRPr lang="el-GR" sz="2000" b="1" i="1" dirty="0" smtClean="0"/>
          </a:p>
          <a:p>
            <a:pPr algn="r">
              <a:buNone/>
            </a:pPr>
            <a:endParaRPr lang="el-GR" sz="2000" b="1" i="1" dirty="0" smtClean="0"/>
          </a:p>
          <a:p>
            <a:pPr algn="r">
              <a:buNone/>
            </a:pPr>
            <a:endParaRPr lang="el-GR" sz="2000" b="1" i="1" dirty="0" smtClean="0"/>
          </a:p>
          <a:p>
            <a:pPr algn="ctr">
              <a:buNone/>
            </a:pPr>
            <a:r>
              <a:rPr lang="el-GR" sz="2000" b="1" dirty="0" smtClean="0"/>
              <a:t>Μάρτιος 2024</a:t>
            </a:r>
          </a:p>
          <a:p>
            <a:pPr>
              <a:buNone/>
            </a:pPr>
            <a:endParaRPr lang="el-GR" dirty="0"/>
          </a:p>
        </p:txBody>
      </p:sp>
      <p:pic>
        <p:nvPicPr>
          <p:cNvPr id="31746" name="Picture 2" descr="Nομική Αθήνας | ΕΚΠΑ - neolaia.gr"/>
          <p:cNvPicPr>
            <a:picLocks noChangeAspect="1" noChangeArrowheads="1"/>
          </p:cNvPicPr>
          <p:nvPr/>
        </p:nvPicPr>
        <p:blipFill>
          <a:blip r:embed="rId2"/>
          <a:srcRect/>
          <a:stretch>
            <a:fillRect/>
          </a:stretch>
        </p:blipFill>
        <p:spPr bwMode="auto">
          <a:xfrm>
            <a:off x="428596" y="285729"/>
            <a:ext cx="1800238" cy="150019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b="1" dirty="0" smtClean="0"/>
              <a:t>Πότε μεταβάλλεται η αρμοδιότητα</a:t>
            </a:r>
            <a:r>
              <a:rPr lang="en-US" sz="3600" b="1" dirty="0" smtClean="0"/>
              <a:t>;</a:t>
            </a:r>
            <a:endParaRPr lang="el-GR" sz="3600" b="1" dirty="0"/>
          </a:p>
        </p:txBody>
      </p:sp>
      <p:sp>
        <p:nvSpPr>
          <p:cNvPr id="3" name="2 - Θέση περιεχομένου"/>
          <p:cNvSpPr>
            <a:spLocks noGrp="1"/>
          </p:cNvSpPr>
          <p:nvPr>
            <p:ph idx="1"/>
          </p:nvPr>
        </p:nvSpPr>
        <p:spPr/>
        <p:txBody>
          <a:bodyPr>
            <a:normAutofit fontScale="62500" lnSpcReduction="20000"/>
          </a:bodyPr>
          <a:lstStyle/>
          <a:p>
            <a:pPr algn="just">
              <a:buFont typeface="Wingdings" pitchFamily="2" charset="2"/>
              <a:buChar char="Ø"/>
            </a:pPr>
            <a:r>
              <a:rPr lang="el-GR" b="1" dirty="0" smtClean="0"/>
              <a:t>Μεταφορά</a:t>
            </a:r>
            <a:r>
              <a:rPr lang="en-US" b="1" dirty="0" smtClean="0"/>
              <a:t> </a:t>
            </a:r>
            <a:r>
              <a:rPr lang="el-GR" b="1" dirty="0" smtClean="0"/>
              <a:t>αρμοδιότητας: </a:t>
            </a:r>
            <a:r>
              <a:rPr lang="el-GR" dirty="0" smtClean="0"/>
              <a:t>με νομοθετική πράξη </a:t>
            </a:r>
            <a:r>
              <a:rPr lang="el-GR" dirty="0"/>
              <a:t>κατόπιν </a:t>
            </a:r>
            <a:r>
              <a:rPr lang="el-GR" dirty="0" smtClean="0"/>
              <a:t>επανεκτίμησης  </a:t>
            </a:r>
            <a:r>
              <a:rPr lang="el-GR" dirty="0"/>
              <a:t>όσον αφορά </a:t>
            </a:r>
            <a:r>
              <a:rPr lang="el-GR" dirty="0" smtClean="0"/>
              <a:t>τον ενδεδειγμένο </a:t>
            </a:r>
            <a:r>
              <a:rPr lang="el-GR" dirty="0" smtClean="0"/>
              <a:t>τρόπο διοικητικής </a:t>
            </a:r>
            <a:r>
              <a:rPr lang="el-GR" dirty="0" smtClean="0"/>
              <a:t>οργάνωσης</a:t>
            </a:r>
            <a:r>
              <a:rPr lang="el-GR" dirty="0" smtClean="0"/>
              <a:t>.</a:t>
            </a:r>
            <a:endParaRPr lang="el-GR" dirty="0" smtClean="0"/>
          </a:p>
          <a:p>
            <a:pPr algn="just">
              <a:buFont typeface="Wingdings" pitchFamily="2" charset="2"/>
              <a:buChar char="Ø"/>
            </a:pPr>
            <a:r>
              <a:rPr lang="el-GR" b="1" dirty="0"/>
              <a:t>Αναπλήρωση</a:t>
            </a:r>
            <a:r>
              <a:rPr lang="el-GR" b="1" dirty="0" smtClean="0"/>
              <a:t> </a:t>
            </a:r>
            <a:r>
              <a:rPr lang="el-GR" b="1" dirty="0"/>
              <a:t>των διοικητικών </a:t>
            </a:r>
            <a:r>
              <a:rPr lang="el-GR" b="1" dirty="0" smtClean="0"/>
              <a:t>οργάνων: </a:t>
            </a:r>
            <a:r>
              <a:rPr lang="el-GR" dirty="0" smtClean="0"/>
              <a:t>όταν αυτά κωλύονται </a:t>
            </a:r>
            <a:r>
              <a:rPr lang="el-GR" dirty="0"/>
              <a:t>ή </a:t>
            </a:r>
            <a:r>
              <a:rPr lang="el-GR" dirty="0" smtClean="0"/>
              <a:t>απουσιάζουν, σύμφωνα με την </a:t>
            </a:r>
            <a:r>
              <a:rPr lang="el-GR" dirty="0"/>
              <a:t>αρχή της συνέχειας της Διοίκησης </a:t>
            </a:r>
            <a:r>
              <a:rPr lang="el-GR" dirty="0" smtClean="0"/>
              <a:t>(</a:t>
            </a:r>
            <a:r>
              <a:rPr lang="el-GR" dirty="0"/>
              <a:t>άρθρο 8 </a:t>
            </a:r>
            <a:r>
              <a:rPr lang="el-GR" dirty="0" err="1"/>
              <a:t>ΚΔΔιαδ</a:t>
            </a:r>
            <a:r>
              <a:rPr lang="el-GR" dirty="0" smtClean="0"/>
              <a:t>).</a:t>
            </a:r>
          </a:p>
          <a:p>
            <a:pPr algn="just">
              <a:buFont typeface="Wingdings" pitchFamily="2" charset="2"/>
              <a:buChar char="Ø"/>
            </a:pPr>
            <a:r>
              <a:rPr lang="el-GR" b="1" dirty="0"/>
              <a:t>Μεταβίβαση </a:t>
            </a:r>
            <a:r>
              <a:rPr lang="el-GR" b="1" dirty="0" smtClean="0"/>
              <a:t>αρμοδιότητας</a:t>
            </a:r>
            <a:r>
              <a:rPr lang="el-GR" dirty="0" smtClean="0"/>
              <a:t>: το </a:t>
            </a:r>
            <a:r>
              <a:rPr lang="el-GR" dirty="0"/>
              <a:t>όργανο δεν μπορεί καταρχήν να μεταβάλει τους κανόνες που διέπουν την αρμοδιότητά </a:t>
            </a:r>
            <a:r>
              <a:rPr lang="el-GR" dirty="0" smtClean="0"/>
              <a:t>του, εκτός αν τούτο προβλέπεται από τις </a:t>
            </a:r>
            <a:r>
              <a:rPr lang="el-GR" dirty="0"/>
              <a:t>ιδρυτικές του διατάξεις </a:t>
            </a:r>
            <a:r>
              <a:rPr lang="el-GR" dirty="0" smtClean="0"/>
              <a:t>με ειδική και ορισμένη νομοθετική εξουσιοδότηση (άρθρο 9 παρ.2 </a:t>
            </a:r>
            <a:r>
              <a:rPr lang="el-GR" dirty="0" err="1" smtClean="0"/>
              <a:t>ΚΔΔιαδ</a:t>
            </a:r>
            <a:r>
              <a:rPr lang="el-GR" dirty="0" smtClean="0"/>
              <a:t>).</a:t>
            </a:r>
            <a:endParaRPr lang="el-GR" dirty="0"/>
          </a:p>
          <a:p>
            <a:pPr algn="just">
              <a:buFont typeface="Wingdings" pitchFamily="2" charset="2"/>
              <a:buChar char="Ø"/>
            </a:pPr>
            <a:r>
              <a:rPr lang="el-GR" b="1" dirty="0"/>
              <a:t>Εξουσιοδότηση </a:t>
            </a:r>
            <a:r>
              <a:rPr lang="el-GR" b="1" dirty="0" smtClean="0"/>
              <a:t>υπογραφής: </a:t>
            </a:r>
            <a:r>
              <a:rPr lang="el-GR" dirty="0" smtClean="0"/>
              <a:t>το </a:t>
            </a:r>
            <a:r>
              <a:rPr lang="el-GR" dirty="0"/>
              <a:t>αρμόδιο όργανο δύναται </a:t>
            </a:r>
            <a:r>
              <a:rPr lang="el-GR" dirty="0" smtClean="0"/>
              <a:t>να </a:t>
            </a:r>
            <a:r>
              <a:rPr lang="el-GR" dirty="0"/>
              <a:t>εξουσιοδοτεί ιεραρχικά υφιστάμενό του όργανο να υπογράφει, με εντολή του, πράξεις ή άλλα έγγραφα της αρμοδιότητάς </a:t>
            </a:r>
            <a:r>
              <a:rPr lang="el-GR" dirty="0" smtClean="0"/>
              <a:t>του (άρθρο 9 παρ.3 </a:t>
            </a:r>
            <a:r>
              <a:rPr lang="el-GR" dirty="0" err="1" smtClean="0"/>
              <a:t>ΚΔΔιαδ</a:t>
            </a:r>
            <a:r>
              <a:rPr lang="el-GR" dirty="0" smtClean="0"/>
              <a:t>).</a:t>
            </a:r>
          </a:p>
          <a:p>
            <a:pPr algn="just">
              <a:buNone/>
            </a:pPr>
            <a:r>
              <a:rPr lang="el-GR" dirty="0"/>
              <a:t>	</a:t>
            </a:r>
            <a:r>
              <a:rPr lang="el-GR" dirty="0" smtClean="0"/>
              <a:t>Αν </a:t>
            </a:r>
            <a:r>
              <a:rPr lang="el-GR" dirty="0"/>
              <a:t>και φέρει την υπογραφή του εξουσιοδοτημένου οργάνου, η εν λόγω </a:t>
            </a:r>
            <a:r>
              <a:rPr lang="el-GR" dirty="0" smtClean="0"/>
              <a:t>πράξη</a:t>
            </a:r>
            <a:r>
              <a:rPr lang="en-US" dirty="0" smtClean="0"/>
              <a:t> </a:t>
            </a:r>
            <a:r>
              <a:rPr lang="el-GR" dirty="0" smtClean="0"/>
              <a:t>θεωρείται </a:t>
            </a:r>
            <a:r>
              <a:rPr lang="el-GR" dirty="0"/>
              <a:t>πράξη του οργάνου </a:t>
            </a:r>
            <a:r>
              <a:rPr lang="el-GR" dirty="0" smtClean="0"/>
              <a:t>που παρείχε </a:t>
            </a:r>
            <a:r>
              <a:rPr lang="el-GR" dirty="0"/>
              <a:t>την εξουσιοδότηση εξ ου και αυτό δύναται οποτεδήποτε να την υπογράφει το ίδιο, ακόμα και αν τούτο δεν προβλέπεται ρητώς στο </a:t>
            </a:r>
            <a:r>
              <a:rPr lang="el-GR" dirty="0" smtClean="0"/>
              <a:t>νόμο.</a:t>
            </a:r>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fontScale="90000"/>
          </a:bodyPr>
          <a:lstStyle/>
          <a:p>
            <a:r>
              <a:rPr lang="el-GR" b="1" dirty="0" smtClean="0"/>
              <a:t/>
            </a:r>
            <a:br>
              <a:rPr lang="el-GR" b="1" dirty="0" smtClean="0"/>
            </a:br>
            <a:r>
              <a:rPr lang="el-GR" b="1" dirty="0" smtClean="0"/>
              <a:t>Η γνωμοδοτική αρμοδιότητα</a:t>
            </a:r>
            <a:br>
              <a:rPr lang="el-GR" b="1" dirty="0" smtClean="0"/>
            </a:br>
            <a:endParaRPr lang="el-GR" b="1" dirty="0"/>
          </a:p>
        </p:txBody>
      </p:sp>
      <p:sp>
        <p:nvSpPr>
          <p:cNvPr id="3" name="2 - Θέση περιεχομένου"/>
          <p:cNvSpPr>
            <a:spLocks noGrp="1"/>
          </p:cNvSpPr>
          <p:nvPr>
            <p:ph idx="1"/>
          </p:nvPr>
        </p:nvSpPr>
        <p:spPr/>
        <p:txBody>
          <a:bodyPr>
            <a:normAutofit/>
          </a:bodyPr>
          <a:lstStyle/>
          <a:p>
            <a:pPr algn="just"/>
            <a:r>
              <a:rPr lang="el-GR" b="1" dirty="0" smtClean="0"/>
              <a:t>γνωμοδοτική αρμοδιότητα: </a:t>
            </a:r>
          </a:p>
          <a:p>
            <a:pPr algn="ctr">
              <a:buNone/>
            </a:pPr>
            <a:r>
              <a:rPr lang="el-GR" b="1" dirty="0" smtClean="0"/>
              <a:t>	</a:t>
            </a:r>
            <a:r>
              <a:rPr lang="el-GR" dirty="0" smtClean="0"/>
              <a:t>η εξουσία ορισμένου διοικητικού οργάνου να διατυπώνει κρίση για το περιεχόμενο (</a:t>
            </a:r>
            <a:r>
              <a:rPr lang="el-GR" b="1" dirty="0" smtClean="0"/>
              <a:t>νομιμότητα + σκοπιμότητα</a:t>
            </a:r>
            <a:r>
              <a:rPr lang="el-GR" dirty="0" smtClean="0"/>
              <a:t>) </a:t>
            </a:r>
          </a:p>
          <a:p>
            <a:pPr algn="ctr">
              <a:buNone/>
            </a:pPr>
            <a:r>
              <a:rPr lang="el-GR" dirty="0" smtClean="0"/>
              <a:t>διοικητικής </a:t>
            </a:r>
            <a:r>
              <a:rPr lang="el-GR" dirty="0" smtClean="0"/>
              <a:t>πράξεως </a:t>
            </a:r>
            <a:endParaRPr lang="el-GR" dirty="0" smtClean="0"/>
          </a:p>
          <a:p>
            <a:pPr algn="ctr">
              <a:buNone/>
            </a:pPr>
            <a:r>
              <a:rPr lang="el-GR" dirty="0" smtClean="0"/>
              <a:t>την </a:t>
            </a:r>
            <a:r>
              <a:rPr lang="el-GR" dirty="0" smtClean="0"/>
              <a:t>οποία δύναται ή υποχρεούται να εκδώσει όργανο με αποφασιστική αρμοδιότητα. </a:t>
            </a:r>
          </a:p>
          <a:p>
            <a:pPr algn="just"/>
            <a:endParaRPr lang="el-GR" dirty="0" smtClean="0"/>
          </a:p>
          <a:p>
            <a:pPr algn="just"/>
            <a:endParaRPr lang="el-G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200" b="1" dirty="0" smtClean="0">
                <a:solidFill>
                  <a:schemeClr val="accent1">
                    <a:lumMod val="75000"/>
                  </a:schemeClr>
                </a:solidFill>
              </a:rPr>
              <a:t>Πλεονεκτήματα της διάσπασης της διοικητικής αρμοδιότητας σε γνωμοδοτική και αποφασιστική</a:t>
            </a:r>
            <a:endParaRPr lang="el-GR" sz="2200" b="1" dirty="0">
              <a:solidFill>
                <a:schemeClr val="accent1">
                  <a:lumMod val="75000"/>
                </a:schemeClr>
              </a:solidFill>
            </a:endParaRPr>
          </a:p>
        </p:txBody>
      </p:sp>
      <p:sp>
        <p:nvSpPr>
          <p:cNvPr id="3" name="2 - Θέση κειμένου"/>
          <p:cNvSpPr>
            <a:spLocks noGrp="1"/>
          </p:cNvSpPr>
          <p:nvPr>
            <p:ph type="body" idx="1"/>
          </p:nvPr>
        </p:nvSpPr>
        <p:spPr/>
        <p:txBody>
          <a:bodyPr>
            <a:normAutofit/>
          </a:bodyPr>
          <a:lstStyle/>
          <a:p>
            <a:pPr algn="ctr"/>
            <a:r>
              <a:rPr lang="el-GR" dirty="0" smtClean="0"/>
              <a:t>γνωμοδοτούν όργανο</a:t>
            </a:r>
          </a:p>
          <a:p>
            <a:endParaRPr lang="el-GR" dirty="0"/>
          </a:p>
        </p:txBody>
      </p:sp>
      <p:sp>
        <p:nvSpPr>
          <p:cNvPr id="4" name="3 - Θέση περιεχομένου"/>
          <p:cNvSpPr>
            <a:spLocks noGrp="1"/>
          </p:cNvSpPr>
          <p:nvPr>
            <p:ph sz="half" idx="2"/>
          </p:nvPr>
        </p:nvSpPr>
        <p:spPr/>
        <p:txBody>
          <a:bodyPr>
            <a:normAutofit fontScale="92500" lnSpcReduction="20000"/>
          </a:bodyPr>
          <a:lstStyle/>
          <a:p>
            <a:pPr algn="just">
              <a:buFont typeface="Wingdings" pitchFamily="2" charset="2"/>
              <a:buChar char="ü"/>
            </a:pPr>
            <a:r>
              <a:rPr lang="el-GR" sz="2200" dirty="0" smtClean="0"/>
              <a:t>Διαθέτει κατά τεκμήριο τις </a:t>
            </a:r>
            <a:r>
              <a:rPr lang="el-GR" sz="2200" b="1" dirty="0" smtClean="0"/>
              <a:t>ειδικές</a:t>
            </a:r>
            <a:r>
              <a:rPr lang="el-GR" sz="2200" dirty="0" smtClean="0"/>
              <a:t> </a:t>
            </a:r>
            <a:r>
              <a:rPr lang="el-GR" sz="2200" b="1" dirty="0" smtClean="0"/>
              <a:t>τεχνικές</a:t>
            </a:r>
            <a:r>
              <a:rPr lang="el-GR" sz="2200" dirty="0" smtClean="0"/>
              <a:t> </a:t>
            </a:r>
            <a:r>
              <a:rPr lang="el-GR" sz="2200" b="1" dirty="0" smtClean="0"/>
              <a:t>γνώσεις.</a:t>
            </a:r>
            <a:endParaRPr lang="el-GR" sz="2200" dirty="0" smtClean="0"/>
          </a:p>
          <a:p>
            <a:pPr algn="just">
              <a:buFont typeface="Wingdings" pitchFamily="2" charset="2"/>
              <a:buChar char="ü"/>
            </a:pPr>
            <a:r>
              <a:rPr lang="el-GR" sz="2200" dirty="0" smtClean="0"/>
              <a:t>Παρίσταται ανεξάρτητο από μικροπολιτικές σκοπιμότητες.</a:t>
            </a:r>
          </a:p>
          <a:p>
            <a:pPr algn="just">
              <a:buFont typeface="Wingdings" pitchFamily="2" charset="2"/>
              <a:buChar char="ü"/>
            </a:pPr>
            <a:r>
              <a:rPr lang="el-GR" sz="2000" dirty="0" smtClean="0"/>
              <a:t>πιο πρόσφορο πεδίο για τη συμμετοχή των διοικουμένων και την έκφραση των συμφερόντων τους.</a:t>
            </a:r>
          </a:p>
          <a:p>
            <a:pPr algn="just">
              <a:buNone/>
            </a:pPr>
            <a:r>
              <a:rPr lang="el-GR" sz="2000" dirty="0" smtClean="0"/>
              <a:t>	</a:t>
            </a:r>
          </a:p>
          <a:p>
            <a:pPr algn="just">
              <a:buNone/>
            </a:pPr>
            <a:r>
              <a:rPr lang="el-GR" sz="2000" dirty="0" smtClean="0"/>
              <a:t>	Π.χ. ο Υπουργός Πολιτισμού ασκεί κρίσιμες αρμοδιότητές του, κατόπιν εισήγησης του Κεντρικού Αρχαιολογικού Συμβουλίου (Κ.Α.Σ.) και το Κεντρικού Συμβουλίου Νεοτέρων Μνημείων (Κ.Σ.Ν.Μ.).</a:t>
            </a:r>
            <a:endParaRPr lang="el-GR" sz="2200" dirty="0"/>
          </a:p>
        </p:txBody>
      </p:sp>
      <p:sp>
        <p:nvSpPr>
          <p:cNvPr id="5" name="4 - Θέση κειμένου"/>
          <p:cNvSpPr>
            <a:spLocks noGrp="1"/>
          </p:cNvSpPr>
          <p:nvPr>
            <p:ph type="body" sz="quarter" idx="3"/>
          </p:nvPr>
        </p:nvSpPr>
        <p:spPr/>
        <p:txBody>
          <a:bodyPr>
            <a:normAutofit/>
          </a:bodyPr>
          <a:lstStyle/>
          <a:p>
            <a:pPr algn="ctr"/>
            <a:r>
              <a:rPr lang="el-GR" dirty="0" smtClean="0"/>
              <a:t>αποφασίζον όργανο</a:t>
            </a:r>
          </a:p>
          <a:p>
            <a:endParaRPr lang="el-GR" dirty="0"/>
          </a:p>
        </p:txBody>
      </p:sp>
      <p:sp>
        <p:nvSpPr>
          <p:cNvPr id="6" name="5 - Θέση περιεχομένου"/>
          <p:cNvSpPr>
            <a:spLocks noGrp="1"/>
          </p:cNvSpPr>
          <p:nvPr>
            <p:ph sz="quarter" idx="4"/>
          </p:nvPr>
        </p:nvSpPr>
        <p:spPr/>
        <p:txBody>
          <a:bodyPr>
            <a:normAutofit fontScale="92500" lnSpcReduction="20000"/>
          </a:bodyPr>
          <a:lstStyle/>
          <a:p>
            <a:pPr algn="just">
              <a:buNone/>
            </a:pPr>
            <a:r>
              <a:rPr lang="el-GR" dirty="0" smtClean="0"/>
              <a:t>	διαθέτει </a:t>
            </a:r>
            <a:r>
              <a:rPr lang="el-GR" b="1" dirty="0" smtClean="0"/>
              <a:t>έμμεση δημοκρατική νομιμοποίηση</a:t>
            </a:r>
            <a:r>
              <a:rPr lang="el-GR" dirty="0" smtClean="0"/>
              <a:t> κατά την άσκηση της εξουσίας του, λειτουργώντας υπό τους ορισμούς και τις κατευθύνσεις της Κυβέρνησης (άρθρο 82 Σ.), η οποία με τη σειρά της διαθέτει την εμπιστοσύνη της Βουλής (άρθρο 84 Σ.).</a:t>
            </a:r>
          </a:p>
          <a:p>
            <a:pPr algn="just"/>
            <a:endParaRPr lang="el-GR" dirty="0" smtClean="0"/>
          </a:p>
          <a:p>
            <a:pPr algn="ctr">
              <a:buNone/>
            </a:pPr>
            <a:r>
              <a:rPr lang="el-GR" dirty="0" smtClean="0"/>
              <a:t>	νομιμοποιείται να εκδίδει εκτελεστές διοικητικές πράξεις.</a:t>
            </a:r>
          </a:p>
          <a:p>
            <a:endParaRPr lang="el-GR" dirty="0"/>
          </a:p>
        </p:txBody>
      </p:sp>
      <p:sp>
        <p:nvSpPr>
          <p:cNvPr id="7" name="6 - Βέλος προς τα κάτω"/>
          <p:cNvSpPr/>
          <p:nvPr/>
        </p:nvSpPr>
        <p:spPr>
          <a:xfrm>
            <a:off x="6357950" y="4714884"/>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ctr">
              <a:buNone/>
            </a:pPr>
            <a:r>
              <a:rPr lang="el-GR" b="1" dirty="0" smtClean="0"/>
              <a:t>γνωμοδότηση:</a:t>
            </a:r>
            <a:endParaRPr lang="en-US" b="1" dirty="0" smtClean="0"/>
          </a:p>
          <a:p>
            <a:pPr algn="ctr">
              <a:buNone/>
            </a:pPr>
            <a:r>
              <a:rPr lang="en-US" b="1" dirty="0" smtClean="0">
                <a:solidFill>
                  <a:srgbClr val="FF0000"/>
                </a:solidFill>
              </a:rPr>
              <a:t>	</a:t>
            </a:r>
            <a:r>
              <a:rPr lang="el-GR" b="1" dirty="0" smtClean="0">
                <a:solidFill>
                  <a:srgbClr val="FF0000"/>
                </a:solidFill>
              </a:rPr>
              <a:t>ουσιώδης τύπος της διαδικασίας</a:t>
            </a:r>
          </a:p>
          <a:p>
            <a:pPr algn="ctr">
              <a:buNone/>
            </a:pPr>
            <a:endParaRPr lang="el-GR" dirty="0" smtClean="0"/>
          </a:p>
          <a:p>
            <a:pPr algn="ctr">
              <a:buNone/>
            </a:pPr>
            <a:r>
              <a:rPr lang="el-GR" dirty="0" smtClean="0"/>
              <a:t>μη τήρηση</a:t>
            </a:r>
          </a:p>
          <a:p>
            <a:pPr algn="ctr">
              <a:buNone/>
            </a:pPr>
            <a:endParaRPr lang="el-GR" dirty="0" smtClean="0"/>
          </a:p>
          <a:p>
            <a:pPr algn="ctr">
              <a:buNone/>
            </a:pPr>
            <a:r>
              <a:rPr lang="el-GR" dirty="0" smtClean="0"/>
              <a:t>ακυρότητα της εκτελεστής πράξεως.</a:t>
            </a:r>
          </a:p>
          <a:p>
            <a:pPr algn="just"/>
            <a:endParaRPr lang="el-GR" dirty="0" smtClean="0"/>
          </a:p>
          <a:p>
            <a:pPr algn="just">
              <a:buNone/>
            </a:pPr>
            <a:r>
              <a:rPr lang="en-US" dirty="0" smtClean="0"/>
              <a:t>	</a:t>
            </a:r>
            <a:endParaRPr lang="el-GR" dirty="0" smtClean="0"/>
          </a:p>
          <a:p>
            <a:pPr algn="just">
              <a:buNone/>
            </a:pPr>
            <a:r>
              <a:rPr lang="el-GR" i="1" dirty="0" smtClean="0"/>
              <a:t>	Πλήρωση του διαδικαστικού τύπου μετά την έκδοση της εκτελεστής πράξεως θεραπεύει την πλημμέλεια</a:t>
            </a:r>
            <a:r>
              <a:rPr lang="en-US" i="1" dirty="0" smtClean="0"/>
              <a:t>;</a:t>
            </a:r>
          </a:p>
          <a:p>
            <a:pPr algn="just">
              <a:buNone/>
            </a:pPr>
            <a:endParaRPr lang="en-US" dirty="0" smtClean="0"/>
          </a:p>
          <a:p>
            <a:pPr algn="ctr">
              <a:buNone/>
            </a:pPr>
            <a:r>
              <a:rPr lang="el-GR" dirty="0" smtClean="0"/>
              <a:t>	</a:t>
            </a:r>
            <a:r>
              <a:rPr lang="el-GR" dirty="0" smtClean="0"/>
              <a:t>όχι γιατί τότε </a:t>
            </a:r>
            <a:r>
              <a:rPr lang="el-GR" dirty="0" smtClean="0"/>
              <a:t>η γνωμοδότηση </a:t>
            </a:r>
            <a:r>
              <a:rPr lang="el-GR" b="1" dirty="0" smtClean="0"/>
              <a:t>αδυνατεί να επηρεάσει εγκαίρως</a:t>
            </a:r>
            <a:r>
              <a:rPr lang="el-GR" dirty="0" smtClean="0"/>
              <a:t> το περιεχόμενό της εκτελεστής πράξεως.</a:t>
            </a:r>
          </a:p>
        </p:txBody>
      </p:sp>
      <p:sp>
        <p:nvSpPr>
          <p:cNvPr id="4" name="3 - Βέλος προς τα κάτω"/>
          <p:cNvSpPr/>
          <p:nvPr/>
        </p:nvSpPr>
        <p:spPr>
          <a:xfrm>
            <a:off x="4286248" y="2285992"/>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86248" y="3000372"/>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Διακρίσεις της </a:t>
            </a:r>
            <a:br>
              <a:rPr lang="el-GR" b="1" dirty="0" smtClean="0"/>
            </a:br>
            <a:r>
              <a:rPr lang="el-GR" b="1" dirty="0" smtClean="0"/>
              <a:t>γνωμοδοτικής αρμοδιότητας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b="1" dirty="0" smtClean="0"/>
              <a:t>	</a:t>
            </a:r>
          </a:p>
          <a:p>
            <a:pPr algn="just">
              <a:buNone/>
            </a:pPr>
            <a:r>
              <a:rPr lang="el-GR" b="1" dirty="0" smtClean="0"/>
              <a:t>	1.γνωμοδότηση</a:t>
            </a:r>
          </a:p>
          <a:p>
            <a:pPr algn="just">
              <a:buNone/>
            </a:pPr>
            <a:r>
              <a:rPr lang="el-GR" b="1" dirty="0" smtClean="0"/>
              <a:t>	α.</a:t>
            </a:r>
            <a:r>
              <a:rPr lang="el-GR" dirty="0" smtClean="0"/>
              <a:t> </a:t>
            </a:r>
            <a:r>
              <a:rPr lang="el-GR" b="1" dirty="0" smtClean="0"/>
              <a:t>απλή</a:t>
            </a:r>
            <a:r>
              <a:rPr lang="el-GR" dirty="0" smtClean="0"/>
              <a:t>: το περιεχόμενό της δεν παρίσταται δεσμευτικό για το αποφασίζον όργανο, το οποίο δύναται να αποκλίνει αιτιολογώντας όμως ειδικώς την απόκλιση. Τυχόν πλημμέλεια της απλής γνώμης καθιστά την εκτελεστή πράξη ακυρωτέα.</a:t>
            </a:r>
          </a:p>
          <a:p>
            <a:pPr algn="just"/>
            <a:endParaRPr lang="el-GR" dirty="0" smtClean="0"/>
          </a:p>
          <a:p>
            <a:pPr algn="just">
              <a:buNone/>
            </a:pPr>
            <a:r>
              <a:rPr lang="el-GR" b="1" dirty="0" smtClean="0"/>
              <a:t>	β. σύμφωνη</a:t>
            </a:r>
            <a:r>
              <a:rPr lang="el-GR" dirty="0" smtClean="0"/>
              <a:t>: δεσμεύει το αποφασίζον όργανο, υπό την έννοια ότι αυτό δεν δύναται να εκδώσει πράξη με περιεχόμενο διαφορετικό από το υποδεικνυόμενο με τη γνωμοδότηση. Το αποφασίζον όργανο δύναται μόνο να απόσχει από την έκδοση της πράξεως, κατόπιν όμως ειδικής αιτιολογίας .</a:t>
            </a:r>
          </a:p>
          <a:p>
            <a:pPr algn="just"/>
            <a:endParaRPr lang="el-G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buFont typeface="Wingdings" pitchFamily="2" charset="2"/>
              <a:buChar char="§"/>
            </a:pPr>
            <a:r>
              <a:rPr lang="el-GR" dirty="0" smtClean="0"/>
              <a:t>Όταν ο νόμος αναφέρεται ελλειπτικά σε γνώμη ή γνωμοδότηση, τεκμαίρεται ότι αναφέρεται σε απλή γνώμη.</a:t>
            </a:r>
          </a:p>
          <a:p>
            <a:pPr algn="just">
              <a:buFont typeface="Wingdings" pitchFamily="2" charset="2"/>
              <a:buChar char="§"/>
            </a:pPr>
            <a:endParaRPr lang="el-GR" dirty="0" smtClean="0"/>
          </a:p>
          <a:p>
            <a:pPr algn="just">
              <a:buFont typeface="Wingdings" pitchFamily="2" charset="2"/>
              <a:buChar char="§"/>
            </a:pPr>
            <a:r>
              <a:rPr lang="el-GR" dirty="0" smtClean="0"/>
              <a:t>απλή </a:t>
            </a:r>
            <a:r>
              <a:rPr lang="el-GR" b="1" dirty="0" smtClean="0"/>
              <a:t>και</a:t>
            </a:r>
            <a:r>
              <a:rPr lang="el-GR" dirty="0" smtClean="0"/>
              <a:t> σύμφωνη γνώμη αποτελούν καταρχάς μη εκτελεστές πράξεις που ενσωματώνονται στην θετική ή αρνητική εκτελεστή πράξη του αποφασίζοντος οργάνου.</a:t>
            </a:r>
          </a:p>
          <a:p>
            <a:pPr algn="just">
              <a:buFont typeface="Wingdings" pitchFamily="2" charset="2"/>
              <a:buChar char="§"/>
            </a:pPr>
            <a:endParaRPr lang="el-GR" dirty="0" smtClean="0"/>
          </a:p>
          <a:p>
            <a:pPr algn="just">
              <a:buFont typeface="Wingdings" pitchFamily="2" charset="2"/>
              <a:buChar char="Ø"/>
            </a:pPr>
            <a:r>
              <a:rPr lang="el-GR" dirty="0" smtClean="0"/>
              <a:t>Κατ’ εξαίρεση, η νομολογία αποδίδει στην αρνητική σύμφωνη γνώμη εκτελεστό χαρακτήρα, προκειμένου να ελέγχεται από το δικαστή η διοικητική αδράνεια.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buNone/>
            </a:pPr>
            <a:r>
              <a:rPr lang="el-GR" b="1" dirty="0" smtClean="0"/>
              <a:t>2. Πρόταση</a:t>
            </a:r>
          </a:p>
          <a:p>
            <a:pPr algn="just">
              <a:buFont typeface="Wingdings" pitchFamily="2" charset="2"/>
              <a:buChar char="Ø"/>
            </a:pPr>
            <a:r>
              <a:rPr lang="el-GR" dirty="0" smtClean="0"/>
              <a:t>Υποβάλλεται στο αποφασίζον όργανο με πρωτοβουλία του συμβουλευτικού οργάνου </a:t>
            </a:r>
            <a:r>
              <a:rPr lang="el-GR" dirty="0" smtClean="0">
                <a:solidFill>
                  <a:schemeClr val="tx2">
                    <a:lumMod val="60000"/>
                    <a:lumOff val="40000"/>
                  </a:schemeClr>
                </a:solidFill>
              </a:rPr>
              <a:t>(≠ η γνώμη διατυπώνεται κατόπιν ερωτήματος του αποφασίζοντος οργάνου προς το γνωμοδοτούν).</a:t>
            </a:r>
            <a:r>
              <a:rPr lang="el-GR" dirty="0" smtClean="0"/>
              <a:t> </a:t>
            </a:r>
          </a:p>
          <a:p>
            <a:pPr algn="just">
              <a:buFont typeface="Wingdings" pitchFamily="2" charset="2"/>
              <a:buChar char="Ø"/>
            </a:pPr>
            <a:r>
              <a:rPr lang="el-GR" dirty="0" smtClean="0"/>
              <a:t>Προσιδιάζει στη σύμφωνη και όχι στη απλή γνώμη.</a:t>
            </a:r>
          </a:p>
          <a:p>
            <a:pPr>
              <a:buNone/>
            </a:pPr>
            <a:endParaRPr lang="el-GR" b="1" dirty="0" smtClean="0"/>
          </a:p>
          <a:p>
            <a:pPr>
              <a:buNone/>
            </a:pPr>
            <a:r>
              <a:rPr lang="el-GR" b="1" dirty="0" smtClean="0"/>
              <a:t>3. οικειοθελής γνωμοδότηση </a:t>
            </a:r>
            <a:endParaRPr lang="el-GR" sz="3000" b="1" dirty="0" smtClean="0"/>
          </a:p>
          <a:p>
            <a:pPr>
              <a:buFont typeface="Wingdings" pitchFamily="2" charset="2"/>
              <a:buChar char="Ø"/>
            </a:pPr>
            <a:r>
              <a:rPr lang="el-GR" dirty="0" smtClean="0"/>
              <a:t>Η γνώμη που το αρμόδιο για την έκδοση της πράξεως όργανο ζητά αυτόβουλα (άρθρο 20 παρ. 3 </a:t>
            </a:r>
            <a:r>
              <a:rPr lang="el-GR" dirty="0" err="1" smtClean="0"/>
              <a:t>ΚΔΔιαδ</a:t>
            </a:r>
            <a:r>
              <a:rPr lang="el-GR" dirty="0" smtClean="0"/>
              <a:t>) </a:t>
            </a:r>
            <a:r>
              <a:rPr lang="el-GR" dirty="0" smtClean="0">
                <a:solidFill>
                  <a:schemeClr val="tx2">
                    <a:lumMod val="60000"/>
                    <a:lumOff val="40000"/>
                  </a:schemeClr>
                </a:solidFill>
              </a:rPr>
              <a:t>[≠ προβλεπόμενη (</a:t>
            </a:r>
            <a:r>
              <a:rPr lang="el-GR" dirty="0" err="1" smtClean="0">
                <a:solidFill>
                  <a:schemeClr val="tx2">
                    <a:lumMod val="60000"/>
                    <a:lumOff val="40000"/>
                  </a:schemeClr>
                </a:solidFill>
              </a:rPr>
              <a:t>ex</a:t>
            </a:r>
            <a:r>
              <a:rPr lang="el-GR" dirty="0" smtClean="0">
                <a:solidFill>
                  <a:schemeClr val="tx2">
                    <a:lumMod val="60000"/>
                    <a:lumOff val="40000"/>
                  </a:schemeClr>
                </a:solidFill>
              </a:rPr>
              <a:t> </a:t>
            </a:r>
            <a:r>
              <a:rPr lang="el-GR" dirty="0" err="1" smtClean="0">
                <a:solidFill>
                  <a:schemeClr val="tx2">
                    <a:lumMod val="60000"/>
                    <a:lumOff val="40000"/>
                  </a:schemeClr>
                </a:solidFill>
              </a:rPr>
              <a:t>lege</a:t>
            </a:r>
            <a:r>
              <a:rPr lang="el-GR" dirty="0" smtClean="0">
                <a:solidFill>
                  <a:schemeClr val="tx2">
                    <a:lumMod val="60000"/>
                    <a:lumOff val="40000"/>
                  </a:schemeClr>
                </a:solidFill>
              </a:rPr>
              <a:t>) που προβλέπεται από τις εκάστοτε διατάξεις που διέπουν την έκδοση ορισμένης εκτελεστής διοικητικής πράξεως]</a:t>
            </a:r>
            <a:r>
              <a:rPr lang="el-GR" dirty="0" smtClean="0"/>
              <a:t>. </a:t>
            </a:r>
          </a:p>
          <a:p>
            <a:pPr>
              <a:buFont typeface="Wingdings" pitchFamily="2" charset="2"/>
              <a:buChar char="Ø"/>
            </a:pPr>
            <a:r>
              <a:rPr lang="el-GR" dirty="0" smtClean="0"/>
              <a:t>Εφαρμόζονται οι κανόνες που ισχύουν για την απλή γνώμη (άρθρο 20 παρ. 3 </a:t>
            </a:r>
            <a:r>
              <a:rPr lang="el-GR" dirty="0" err="1" smtClean="0"/>
              <a:t>εδ</a:t>
            </a:r>
            <a:r>
              <a:rPr lang="el-GR" dirty="0" smtClean="0"/>
              <a:t> </a:t>
            </a:r>
            <a:r>
              <a:rPr lang="el-GR" dirty="0" err="1" smtClean="0"/>
              <a:t>β΄</a:t>
            </a:r>
            <a:r>
              <a:rPr lang="el-GR" dirty="0" smtClean="0"/>
              <a:t> </a:t>
            </a:r>
            <a:r>
              <a:rPr lang="el-GR" dirty="0" err="1" smtClean="0"/>
              <a:t>ΚΔΔιαδ</a:t>
            </a:r>
            <a:r>
              <a:rPr lang="el-GR" dirty="0" smtClean="0"/>
              <a:t>)</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	</a:t>
            </a:r>
            <a:r>
              <a:rPr lang="el-GR" b="1" dirty="0" smtClean="0"/>
              <a:t>4. «υποχρεωτική γνωμοδότηση»</a:t>
            </a:r>
          </a:p>
          <a:p>
            <a:pPr algn="just">
              <a:buFont typeface="Wingdings" pitchFamily="2" charset="2"/>
              <a:buChar char="Ø"/>
            </a:pPr>
            <a:r>
              <a:rPr lang="el-GR" sz="3100" dirty="0" smtClean="0"/>
              <a:t>Όταν προβλέπεται η έκδοση «γνωμοδοτήσεως» από συλλογικό όργανο, με βάση την οποία άλλο όργανο υποχρεούται εν συνεχεία να εκδώσει άλλη (εκτελεστή) πράξη με το ίδιο περιεχόμενο. </a:t>
            </a:r>
          </a:p>
          <a:p>
            <a:pPr algn="just">
              <a:buFont typeface="Wingdings" pitchFamily="2" charset="2"/>
              <a:buChar char="Ø"/>
            </a:pPr>
            <a:endParaRPr lang="el-GR" sz="3100" dirty="0" smtClean="0"/>
          </a:p>
          <a:p>
            <a:pPr algn="just">
              <a:buFont typeface="Wingdings" pitchFamily="2" charset="2"/>
              <a:buChar char="Ø"/>
            </a:pPr>
            <a:r>
              <a:rPr lang="el-GR" sz="3100" dirty="0" smtClean="0"/>
              <a:t>Καταχρηστικός νομοθετικός χαρακτηρισμός 	η νομολογία τις μεταχειρίζεται ως </a:t>
            </a:r>
            <a:r>
              <a:rPr lang="el-GR" sz="3100" b="1" dirty="0" smtClean="0"/>
              <a:t>αυτοτελείς εκτελεστές πράξεις</a:t>
            </a:r>
            <a:r>
              <a:rPr lang="el-GR" sz="3100" dirty="0" smtClean="0"/>
              <a:t>.</a:t>
            </a:r>
          </a:p>
          <a:p>
            <a:pPr algn="just">
              <a:buFont typeface="Wingdings" pitchFamily="2" charset="2"/>
              <a:buChar char="Ø"/>
            </a:pPr>
            <a:endParaRPr lang="el-GR" sz="3100" dirty="0" smtClean="0"/>
          </a:p>
          <a:p>
            <a:pPr algn="just">
              <a:buFont typeface="Wingdings" pitchFamily="2" charset="2"/>
              <a:buChar char="Ø"/>
            </a:pPr>
            <a:r>
              <a:rPr lang="el-GR" sz="3100" dirty="0" smtClean="0"/>
              <a:t>η «υποχρεωτική γνωμοδότηση» συγκροτεί, από κοινού με την επόμενη εκτελεστή πράξη, </a:t>
            </a:r>
            <a:r>
              <a:rPr lang="el-GR" sz="3100" b="1" dirty="0" smtClean="0"/>
              <a:t>σύνθετη διοικητική ενέργεια </a:t>
            </a:r>
            <a:r>
              <a:rPr lang="el-GR" sz="3100" dirty="0" smtClean="0"/>
              <a:t>που ολοκληρώνεται με την έκδοση της τελικής διοικητικής πράξεως.</a:t>
            </a:r>
            <a:endParaRPr lang="el-GR" sz="3100" dirty="0"/>
          </a:p>
        </p:txBody>
      </p:sp>
      <p:sp>
        <p:nvSpPr>
          <p:cNvPr id="4" name="3 - Δεξιό βέλος"/>
          <p:cNvSpPr/>
          <p:nvPr/>
        </p:nvSpPr>
        <p:spPr>
          <a:xfrm>
            <a:off x="6429388" y="3714752"/>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1"/>
          </p:nvPr>
        </p:nvSpPr>
        <p:spPr/>
        <p:txBody>
          <a:bodyPr/>
          <a:lstStyle/>
          <a:p>
            <a:pPr algn="ctr"/>
            <a:r>
              <a:rPr lang="el-GR" dirty="0" smtClean="0"/>
              <a:t>Άτομο </a:t>
            </a:r>
            <a:endParaRPr lang="el-GR" dirty="0"/>
          </a:p>
        </p:txBody>
      </p:sp>
      <p:sp>
        <p:nvSpPr>
          <p:cNvPr id="4" name="3 - Θέση περιεχομένου"/>
          <p:cNvSpPr>
            <a:spLocks noGrp="1"/>
          </p:cNvSpPr>
          <p:nvPr>
            <p:ph sz="half" idx="2"/>
          </p:nvPr>
        </p:nvSpPr>
        <p:spPr/>
        <p:txBody>
          <a:bodyPr/>
          <a:lstStyle/>
          <a:p>
            <a:pPr algn="just"/>
            <a:r>
              <a:rPr lang="el-GR" dirty="0" smtClean="0"/>
              <a:t>πράττει </a:t>
            </a:r>
            <a:r>
              <a:rPr lang="el-GR" b="1" dirty="0" smtClean="0"/>
              <a:t>οτιδήποτε</a:t>
            </a:r>
            <a:r>
              <a:rPr lang="el-GR" dirty="0" smtClean="0"/>
              <a:t> δεν απαγορεύεται από το νόμο (άρθρο 5 Σ.).</a:t>
            </a:r>
          </a:p>
          <a:p>
            <a:pPr algn="just"/>
            <a:r>
              <a:rPr lang="el-GR" dirty="0" err="1" smtClean="0"/>
              <a:t>αυτοκαθορίζεται</a:t>
            </a:r>
            <a:r>
              <a:rPr lang="el-GR" dirty="0" smtClean="0"/>
              <a:t> όσον αφορά τους σκοπούς και τις προτεραιότητές του. </a:t>
            </a:r>
          </a:p>
          <a:p>
            <a:pPr algn="just"/>
            <a:r>
              <a:rPr lang="el-GR" dirty="0" smtClean="0"/>
              <a:t>η δράση του αποσκοπεί, καταρχήν τουλάχιστον, στην εξυπηρέτηση των ατομικών συμφερόντων του. </a:t>
            </a:r>
          </a:p>
          <a:p>
            <a:endParaRPr lang="el-GR" dirty="0"/>
          </a:p>
        </p:txBody>
      </p:sp>
      <p:sp>
        <p:nvSpPr>
          <p:cNvPr id="5" name="4 - Θέση κειμένου"/>
          <p:cNvSpPr>
            <a:spLocks noGrp="1"/>
          </p:cNvSpPr>
          <p:nvPr>
            <p:ph type="body" sz="quarter" idx="3"/>
          </p:nvPr>
        </p:nvSpPr>
        <p:spPr/>
        <p:txBody>
          <a:bodyPr/>
          <a:lstStyle/>
          <a:p>
            <a:pPr algn="ctr"/>
            <a:r>
              <a:rPr lang="el-GR" dirty="0" smtClean="0"/>
              <a:t>Κράτος-Δημόσια Διοίκηση </a:t>
            </a:r>
            <a:endParaRPr lang="el-GR" dirty="0"/>
          </a:p>
        </p:txBody>
      </p:sp>
      <p:sp>
        <p:nvSpPr>
          <p:cNvPr id="6" name="5 - Θέση περιεχομένου"/>
          <p:cNvSpPr>
            <a:spLocks noGrp="1"/>
          </p:cNvSpPr>
          <p:nvPr>
            <p:ph sz="quarter" idx="4"/>
          </p:nvPr>
        </p:nvSpPr>
        <p:spPr/>
        <p:txBody>
          <a:bodyPr>
            <a:normAutofit lnSpcReduction="10000"/>
          </a:bodyPr>
          <a:lstStyle/>
          <a:p>
            <a:pPr algn="just"/>
            <a:r>
              <a:rPr lang="el-GR" dirty="0" smtClean="0"/>
              <a:t>η λειτουργία τους προσδιορίζεται από τους κανόνες του δημοσίου δικαίου (άρθρο 50 Σ.).</a:t>
            </a:r>
          </a:p>
          <a:p>
            <a:pPr algn="just"/>
            <a:r>
              <a:rPr lang="el-GR" dirty="0" smtClean="0"/>
              <a:t>η λειτουργία του διέπεται από την αρχή της νομιμότητας.</a:t>
            </a:r>
          </a:p>
          <a:p>
            <a:pPr algn="just"/>
            <a:r>
              <a:rPr lang="el-GR" dirty="0" smtClean="0"/>
              <a:t>η λειτουργία του αποσκοπεί αποκλειστικά στην εξυπηρέτηση του </a:t>
            </a:r>
            <a:r>
              <a:rPr lang="el-GR" b="1" dirty="0" smtClean="0">
                <a:solidFill>
                  <a:srgbClr val="FF0000"/>
                </a:solidFill>
              </a:rPr>
              <a:t>δημοσίου συμφέροντος</a:t>
            </a:r>
            <a:r>
              <a:rPr lang="el-GR"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Το δημόσιο συμφέρον… </a:t>
            </a:r>
            <a:endParaRPr lang="el-GR" b="1" dirty="0"/>
          </a:p>
        </p:txBody>
      </p:sp>
      <p:sp>
        <p:nvSpPr>
          <p:cNvPr id="3" name="2 - Θέση περιεχομένου"/>
          <p:cNvSpPr>
            <a:spLocks noGrp="1"/>
          </p:cNvSpPr>
          <p:nvPr>
            <p:ph idx="1"/>
          </p:nvPr>
        </p:nvSpPr>
        <p:spPr/>
        <p:txBody>
          <a:bodyPr>
            <a:normAutofit fontScale="70000" lnSpcReduction="20000"/>
          </a:bodyPr>
          <a:lstStyle/>
          <a:p>
            <a:pPr algn="just"/>
            <a:r>
              <a:rPr lang="el-GR" i="1" dirty="0" smtClean="0"/>
              <a:t>διακρίνεται</a:t>
            </a:r>
            <a:r>
              <a:rPr lang="el-GR" dirty="0" smtClean="0"/>
              <a:t> </a:t>
            </a:r>
            <a:r>
              <a:rPr lang="el-GR" dirty="0"/>
              <a:t>από τα ατομικά συμφέροντα των εκάστοτε προσωπικών φορέων των διοικητικών </a:t>
            </a:r>
            <a:r>
              <a:rPr lang="el-GR" dirty="0" smtClean="0"/>
              <a:t>οργάνων.</a:t>
            </a:r>
          </a:p>
          <a:p>
            <a:pPr algn="just"/>
            <a:r>
              <a:rPr lang="el-GR" i="1" dirty="0"/>
              <a:t>φορέας</a:t>
            </a:r>
            <a:r>
              <a:rPr lang="el-GR" dirty="0" smtClean="0"/>
              <a:t> </a:t>
            </a:r>
            <a:r>
              <a:rPr lang="el-GR" dirty="0"/>
              <a:t>του είναι ο </a:t>
            </a:r>
            <a:r>
              <a:rPr lang="el-GR" dirty="0" smtClean="0"/>
              <a:t>λαός.  </a:t>
            </a:r>
          </a:p>
          <a:p>
            <a:pPr algn="just"/>
            <a:r>
              <a:rPr lang="el-GR" dirty="0" smtClean="0"/>
              <a:t>το </a:t>
            </a:r>
            <a:r>
              <a:rPr lang="el-GR" i="1" dirty="0"/>
              <a:t>ορίζει</a:t>
            </a:r>
            <a:r>
              <a:rPr lang="el-GR" dirty="0" smtClean="0"/>
              <a:t> </a:t>
            </a:r>
            <a:r>
              <a:rPr lang="el-GR" dirty="0"/>
              <a:t>κάθε φορά </a:t>
            </a:r>
            <a:r>
              <a:rPr lang="el-GR" dirty="0" smtClean="0"/>
              <a:t>το </a:t>
            </a:r>
            <a:r>
              <a:rPr lang="el-GR" dirty="0"/>
              <a:t>σύνολο των οργάνων του κράτους (Εκλογικό Σώμα, Βουλή, Κυβέρνηση, Διοίκηση, Δικαιοσύνη) με βάση το πλαίσιο που θέτουν για κάθε όργανο το Σύνταγμα και οι </a:t>
            </a:r>
            <a:r>
              <a:rPr lang="el-GR" dirty="0" smtClean="0"/>
              <a:t>νόμοι.</a:t>
            </a:r>
          </a:p>
          <a:p>
            <a:pPr algn="just"/>
            <a:r>
              <a:rPr lang="el-GR" i="1" dirty="0" smtClean="0"/>
              <a:t>εκφράζεται</a:t>
            </a:r>
            <a:r>
              <a:rPr lang="el-GR" dirty="0" smtClean="0"/>
              <a:t> </a:t>
            </a:r>
            <a:r>
              <a:rPr lang="el-GR" dirty="0"/>
              <a:t>μέσα από </a:t>
            </a:r>
            <a:r>
              <a:rPr lang="el-GR" dirty="0" smtClean="0"/>
              <a:t>το θετικό δίκαιο, </a:t>
            </a:r>
            <a:r>
              <a:rPr lang="el-GR" dirty="0"/>
              <a:t>με τρόπο και κατά τους τύπους που το θετικό δίκαιο </a:t>
            </a:r>
            <a:r>
              <a:rPr lang="el-GR" dirty="0" smtClean="0"/>
              <a:t>προβλέπει.</a:t>
            </a:r>
          </a:p>
          <a:p>
            <a:pPr algn="just"/>
            <a:endParaRPr lang="el-GR" dirty="0"/>
          </a:p>
          <a:p>
            <a:pPr algn="just">
              <a:buNone/>
            </a:pPr>
            <a:r>
              <a:rPr lang="el-GR" i="1" dirty="0" smtClean="0"/>
              <a:t>	</a:t>
            </a:r>
            <a:r>
              <a:rPr lang="en-US" i="1" dirty="0" smtClean="0"/>
              <a:t>-</a:t>
            </a:r>
            <a:r>
              <a:rPr lang="el-GR" b="1" i="1" dirty="0" smtClean="0"/>
              <a:t>Πώς επιδιώκεται το δημόσιο συμφέρον από </a:t>
            </a:r>
            <a:r>
              <a:rPr lang="el-GR" b="1" i="1" dirty="0"/>
              <a:t>οργανωτική </a:t>
            </a:r>
            <a:r>
              <a:rPr lang="el-GR" b="1" i="1" dirty="0" smtClean="0"/>
              <a:t>σκοπιά</a:t>
            </a:r>
            <a:r>
              <a:rPr lang="en-US" b="1" i="1" dirty="0"/>
              <a:t>;</a:t>
            </a:r>
            <a:r>
              <a:rPr lang="el-GR" b="1" i="1" dirty="0" smtClean="0"/>
              <a:t> </a:t>
            </a:r>
            <a:endParaRPr lang="en-US" b="1" i="1" dirty="0" smtClean="0"/>
          </a:p>
          <a:p>
            <a:pPr algn="just">
              <a:buNone/>
            </a:pPr>
            <a:r>
              <a:rPr lang="en-US" dirty="0"/>
              <a:t>	</a:t>
            </a:r>
            <a:r>
              <a:rPr lang="el-GR" dirty="0" smtClean="0"/>
              <a:t>με </a:t>
            </a:r>
            <a:r>
              <a:rPr lang="el-GR" dirty="0"/>
              <a:t>την απονομή στα επιμέρους κρατικά όργανα «</a:t>
            </a:r>
            <a:r>
              <a:rPr lang="el-GR" i="1" dirty="0"/>
              <a:t>τελεολογικά καθορισμένων ικανοτήτων</a:t>
            </a:r>
            <a:r>
              <a:rPr lang="el-GR" dirty="0"/>
              <a:t>» που καλούνται «</a:t>
            </a:r>
            <a:r>
              <a:rPr lang="el-GR" i="1" dirty="0"/>
              <a:t>αρμοδιότητες</a:t>
            </a:r>
            <a:r>
              <a:rPr lang="el-GR" dirty="0" smtClean="0"/>
              <a: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Η διοικητική αρμοδιότητα</a:t>
            </a:r>
            <a:r>
              <a:rPr lang="el-GR" sz="3200" dirty="0"/>
              <a:t/>
            </a:r>
            <a:br>
              <a:rPr lang="el-GR" sz="3200" dirty="0"/>
            </a:br>
            <a:endParaRPr lang="el-GR" sz="3200"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dirty="0" smtClean="0"/>
              <a:t>	</a:t>
            </a:r>
            <a:r>
              <a:rPr lang="el-GR" b="1" dirty="0" smtClean="0"/>
              <a:t>Αρμοδιότητα</a:t>
            </a:r>
            <a:r>
              <a:rPr lang="el-GR" dirty="0" smtClean="0"/>
              <a:t>: </a:t>
            </a:r>
            <a:r>
              <a:rPr lang="el-GR" b="1" dirty="0" smtClean="0"/>
              <a:t>το ιδεατό κλάσμα δημόσιας εξουσίας που απονέμεται σε ορισμένο διοικητικό όργανο για την εκπλήρωση συγκεκριμένου δημοσίου σκοπού.</a:t>
            </a:r>
            <a:endParaRPr lang="el-GR" b="1" dirty="0"/>
          </a:p>
          <a:p>
            <a:pPr algn="just">
              <a:buNone/>
            </a:pPr>
            <a:endParaRPr lang="el-GR" b="1" dirty="0" smtClean="0"/>
          </a:p>
          <a:p>
            <a:pPr algn="just">
              <a:buNone/>
            </a:pPr>
            <a:r>
              <a:rPr lang="el-GR" b="1" dirty="0" smtClean="0"/>
              <a:t>	</a:t>
            </a:r>
            <a:r>
              <a:rPr lang="el-GR" dirty="0" smtClean="0"/>
              <a:t>Η εξουσία ενός διοικητικού οργάνου σύμφωνα </a:t>
            </a:r>
            <a:r>
              <a:rPr lang="el-GR" dirty="0"/>
              <a:t>με τους </a:t>
            </a:r>
            <a:r>
              <a:rPr lang="el-GR" dirty="0" smtClean="0"/>
              <a:t>ισχύοντες </a:t>
            </a:r>
            <a:r>
              <a:rPr lang="el-GR" i="1" dirty="0" smtClean="0"/>
              <a:t>οργανωτικούς κανόνες…</a:t>
            </a:r>
          </a:p>
          <a:p>
            <a:pPr algn="just">
              <a:buFont typeface="Wingdings" pitchFamily="2" charset="2"/>
              <a:buChar char="Ø"/>
            </a:pPr>
            <a:endParaRPr lang="el-GR" dirty="0" smtClean="0"/>
          </a:p>
          <a:p>
            <a:pPr algn="just">
              <a:buFont typeface="Wingdings" pitchFamily="2" charset="2"/>
              <a:buChar char="Ø"/>
            </a:pPr>
            <a:r>
              <a:rPr lang="el-GR" dirty="0" smtClean="0"/>
              <a:t>να </a:t>
            </a:r>
            <a:r>
              <a:rPr lang="el-GR" dirty="0"/>
              <a:t>προβαίνει μονομερώς στην θέσπιση κανόνων δικαίου (κανονιστικών πράξεων</a:t>
            </a:r>
            <a:r>
              <a:rPr lang="el-GR" dirty="0" smtClean="0"/>
              <a:t>)</a:t>
            </a:r>
          </a:p>
          <a:p>
            <a:pPr algn="just">
              <a:buFont typeface="Wingdings" pitchFamily="2" charset="2"/>
              <a:buChar char="Ø"/>
            </a:pPr>
            <a:r>
              <a:rPr lang="el-GR" dirty="0" smtClean="0"/>
              <a:t>να </a:t>
            </a:r>
            <a:r>
              <a:rPr lang="el-GR" dirty="0"/>
              <a:t>εκδίδει ατομικές διοικητικές </a:t>
            </a:r>
            <a:r>
              <a:rPr lang="el-GR" dirty="0" smtClean="0"/>
              <a:t>πράξεις</a:t>
            </a:r>
          </a:p>
          <a:p>
            <a:pPr algn="just">
              <a:buFont typeface="Wingdings" pitchFamily="2" charset="2"/>
              <a:buChar char="Ø"/>
            </a:pPr>
            <a:r>
              <a:rPr lang="el-GR" dirty="0" smtClean="0"/>
              <a:t>να </a:t>
            </a:r>
            <a:r>
              <a:rPr lang="el-GR" dirty="0"/>
              <a:t>συμβάλει με γνωμοδοτήσεις ή προτάσεις στην έκδοσή </a:t>
            </a:r>
            <a:r>
              <a:rPr lang="el-GR" dirty="0" smtClean="0"/>
              <a:t>τους</a:t>
            </a:r>
          </a:p>
          <a:p>
            <a:pPr algn="just">
              <a:buFont typeface="Wingdings" pitchFamily="2" charset="2"/>
              <a:buChar char="Ø"/>
            </a:pPr>
            <a:r>
              <a:rPr lang="el-GR" dirty="0" smtClean="0"/>
              <a:t>να </a:t>
            </a:r>
            <a:r>
              <a:rPr lang="el-GR" dirty="0"/>
              <a:t>συνάπτει </a:t>
            </a:r>
            <a:r>
              <a:rPr lang="el-GR" dirty="0" smtClean="0"/>
              <a:t>συμβάσεις</a:t>
            </a:r>
          </a:p>
          <a:p>
            <a:pPr algn="just">
              <a:buFont typeface="Wingdings" pitchFamily="2" charset="2"/>
              <a:buChar char="Ø"/>
            </a:pPr>
            <a:r>
              <a:rPr lang="el-GR" dirty="0" smtClean="0"/>
              <a:t>να </a:t>
            </a:r>
            <a:r>
              <a:rPr lang="el-GR" dirty="0"/>
              <a:t>προβαίνει σε υλικές </a:t>
            </a:r>
            <a:r>
              <a:rPr lang="el-GR" dirty="0" smtClean="0"/>
              <a:t>ενέργειες. </a:t>
            </a:r>
            <a:endParaRPr lang="el-GR"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endParaRPr lang="el-GR" sz="2400" b="1" dirty="0"/>
          </a:p>
        </p:txBody>
      </p:sp>
      <p:sp>
        <p:nvSpPr>
          <p:cNvPr id="3" name="2 - Θέση περιεχομένου"/>
          <p:cNvSpPr>
            <a:spLocks noGrp="1"/>
          </p:cNvSpPr>
          <p:nvPr>
            <p:ph idx="1"/>
          </p:nvPr>
        </p:nvSpPr>
        <p:spPr/>
        <p:txBody>
          <a:bodyPr>
            <a:normAutofit fontScale="62500" lnSpcReduction="20000"/>
          </a:bodyPr>
          <a:lstStyle/>
          <a:p>
            <a:pPr>
              <a:buNone/>
            </a:pPr>
            <a:endParaRPr lang="el-GR" dirty="0" smtClean="0"/>
          </a:p>
          <a:p>
            <a:pPr algn="ctr">
              <a:buNone/>
            </a:pPr>
            <a:r>
              <a:rPr lang="el-GR" dirty="0" smtClean="0"/>
              <a:t>«δικαιώματα» </a:t>
            </a:r>
            <a:r>
              <a:rPr lang="el-GR" dirty="0"/>
              <a:t>και </a:t>
            </a:r>
            <a:r>
              <a:rPr lang="el-GR" dirty="0" smtClean="0"/>
              <a:t>«υποχρεώσεις» </a:t>
            </a:r>
            <a:r>
              <a:rPr lang="el-GR"/>
              <a:t>προσιδιάζουν </a:t>
            </a:r>
            <a:r>
              <a:rPr lang="el-GR" smtClean="0"/>
              <a:t>κατ’ ακριβολογίαν, ως </a:t>
            </a:r>
            <a:r>
              <a:rPr lang="el-GR" dirty="0" smtClean="0"/>
              <a:t>όροι αποκλειστικά στο </a:t>
            </a:r>
            <a:r>
              <a:rPr lang="el-GR" dirty="0"/>
              <a:t>άτομο ως υποκείμενο της έννομης </a:t>
            </a:r>
            <a:r>
              <a:rPr lang="el-GR" dirty="0" smtClean="0"/>
              <a:t>τάξεως</a:t>
            </a:r>
            <a:endParaRPr lang="el-GR" dirty="0"/>
          </a:p>
          <a:p>
            <a:pPr algn="ctr">
              <a:buNone/>
            </a:pPr>
            <a:endParaRPr lang="el-GR" dirty="0" smtClean="0"/>
          </a:p>
          <a:p>
            <a:pPr algn="ctr">
              <a:buNone/>
            </a:pPr>
            <a:endParaRPr lang="el-GR" dirty="0"/>
          </a:p>
          <a:p>
            <a:pPr algn="ctr">
              <a:buNone/>
            </a:pPr>
            <a:r>
              <a:rPr lang="el-GR" sz="4500" b="1" dirty="0" smtClean="0"/>
              <a:t>Η διοικητική αρχή διαθέτει μόνο αρμοδιότητες</a:t>
            </a:r>
            <a:r>
              <a:rPr lang="el-GR" dirty="0" smtClean="0"/>
              <a:t>.</a:t>
            </a:r>
          </a:p>
          <a:p>
            <a:pPr>
              <a:buNone/>
            </a:pPr>
            <a:endParaRPr lang="el-GR" dirty="0" smtClean="0"/>
          </a:p>
          <a:p>
            <a:pPr algn="ctr">
              <a:buNone/>
            </a:pPr>
            <a:r>
              <a:rPr lang="el-GR" b="1" i="1" dirty="0" smtClean="0"/>
              <a:t>Όταν η διάταξη που απονέμει την αρμοδιότητα ορίζει ότι…</a:t>
            </a:r>
          </a:p>
          <a:p>
            <a:pPr>
              <a:buNone/>
            </a:pPr>
            <a:endParaRPr lang="el-GR" dirty="0" smtClean="0"/>
          </a:p>
          <a:p>
            <a:pPr>
              <a:buFont typeface="Wingdings" pitchFamily="2" charset="2"/>
              <a:buChar char="Ø"/>
            </a:pPr>
            <a:r>
              <a:rPr lang="el-GR" dirty="0" smtClean="0"/>
              <a:t>«</a:t>
            </a:r>
            <a:r>
              <a:rPr lang="el-GR" i="1" dirty="0" smtClean="0"/>
              <a:t>η διοικητική αρχή υποχρεούται να….</a:t>
            </a:r>
            <a:r>
              <a:rPr lang="el-GR" dirty="0" smtClean="0"/>
              <a:t>» </a:t>
            </a:r>
          </a:p>
          <a:p>
            <a:pPr>
              <a:buNone/>
            </a:pPr>
            <a:r>
              <a:rPr lang="el-GR" dirty="0" smtClean="0"/>
              <a:t>		 απονέμεται στην αρχή </a:t>
            </a:r>
            <a:r>
              <a:rPr lang="el-GR" dirty="0" err="1" smtClean="0"/>
              <a:t>δεσμία</a:t>
            </a:r>
            <a:r>
              <a:rPr lang="el-GR" dirty="0" smtClean="0"/>
              <a:t> αρμοδιότητα.</a:t>
            </a:r>
          </a:p>
          <a:p>
            <a:pPr>
              <a:buFont typeface="Wingdings" pitchFamily="2" charset="2"/>
              <a:buChar char="Ø"/>
            </a:pPr>
            <a:r>
              <a:rPr lang="el-GR" dirty="0" smtClean="0"/>
              <a:t>«</a:t>
            </a:r>
            <a:r>
              <a:rPr lang="el-GR" i="1" dirty="0" smtClean="0"/>
              <a:t>η διοικητική αρχή δύναται….</a:t>
            </a:r>
            <a:r>
              <a:rPr lang="el-GR" dirty="0" smtClean="0"/>
              <a:t>» </a:t>
            </a:r>
          </a:p>
          <a:p>
            <a:pPr>
              <a:buNone/>
            </a:pPr>
            <a:r>
              <a:rPr lang="el-GR" dirty="0" smtClean="0"/>
              <a:t>	</a:t>
            </a:r>
            <a:r>
              <a:rPr lang="el-GR" dirty="0"/>
              <a:t>	</a:t>
            </a:r>
            <a:r>
              <a:rPr lang="el-GR" dirty="0" smtClean="0"/>
              <a:t>	απονέμεται στην αρχή διακριτική ευχέρεια. </a:t>
            </a:r>
          </a:p>
        </p:txBody>
      </p:sp>
      <p:sp>
        <p:nvSpPr>
          <p:cNvPr id="4" name="3 - Διάφορο"/>
          <p:cNvSpPr/>
          <p:nvPr/>
        </p:nvSpPr>
        <p:spPr>
          <a:xfrm>
            <a:off x="4000496" y="2571744"/>
            <a:ext cx="1000132" cy="42862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5" name="4 - Ραβδωτό δεξιό βέλος"/>
          <p:cNvSpPr/>
          <p:nvPr/>
        </p:nvSpPr>
        <p:spPr>
          <a:xfrm>
            <a:off x="1071538" y="4786322"/>
            <a:ext cx="357190" cy="14287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Ραβδωτό δεξιό βέλος"/>
          <p:cNvSpPr/>
          <p:nvPr/>
        </p:nvSpPr>
        <p:spPr>
          <a:xfrm>
            <a:off x="1857356" y="5357826"/>
            <a:ext cx="357190" cy="14287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κειμένου"/>
          <p:cNvSpPr>
            <a:spLocks noGrp="1"/>
          </p:cNvSpPr>
          <p:nvPr>
            <p:ph type="body" idx="1"/>
          </p:nvPr>
        </p:nvSpPr>
        <p:spPr/>
        <p:txBody>
          <a:bodyPr/>
          <a:lstStyle/>
          <a:p>
            <a:pPr algn="ctr"/>
            <a:r>
              <a:rPr lang="el-GR" dirty="0" smtClean="0"/>
              <a:t>δέσμια αρμοδιότητα</a:t>
            </a:r>
            <a:endParaRPr lang="el-GR" dirty="0"/>
          </a:p>
        </p:txBody>
      </p:sp>
      <p:sp>
        <p:nvSpPr>
          <p:cNvPr id="4" name="3 - Θέση περιεχομένου"/>
          <p:cNvSpPr>
            <a:spLocks noGrp="1"/>
          </p:cNvSpPr>
          <p:nvPr>
            <p:ph sz="half" idx="2"/>
          </p:nvPr>
        </p:nvSpPr>
        <p:spPr/>
        <p:txBody>
          <a:bodyPr>
            <a:normAutofit/>
          </a:bodyPr>
          <a:lstStyle/>
          <a:p>
            <a:pPr algn="just">
              <a:buNone/>
            </a:pPr>
            <a:r>
              <a:rPr lang="el-GR" dirty="0" smtClean="0"/>
              <a:t>	</a:t>
            </a:r>
            <a:r>
              <a:rPr lang="el-GR" i="1" dirty="0" smtClean="0"/>
              <a:t>ο νόμος που απονέμει την αρμοδιότητα δεσμεύει πλήρως την Διοίκηση ως προς το:</a:t>
            </a:r>
          </a:p>
          <a:p>
            <a:r>
              <a:rPr lang="el-GR" i="1" dirty="0" smtClean="0"/>
              <a:t> αν θα πράξει </a:t>
            </a:r>
          </a:p>
          <a:p>
            <a:r>
              <a:rPr lang="el-GR" i="1" dirty="0" smtClean="0"/>
              <a:t>πότε</a:t>
            </a:r>
          </a:p>
          <a:p>
            <a:r>
              <a:rPr lang="el-GR" i="1" dirty="0" smtClean="0"/>
              <a:t>τί</a:t>
            </a:r>
            <a:r>
              <a:rPr lang="el-GR" dirty="0" smtClean="0"/>
              <a:t> </a:t>
            </a:r>
            <a:r>
              <a:rPr lang="el-GR" i="1" dirty="0" smtClean="0"/>
              <a:t>θα πράξει. </a:t>
            </a:r>
          </a:p>
          <a:p>
            <a:endParaRPr lang="el-GR" dirty="0" smtClean="0"/>
          </a:p>
          <a:p>
            <a:endParaRPr lang="el-GR" dirty="0"/>
          </a:p>
        </p:txBody>
      </p:sp>
      <p:sp>
        <p:nvSpPr>
          <p:cNvPr id="5" name="4 - Θέση κειμένου"/>
          <p:cNvSpPr>
            <a:spLocks noGrp="1"/>
          </p:cNvSpPr>
          <p:nvPr>
            <p:ph type="body" sz="quarter" idx="3"/>
          </p:nvPr>
        </p:nvSpPr>
        <p:spPr/>
        <p:txBody>
          <a:bodyPr/>
          <a:lstStyle/>
          <a:p>
            <a:pPr algn="ctr"/>
            <a:r>
              <a:rPr lang="el-GR" dirty="0" smtClean="0"/>
              <a:t>διακριτική ευχέρεια</a:t>
            </a:r>
            <a:endParaRPr lang="el-GR" dirty="0"/>
          </a:p>
        </p:txBody>
      </p:sp>
      <p:sp>
        <p:nvSpPr>
          <p:cNvPr id="6" name="5 - Θέση περιεχομένου"/>
          <p:cNvSpPr>
            <a:spLocks noGrp="1"/>
          </p:cNvSpPr>
          <p:nvPr>
            <p:ph sz="quarter" idx="4"/>
          </p:nvPr>
        </p:nvSpPr>
        <p:spPr/>
        <p:txBody>
          <a:bodyPr>
            <a:normAutofit/>
          </a:bodyPr>
          <a:lstStyle/>
          <a:p>
            <a:pPr algn="just">
              <a:buNone/>
            </a:pPr>
            <a:r>
              <a:rPr lang="el-GR" i="1" dirty="0" smtClean="0"/>
              <a:t>	ο νόμος που απονέμει την αρμοδιότητα</a:t>
            </a:r>
            <a:r>
              <a:rPr lang="el-GR" dirty="0" smtClean="0"/>
              <a:t> παρέχει στη Διοίκηση την ευχέρεια να κρίνει:</a:t>
            </a:r>
          </a:p>
          <a:p>
            <a:pPr algn="just"/>
            <a:r>
              <a:rPr lang="el-GR" i="1" dirty="0" smtClean="0"/>
              <a:t>αν θα πράξει </a:t>
            </a:r>
          </a:p>
          <a:p>
            <a:pPr algn="just"/>
            <a:r>
              <a:rPr lang="el-GR" i="1" dirty="0" smtClean="0"/>
              <a:t>πότε</a:t>
            </a:r>
          </a:p>
          <a:p>
            <a:pPr algn="just"/>
            <a:r>
              <a:rPr lang="el-GR" i="1" dirty="0" smtClean="0"/>
              <a:t>το ακριβές περιεχόμενο της πράξης της</a:t>
            </a:r>
          </a:p>
          <a:p>
            <a:pPr algn="just"/>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r>
              <a:rPr lang="el-GR" b="1" dirty="0" smtClean="0"/>
              <a:t>αρχή της νομιμότητας </a:t>
            </a:r>
          </a:p>
          <a:p>
            <a:pPr algn="ctr">
              <a:buNone/>
            </a:pPr>
            <a:endParaRPr lang="el-GR" dirty="0" smtClean="0"/>
          </a:p>
          <a:p>
            <a:pPr algn="ctr">
              <a:buNone/>
            </a:pPr>
            <a:r>
              <a:rPr lang="el-GR" b="1" dirty="0" smtClean="0"/>
              <a:t>απονομή αρμοδιοτήτων σε διοικητικά όργανα </a:t>
            </a:r>
          </a:p>
          <a:p>
            <a:pPr algn="ctr">
              <a:buNone/>
            </a:pPr>
            <a:endParaRPr lang="el-GR" dirty="0" smtClean="0"/>
          </a:p>
          <a:p>
            <a:pPr algn="ctr">
              <a:buNone/>
            </a:pPr>
            <a:r>
              <a:rPr lang="el-GR" b="1" dirty="0" smtClean="0"/>
              <a:t>τα διοικητικά όργανα εκδίδουν διοικητικές πράξεις και προβαίνουν σε υλικές ενέργειες </a:t>
            </a:r>
            <a:r>
              <a:rPr lang="el-GR" b="1" u="sng" dirty="0" smtClean="0"/>
              <a:t>μόνο εφόσον έχουν σχετική αρμοδιότητα  με βάση τις σχετικές διατάξεις</a:t>
            </a:r>
            <a:r>
              <a:rPr lang="el-GR" b="1" dirty="0" smtClean="0"/>
              <a:t>.</a:t>
            </a:r>
            <a:endParaRPr lang="el-GR" b="1" dirty="0"/>
          </a:p>
        </p:txBody>
      </p:sp>
      <p:sp>
        <p:nvSpPr>
          <p:cNvPr id="4" name="3 - Βέλος προς τα κάτω"/>
          <p:cNvSpPr/>
          <p:nvPr/>
        </p:nvSpPr>
        <p:spPr>
          <a:xfrm>
            <a:off x="4357686" y="2357430"/>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3500438"/>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 </a:t>
            </a:r>
            <a:r>
              <a:rPr lang="el-GR" sz="3000" b="1" dirty="0"/>
              <a:t>Θεμελιώδεις αρχές της απονομής αρμοδιοτήτων</a:t>
            </a:r>
          </a:p>
        </p:txBody>
      </p:sp>
      <p:sp>
        <p:nvSpPr>
          <p:cNvPr id="3" name="2 - Θέση περιεχομένου"/>
          <p:cNvSpPr>
            <a:spLocks noGrp="1"/>
          </p:cNvSpPr>
          <p:nvPr>
            <p:ph idx="1"/>
          </p:nvPr>
        </p:nvSpPr>
        <p:spPr/>
        <p:txBody>
          <a:bodyPr>
            <a:normAutofit fontScale="85000" lnSpcReduction="10000"/>
          </a:bodyPr>
          <a:lstStyle/>
          <a:p>
            <a:pPr algn="just">
              <a:buNone/>
            </a:pPr>
            <a:r>
              <a:rPr lang="en-US" dirty="0" smtClean="0"/>
              <a:t>	</a:t>
            </a:r>
            <a:r>
              <a:rPr lang="el-GR" b="1" dirty="0" smtClean="0"/>
              <a:t>α</a:t>
            </a:r>
            <a:r>
              <a:rPr lang="el-GR" b="1" dirty="0"/>
              <a:t>. </a:t>
            </a:r>
            <a:r>
              <a:rPr lang="el-GR" b="1" dirty="0" smtClean="0"/>
              <a:t>αρχή </a:t>
            </a:r>
            <a:r>
              <a:rPr lang="el-GR" b="1" dirty="0"/>
              <a:t>της </a:t>
            </a:r>
            <a:r>
              <a:rPr lang="el-GR" b="1" dirty="0" smtClean="0"/>
              <a:t>αποκλειστικότητας</a:t>
            </a:r>
            <a:r>
              <a:rPr lang="el-GR" dirty="0" smtClean="0"/>
              <a:t>:</a:t>
            </a:r>
            <a:r>
              <a:rPr lang="en-US" dirty="0" smtClean="0"/>
              <a:t> </a:t>
            </a:r>
            <a:r>
              <a:rPr lang="el-GR" i="1" dirty="0" smtClean="0"/>
              <a:t>Το </a:t>
            </a:r>
            <a:r>
              <a:rPr lang="el-GR" i="1" dirty="0"/>
              <a:t>όργανο στο οποίο απονέμεται μια αρμοδιότητα είναι, καταρχήν, το αποκλειστικά αρμόδιο να την ασκήσει, εκτός αν </a:t>
            </a:r>
            <a:r>
              <a:rPr lang="el-GR" i="1" dirty="0" smtClean="0"/>
              <a:t>ορίζεται </a:t>
            </a:r>
            <a:r>
              <a:rPr lang="el-GR" i="1" dirty="0"/>
              <a:t>ρητώς </a:t>
            </a:r>
            <a:r>
              <a:rPr lang="el-GR" i="1" dirty="0" smtClean="0"/>
              <a:t>διαφορετικά</a:t>
            </a:r>
            <a:r>
              <a:rPr lang="en-US" i="1" dirty="0" smtClean="0"/>
              <a:t> </a:t>
            </a:r>
            <a:r>
              <a:rPr lang="el-GR" i="1" dirty="0" smtClean="0"/>
              <a:t>		</a:t>
            </a:r>
          </a:p>
          <a:p>
            <a:pPr algn="just">
              <a:buNone/>
            </a:pPr>
            <a:r>
              <a:rPr lang="el-GR" i="1" dirty="0"/>
              <a:t>	</a:t>
            </a:r>
            <a:r>
              <a:rPr lang="el-GR" i="1" dirty="0" smtClean="0"/>
              <a:t>	</a:t>
            </a:r>
            <a:r>
              <a:rPr lang="el-GR" dirty="0" smtClean="0"/>
              <a:t>απαγόρευση ιεραρχικής υποκατάστασης</a:t>
            </a:r>
          </a:p>
          <a:p>
            <a:pPr algn="just">
              <a:buNone/>
            </a:pPr>
            <a:r>
              <a:rPr lang="el-GR" dirty="0" smtClean="0"/>
              <a:t> </a:t>
            </a:r>
            <a:endParaRPr lang="en-US" dirty="0" smtClean="0"/>
          </a:p>
          <a:p>
            <a:pPr algn="just">
              <a:buNone/>
            </a:pPr>
            <a:r>
              <a:rPr lang="el-GR" dirty="0" smtClean="0"/>
              <a:t> </a:t>
            </a:r>
            <a:r>
              <a:rPr lang="el-GR" dirty="0" smtClean="0">
                <a:solidFill>
                  <a:schemeClr val="tx2">
                    <a:lumMod val="60000"/>
                    <a:lumOff val="40000"/>
                  </a:schemeClr>
                </a:solidFill>
              </a:rPr>
              <a:t>	</a:t>
            </a:r>
            <a:r>
              <a:rPr lang="en-US" sz="2600" dirty="0" smtClean="0">
                <a:solidFill>
                  <a:schemeClr val="tx2">
                    <a:lumMod val="60000"/>
                    <a:lumOff val="40000"/>
                  </a:schemeClr>
                </a:solidFill>
              </a:rPr>
              <a:t>[</a:t>
            </a:r>
            <a:r>
              <a:rPr lang="el-GR" sz="2600" dirty="0" smtClean="0">
                <a:solidFill>
                  <a:schemeClr val="tx2">
                    <a:lumMod val="60000"/>
                    <a:lumOff val="40000"/>
                  </a:schemeClr>
                </a:solidFill>
              </a:rPr>
              <a:t>αποτελεσματικότητα -κατανομή εργασίας-επιμερισμός ευθύνης</a:t>
            </a:r>
            <a:r>
              <a:rPr lang="en-US" sz="2600" dirty="0" smtClean="0">
                <a:solidFill>
                  <a:schemeClr val="tx2">
                    <a:lumMod val="60000"/>
                    <a:lumOff val="40000"/>
                  </a:schemeClr>
                </a:solidFill>
              </a:rPr>
              <a:t>]</a:t>
            </a:r>
            <a:endParaRPr lang="el-GR" sz="2600" dirty="0" smtClean="0">
              <a:solidFill>
                <a:schemeClr val="tx2">
                  <a:lumMod val="60000"/>
                  <a:lumOff val="40000"/>
                </a:schemeClr>
              </a:solidFill>
            </a:endParaRPr>
          </a:p>
          <a:p>
            <a:endParaRPr lang="en-US" dirty="0"/>
          </a:p>
          <a:p>
            <a:pPr algn="just">
              <a:buNone/>
            </a:pPr>
            <a:r>
              <a:rPr lang="en-US" b="1" dirty="0" smtClean="0"/>
              <a:t>	</a:t>
            </a:r>
            <a:r>
              <a:rPr lang="el-GR" b="1" dirty="0" smtClean="0"/>
              <a:t>β</a:t>
            </a:r>
            <a:r>
              <a:rPr lang="el-GR" b="1" dirty="0"/>
              <a:t>. </a:t>
            </a:r>
            <a:r>
              <a:rPr lang="el-GR" b="1" dirty="0" smtClean="0"/>
              <a:t>αρχή </a:t>
            </a:r>
            <a:r>
              <a:rPr lang="el-GR" b="1" dirty="0"/>
              <a:t>της δεσμευτικότητας </a:t>
            </a:r>
            <a:r>
              <a:rPr lang="el-GR" b="1" dirty="0" smtClean="0"/>
              <a:t>: </a:t>
            </a:r>
            <a:r>
              <a:rPr lang="el-GR" i="1" dirty="0" smtClean="0"/>
              <a:t>η </a:t>
            </a:r>
            <a:r>
              <a:rPr lang="el-GR" i="1" dirty="0"/>
              <a:t>Διοίκηση δεν δύναται να αρνηθεί την άσκηση της αρμοδιότητάς </a:t>
            </a:r>
            <a:r>
              <a:rPr lang="el-GR" i="1" dirty="0" smtClean="0"/>
              <a:t>της</a:t>
            </a:r>
            <a:r>
              <a:rPr lang="el-GR" dirty="0" smtClean="0"/>
              <a:t>. </a:t>
            </a:r>
            <a:endParaRPr lang="en-US" dirty="0" smtClean="0"/>
          </a:p>
          <a:p>
            <a:pPr algn="just">
              <a:buNone/>
            </a:pPr>
            <a:endParaRPr lang="el-GR" dirty="0"/>
          </a:p>
        </p:txBody>
      </p:sp>
      <p:sp>
        <p:nvSpPr>
          <p:cNvPr id="4" name="3 - Βέλος προς τα κάτω"/>
          <p:cNvSpPr/>
          <p:nvPr/>
        </p:nvSpPr>
        <p:spPr>
          <a:xfrm>
            <a:off x="4286248" y="3643314"/>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928662" y="3357562"/>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Διακρίσεις της διοικητικής αρμοδιότητας</a:t>
            </a:r>
            <a:br>
              <a:rPr lang="el-GR" sz="3000" b="1" dirty="0" smtClean="0"/>
            </a:br>
            <a:endParaRPr lang="el-GR" sz="3000" b="1" dirty="0"/>
          </a:p>
        </p:txBody>
      </p:sp>
      <p:sp>
        <p:nvSpPr>
          <p:cNvPr id="3" name="2 - Θέση περιεχομένου"/>
          <p:cNvSpPr>
            <a:spLocks noGrp="1"/>
          </p:cNvSpPr>
          <p:nvPr>
            <p:ph idx="1"/>
          </p:nvPr>
        </p:nvSpPr>
        <p:spPr/>
        <p:txBody>
          <a:bodyPr>
            <a:normAutofit fontScale="85000" lnSpcReduction="20000"/>
          </a:bodyPr>
          <a:lstStyle/>
          <a:p>
            <a:pPr algn="just">
              <a:buFont typeface="Wingdings" pitchFamily="2" charset="2"/>
              <a:buChar char="q"/>
            </a:pPr>
            <a:r>
              <a:rPr lang="el-GR" b="1" dirty="0" smtClean="0"/>
              <a:t>καθ’ ύλην</a:t>
            </a:r>
            <a:r>
              <a:rPr lang="el-GR" dirty="0" smtClean="0"/>
              <a:t>: αφορά το αντικείμενο της δραστηριότητας του διοικητικού οργάνου, τα θέματα δηλαδή που ρυθμίζει με τις πράξεις του (π.χ. έκδοση πολεοδομικής άδειας ή αρμοδιότητα επιβολής φόρου) ή στη ρύθμιση των οποίων συμβάλλει.</a:t>
            </a:r>
          </a:p>
          <a:p>
            <a:pPr algn="just">
              <a:buFont typeface="Wingdings" pitchFamily="2" charset="2"/>
              <a:buChar char="q"/>
            </a:pPr>
            <a:r>
              <a:rPr lang="el-GR" b="1" dirty="0" smtClean="0"/>
              <a:t>κατά τόπον</a:t>
            </a:r>
            <a:r>
              <a:rPr lang="el-GR" dirty="0" smtClean="0"/>
              <a:t>: προσδιορίζεται από την εδαφική περιοχή εντός της οποίας το διοικητικό όργανο ασκεί την </a:t>
            </a:r>
            <a:r>
              <a:rPr lang="el-GR" dirty="0" err="1" smtClean="0"/>
              <a:t>καθ’ύλην</a:t>
            </a:r>
            <a:r>
              <a:rPr lang="el-GR" dirty="0" smtClean="0"/>
              <a:t> αρμοδιότητά του.</a:t>
            </a:r>
            <a:r>
              <a:rPr lang="el-GR" dirty="0"/>
              <a:t> </a:t>
            </a:r>
            <a:endParaRPr lang="el-GR" dirty="0" smtClean="0"/>
          </a:p>
          <a:p>
            <a:pPr algn="just">
              <a:buFont typeface="Wingdings" pitchFamily="2" charset="2"/>
              <a:buChar char="q"/>
            </a:pPr>
            <a:r>
              <a:rPr lang="el-GR" b="1" dirty="0" smtClean="0"/>
              <a:t>αποφασιστική-γνωμοδοτική-κατευθυντήρια/στρατηγική.</a:t>
            </a:r>
          </a:p>
          <a:p>
            <a:pPr algn="just">
              <a:buFont typeface="Wingdings" pitchFamily="2" charset="2"/>
              <a:buChar char="q"/>
            </a:pPr>
            <a:r>
              <a:rPr lang="el-GR" b="1" dirty="0" smtClean="0"/>
              <a:t>αποκλειστική</a:t>
            </a:r>
            <a:r>
              <a:rPr lang="el-GR" dirty="0" smtClean="0"/>
              <a:t> (φορέας ένα </a:t>
            </a:r>
            <a:r>
              <a:rPr lang="el-GR" dirty="0"/>
              <a:t>και μόνο διοικητικό </a:t>
            </a:r>
            <a:r>
              <a:rPr lang="el-GR" dirty="0" smtClean="0"/>
              <a:t>όργανο) </a:t>
            </a:r>
            <a:r>
              <a:rPr lang="el-GR" b="1" dirty="0" smtClean="0"/>
              <a:t>– συλλογική</a:t>
            </a:r>
            <a:r>
              <a:rPr lang="el-GR" dirty="0" smtClean="0"/>
              <a:t>.</a:t>
            </a:r>
          </a:p>
          <a:p>
            <a:endParaRPr lang="el-GR" dirty="0" smtClean="0"/>
          </a:p>
          <a:p>
            <a:endParaRPr lang="el-GR" dirty="0" smtClean="0"/>
          </a:p>
          <a:p>
            <a:endParaRPr lang="el-GR" dirty="0" smtClean="0"/>
          </a:p>
          <a:p>
            <a:endParaRPr lang="el-GR" dirty="0" smtClean="0"/>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671</Words>
  <Application>Microsoft Office PowerPoint</Application>
  <PresentationFormat>Προβολή στην οθόνη (4:3)</PresentationFormat>
  <Paragraphs>142</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  Εφαρμογές Δημοσίου Δικαίου - Ανασκόπηση διοικητικού δικαίου  </vt:lpstr>
      <vt:lpstr>Διαφάνεια 2</vt:lpstr>
      <vt:lpstr>Το δημόσιο συμφέρον… </vt:lpstr>
      <vt:lpstr>Η διοικητική αρμοδιότητα </vt:lpstr>
      <vt:lpstr>Διαφάνεια 5</vt:lpstr>
      <vt:lpstr>Διαφάνεια 6</vt:lpstr>
      <vt:lpstr>Διαφάνεια 7</vt:lpstr>
      <vt:lpstr> Θεμελιώδεις αρχές της απονομής αρμοδιοτήτων</vt:lpstr>
      <vt:lpstr>Διακρίσεις της διοικητικής αρμοδιότητας </vt:lpstr>
      <vt:lpstr>Πότε μεταβάλλεται η αρμοδιότητα;</vt:lpstr>
      <vt:lpstr> Η γνωμοδοτική αρμοδιότητα </vt:lpstr>
      <vt:lpstr>Πλεονεκτήματα της διάσπασης της διοικητικής αρμοδιότητας σε γνωμοδοτική και αποφασιστική</vt:lpstr>
      <vt:lpstr>Διαφάνεια 13</vt:lpstr>
      <vt:lpstr>Διακρίσεις της  γνωμοδοτικής αρμοδιότητας </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Εφαρμογές Δημοσίου Δικαίου - Ανασκόπηση διοικητικού δικαίου  </dc:title>
  <dc:creator>user</dc:creator>
  <cp:lastModifiedBy>user</cp:lastModifiedBy>
  <cp:revision>35</cp:revision>
  <dcterms:created xsi:type="dcterms:W3CDTF">2024-02-28T14:07:03Z</dcterms:created>
  <dcterms:modified xsi:type="dcterms:W3CDTF">2024-03-20T14:03:17Z</dcterms:modified>
</cp:coreProperties>
</file>