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6" r:id="rId6"/>
    <p:sldId id="261" r:id="rId7"/>
    <p:sldId id="262" r:id="rId8"/>
    <p:sldId id="277" r:id="rId9"/>
    <p:sldId id="264" r:id="rId10"/>
    <p:sldId id="263" r:id="rId11"/>
    <p:sldId id="267" r:id="rId12"/>
    <p:sldId id="269" r:id="rId13"/>
    <p:sldId id="268" r:id="rId14"/>
    <p:sldId id="270" r:id="rId15"/>
    <p:sldId id="272" r:id="rId16"/>
    <p:sldId id="271" r:id="rId17"/>
    <p:sldId id="274" r:id="rId18"/>
    <p:sldId id="273" r:id="rId1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8BA1-1F44-47BA-B019-073AFD9A9AC4}" type="datetimeFigureOut">
              <a:rPr lang="el-GR" smtClean="0"/>
              <a:pPr/>
              <a:t>20/3/2024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E6D22-CBC0-4B52-9ADC-F96AA4311F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8BA1-1F44-47BA-B019-073AFD9A9AC4}" type="datetimeFigureOut">
              <a:rPr lang="el-GR" smtClean="0"/>
              <a:pPr/>
              <a:t>20/3/2024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E6D22-CBC0-4B52-9ADC-F96AA4311F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8BA1-1F44-47BA-B019-073AFD9A9AC4}" type="datetimeFigureOut">
              <a:rPr lang="el-GR" smtClean="0"/>
              <a:pPr/>
              <a:t>20/3/2024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E6D22-CBC0-4B52-9ADC-F96AA4311F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8BA1-1F44-47BA-B019-073AFD9A9AC4}" type="datetimeFigureOut">
              <a:rPr lang="el-GR" smtClean="0"/>
              <a:pPr/>
              <a:t>20/3/2024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E6D22-CBC0-4B52-9ADC-F96AA4311F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8BA1-1F44-47BA-B019-073AFD9A9AC4}" type="datetimeFigureOut">
              <a:rPr lang="el-GR" smtClean="0"/>
              <a:pPr/>
              <a:t>20/3/2024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E6D22-CBC0-4B52-9ADC-F96AA4311F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8BA1-1F44-47BA-B019-073AFD9A9AC4}" type="datetimeFigureOut">
              <a:rPr lang="el-GR" smtClean="0"/>
              <a:pPr/>
              <a:t>20/3/2024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E6D22-CBC0-4B52-9ADC-F96AA4311F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8BA1-1F44-47BA-B019-073AFD9A9AC4}" type="datetimeFigureOut">
              <a:rPr lang="el-GR" smtClean="0"/>
              <a:pPr/>
              <a:t>20/3/2024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E6D22-CBC0-4B52-9ADC-F96AA4311F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8BA1-1F44-47BA-B019-073AFD9A9AC4}" type="datetimeFigureOut">
              <a:rPr lang="el-GR" smtClean="0"/>
              <a:pPr/>
              <a:t>20/3/2024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E6D22-CBC0-4B52-9ADC-F96AA4311F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8BA1-1F44-47BA-B019-073AFD9A9AC4}" type="datetimeFigureOut">
              <a:rPr lang="el-GR" smtClean="0"/>
              <a:pPr/>
              <a:t>20/3/2024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E6D22-CBC0-4B52-9ADC-F96AA4311F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8BA1-1F44-47BA-B019-073AFD9A9AC4}" type="datetimeFigureOut">
              <a:rPr lang="el-GR" smtClean="0"/>
              <a:pPr/>
              <a:t>20/3/2024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E6D22-CBC0-4B52-9ADC-F96AA4311F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58BA1-1F44-47BA-B019-073AFD9A9AC4}" type="datetimeFigureOut">
              <a:rPr lang="el-GR" smtClean="0"/>
              <a:pPr/>
              <a:t>20/3/2024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E6D22-CBC0-4B52-9ADC-F96AA4311FF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58BA1-1F44-47BA-B019-073AFD9A9AC4}" type="datetimeFigureOut">
              <a:rPr lang="el-GR" smtClean="0"/>
              <a:pPr/>
              <a:t>20/3/2024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E6D22-CBC0-4B52-9ADC-F96AA4311FF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42910" y="178592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/>
              <a:t/>
            </a:r>
            <a:br>
              <a:rPr lang="el-GR" b="1" dirty="0"/>
            </a:br>
            <a:r>
              <a:rPr lang="el-GR" sz="3100" b="1" dirty="0" smtClean="0">
                <a:latin typeface="Bahnschrift" pitchFamily="34" charset="0"/>
              </a:rPr>
              <a:t>Εφαρμογές Δημοσίου Δικαίου -</a:t>
            </a:r>
            <a:br>
              <a:rPr lang="el-GR" sz="3100" b="1" dirty="0" smtClean="0">
                <a:latin typeface="Bahnschrift" pitchFamily="34" charset="0"/>
              </a:rPr>
            </a:br>
            <a:r>
              <a:rPr lang="el-GR" sz="3100" b="1" dirty="0" smtClean="0">
                <a:latin typeface="Bahnschrift" pitchFamily="34" charset="0"/>
              </a:rPr>
              <a:t>Ανασκόπηση διοικητικού δικαίου</a:t>
            </a: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/>
            </a:r>
            <a:br>
              <a:rPr lang="el-GR" b="1" dirty="0" smtClean="0"/>
            </a:b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>
              <a:buNone/>
            </a:pPr>
            <a:endParaRPr lang="el-GR" b="1" dirty="0" smtClean="0">
              <a:latin typeface="Bahnschrift" pitchFamily="34" charset="0"/>
            </a:endParaRPr>
          </a:p>
          <a:p>
            <a:pPr algn="ctr">
              <a:buNone/>
            </a:pPr>
            <a:endParaRPr lang="el-GR" b="1" dirty="0" smtClean="0">
              <a:latin typeface="Arial Black" pitchFamily="34" charset="0"/>
            </a:endParaRPr>
          </a:p>
          <a:p>
            <a:pPr algn="ctr">
              <a:buNone/>
            </a:pPr>
            <a:endParaRPr lang="el-GR" b="1" dirty="0" smtClean="0">
              <a:latin typeface="Arial Black" pitchFamily="34" charset="0"/>
            </a:endParaRPr>
          </a:p>
          <a:p>
            <a:pPr algn="ctr">
              <a:buNone/>
            </a:pPr>
            <a:endParaRPr lang="el-GR" b="1" dirty="0" smtClean="0">
              <a:latin typeface="Arial Black" pitchFamily="34" charset="0"/>
            </a:endParaRPr>
          </a:p>
          <a:p>
            <a:pPr algn="ctr">
              <a:buNone/>
            </a:pPr>
            <a:endParaRPr lang="el-GR" b="1" dirty="0" smtClean="0">
              <a:latin typeface="Arial Black" pitchFamily="34" charset="0"/>
            </a:endParaRPr>
          </a:p>
          <a:p>
            <a:pPr algn="ctr">
              <a:buNone/>
            </a:pPr>
            <a:endParaRPr lang="el-GR" b="1" dirty="0" smtClean="0">
              <a:latin typeface="Arial Black" pitchFamily="34" charset="0"/>
            </a:endParaRPr>
          </a:p>
          <a:p>
            <a:pPr algn="ctr">
              <a:buNone/>
            </a:pPr>
            <a:r>
              <a:rPr lang="el-GR" b="1" dirty="0" smtClean="0">
                <a:latin typeface="Arial Black" pitchFamily="34" charset="0"/>
              </a:rPr>
              <a:t>Θεμελιώδεις έννοιες: </a:t>
            </a:r>
          </a:p>
          <a:p>
            <a:pPr algn="ctr">
              <a:buNone/>
            </a:pPr>
            <a:r>
              <a:rPr lang="el-GR" b="1" dirty="0" smtClean="0">
                <a:latin typeface="Arial Black" pitchFamily="34" charset="0"/>
              </a:rPr>
              <a:t>διοικητικό όργανο</a:t>
            </a:r>
          </a:p>
          <a:p>
            <a:pPr>
              <a:buNone/>
            </a:pPr>
            <a:endParaRPr lang="el-GR" b="1" dirty="0"/>
          </a:p>
          <a:p>
            <a:pPr>
              <a:buNone/>
            </a:pPr>
            <a:endParaRPr lang="el-GR" b="1" dirty="0" smtClean="0"/>
          </a:p>
          <a:p>
            <a:pPr algn="r">
              <a:buNone/>
            </a:pPr>
            <a:endParaRPr lang="el-GR" sz="2000" b="1" i="1" dirty="0" smtClean="0"/>
          </a:p>
          <a:p>
            <a:pPr algn="r">
              <a:buNone/>
            </a:pPr>
            <a:r>
              <a:rPr lang="el-GR" sz="2000" b="1" i="1" dirty="0" smtClean="0"/>
              <a:t> </a:t>
            </a:r>
          </a:p>
          <a:p>
            <a:pPr algn="r">
              <a:buNone/>
            </a:pPr>
            <a:r>
              <a:rPr lang="el-GR" sz="2000" b="1" i="1" dirty="0" smtClean="0"/>
              <a:t>Αναπληρωτής Καθηγητής Ν. </a:t>
            </a:r>
            <a:r>
              <a:rPr lang="el-GR" sz="2000" b="1" i="1" dirty="0" err="1" smtClean="0"/>
              <a:t>Παπασπύρου</a:t>
            </a:r>
            <a:endParaRPr lang="el-GR" sz="2000" b="1" i="1" dirty="0" smtClean="0"/>
          </a:p>
          <a:p>
            <a:pPr algn="r">
              <a:buNone/>
            </a:pPr>
            <a:r>
              <a:rPr lang="el-GR" sz="2000" b="1" i="1" dirty="0" smtClean="0"/>
              <a:t>Επίκουρος Καθηγητής Η. </a:t>
            </a:r>
            <a:r>
              <a:rPr lang="el-GR" sz="2000" b="1" i="1" dirty="0" err="1" smtClean="0"/>
              <a:t>Κουβαράς</a:t>
            </a:r>
            <a:endParaRPr lang="el-GR" sz="2000" b="1" i="1" dirty="0" smtClean="0"/>
          </a:p>
          <a:p>
            <a:pPr algn="r">
              <a:buNone/>
            </a:pPr>
            <a:endParaRPr lang="el-GR" sz="2000" b="1" i="1" dirty="0" smtClean="0"/>
          </a:p>
          <a:p>
            <a:pPr algn="r">
              <a:buNone/>
            </a:pPr>
            <a:endParaRPr lang="el-GR" sz="2000" b="1" i="1" dirty="0" smtClean="0"/>
          </a:p>
          <a:p>
            <a:pPr algn="ctr">
              <a:buNone/>
            </a:pPr>
            <a:r>
              <a:rPr lang="el-GR" sz="2000" b="1" dirty="0" smtClean="0"/>
              <a:t>Μάρτιος 2024</a:t>
            </a:r>
          </a:p>
          <a:p>
            <a:pPr>
              <a:buNone/>
            </a:pPr>
            <a:endParaRPr lang="el-GR" dirty="0"/>
          </a:p>
        </p:txBody>
      </p:sp>
      <p:pic>
        <p:nvPicPr>
          <p:cNvPr id="31746" name="Picture 2" descr="Nομική Αθήνας | ΕΚΠΑ - neolaia.g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9"/>
            <a:ext cx="1800238" cy="15001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600" b="1" dirty="0" smtClean="0"/>
              <a:t>διακοπή της νόμιμης υπόστασης </a:t>
            </a:r>
            <a:br>
              <a:rPr lang="el-GR" sz="2600" b="1" dirty="0" smtClean="0"/>
            </a:br>
            <a:r>
              <a:rPr lang="el-GR" sz="2600" b="1" dirty="0" smtClean="0"/>
              <a:t>του μονομελούς  οργάνου</a:t>
            </a:r>
            <a:endParaRPr lang="el-GR" sz="26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1497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dirty="0" smtClean="0"/>
              <a:t>	</a:t>
            </a:r>
            <a:r>
              <a:rPr lang="el-GR" sz="2200" dirty="0" smtClean="0"/>
              <a:t>α) </a:t>
            </a:r>
            <a:r>
              <a:rPr lang="el-GR" sz="2200" b="1" dirty="0" smtClean="0"/>
              <a:t>Λύση </a:t>
            </a:r>
            <a:r>
              <a:rPr lang="el-GR" sz="2200" dirty="0" smtClean="0"/>
              <a:t>της δημοσιοϋπαλληλικής σχέσης:	</a:t>
            </a:r>
          </a:p>
          <a:p>
            <a:pPr>
              <a:buFont typeface="Courier New" pitchFamily="49" charset="0"/>
              <a:buChar char="o"/>
            </a:pPr>
            <a:r>
              <a:rPr lang="el-GR" sz="2200" dirty="0" smtClean="0"/>
              <a:t>θάνατος</a:t>
            </a:r>
          </a:p>
          <a:p>
            <a:pPr>
              <a:buFont typeface="Courier New" pitchFamily="49" charset="0"/>
              <a:buChar char="o"/>
            </a:pPr>
            <a:r>
              <a:rPr lang="el-GR" sz="2200" dirty="0" smtClean="0"/>
              <a:t>αποδοχή της παραίτησης</a:t>
            </a:r>
          </a:p>
          <a:p>
            <a:pPr>
              <a:buFont typeface="Courier New" pitchFamily="49" charset="0"/>
              <a:buChar char="o"/>
            </a:pPr>
            <a:r>
              <a:rPr lang="el-GR" sz="2200" dirty="0" smtClean="0"/>
              <a:t>έκπτωση </a:t>
            </a:r>
          </a:p>
          <a:p>
            <a:pPr>
              <a:buFont typeface="Courier New" pitchFamily="49" charset="0"/>
              <a:buChar char="o"/>
            </a:pPr>
            <a:r>
              <a:rPr lang="el-GR" sz="2200" dirty="0" smtClean="0"/>
              <a:t>απόλυση του υπαλλήλου</a:t>
            </a:r>
          </a:p>
          <a:p>
            <a:pPr>
              <a:buNone/>
            </a:pPr>
            <a:r>
              <a:rPr lang="el-GR" sz="2200" dirty="0" smtClean="0"/>
              <a:t>	ή</a:t>
            </a:r>
          </a:p>
          <a:p>
            <a:pPr algn="just">
              <a:buNone/>
            </a:pPr>
            <a:r>
              <a:rPr lang="el-GR" sz="2200" dirty="0"/>
              <a:t>	</a:t>
            </a:r>
            <a:r>
              <a:rPr lang="el-GR" sz="2200" dirty="0" smtClean="0"/>
              <a:t>β) θέση του υπαλλήλου σε </a:t>
            </a:r>
            <a:r>
              <a:rPr lang="el-GR" sz="2200" b="1" dirty="0" smtClean="0"/>
              <a:t>διαθεσιμότητα, αργία ή προσωρινή παύση </a:t>
            </a:r>
            <a:r>
              <a:rPr lang="el-GR" sz="2200" dirty="0" smtClean="0"/>
              <a:t>για πειθαρχικούς λόγους.</a:t>
            </a:r>
          </a:p>
          <a:p>
            <a:pPr>
              <a:buNone/>
            </a:pPr>
            <a:r>
              <a:rPr lang="el-GR" sz="2200" dirty="0" smtClean="0"/>
              <a:t>	</a:t>
            </a:r>
          </a:p>
          <a:p>
            <a:pPr algn="just">
              <a:buNone/>
            </a:pPr>
            <a:r>
              <a:rPr lang="el-GR" sz="2200" dirty="0"/>
              <a:t>	</a:t>
            </a:r>
            <a:r>
              <a:rPr lang="el-GR" sz="2200" b="1" dirty="0" smtClean="0"/>
              <a:t>Πρόωρη παύση</a:t>
            </a:r>
            <a:r>
              <a:rPr lang="el-GR" sz="2200" dirty="0" smtClean="0"/>
              <a:t> (πριν </a:t>
            </a:r>
            <a:r>
              <a:rPr lang="el-GR" sz="2200" dirty="0"/>
              <a:t>από τη λήξη της θητείας </a:t>
            </a:r>
            <a:r>
              <a:rPr lang="el-GR" sz="2200" dirty="0" smtClean="0"/>
              <a:t>του οργάνου): εφόσον </a:t>
            </a:r>
            <a:r>
              <a:rPr lang="el-GR" sz="2200" dirty="0"/>
              <a:t>τούτο προβλέπεται από ειδική </a:t>
            </a:r>
            <a:r>
              <a:rPr lang="el-GR" sz="2200" dirty="0" smtClean="0"/>
              <a:t>διάταξη στην </a:t>
            </a:r>
            <a:r>
              <a:rPr lang="el-GR" sz="2200" dirty="0"/>
              <a:t>οποία ρυθμίζονται οι </a:t>
            </a:r>
            <a:r>
              <a:rPr lang="el-GR" sz="2200" b="1" dirty="0"/>
              <a:t>προϋποθέσεις</a:t>
            </a:r>
            <a:r>
              <a:rPr lang="el-GR" sz="2200" dirty="0"/>
              <a:t> και η </a:t>
            </a:r>
            <a:r>
              <a:rPr lang="el-GR" sz="2200" b="1" dirty="0"/>
              <a:t>διαδικασία</a:t>
            </a:r>
            <a:r>
              <a:rPr lang="el-GR" sz="2200" dirty="0"/>
              <a:t> της </a:t>
            </a:r>
            <a:r>
              <a:rPr lang="el-GR" sz="2200" dirty="0" smtClean="0"/>
              <a:t>παύσης (</a:t>
            </a:r>
            <a:r>
              <a:rPr lang="el-GR" sz="2200" b="1" dirty="0" smtClean="0"/>
              <a:t>κατά </a:t>
            </a:r>
            <a:r>
              <a:rPr lang="el-GR" sz="2200" b="1" dirty="0"/>
              <a:t>κανόνα </a:t>
            </a:r>
            <a:r>
              <a:rPr lang="el-GR" sz="2200" b="1" dirty="0" smtClean="0"/>
              <a:t>μόνο </a:t>
            </a:r>
            <a:r>
              <a:rPr lang="el-GR" sz="2200" b="1" dirty="0"/>
              <a:t>για λόγο αναγόμενο στην άσκηση των καθηκόντων </a:t>
            </a:r>
            <a:r>
              <a:rPr lang="el-GR" sz="2200" b="1" dirty="0" smtClean="0"/>
              <a:t>τους</a:t>
            </a:r>
            <a:r>
              <a:rPr lang="el-GR" sz="2200" dirty="0" smtClean="0"/>
              <a:t>).</a:t>
            </a:r>
          </a:p>
          <a:p>
            <a:pPr>
              <a:buNone/>
            </a:pPr>
            <a:endParaRPr lang="el-GR" sz="2200" dirty="0" smtClean="0"/>
          </a:p>
          <a:p>
            <a:pPr>
              <a:buNone/>
            </a:pPr>
            <a:r>
              <a:rPr lang="el-GR" sz="2200" dirty="0" smtClean="0"/>
              <a:t>	Πράξεις του διοικητικού οργάνου που εκδίδονται κατόπιν </a:t>
            </a:r>
            <a:r>
              <a:rPr lang="el-GR" sz="2200" dirty="0"/>
              <a:t>λήξεως της νόμιμης </a:t>
            </a:r>
            <a:r>
              <a:rPr lang="el-GR" sz="2200" dirty="0" smtClean="0"/>
              <a:t>υπόστασής του	</a:t>
            </a:r>
            <a:r>
              <a:rPr lang="el-GR" sz="2200" dirty="0" smtClean="0"/>
              <a:t>ακυρωτέες.</a:t>
            </a:r>
            <a:endParaRPr lang="el-GR" sz="2200" dirty="0" smtClean="0"/>
          </a:p>
        </p:txBody>
      </p:sp>
      <p:sp>
        <p:nvSpPr>
          <p:cNvPr id="5" name="4 - Δεξιό βέλος"/>
          <p:cNvSpPr/>
          <p:nvPr/>
        </p:nvSpPr>
        <p:spPr>
          <a:xfrm>
            <a:off x="3643306" y="5786454"/>
            <a:ext cx="357190" cy="714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000" b="1" dirty="0" smtClean="0"/>
              <a:t>β. Ολοκλήρωση του συλλογικού οργάνου</a:t>
            </a:r>
            <a:br>
              <a:rPr lang="el-GR" sz="3000" b="1" dirty="0" smtClean="0"/>
            </a:br>
            <a:r>
              <a:rPr lang="el-GR" sz="2600" b="1" dirty="0" smtClean="0"/>
              <a:t>(άρθρα 13επ. Κώδικα Διοικητικής Διαδικασίας)</a:t>
            </a:r>
            <a:endParaRPr lang="el-GR" sz="26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l-GR" b="1" dirty="0" smtClean="0"/>
              <a:t>	</a:t>
            </a:r>
            <a:r>
              <a:rPr lang="el-GR" sz="3000" b="1" dirty="0" smtClean="0"/>
              <a:t>i</a:t>
            </a:r>
            <a:r>
              <a:rPr lang="el-GR" sz="3000" b="1" dirty="0"/>
              <a:t>. </a:t>
            </a:r>
            <a:r>
              <a:rPr lang="el-GR" sz="3000" b="1" dirty="0" smtClean="0"/>
              <a:t>Συγκρότηση συλλογικού οργάνου: </a:t>
            </a:r>
          </a:p>
          <a:p>
            <a:pPr algn="ctr">
              <a:buNone/>
            </a:pPr>
            <a:r>
              <a:rPr lang="el-GR" sz="2200" dirty="0" smtClean="0"/>
              <a:t>καθορισμός </a:t>
            </a:r>
            <a:r>
              <a:rPr lang="el-GR" sz="2200" dirty="0"/>
              <a:t>συγκεκριμένων φυσικών προσώπων ως μελών </a:t>
            </a:r>
            <a:r>
              <a:rPr lang="el-GR" sz="2200" dirty="0" smtClean="0"/>
              <a:t>του</a:t>
            </a:r>
          </a:p>
          <a:p>
            <a:pPr algn="just">
              <a:buNone/>
            </a:pPr>
            <a:endParaRPr lang="el-GR" sz="2200" dirty="0"/>
          </a:p>
          <a:p>
            <a:pPr algn="just">
              <a:buNone/>
            </a:pPr>
            <a:r>
              <a:rPr lang="el-GR" sz="2200" dirty="0" smtClean="0"/>
              <a:t>	με ατομικές διοικητικές πράξεις </a:t>
            </a:r>
            <a:r>
              <a:rPr lang="el-GR" sz="2200" dirty="0"/>
              <a:t>διορισμού ή εκλογής </a:t>
            </a:r>
            <a:r>
              <a:rPr lang="el-GR" sz="2200" dirty="0" smtClean="0"/>
              <a:t>τους (δεν απαιτείται καταρχήν η δημοσίευση της στην </a:t>
            </a:r>
            <a:r>
              <a:rPr lang="el-GR" sz="2200" dirty="0" err="1" smtClean="0"/>
              <a:t>ΕτΚ</a:t>
            </a:r>
            <a:r>
              <a:rPr lang="el-GR" sz="2200" dirty="0" smtClean="0"/>
              <a:t>).</a:t>
            </a:r>
          </a:p>
          <a:p>
            <a:pPr algn="just">
              <a:buNone/>
            </a:pPr>
            <a:r>
              <a:rPr lang="el-GR" sz="2200" b="1" dirty="0" smtClean="0"/>
              <a:t>	</a:t>
            </a:r>
          </a:p>
          <a:p>
            <a:pPr algn="just">
              <a:buNone/>
            </a:pPr>
            <a:endParaRPr lang="el-GR" sz="2200" b="1" dirty="0"/>
          </a:p>
          <a:p>
            <a:pPr algn="just">
              <a:buNone/>
            </a:pPr>
            <a:r>
              <a:rPr lang="el-GR" sz="2200" b="1" dirty="0" smtClean="0"/>
              <a:t>	[Σημ. ο όρος «συγκρότηση» χρησιμοποιείται από τη νομολογία ενίοτε αδιακρίτως </a:t>
            </a:r>
            <a:r>
              <a:rPr lang="el-GR" sz="2200" b="1" i="1" dirty="0" smtClean="0"/>
              <a:t>και υπό </a:t>
            </a:r>
            <a:r>
              <a:rPr lang="el-GR" sz="2200" b="1" i="1" dirty="0"/>
              <a:t>την έννοια της </a:t>
            </a:r>
            <a:r>
              <a:rPr lang="el-GR" sz="2200" b="1" i="1" dirty="0" smtClean="0"/>
              <a:t>σύστασης </a:t>
            </a:r>
            <a:r>
              <a:rPr lang="el-GR" sz="2200" b="1" i="1" dirty="0"/>
              <a:t>του συλλογικού </a:t>
            </a:r>
            <a:r>
              <a:rPr lang="el-GR" sz="2200" b="1" i="1" dirty="0" smtClean="0"/>
              <a:t>οργάνου</a:t>
            </a:r>
            <a:r>
              <a:rPr lang="el-GR" sz="2200" b="1" dirty="0" smtClean="0"/>
              <a:t>].</a:t>
            </a:r>
          </a:p>
          <a:p>
            <a:pPr algn="ctr">
              <a:buNone/>
            </a:pPr>
            <a:r>
              <a:rPr lang="el-GR" b="1" dirty="0" smtClean="0"/>
              <a:t>	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4" name="3 - Βέλος προς τα επάνω"/>
          <p:cNvSpPr/>
          <p:nvPr/>
        </p:nvSpPr>
        <p:spPr>
          <a:xfrm>
            <a:off x="4143372" y="2571744"/>
            <a:ext cx="571504" cy="21431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000" b="1" dirty="0" smtClean="0"/>
              <a:t>Σφάλματα που δεν </a:t>
            </a:r>
            <a:r>
              <a:rPr lang="el-GR" sz="3000" b="1" dirty="0"/>
              <a:t>επηρεάζουν τη νομιμότητα της </a:t>
            </a:r>
            <a:r>
              <a:rPr lang="el-GR" sz="3000" b="1" dirty="0" smtClean="0"/>
              <a:t>συγκρότησης </a:t>
            </a:r>
            <a:r>
              <a:rPr lang="el-GR" sz="3000" b="1" dirty="0"/>
              <a:t>του συλλογικού οργάνου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en-US" b="1" i="1" dirty="0" smtClean="0"/>
              <a:t>	</a:t>
            </a:r>
            <a:r>
              <a:rPr lang="el-GR" b="1" i="1" dirty="0" smtClean="0"/>
              <a:t>Τι συμβαίνει όταν το </a:t>
            </a:r>
            <a:r>
              <a:rPr lang="el-GR" b="1" i="1" dirty="0" err="1" smtClean="0"/>
              <a:t>ex</a:t>
            </a:r>
            <a:r>
              <a:rPr lang="el-GR" b="1" i="1" dirty="0" smtClean="0"/>
              <a:t> </a:t>
            </a:r>
            <a:r>
              <a:rPr lang="el-GR" b="1" i="1" dirty="0" err="1" smtClean="0"/>
              <a:t>officio</a:t>
            </a:r>
            <a:r>
              <a:rPr lang="el-GR" dirty="0" smtClean="0"/>
              <a:t> </a:t>
            </a:r>
            <a:r>
              <a:rPr lang="el-GR" b="1" i="1" dirty="0" smtClean="0"/>
              <a:t>μέλος συλλογικού οργάνου είχε αποκτήσει την ιδιότητα </a:t>
            </a:r>
            <a:r>
              <a:rPr lang="el-GR" b="1" i="1" dirty="0"/>
              <a:t>υπό την οποία </a:t>
            </a:r>
            <a:r>
              <a:rPr lang="el-GR" b="1" i="1" dirty="0" smtClean="0"/>
              <a:t>ορίστηκε μέλος παράνομα</a:t>
            </a:r>
            <a:r>
              <a:rPr lang="en-US" b="1" i="1" dirty="0" smtClean="0"/>
              <a:t>;</a:t>
            </a:r>
            <a:r>
              <a:rPr lang="el-GR" b="1" i="1" dirty="0" smtClean="0"/>
              <a:t> (άρθρο 13 παρ.4 </a:t>
            </a:r>
            <a:r>
              <a:rPr lang="el-GR" b="1" i="1" dirty="0" err="1" smtClean="0"/>
              <a:t>ΚΔΔιαδ</a:t>
            </a:r>
            <a:r>
              <a:rPr lang="el-GR" b="1" i="1" dirty="0" smtClean="0"/>
              <a:t>).</a:t>
            </a:r>
          </a:p>
          <a:p>
            <a:pPr>
              <a:buNone/>
            </a:pPr>
            <a:r>
              <a:rPr lang="el-GR" dirty="0" smtClean="0"/>
              <a:t> 	</a:t>
            </a:r>
          </a:p>
          <a:p>
            <a:pPr algn="just">
              <a:buNone/>
            </a:pPr>
            <a:r>
              <a:rPr lang="el-GR" dirty="0"/>
              <a:t>	</a:t>
            </a:r>
            <a:r>
              <a:rPr lang="el-GR" dirty="0" smtClean="0"/>
              <a:t>Οι πράξεις του συλλογικού οργάνου </a:t>
            </a:r>
            <a:r>
              <a:rPr lang="el-GR" b="1" u="sng" dirty="0" smtClean="0"/>
              <a:t>διατηρούν καταρχήν το κύρος τους</a:t>
            </a:r>
            <a:r>
              <a:rPr lang="el-GR" dirty="0" smtClean="0"/>
              <a:t>, ακόμα </a:t>
            </a:r>
            <a:r>
              <a:rPr lang="el-GR" dirty="0"/>
              <a:t>και μετά την ανάκληση από την αρμόδια αρχή της </a:t>
            </a:r>
            <a:r>
              <a:rPr lang="el-GR" dirty="0" smtClean="0"/>
              <a:t>πράξης </a:t>
            </a:r>
            <a:r>
              <a:rPr lang="el-GR" dirty="0"/>
              <a:t>διορισμού του μέλους ή την ακύρωση με δικαστική απόφαση του διορισμού ή της </a:t>
            </a:r>
            <a:r>
              <a:rPr lang="el-GR" dirty="0" smtClean="0"/>
              <a:t>συγκρότησης </a:t>
            </a:r>
            <a:r>
              <a:rPr lang="el-GR" dirty="0"/>
              <a:t>ως </a:t>
            </a:r>
            <a:r>
              <a:rPr lang="el-GR" dirty="0" smtClean="0"/>
              <a:t>παράνομης.</a:t>
            </a:r>
          </a:p>
          <a:p>
            <a:pPr algn="just">
              <a:buNone/>
            </a:pPr>
            <a:r>
              <a:rPr lang="el-GR" dirty="0"/>
              <a:t>	</a:t>
            </a:r>
            <a:r>
              <a:rPr lang="el-GR" dirty="0" smtClean="0"/>
              <a:t>	</a:t>
            </a:r>
            <a:r>
              <a:rPr lang="el-GR" b="1" dirty="0" smtClean="0"/>
              <a:t>δύναται όμως </a:t>
            </a:r>
            <a:r>
              <a:rPr lang="el-GR" dirty="0" smtClean="0"/>
              <a:t>οι πράξεις του συλλογικού οργάνου </a:t>
            </a:r>
            <a:r>
              <a:rPr lang="el-GR" b="1" dirty="0" smtClean="0"/>
              <a:t>να </a:t>
            </a:r>
            <a:r>
              <a:rPr lang="el-GR" b="1" dirty="0"/>
              <a:t>ακυρωθούν </a:t>
            </a:r>
            <a:r>
              <a:rPr lang="el-GR" b="1" dirty="0" smtClean="0"/>
              <a:t>δικαστικά, </a:t>
            </a:r>
            <a:r>
              <a:rPr lang="el-GR" dirty="0"/>
              <a:t>εφόσον </a:t>
            </a:r>
            <a:r>
              <a:rPr lang="el-GR" dirty="0" smtClean="0"/>
              <a:t>έχουν προσβληθεί δικαστικά </a:t>
            </a:r>
            <a:r>
              <a:rPr lang="el-GR" dirty="0" err="1" smtClean="0"/>
              <a:t>παραδεκτώς</a:t>
            </a:r>
            <a:r>
              <a:rPr lang="el-GR" dirty="0" smtClean="0"/>
              <a:t>. </a:t>
            </a:r>
          </a:p>
          <a:p>
            <a:pPr>
              <a:buNone/>
            </a:pPr>
            <a:endParaRPr lang="el-GR" dirty="0"/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r>
              <a:rPr lang="el-GR" dirty="0" smtClean="0"/>
              <a:t>Αν όμως	 πράξη διορισμού στην κύρια θέση ανυπόστατη (όχι απλώς άκυρη) </a:t>
            </a:r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r>
              <a:rPr lang="el-GR" dirty="0" smtClean="0"/>
              <a:t>αίρεται το </a:t>
            </a:r>
            <a:r>
              <a:rPr lang="el-GR" dirty="0"/>
              <a:t>τεκμήριο </a:t>
            </a:r>
            <a:r>
              <a:rPr lang="el-GR" dirty="0" smtClean="0"/>
              <a:t>νομιμότητας</a:t>
            </a:r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r>
              <a:rPr lang="el-GR" dirty="0" smtClean="0"/>
              <a:t>μη νόμιμη συγκρότηση του συλλογικού οργάνου</a:t>
            </a:r>
            <a:endParaRPr lang="el-GR" dirty="0"/>
          </a:p>
        </p:txBody>
      </p:sp>
      <p:sp>
        <p:nvSpPr>
          <p:cNvPr id="5" name="4 - Βέλος προς τα κάτω"/>
          <p:cNvSpPr/>
          <p:nvPr/>
        </p:nvSpPr>
        <p:spPr>
          <a:xfrm>
            <a:off x="4214810" y="4714884"/>
            <a:ext cx="357190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Βέλος προς τα κάτω"/>
          <p:cNvSpPr/>
          <p:nvPr/>
        </p:nvSpPr>
        <p:spPr>
          <a:xfrm>
            <a:off x="4214810" y="5214950"/>
            <a:ext cx="357190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Autofit/>
          </a:bodyPr>
          <a:lstStyle/>
          <a:p>
            <a:r>
              <a:rPr lang="el-GR" sz="3000" b="1" dirty="0" smtClean="0"/>
              <a:t/>
            </a:r>
            <a:br>
              <a:rPr lang="el-GR" sz="3000" b="1" dirty="0" smtClean="0"/>
            </a:br>
            <a:r>
              <a:rPr lang="el-GR" sz="3000" b="1" dirty="0" smtClean="0"/>
              <a:t>Αρχή της αδιάλειπτης λειτουργίας των συλλογικών οργάνων: </a:t>
            </a:r>
            <a:br>
              <a:rPr lang="el-GR" sz="3000" b="1" dirty="0" smtClean="0"/>
            </a:br>
            <a:endParaRPr lang="el-GR" sz="30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00660"/>
          </a:xfrm>
        </p:spPr>
        <p:txBody>
          <a:bodyPr>
            <a:normAutofit fontScale="70000" lnSpcReduction="20000"/>
          </a:bodyPr>
          <a:lstStyle/>
          <a:p>
            <a:pPr algn="just">
              <a:buFont typeface="Wingdings" pitchFamily="2" charset="2"/>
              <a:buChar char="ü"/>
            </a:pPr>
            <a:r>
              <a:rPr lang="el-GR" dirty="0" smtClean="0"/>
              <a:t>νομιμότητα συγκρότησης: </a:t>
            </a:r>
            <a:r>
              <a:rPr lang="el-GR" dirty="0" smtClean="0"/>
              <a:t>υποχρεωτικός ο </a:t>
            </a:r>
            <a:r>
              <a:rPr lang="el-GR" b="1" dirty="0" smtClean="0"/>
              <a:t>ορισμός</a:t>
            </a:r>
            <a:r>
              <a:rPr lang="el-GR" dirty="0" smtClean="0"/>
              <a:t> με πράξη όχι μόνο των τακτικών, αλλά </a:t>
            </a:r>
            <a:r>
              <a:rPr lang="el-GR" b="1" dirty="0" smtClean="0"/>
              <a:t>και των αναπληρωματικών </a:t>
            </a:r>
            <a:r>
              <a:rPr lang="el-GR" b="1" dirty="0" smtClean="0"/>
              <a:t>μελών</a:t>
            </a:r>
            <a:r>
              <a:rPr lang="el-GR" dirty="0" smtClean="0"/>
              <a:t>.</a:t>
            </a:r>
            <a:endParaRPr lang="el-GR" dirty="0" smtClean="0"/>
          </a:p>
          <a:p>
            <a:pPr algn="just">
              <a:buFont typeface="Wingdings" pitchFamily="2" charset="2"/>
              <a:buChar char="ü"/>
            </a:pPr>
            <a:r>
              <a:rPr lang="el-GR" b="1" dirty="0" smtClean="0"/>
              <a:t>απαγόρευση εξαιρέσεως </a:t>
            </a:r>
            <a:r>
              <a:rPr lang="el-GR" dirty="0" smtClean="0"/>
              <a:t>αριθμού μελών </a:t>
            </a:r>
            <a:r>
              <a:rPr lang="el-GR" dirty="0" smtClean="0"/>
              <a:t>που δεν </a:t>
            </a:r>
            <a:r>
              <a:rPr lang="el-GR" dirty="0" smtClean="0"/>
              <a:t>επιτρέπει τον σχηματισμό απαρτίας από τα απομένοντα.</a:t>
            </a:r>
          </a:p>
          <a:p>
            <a:pPr algn="just">
              <a:buFont typeface="Wingdings" pitchFamily="2" charset="2"/>
              <a:buChar char="ü"/>
            </a:pPr>
            <a:r>
              <a:rPr lang="el-GR" dirty="0" smtClean="0"/>
              <a:t>η </a:t>
            </a:r>
            <a:r>
              <a:rPr lang="el-GR" dirty="0" smtClean="0"/>
              <a:t>πρόβλεψη με </a:t>
            </a:r>
            <a:r>
              <a:rPr lang="el-GR" dirty="0" smtClean="0"/>
              <a:t>μεταβατικές </a:t>
            </a:r>
            <a:r>
              <a:rPr lang="el-GR" dirty="0" smtClean="0"/>
              <a:t>διατάξεις της υποχρέωσης </a:t>
            </a:r>
            <a:r>
              <a:rPr lang="el-GR" dirty="0" smtClean="0"/>
              <a:t>των φορέων των οργάνων </a:t>
            </a:r>
            <a:r>
              <a:rPr lang="el-GR" b="1" dirty="0"/>
              <a:t>να εξακολουθούν κατ’ αρχήν να παρέχουν τις υπηρεσίες τους </a:t>
            </a:r>
            <a:r>
              <a:rPr lang="el-GR" dirty="0" smtClean="0"/>
              <a:t>και μετά την λήξη της θητείας τους ή την παραίτησή τους μέχρι τον διορισμό και την ανάληψη υπηρεσίας από τον διάδοχό τους. </a:t>
            </a:r>
          </a:p>
          <a:p>
            <a:pPr algn="just">
              <a:buFont typeface="Wingdings" pitchFamily="2" charset="2"/>
              <a:buChar char="ü"/>
            </a:pPr>
            <a:r>
              <a:rPr lang="el-GR" dirty="0" smtClean="0"/>
              <a:t>ειδικότερη πρόβλεψη περί </a:t>
            </a:r>
            <a:r>
              <a:rPr lang="el-GR" b="1" dirty="0"/>
              <a:t>κατ’ εξαίρεση νομιμότητας της συγκροτήσεως </a:t>
            </a:r>
            <a:r>
              <a:rPr lang="el-GR" b="1" dirty="0" smtClean="0"/>
              <a:t>με </a:t>
            </a:r>
            <a:r>
              <a:rPr lang="el-GR" b="1" dirty="0"/>
              <a:t>αριθμό μελών μικρότερο των απαιτούμενων για απαρτία</a:t>
            </a:r>
            <a:r>
              <a:rPr lang="el-GR" dirty="0" smtClean="0"/>
              <a:t>, στην περίπτωση που τα μέλη αυτά αν και δεν έχουν εκλεγεί ή υποδειχθεί, έχει πάντως εγκαίρως ζητηθεί εγγράφως η εκλογή ή η υπόδειξή τους από τα αρμόδια προς τούτο όργανα.</a:t>
            </a:r>
          </a:p>
          <a:p>
            <a:pPr algn="just">
              <a:buFont typeface="Wingdings" pitchFamily="2" charset="2"/>
              <a:buChar char="ü"/>
            </a:pPr>
            <a:r>
              <a:rPr lang="el-GR" dirty="0" smtClean="0"/>
              <a:t>δυνατότητα, σε περίπτωση σοβαρού κινδύνου εκ της αναβολής, </a:t>
            </a:r>
            <a:r>
              <a:rPr lang="el-GR" b="1" dirty="0"/>
              <a:t>ιεραρχικής υποκατάστασης </a:t>
            </a:r>
            <a:r>
              <a:rPr lang="el-GR" dirty="0" smtClean="0"/>
              <a:t>ακόμα και αποφασιστικού συλλογικού οργάνου (ανεπίτρεπτη υπό κανονικές συνθήκες).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000" b="1" dirty="0" smtClean="0"/>
              <a:t/>
            </a:r>
            <a:br>
              <a:rPr lang="el-GR" sz="3000" b="1" dirty="0" smtClean="0"/>
            </a:br>
            <a:r>
              <a:rPr lang="en-US" sz="3000" b="1" dirty="0" smtClean="0"/>
              <a:t>ii. </a:t>
            </a:r>
            <a:r>
              <a:rPr lang="el-GR" sz="3000" b="1" dirty="0" smtClean="0"/>
              <a:t>Σύνθεση συλλογικού οργάνου</a:t>
            </a:r>
            <a:r>
              <a:rPr lang="el-GR" sz="3000" dirty="0" smtClean="0"/>
              <a:t/>
            </a:r>
            <a:br>
              <a:rPr lang="el-GR" sz="3000" dirty="0" smtClean="0"/>
            </a:br>
            <a:endParaRPr lang="el-GR" sz="3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l-GR" dirty="0" smtClean="0"/>
              <a:t>Αναφέρεται </a:t>
            </a:r>
            <a:r>
              <a:rPr lang="el-GR" dirty="0" smtClean="0"/>
              <a:t>(</a:t>
            </a:r>
            <a:r>
              <a:rPr lang="el-GR" dirty="0" smtClean="0"/>
              <a:t>στάδιο ύστερο </a:t>
            </a:r>
            <a:r>
              <a:rPr lang="el-GR" dirty="0" smtClean="0"/>
              <a:t>της </a:t>
            </a:r>
            <a:r>
              <a:rPr lang="el-GR" dirty="0" smtClean="0"/>
              <a:t>συγκρότησης)…</a:t>
            </a:r>
            <a:endParaRPr lang="el-GR" dirty="0" smtClean="0"/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στα </a:t>
            </a:r>
            <a:r>
              <a:rPr lang="el-GR" b="1" dirty="0" smtClean="0"/>
              <a:t>συγκεκριμένα πρόσωπα </a:t>
            </a:r>
            <a:r>
              <a:rPr lang="el-GR" dirty="0" smtClean="0"/>
              <a:t>που απαρτίζουν το όργανο κατά τη λήψη ορισμένης απόφασης (όχι όπως η συγκρότηση, αφηρημένα </a:t>
            </a:r>
            <a:r>
              <a:rPr lang="el-GR" dirty="0" smtClean="0"/>
              <a:t>στην </a:t>
            </a:r>
            <a:r>
              <a:rPr lang="el-GR" dirty="0" smtClean="0"/>
              <a:t>υπόστασή του)</a:t>
            </a:r>
            <a:endParaRPr lang="el-GR" dirty="0"/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στις </a:t>
            </a:r>
            <a:r>
              <a:rPr lang="el-GR" dirty="0"/>
              <a:t>προϋποθέσεις νομιμότητας της </a:t>
            </a:r>
            <a:r>
              <a:rPr lang="el-GR" b="1" dirty="0" smtClean="0"/>
              <a:t>συγκεκριμένης συνεδρίασης </a:t>
            </a:r>
            <a:r>
              <a:rPr lang="el-GR" dirty="0" smtClean="0"/>
              <a:t>με </a:t>
            </a:r>
            <a:r>
              <a:rPr lang="el-GR" dirty="0"/>
              <a:t>σκοπό τη λήψη </a:t>
            </a:r>
            <a:r>
              <a:rPr lang="el-GR" dirty="0" smtClean="0"/>
              <a:t>απόφασης </a:t>
            </a:r>
            <a:r>
              <a:rPr lang="el-GR" dirty="0"/>
              <a:t>και στη νόμιμη συμμετοχή (ή απουσία) </a:t>
            </a:r>
            <a:r>
              <a:rPr lang="el-GR" dirty="0" smtClean="0"/>
              <a:t>των μελών </a:t>
            </a:r>
            <a:r>
              <a:rPr lang="el-GR" dirty="0" smtClean="0"/>
              <a:t>του, κατόπιν </a:t>
            </a:r>
            <a:r>
              <a:rPr lang="el-GR" dirty="0" smtClean="0"/>
              <a:t>πρόσκλησης </a:t>
            </a:r>
            <a:r>
              <a:rPr lang="el-GR" dirty="0"/>
              <a:t>ή </a:t>
            </a:r>
            <a:r>
              <a:rPr lang="el-GR" dirty="0" smtClean="0"/>
              <a:t>μη.</a:t>
            </a:r>
            <a:endParaRPr lang="el-GR" dirty="0" smtClean="0"/>
          </a:p>
          <a:p>
            <a:pPr algn="just"/>
            <a:endParaRPr lang="el-GR" dirty="0" smtClean="0"/>
          </a:p>
          <a:p>
            <a:pPr algn="just">
              <a:buNone/>
            </a:pPr>
            <a:r>
              <a:rPr lang="el-GR" b="1" i="1" dirty="0" smtClean="0"/>
              <a:t>	παρασχέθηκε η δυνατότητα </a:t>
            </a:r>
            <a:r>
              <a:rPr lang="el-GR" b="1" i="1" dirty="0"/>
              <a:t>να συμμετάσχουν στη </a:t>
            </a:r>
            <a:r>
              <a:rPr lang="el-GR" b="1" i="1" dirty="0" smtClean="0"/>
              <a:t>συνεδρίαση όλα τα </a:t>
            </a:r>
            <a:r>
              <a:rPr lang="el-GR" b="1" i="1" dirty="0"/>
              <a:t>μέλη </a:t>
            </a:r>
            <a:r>
              <a:rPr lang="el-GR" b="1" i="1" dirty="0" smtClean="0"/>
              <a:t>(τακτικά </a:t>
            </a:r>
            <a:r>
              <a:rPr lang="el-GR" b="1" i="1" dirty="0"/>
              <a:t>αλλά και αναπληρωματικά, για την περίπτωση κωλύματος των </a:t>
            </a:r>
            <a:r>
              <a:rPr lang="el-GR" b="1" i="1" dirty="0" smtClean="0"/>
              <a:t>πρώτων) κατόπιν </a:t>
            </a:r>
            <a:r>
              <a:rPr lang="el-GR" b="1" i="1" dirty="0"/>
              <a:t>έγκαιρης και έγγραφης </a:t>
            </a:r>
            <a:r>
              <a:rPr lang="el-GR" b="1" i="1" dirty="0" smtClean="0"/>
              <a:t>πρόσκλησής τους</a:t>
            </a:r>
            <a:r>
              <a:rPr lang="en-US" b="1" i="1" dirty="0" smtClean="0"/>
              <a:t>;</a:t>
            </a:r>
            <a:endParaRPr lang="el-GR" b="1" i="1" dirty="0" smtClean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πλημμέλειες στη σύνθεση</a:t>
            </a:r>
            <a:endParaRPr lang="el-GR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el-GR" dirty="0" smtClean="0"/>
              <a:t>	αφορούν στις προϋποθέσεις υπό τις οποίες είναι επιτρεπτή η συμμετοχή συγκεκριμένου μέλους του σε ορισμένη συνεδρίαση ή στην έκδοση ορισμένης πράξης του.</a:t>
            </a:r>
          </a:p>
          <a:p>
            <a:pPr algn="just">
              <a:buNone/>
            </a:pPr>
            <a:endParaRPr lang="el-GR" dirty="0"/>
          </a:p>
          <a:p>
            <a:pPr algn="just">
              <a:buNone/>
            </a:pPr>
            <a:r>
              <a:rPr lang="el-GR" dirty="0" smtClean="0"/>
              <a:t>	</a:t>
            </a:r>
            <a:r>
              <a:rPr lang="el-GR" b="1" dirty="0" smtClean="0"/>
              <a:t>κάλυψη της κακής σύνθεσης </a:t>
            </a:r>
            <a:r>
              <a:rPr lang="el-GR" dirty="0" smtClean="0"/>
              <a:t>του </a:t>
            </a:r>
            <a:r>
              <a:rPr lang="el-GR" dirty="0" err="1" smtClean="0"/>
              <a:t>α</a:t>
            </a:r>
            <a:r>
              <a:rPr lang="el-GR" dirty="0" err="1" smtClean="0"/>
              <a:t>΄</a:t>
            </a:r>
            <a:r>
              <a:rPr lang="el-GR" dirty="0" smtClean="0"/>
              <a:t> </a:t>
            </a:r>
            <a:r>
              <a:rPr lang="el-GR" dirty="0" err="1" smtClean="0"/>
              <a:t>βάθμιου</a:t>
            </a:r>
            <a:r>
              <a:rPr lang="el-GR" dirty="0" smtClean="0"/>
              <a:t> </a:t>
            </a:r>
            <a:r>
              <a:rPr lang="el-GR" dirty="0"/>
              <a:t>συλλογικού </a:t>
            </a:r>
            <a:r>
              <a:rPr lang="el-GR" dirty="0" smtClean="0"/>
              <a:t>οργάνου, εφόσον </a:t>
            </a:r>
            <a:r>
              <a:rPr lang="el-GR" dirty="0"/>
              <a:t>εκδοθεί απόφαση από </a:t>
            </a:r>
            <a:r>
              <a:rPr lang="el-GR" dirty="0" err="1" smtClean="0"/>
              <a:t>β΄</a:t>
            </a:r>
            <a:r>
              <a:rPr lang="el-GR" dirty="0" smtClean="0"/>
              <a:t> </a:t>
            </a:r>
            <a:r>
              <a:rPr lang="el-GR" dirty="0" err="1" smtClean="0"/>
              <a:t>βάθμιο</a:t>
            </a:r>
            <a:r>
              <a:rPr lang="el-GR" dirty="0" smtClean="0"/>
              <a:t> συλλογικό όργανο </a:t>
            </a:r>
            <a:r>
              <a:rPr lang="el-GR" b="1" dirty="0"/>
              <a:t>κατόπιν εκ νέου ουσιαστικής </a:t>
            </a:r>
            <a:r>
              <a:rPr lang="el-GR" b="1" dirty="0" smtClean="0"/>
              <a:t>εξέτασης </a:t>
            </a:r>
            <a:r>
              <a:rPr lang="el-GR" b="1" dirty="0"/>
              <a:t>της </a:t>
            </a:r>
            <a:r>
              <a:rPr lang="el-GR" b="1" dirty="0" smtClean="0"/>
              <a:t>υπόθεσης</a:t>
            </a:r>
            <a:r>
              <a:rPr lang="el-GR" dirty="0" smtClean="0"/>
              <a:t>.</a:t>
            </a:r>
          </a:p>
          <a:p>
            <a:endParaRPr lang="el-GR" dirty="0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el-GR" smtClean="0">
                <a:solidFill>
                  <a:srgbClr val="FFC000"/>
                </a:solidFill>
              </a:rPr>
              <a:t>πλημμέλειες στη συγκρότηση</a:t>
            </a:r>
            <a:endParaRPr lang="el-GR" dirty="0">
              <a:solidFill>
                <a:srgbClr val="FFC000"/>
              </a:solidFill>
            </a:endParaRP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just">
              <a:buNone/>
            </a:pPr>
            <a:r>
              <a:rPr lang="el-GR" dirty="0" smtClean="0"/>
              <a:t>	αφορούν στη συνδρομή των νομίμων ιδιοτήτων οι οποίες απαιτείται, κατά νόμο, να συντρέχουν, προκειμένου τα συγκεκριμένα πρόσωπα να αποτελούν μέλη του συλλογικού οργάνου.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el-GR" sz="3000" b="1" dirty="0" smtClean="0"/>
              <a:t>Απαρτία</a:t>
            </a:r>
            <a:r>
              <a:rPr lang="el-GR" sz="3200" dirty="0" smtClean="0"/>
              <a:t>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200" b="1" dirty="0"/>
              <a:t>(</a:t>
            </a:r>
            <a:r>
              <a:rPr lang="el-GR" sz="2200" b="1" dirty="0" smtClean="0"/>
              <a:t>άρθρο 14 </a:t>
            </a:r>
            <a:r>
              <a:rPr lang="el-GR" sz="2200" b="1" dirty="0" smtClean="0"/>
              <a:t>παρ.1 </a:t>
            </a:r>
            <a:r>
              <a:rPr lang="el-GR" sz="2200" b="1" dirty="0" err="1" smtClean="0"/>
              <a:t>ΚΔΔιαδ</a:t>
            </a:r>
            <a:r>
              <a:rPr lang="en-US" sz="2200" b="1" dirty="0" smtClean="0"/>
              <a:t>)</a:t>
            </a:r>
            <a:endParaRPr lang="el-GR" sz="22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el-GR" b="1" dirty="0" smtClean="0"/>
              <a:t>ο </a:t>
            </a:r>
            <a:r>
              <a:rPr lang="el-GR" b="1" dirty="0"/>
              <a:t>ελάχιστος αριθμός μελών </a:t>
            </a:r>
            <a:r>
              <a:rPr lang="el-GR" b="1" dirty="0" smtClean="0"/>
              <a:t>που απαιτείται </a:t>
            </a:r>
            <a:r>
              <a:rPr lang="el-GR" b="1" dirty="0"/>
              <a:t>προκειμένου να θεωρείται σύννομη η λειτουργία ενός συλλογικού οργάνου</a:t>
            </a:r>
            <a:r>
              <a:rPr lang="el-GR" b="1" dirty="0" smtClean="0"/>
              <a:t>.</a:t>
            </a:r>
          </a:p>
          <a:p>
            <a:pPr algn="just"/>
            <a:endParaRPr lang="el-GR" dirty="0" smtClean="0"/>
          </a:p>
          <a:p>
            <a:pPr algn="just">
              <a:buNone/>
            </a:pPr>
            <a:r>
              <a:rPr lang="el-GR" b="1" i="1" dirty="0" smtClean="0"/>
              <a:t>Πόσο</a:t>
            </a:r>
            <a:r>
              <a:rPr lang="en-US" b="1" i="1" dirty="0" smtClean="0"/>
              <a:t>;</a:t>
            </a:r>
            <a:r>
              <a:rPr lang="en-US" dirty="0" smtClean="0"/>
              <a:t> </a:t>
            </a:r>
            <a:endParaRPr lang="el-GR" dirty="0" smtClean="0"/>
          </a:p>
          <a:p>
            <a:pPr algn="just">
              <a:buNone/>
            </a:pPr>
            <a:r>
              <a:rPr lang="el-GR" b="1" dirty="0"/>
              <a:t>	</a:t>
            </a:r>
            <a:r>
              <a:rPr lang="el-GR" b="1" dirty="0" smtClean="0"/>
              <a:t>απλή απαρτία</a:t>
            </a:r>
            <a:r>
              <a:rPr lang="el-GR" b="1" dirty="0"/>
              <a:t>:</a:t>
            </a:r>
            <a:r>
              <a:rPr lang="en-US" dirty="0" smtClean="0"/>
              <a:t>  </a:t>
            </a:r>
            <a:r>
              <a:rPr lang="el-GR" dirty="0" smtClean="0"/>
              <a:t>&gt;1/2  του συνόλου των διορισμένων τακτικών μελών, ανεξάρτητα από κενές θέσεις ή απόντα μέλη</a:t>
            </a:r>
          </a:p>
          <a:p>
            <a:pPr algn="just">
              <a:buNone/>
            </a:pPr>
            <a:r>
              <a:rPr lang="el-GR" b="1" dirty="0" smtClean="0"/>
              <a:t>	αυξημένη απαρτία </a:t>
            </a:r>
            <a:r>
              <a:rPr lang="el-GR" dirty="0" smtClean="0"/>
              <a:t>για συγκεκριμένη αρμοδιότητα, σύμφωνα με τις ιδρυτικές διατάξεις του οργάνου </a:t>
            </a:r>
          </a:p>
          <a:p>
            <a:pPr algn="just">
              <a:buNone/>
            </a:pPr>
            <a:r>
              <a:rPr lang="el-GR" dirty="0" smtClean="0"/>
              <a:t>	</a:t>
            </a:r>
          </a:p>
          <a:p>
            <a:pPr algn="just">
              <a:buFont typeface="Wingdings" pitchFamily="2" charset="2"/>
              <a:buChar char="ü"/>
            </a:pPr>
            <a:r>
              <a:rPr lang="el-GR" dirty="0" smtClean="0"/>
              <a:t>απαιτείται απαρτία </a:t>
            </a:r>
            <a:r>
              <a:rPr lang="el-GR" b="1" dirty="0"/>
              <a:t>καθ’ όλη τη διάρκεια </a:t>
            </a:r>
            <a:r>
              <a:rPr lang="el-GR" dirty="0"/>
              <a:t>της </a:t>
            </a:r>
            <a:r>
              <a:rPr lang="el-GR" dirty="0" smtClean="0"/>
              <a:t>συνεδρίασης.  </a:t>
            </a:r>
          </a:p>
          <a:p>
            <a:pPr algn="just">
              <a:buFont typeface="Wingdings" pitchFamily="2" charset="2"/>
              <a:buChar char="ü"/>
            </a:pPr>
            <a:r>
              <a:rPr lang="el-GR" dirty="0" smtClean="0"/>
              <a:t>η </a:t>
            </a:r>
            <a:r>
              <a:rPr lang="el-GR" dirty="0"/>
              <a:t>νομιμότητα της συνθέσεως του συλλογικού οργάνου δεν επηρεάζεται από την τυχόν </a:t>
            </a:r>
            <a:r>
              <a:rPr lang="el-GR" b="1" dirty="0"/>
              <a:t>εναλλαγή</a:t>
            </a:r>
            <a:r>
              <a:rPr lang="el-GR" dirty="0"/>
              <a:t> των μετεχόντων μελών σε διαδοχικές </a:t>
            </a:r>
            <a:r>
              <a:rPr lang="el-GR" dirty="0" smtClean="0"/>
              <a:t>συνεδριάσεις. </a:t>
            </a:r>
          </a:p>
          <a:p>
            <a:pPr algn="just">
              <a:buFont typeface="Wingdings" pitchFamily="2" charset="2"/>
              <a:buChar char="ü"/>
            </a:pPr>
            <a:r>
              <a:rPr lang="el-GR" b="1" dirty="0" smtClean="0"/>
              <a:t>αναπληρωματικά μέλη</a:t>
            </a:r>
            <a:r>
              <a:rPr lang="el-GR" dirty="0" smtClean="0"/>
              <a:t>: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καλούνται 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</a:rPr>
              <a:t>προς αναπλήρωση των απόντων τακτικών μελών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που 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</a:rPr>
              <a:t>απουσιάζουν ή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κωλύονται πρόσκαιρα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</a:rPr>
              <a:t>, όχι όμως και των τακτικών μελών που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ελλείπουν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Autofit/>
          </a:bodyPr>
          <a:lstStyle/>
          <a:p>
            <a:r>
              <a:rPr lang="el-GR" sz="2600" b="1" dirty="0" smtClean="0"/>
              <a:t>αμεροληψία των </a:t>
            </a:r>
            <a:r>
              <a:rPr lang="el-GR" sz="2600" b="1" dirty="0" smtClean="0"/>
              <a:t>συλλογικών οργάνων</a:t>
            </a:r>
            <a:r>
              <a:rPr lang="el-GR" sz="2600" dirty="0" smtClean="0"/>
              <a:t> </a:t>
            </a:r>
            <a:br>
              <a:rPr lang="el-GR" sz="2600" dirty="0" smtClean="0"/>
            </a:br>
            <a:r>
              <a:rPr lang="el-GR" sz="2600" b="1" dirty="0" smtClean="0"/>
              <a:t>(άρθρο 7 του </a:t>
            </a:r>
            <a:r>
              <a:rPr lang="el-GR" sz="2600" b="1" dirty="0" err="1" smtClean="0"/>
              <a:t>ΚΔΔιαδ</a:t>
            </a:r>
            <a:r>
              <a:rPr lang="el-GR" sz="2600" b="1" dirty="0" smtClean="0"/>
              <a:t>)</a:t>
            </a:r>
            <a:endParaRPr lang="el-GR" sz="2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0066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el-GR" dirty="0" smtClean="0"/>
              <a:t>	</a:t>
            </a:r>
            <a:r>
              <a:rPr lang="el-GR" dirty="0" smtClean="0"/>
              <a:t>δυσχέρειες </a:t>
            </a:r>
            <a:r>
              <a:rPr lang="el-GR" dirty="0" smtClean="0"/>
              <a:t>στην απόδειξη </a:t>
            </a:r>
            <a:r>
              <a:rPr lang="el-GR" dirty="0" smtClean="0"/>
              <a:t>τυχόν ιδιάζουσας </a:t>
            </a:r>
            <a:r>
              <a:rPr lang="el-GR" dirty="0" smtClean="0"/>
              <a:t>σχέσεως μέλους του συλλογικού οργάνου με τρίτον.</a:t>
            </a:r>
          </a:p>
          <a:p>
            <a:pPr algn="just"/>
            <a:endParaRPr lang="el-GR" dirty="0" smtClean="0"/>
          </a:p>
          <a:p>
            <a:pPr algn="ctr">
              <a:buNone/>
            </a:pPr>
            <a:r>
              <a:rPr lang="el-GR" dirty="0" smtClean="0"/>
              <a:t>	δεν ερευνάται </a:t>
            </a:r>
            <a:r>
              <a:rPr lang="el-GR" dirty="0" err="1" smtClean="0"/>
              <a:t>in</a:t>
            </a:r>
            <a:r>
              <a:rPr lang="el-GR" dirty="0" smtClean="0"/>
              <a:t> </a:t>
            </a:r>
            <a:r>
              <a:rPr lang="el-GR" dirty="0" err="1" smtClean="0"/>
              <a:t>concreto</a:t>
            </a:r>
            <a:r>
              <a:rPr lang="el-GR" dirty="0" smtClean="0"/>
              <a:t> η πραγματική (δυσχερώς </a:t>
            </a:r>
            <a:r>
              <a:rPr lang="el-GR" dirty="0" err="1" smtClean="0"/>
              <a:t>διαγνώσιμη</a:t>
            </a:r>
            <a:r>
              <a:rPr lang="el-GR" dirty="0" smtClean="0"/>
              <a:t>) σχέση, αλλά η θέση του μέλους στην ευρύτερη διαδικασία παραγωγής της διοικητικής πράξης(δομική μεροληψία).</a:t>
            </a:r>
          </a:p>
          <a:p>
            <a:pPr algn="just"/>
            <a:endParaRPr lang="el-GR" dirty="0" smtClean="0"/>
          </a:p>
          <a:p>
            <a:pPr algn="ctr">
              <a:buNone/>
            </a:pPr>
            <a:r>
              <a:rPr lang="el-GR" dirty="0" smtClean="0"/>
              <a:t>	θα πρέπει να αποκλείεται το ενδεχόμενο το διοικητικό όργανο να έχει ήδη σχηματισμένη γνώμη για την υπόθεση που πρόκειται να </a:t>
            </a:r>
            <a:r>
              <a:rPr lang="el-GR" dirty="0" smtClean="0"/>
              <a:t>κρίνει.</a:t>
            </a:r>
          </a:p>
          <a:p>
            <a:pPr algn="ctr">
              <a:buNone/>
            </a:pPr>
            <a:endParaRPr lang="el-GR" b="1" dirty="0" smtClean="0"/>
          </a:p>
          <a:p>
            <a:pPr algn="just">
              <a:buNone/>
            </a:pPr>
            <a:r>
              <a:rPr lang="el-GR" b="1" dirty="0" smtClean="0"/>
              <a:t>	τα μέλη υποχρεούνται να </a:t>
            </a:r>
            <a:r>
              <a:rPr lang="el-GR" b="1" dirty="0" smtClean="0"/>
              <a:t>απέχουν </a:t>
            </a:r>
            <a:r>
              <a:rPr lang="el-GR" dirty="0" smtClean="0"/>
              <a:t>από κάθε ενέργεια ή διαδικασία που συνιστά συμμετοχή σε λήψη απόφασης ή διατύπωση γνώμης ή πρότασης, εφόσον είναι δυνατόν να δημιουργηθεί εύλογη υπόνοια μεροληψίας.</a:t>
            </a:r>
          </a:p>
          <a:p>
            <a:pPr algn="ctr">
              <a:buNone/>
            </a:pP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4143372" y="1928802"/>
            <a:ext cx="571504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Βέλος προς τα κάτω"/>
          <p:cNvSpPr/>
          <p:nvPr/>
        </p:nvSpPr>
        <p:spPr>
          <a:xfrm>
            <a:off x="4143372" y="3143248"/>
            <a:ext cx="571504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Βέλος προς τα κάτω"/>
          <p:cNvSpPr/>
          <p:nvPr/>
        </p:nvSpPr>
        <p:spPr>
          <a:xfrm>
            <a:off x="4143372" y="4357694"/>
            <a:ext cx="571504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l-GR" sz="24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Wingdings" pitchFamily="2" charset="2"/>
              <a:buChar char="ü"/>
            </a:pPr>
            <a:r>
              <a:rPr lang="el-GR" dirty="0" smtClean="0"/>
              <a:t>Απαγορεύεται η π</a:t>
            </a:r>
            <a:r>
              <a:rPr lang="el-GR" dirty="0" smtClean="0"/>
              <a:t>αρουσία </a:t>
            </a:r>
            <a:r>
              <a:rPr lang="el-GR" dirty="0" smtClean="0"/>
              <a:t>στις </a:t>
            </a:r>
            <a:r>
              <a:rPr lang="el-GR" dirty="0"/>
              <a:t>συνεδριάσεις του συλλογικού </a:t>
            </a:r>
            <a:r>
              <a:rPr lang="el-GR" dirty="0" smtClean="0"/>
              <a:t>οργάνου </a:t>
            </a:r>
            <a:r>
              <a:rPr lang="el-GR" b="1" dirty="0" smtClean="0"/>
              <a:t>προσώπων που δεν είναι  μέλη </a:t>
            </a:r>
            <a:r>
              <a:rPr lang="el-GR" b="1" dirty="0" smtClean="0"/>
              <a:t>του </a:t>
            </a:r>
            <a:r>
              <a:rPr lang="el-GR" dirty="0" smtClean="0"/>
              <a:t>	δεν </a:t>
            </a:r>
            <a:r>
              <a:rPr lang="el-GR" dirty="0"/>
              <a:t>δύναται να αποκλειστεί η επίδρασή τους επί των προσώπων που συγκροτούν νομίμως το όργανο</a:t>
            </a:r>
            <a:r>
              <a:rPr lang="el-GR" dirty="0" smtClean="0"/>
              <a:t>.</a:t>
            </a:r>
          </a:p>
          <a:p>
            <a:pPr algn="just">
              <a:buFont typeface="Wingdings" pitchFamily="2" charset="2"/>
              <a:buChar char="ü"/>
            </a:pPr>
            <a:endParaRPr lang="el-GR" dirty="0" smtClean="0"/>
          </a:p>
          <a:p>
            <a:pPr algn="just">
              <a:buFont typeface="Wingdings" pitchFamily="2" charset="2"/>
              <a:buChar char="ü"/>
            </a:pPr>
            <a:r>
              <a:rPr lang="el-GR" dirty="0" smtClean="0"/>
              <a:t>Απαγορεύεται η </a:t>
            </a:r>
            <a:r>
              <a:rPr lang="el-GR" dirty="0"/>
              <a:t>συμμετοχή </a:t>
            </a:r>
            <a:r>
              <a:rPr lang="el-GR" b="1" dirty="0"/>
              <a:t>κωλυόμενου</a:t>
            </a:r>
            <a:r>
              <a:rPr lang="el-GR" dirty="0"/>
              <a:t> </a:t>
            </a:r>
            <a:r>
              <a:rPr lang="el-GR" dirty="0" smtClean="0"/>
              <a:t>μέλους, </a:t>
            </a:r>
            <a:r>
              <a:rPr lang="el-GR" u="sng" dirty="0" smtClean="0"/>
              <a:t>ανεξαρτήτως </a:t>
            </a:r>
            <a:r>
              <a:rPr lang="el-GR" u="sng" dirty="0"/>
              <a:t>της αριθμητικής σπουδαιότητας</a:t>
            </a:r>
            <a:r>
              <a:rPr lang="el-GR" b="1" u="sng" dirty="0"/>
              <a:t> </a:t>
            </a:r>
            <a:r>
              <a:rPr lang="el-GR" u="sng" dirty="0"/>
              <a:t>της ψήφου </a:t>
            </a:r>
            <a:r>
              <a:rPr lang="el-GR" dirty="0"/>
              <a:t>του κατά τον υπολογισμό της </a:t>
            </a:r>
            <a:r>
              <a:rPr lang="el-GR" dirty="0" smtClean="0"/>
              <a:t>πλειοψηφίας (</a:t>
            </a:r>
            <a:r>
              <a:rPr lang="en-US" dirty="0" smtClean="0"/>
              <a:t>ratio</a:t>
            </a:r>
            <a:r>
              <a:rPr lang="el-GR" dirty="0" smtClean="0"/>
              <a:t>: η </a:t>
            </a:r>
            <a:r>
              <a:rPr lang="el-GR" dirty="0"/>
              <a:t>ψυχολογική επίδραση του κωλυόμενου επί των άλλων μελών δεν μπορεί να </a:t>
            </a:r>
            <a:r>
              <a:rPr lang="el-GR" dirty="0" smtClean="0"/>
              <a:t>μετρηθεί</a:t>
            </a:r>
            <a:r>
              <a:rPr lang="el-GR" dirty="0" smtClean="0"/>
              <a:t>).</a:t>
            </a:r>
          </a:p>
          <a:p>
            <a:pPr algn="just">
              <a:buFont typeface="Wingdings" pitchFamily="2" charset="2"/>
              <a:buChar char="ü"/>
            </a:pPr>
            <a:endParaRPr lang="el-GR" dirty="0" smtClean="0"/>
          </a:p>
          <a:p>
            <a:pPr algn="just">
              <a:buFont typeface="Wingdings" pitchFamily="2" charset="2"/>
              <a:buChar char="ü"/>
            </a:pPr>
            <a:r>
              <a:rPr lang="el-GR" dirty="0" smtClean="0"/>
              <a:t>Απαγορεύεται η συμμετοχή σε </a:t>
            </a:r>
            <a:r>
              <a:rPr lang="el-GR" dirty="0" err="1" smtClean="0"/>
              <a:t>β΄</a:t>
            </a:r>
            <a:r>
              <a:rPr lang="el-GR" dirty="0" smtClean="0"/>
              <a:t> </a:t>
            </a:r>
            <a:r>
              <a:rPr lang="el-GR" dirty="0" err="1" smtClean="0"/>
              <a:t>βάθμιο</a:t>
            </a:r>
            <a:r>
              <a:rPr lang="el-GR" dirty="0" smtClean="0"/>
              <a:t> συλλογικό όργανο μελών (πλην ενός) του </a:t>
            </a:r>
            <a:r>
              <a:rPr lang="el-GR" dirty="0" err="1" smtClean="0"/>
              <a:t>α΄</a:t>
            </a:r>
            <a:r>
              <a:rPr lang="el-GR" dirty="0" smtClean="0"/>
              <a:t> </a:t>
            </a:r>
            <a:r>
              <a:rPr lang="el-GR" dirty="0" err="1" smtClean="0"/>
              <a:t>βάθμιου</a:t>
            </a:r>
            <a:r>
              <a:rPr lang="el-GR" dirty="0" smtClean="0"/>
              <a:t> οργάνου,  εκτός εάν το αντίθετο ορίζεται ρητώς (</a:t>
            </a:r>
            <a:r>
              <a:rPr lang="el-GR" dirty="0" err="1" smtClean="0"/>
              <a:t>nemo</a:t>
            </a:r>
            <a:r>
              <a:rPr lang="el-GR" dirty="0" smtClean="0"/>
              <a:t> </a:t>
            </a:r>
            <a:r>
              <a:rPr lang="el-GR" dirty="0" err="1" smtClean="0"/>
              <a:t>debet</a:t>
            </a:r>
            <a:r>
              <a:rPr lang="el-GR" dirty="0" smtClean="0"/>
              <a:t> </a:t>
            </a:r>
            <a:r>
              <a:rPr lang="el-GR" dirty="0" err="1" smtClean="0"/>
              <a:t>esse</a:t>
            </a:r>
            <a:r>
              <a:rPr lang="el-GR" dirty="0" smtClean="0"/>
              <a:t> </a:t>
            </a:r>
            <a:r>
              <a:rPr lang="el-GR" dirty="0" err="1" smtClean="0"/>
              <a:t>iudex</a:t>
            </a:r>
            <a:r>
              <a:rPr lang="el-GR" dirty="0" smtClean="0"/>
              <a:t> </a:t>
            </a:r>
            <a:r>
              <a:rPr lang="el-GR" dirty="0" err="1" smtClean="0"/>
              <a:t>in</a:t>
            </a:r>
            <a:r>
              <a:rPr lang="el-GR" dirty="0" smtClean="0"/>
              <a:t> </a:t>
            </a:r>
            <a:r>
              <a:rPr lang="el-GR" dirty="0" err="1" smtClean="0"/>
              <a:t>causa</a:t>
            </a:r>
            <a:r>
              <a:rPr lang="el-GR" dirty="0" smtClean="0"/>
              <a:t> </a:t>
            </a:r>
            <a:r>
              <a:rPr lang="el-GR" dirty="0" err="1" smtClean="0"/>
              <a:t>propria</a:t>
            </a:r>
            <a:r>
              <a:rPr lang="el-GR" dirty="0" smtClean="0"/>
              <a:t>).</a:t>
            </a:r>
          </a:p>
          <a:p>
            <a:endParaRPr lang="el-GR" dirty="0"/>
          </a:p>
        </p:txBody>
      </p:sp>
      <p:sp>
        <p:nvSpPr>
          <p:cNvPr id="4" name="3 - Δεξιό βέλος"/>
          <p:cNvSpPr/>
          <p:nvPr/>
        </p:nvSpPr>
        <p:spPr>
          <a:xfrm>
            <a:off x="1071538" y="1857364"/>
            <a:ext cx="285752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000" b="1" dirty="0" smtClean="0"/>
              <a:t>Διοικητικό όργανο</a:t>
            </a:r>
            <a:br>
              <a:rPr lang="el-GR" sz="3000" b="1" dirty="0" smtClean="0"/>
            </a:br>
            <a:endParaRPr lang="el-GR" sz="3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el-GR" b="1" dirty="0" smtClean="0"/>
              <a:t>Το </a:t>
            </a:r>
            <a:r>
              <a:rPr lang="el-GR" b="1" dirty="0"/>
              <a:t>σύνολο των </a:t>
            </a:r>
            <a:r>
              <a:rPr lang="el-GR" b="1" dirty="0" smtClean="0"/>
              <a:t>οργάνων που απαρτίζουν τη </a:t>
            </a:r>
            <a:r>
              <a:rPr lang="el-GR" b="1" dirty="0"/>
              <a:t>Δημόσια </a:t>
            </a:r>
            <a:r>
              <a:rPr lang="el-GR" b="1" dirty="0" smtClean="0"/>
              <a:t>Διοίκηση. </a:t>
            </a:r>
          </a:p>
          <a:p>
            <a:pPr algn="just">
              <a:buNone/>
            </a:pPr>
            <a:r>
              <a:rPr lang="el-GR" dirty="0" smtClean="0"/>
              <a:t>	</a:t>
            </a:r>
            <a:r>
              <a:rPr lang="el-GR" dirty="0"/>
              <a:t>	</a:t>
            </a:r>
            <a:r>
              <a:rPr lang="el-GR" dirty="0" smtClean="0"/>
              <a:t>π.χ. Υπουργός, Διοικητές των νοσοκομείων του Εθνικού Συστήματος Υγείας, Διευθυντής Διεύθυνσης Συντάξεων αναπηρίας του e – ΕΦΚΑ, πειθαρχικά συμβούλια υπαλλήλων κ.α.</a:t>
            </a:r>
          </a:p>
          <a:p>
            <a:pPr>
              <a:buNone/>
            </a:pPr>
            <a:r>
              <a:rPr lang="el-GR" dirty="0"/>
              <a:t>	</a:t>
            </a:r>
            <a:endParaRPr lang="el-GR" dirty="0" smtClean="0"/>
          </a:p>
          <a:p>
            <a:pPr algn="just">
              <a:buNone/>
            </a:pPr>
            <a:r>
              <a:rPr lang="el-GR" dirty="0" smtClean="0"/>
              <a:t>		</a:t>
            </a:r>
          </a:p>
          <a:p>
            <a:pPr algn="just">
              <a:buFont typeface="Wingdings" pitchFamily="2" charset="2"/>
              <a:buChar char="Ø"/>
            </a:pPr>
            <a:r>
              <a:rPr lang="el-GR" sz="4200" b="1" dirty="0" smtClean="0">
                <a:solidFill>
                  <a:srgbClr val="FF0000"/>
                </a:solidFill>
              </a:rPr>
              <a:t>Οργανωτική </a:t>
            </a:r>
            <a:r>
              <a:rPr lang="el-GR" sz="4200" b="1" dirty="0" smtClean="0">
                <a:solidFill>
                  <a:srgbClr val="FF0000"/>
                </a:solidFill>
              </a:rPr>
              <a:t>μονάδα </a:t>
            </a:r>
            <a:r>
              <a:rPr lang="el-GR" sz="4200" dirty="0" smtClean="0">
                <a:solidFill>
                  <a:srgbClr val="FF0000"/>
                </a:solidFill>
              </a:rPr>
              <a:t>της </a:t>
            </a:r>
            <a:r>
              <a:rPr lang="el-GR" sz="4200" dirty="0" smtClean="0">
                <a:solidFill>
                  <a:srgbClr val="FF0000"/>
                </a:solidFill>
              </a:rPr>
              <a:t>Διοίκησης…</a:t>
            </a:r>
          </a:p>
          <a:p>
            <a:pPr algn="just">
              <a:buFont typeface="Wingdings" pitchFamily="2" charset="2"/>
              <a:buChar char="Ø"/>
            </a:pPr>
            <a:r>
              <a:rPr lang="el-GR" sz="4200" dirty="0" smtClean="0">
                <a:solidFill>
                  <a:srgbClr val="FF0000"/>
                </a:solidFill>
              </a:rPr>
              <a:t> </a:t>
            </a:r>
            <a:r>
              <a:rPr lang="el-GR" sz="4200" dirty="0" smtClean="0">
                <a:solidFill>
                  <a:srgbClr val="FF0000"/>
                </a:solidFill>
              </a:rPr>
              <a:t>που ορίζεται στην εκάστοτε νομοθεσία ως </a:t>
            </a:r>
            <a:r>
              <a:rPr lang="el-GR" sz="4200" b="1" dirty="0" smtClean="0">
                <a:solidFill>
                  <a:srgbClr val="FF0000"/>
                </a:solidFill>
              </a:rPr>
              <a:t>αυτοτελές υποκείμενο διοικητικών </a:t>
            </a:r>
            <a:r>
              <a:rPr lang="el-GR" sz="4200" b="1" dirty="0" smtClean="0">
                <a:solidFill>
                  <a:srgbClr val="FF0000"/>
                </a:solidFill>
              </a:rPr>
              <a:t>αρμοδιοτήτων</a:t>
            </a:r>
            <a:r>
              <a:rPr lang="el-GR" sz="4200" b="1" dirty="0" smtClean="0">
                <a:solidFill>
                  <a:srgbClr val="FF0000"/>
                </a:solidFill>
              </a:rPr>
              <a:t>…</a:t>
            </a:r>
            <a:endParaRPr lang="el-GR" sz="4200" dirty="0" smtClean="0">
              <a:solidFill>
                <a:srgbClr val="FF0000"/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el-GR" sz="4200" dirty="0" smtClean="0">
                <a:solidFill>
                  <a:srgbClr val="FF0000"/>
                </a:solidFill>
              </a:rPr>
              <a:t> </a:t>
            </a:r>
            <a:r>
              <a:rPr lang="el-GR" sz="4200" dirty="0" smtClean="0">
                <a:solidFill>
                  <a:srgbClr val="FF0000"/>
                </a:solidFill>
              </a:rPr>
              <a:t>τις οποίες και </a:t>
            </a:r>
            <a:r>
              <a:rPr lang="el-GR" sz="4200" b="1" dirty="0" smtClean="0">
                <a:solidFill>
                  <a:srgbClr val="FF0000"/>
                </a:solidFill>
              </a:rPr>
              <a:t>ασκεί για λογαριασμό </a:t>
            </a:r>
            <a:r>
              <a:rPr lang="el-GR" sz="4200" dirty="0" smtClean="0">
                <a:solidFill>
                  <a:srgbClr val="FF0000"/>
                </a:solidFill>
              </a:rPr>
              <a:t>του οργανωτικού συνόλου στο οποίο ανήκει.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b="1" dirty="0"/>
          </a:p>
          <a:p>
            <a:pPr>
              <a:buNone/>
            </a:pPr>
            <a:r>
              <a:rPr lang="el-GR" b="1" dirty="0" smtClean="0"/>
              <a:t> </a:t>
            </a:r>
            <a:endParaRPr lang="el-GR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4214810" y="1071546"/>
            <a:ext cx="642942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l-GR" sz="30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el-GR" dirty="0" smtClean="0"/>
          </a:p>
          <a:p>
            <a:pPr algn="just">
              <a:buNone/>
            </a:pPr>
            <a:r>
              <a:rPr lang="el-GR" b="1" dirty="0" smtClean="0"/>
              <a:t>το διοικητικό όργανο…</a:t>
            </a:r>
          </a:p>
          <a:p>
            <a:pPr algn="just">
              <a:buFont typeface="Wingdings" pitchFamily="2" charset="2"/>
              <a:buChar char="Ø"/>
            </a:pPr>
            <a:endParaRPr lang="el-GR" dirty="0" smtClean="0"/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δεν διαθέτει το ίδιο νομική προσωπικότητα, αλλά αποτελεί </a:t>
            </a:r>
            <a:r>
              <a:rPr lang="el-GR" b="1" dirty="0" smtClean="0"/>
              <a:t>οργανωτικό τμήμα </a:t>
            </a:r>
            <a:r>
              <a:rPr lang="el-GR" dirty="0" smtClean="0"/>
              <a:t>είτε του νομικού προσώπου του Δημοσίου (π.χ. ο αρμόδιος Υπουργός) είτε άλλων δημοσίων νομικών προσώπων.</a:t>
            </a:r>
          </a:p>
          <a:p>
            <a:pPr algn="just">
              <a:buFont typeface="Wingdings" pitchFamily="2" charset="2"/>
              <a:buChar char="Ø"/>
            </a:pPr>
            <a:endParaRPr lang="el-GR" dirty="0" smtClean="0"/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συνδέεται με </a:t>
            </a:r>
            <a:r>
              <a:rPr lang="el-GR" b="1" dirty="0" smtClean="0"/>
              <a:t>σχέση ιεραρχίας ή διοικητικής εποπτείας </a:t>
            </a:r>
            <a:r>
              <a:rPr lang="el-GR" dirty="0" smtClean="0"/>
              <a:t>με τα όργανα που κατά το Σύνταγμα βρίσκονται στην κεφαλή της εκτελεστικής εξουσίας (Κυβέρνηση </a:t>
            </a:r>
            <a:r>
              <a:rPr lang="el-GR" dirty="0" smtClean="0"/>
              <a:t>+ </a:t>
            </a:r>
            <a:r>
              <a:rPr lang="el-GR" dirty="0" err="1" smtClean="0"/>
              <a:t>ΠτΔ</a:t>
            </a:r>
            <a:r>
              <a:rPr lang="el-GR" dirty="0" smtClean="0"/>
              <a:t> </a:t>
            </a:r>
            <a:r>
              <a:rPr lang="el-GR" dirty="0" smtClean="0"/>
              <a:t>-</a:t>
            </a:r>
            <a:r>
              <a:rPr lang="el-GR" dirty="0" smtClean="0"/>
              <a:t> εξαίρεση οι ανεξάρτητες </a:t>
            </a:r>
            <a:r>
              <a:rPr lang="el-GR" dirty="0" smtClean="0"/>
              <a:t>διοικητικές αρχές).</a:t>
            </a:r>
          </a:p>
          <a:p>
            <a:pPr algn="just">
              <a:buFont typeface="Wingdings" pitchFamily="2" charset="2"/>
              <a:buChar char="Ø"/>
            </a:pPr>
            <a:endParaRPr lang="el-GR" dirty="0" smtClean="0"/>
          </a:p>
          <a:p>
            <a:pPr algn="just">
              <a:buFont typeface="Wingdings" pitchFamily="2" charset="2"/>
              <a:buChar char="Ø"/>
            </a:pPr>
            <a:endParaRPr lang="el-GR" dirty="0" smtClean="0"/>
          </a:p>
          <a:p>
            <a:pPr algn="just">
              <a:buFont typeface="Wingdings" pitchFamily="2" charset="2"/>
              <a:buChar char="Ø"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000" dirty="0" smtClean="0"/>
              <a:t/>
            </a:r>
            <a:br>
              <a:rPr lang="el-GR" sz="2000" dirty="0" smtClean="0"/>
            </a:br>
            <a:r>
              <a:rPr lang="el-GR" sz="2000" b="1" dirty="0" smtClean="0"/>
              <a:t>διοικητικό όργανο </a:t>
            </a:r>
            <a:r>
              <a:rPr lang="el-GR" sz="2000" dirty="0" smtClean="0"/>
              <a:t>(απρόσωπο και συνεχές)</a:t>
            </a:r>
            <a:r>
              <a:rPr lang="el-GR" sz="2000" b="1" dirty="0" smtClean="0"/>
              <a:t> ≠ </a:t>
            </a:r>
            <a:br>
              <a:rPr lang="el-GR" sz="2000" b="1" dirty="0" smtClean="0"/>
            </a:br>
            <a:r>
              <a:rPr lang="el-GR" sz="2000" b="1" dirty="0" smtClean="0"/>
              <a:t>φορέας του οργάνου </a:t>
            </a:r>
            <a:r>
              <a:rPr lang="el-GR" sz="2000" dirty="0" smtClean="0"/>
              <a:t>(προσωπικός, συγκεκριμένος, χρονικά περιορισμένος)</a:t>
            </a:r>
            <a:br>
              <a:rPr lang="el-GR" sz="2000" dirty="0" smtClean="0"/>
            </a:br>
            <a:r>
              <a:rPr lang="el-GR" sz="2000" dirty="0" smtClean="0"/>
              <a:t/>
            </a:r>
            <a:br>
              <a:rPr lang="el-GR" sz="2000" dirty="0" smtClean="0"/>
            </a:br>
            <a:endParaRPr lang="el-GR" sz="2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	</a:t>
            </a:r>
          </a:p>
          <a:p>
            <a:pPr>
              <a:buNone/>
            </a:pPr>
            <a:r>
              <a:rPr lang="el-GR" sz="2000" dirty="0" smtClean="0"/>
              <a:t>Ο φορέας του οργάνου:</a:t>
            </a:r>
          </a:p>
          <a:p>
            <a:endParaRPr lang="el-GR" sz="2000" dirty="0"/>
          </a:p>
          <a:p>
            <a:pPr algn="just"/>
            <a:r>
              <a:rPr lang="el-GR" sz="2000" dirty="0" smtClean="0"/>
              <a:t>συνδέεται με το εκάστοτε δημόσιο νομικό πρόσωπο στο οποίο ανήκει το όργανο, με ειδική νομική σχέση </a:t>
            </a:r>
            <a:r>
              <a:rPr lang="el-GR" sz="2000" dirty="0" smtClean="0"/>
              <a:t>&amp; τελεί </a:t>
            </a:r>
            <a:r>
              <a:rPr lang="el-GR" sz="2000" dirty="0" smtClean="0"/>
              <a:t>σε ειδική κυριαρχική σχέση με το νομικό πρόσωπο.</a:t>
            </a:r>
          </a:p>
          <a:p>
            <a:pPr algn="just"/>
            <a:r>
              <a:rPr lang="el-GR" sz="2000" dirty="0" smtClean="0"/>
              <a:t>δεν </a:t>
            </a:r>
            <a:r>
              <a:rPr lang="el-GR" sz="2000" dirty="0" err="1" smtClean="0"/>
              <a:t>απεμπολεί</a:t>
            </a:r>
            <a:r>
              <a:rPr lang="el-GR" sz="2000" dirty="0" smtClean="0"/>
              <a:t> τα δικαιώματα και υποχρεώσεις που αναγνωρίζει σε κάθε φυσικό πρόσωπο η έννομη τάξη</a:t>
            </a:r>
            <a:r>
              <a:rPr lang="en-US" sz="2000" dirty="0" smtClean="0"/>
              <a:t>.</a:t>
            </a:r>
            <a:endParaRPr lang="el-GR" sz="2000" dirty="0" smtClean="0"/>
          </a:p>
          <a:p>
            <a:pPr algn="just"/>
            <a:endParaRPr lang="el-GR" sz="2000" dirty="0" smtClean="0"/>
          </a:p>
          <a:p>
            <a:pPr algn="just"/>
            <a:r>
              <a:rPr lang="el-GR" sz="2000" dirty="0" smtClean="0"/>
              <a:t>δρα </a:t>
            </a:r>
            <a:r>
              <a:rPr lang="el-GR" sz="2000" dirty="0" smtClean="0"/>
              <a:t>για λογαριασμό του διοικητικού οργάνου όταν ασκεί τις </a:t>
            </a:r>
            <a:r>
              <a:rPr lang="el-GR" sz="2000" b="1" dirty="0" smtClean="0"/>
              <a:t>προβλεπόμενες</a:t>
            </a:r>
            <a:r>
              <a:rPr lang="el-GR" sz="2000" dirty="0" smtClean="0"/>
              <a:t> στο νόμο αρμοδιότητες του τελευταίου τηρώντας τις </a:t>
            </a:r>
            <a:r>
              <a:rPr lang="el-GR" sz="2000" b="1" dirty="0" smtClean="0"/>
              <a:t>διατυπώσεις</a:t>
            </a:r>
            <a:r>
              <a:rPr lang="el-GR" sz="2000" dirty="0" smtClean="0"/>
              <a:t> </a:t>
            </a:r>
            <a:r>
              <a:rPr lang="el-GR" sz="2000" dirty="0" smtClean="0"/>
              <a:t>που ορίζουν οι εν λόγω διατάξεις.</a:t>
            </a:r>
            <a:endParaRPr lang="el-GR" sz="2000" dirty="0" smtClean="0"/>
          </a:p>
          <a:p>
            <a:endParaRPr lang="el-GR" sz="2000" dirty="0" smtClean="0"/>
          </a:p>
          <a:p>
            <a:pPr>
              <a:buNone/>
            </a:pPr>
            <a:r>
              <a:rPr lang="el-GR" sz="2000" dirty="0" smtClean="0"/>
              <a:t> </a:t>
            </a: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000" b="1" dirty="0"/>
              <a:t>Διακρίσεις των διοικητικών οργάνων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1971660" cy="639762"/>
          </a:xfrm>
        </p:spPr>
        <p:txBody>
          <a:bodyPr/>
          <a:lstStyle/>
          <a:p>
            <a:pPr algn="ctr"/>
            <a:r>
              <a:rPr lang="el-GR" dirty="0" smtClean="0"/>
              <a:t>ΚΡΙΤΗΡΙΟ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28596" y="2174875"/>
            <a:ext cx="3500462" cy="395128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l-GR" sz="2200" b="1" dirty="0" smtClean="0"/>
              <a:t>1.</a:t>
            </a:r>
            <a:r>
              <a:rPr lang="el-GR" sz="2200" dirty="0" smtClean="0"/>
              <a:t> αριθμός φορέων</a:t>
            </a:r>
          </a:p>
          <a:p>
            <a:pPr>
              <a:buNone/>
            </a:pPr>
            <a:endParaRPr lang="el-GR" sz="2200" b="1" dirty="0" smtClean="0"/>
          </a:p>
          <a:p>
            <a:pPr>
              <a:buNone/>
            </a:pPr>
            <a:endParaRPr lang="el-GR" sz="2200" b="1" dirty="0" smtClean="0"/>
          </a:p>
          <a:p>
            <a:pPr>
              <a:buNone/>
            </a:pPr>
            <a:r>
              <a:rPr lang="el-GR" sz="2200" b="1" dirty="0" smtClean="0"/>
              <a:t>2</a:t>
            </a:r>
            <a:r>
              <a:rPr lang="el-GR" sz="2200" b="1" dirty="0"/>
              <a:t>.</a:t>
            </a:r>
            <a:r>
              <a:rPr lang="el-GR" sz="2200" dirty="0" smtClean="0"/>
              <a:t> χαρακτήρας αρμοδιότητάς</a:t>
            </a:r>
          </a:p>
          <a:p>
            <a:pPr>
              <a:buNone/>
            </a:pPr>
            <a:r>
              <a:rPr lang="el-GR" sz="2200" b="1" dirty="0" smtClean="0"/>
              <a:t>3</a:t>
            </a:r>
            <a:r>
              <a:rPr lang="el-GR" sz="2200" b="1" dirty="0"/>
              <a:t>.</a:t>
            </a:r>
            <a:r>
              <a:rPr lang="el-GR" sz="2200" dirty="0" smtClean="0"/>
              <a:t> κατά τόπον αρμοδιότητά</a:t>
            </a:r>
          </a:p>
          <a:p>
            <a:pPr>
              <a:buNone/>
            </a:pPr>
            <a:r>
              <a:rPr lang="el-GR" sz="2200" b="1" dirty="0" smtClean="0"/>
              <a:t>4.</a:t>
            </a:r>
            <a:r>
              <a:rPr lang="el-GR" sz="2200" dirty="0" smtClean="0"/>
              <a:t>έκταση </a:t>
            </a:r>
            <a:r>
              <a:rPr lang="el-GR" sz="2200" dirty="0" smtClean="0"/>
              <a:t>της καθ’ ύλην αρμοδιότητάς</a:t>
            </a:r>
          </a:p>
          <a:p>
            <a:pPr>
              <a:buNone/>
            </a:pPr>
            <a:r>
              <a:rPr lang="el-GR" sz="2200" b="1" dirty="0" smtClean="0"/>
              <a:t>5</a:t>
            </a:r>
            <a:r>
              <a:rPr lang="el-GR" sz="2200" b="1" dirty="0" smtClean="0"/>
              <a:t>. </a:t>
            </a:r>
            <a:r>
              <a:rPr lang="el-GR" sz="2200" dirty="0" smtClean="0"/>
              <a:t>δημόσιο νομικό πρόσωπο στο οποίο ανήκουν</a:t>
            </a:r>
          </a:p>
          <a:p>
            <a:pPr>
              <a:buNone/>
            </a:pPr>
            <a:r>
              <a:rPr lang="el-GR" sz="2200" b="1" dirty="0"/>
              <a:t>6. </a:t>
            </a:r>
            <a:r>
              <a:rPr lang="el-GR" sz="2200" dirty="0" smtClean="0"/>
              <a:t>τρόπος που οι φορείς αποκτούν την ιδιότητά τους</a:t>
            </a:r>
            <a:endParaRPr lang="el-GR" sz="2200" dirty="0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2500299" y="1535113"/>
            <a:ext cx="6186502" cy="639762"/>
          </a:xfrm>
        </p:spPr>
        <p:txBody>
          <a:bodyPr/>
          <a:lstStyle/>
          <a:p>
            <a:pPr algn="ctr"/>
            <a:r>
              <a:rPr lang="el-GR" dirty="0" smtClean="0"/>
              <a:t> ΔΙΑΚΡΙΣΗ</a:t>
            </a:r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429124" y="2214554"/>
            <a:ext cx="4257676" cy="395128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l-GR" sz="2000" b="1" dirty="0"/>
              <a:t>1. </a:t>
            </a:r>
            <a:r>
              <a:rPr lang="el-GR" sz="2000" dirty="0" smtClean="0"/>
              <a:t>μονοπρόσωπα </a:t>
            </a:r>
            <a:r>
              <a:rPr lang="el-GR" sz="2000" dirty="0"/>
              <a:t>- συλλογικά (οργανωμένα σε νομική ενότητα, </a:t>
            </a:r>
            <a:r>
              <a:rPr lang="el-GR" sz="2000" dirty="0" smtClean="0"/>
              <a:t>εκδίδουν ενιαία πράξη )</a:t>
            </a:r>
            <a:endParaRPr lang="el-GR" sz="2000" dirty="0"/>
          </a:p>
          <a:p>
            <a:pPr algn="just">
              <a:buNone/>
            </a:pPr>
            <a:r>
              <a:rPr lang="el-GR" sz="2000" b="1" dirty="0"/>
              <a:t>2. </a:t>
            </a:r>
            <a:r>
              <a:rPr lang="el-GR" sz="2000" dirty="0" smtClean="0"/>
              <a:t>αποφασιστικά- </a:t>
            </a:r>
            <a:r>
              <a:rPr lang="el-GR" sz="2000" dirty="0"/>
              <a:t>γνωμοδοτικά</a:t>
            </a:r>
          </a:p>
          <a:p>
            <a:pPr algn="just">
              <a:buNone/>
            </a:pPr>
            <a:r>
              <a:rPr lang="el-GR" sz="2000" b="1" dirty="0" smtClean="0"/>
              <a:t>3</a:t>
            </a:r>
            <a:r>
              <a:rPr lang="el-GR" sz="2000" b="1" dirty="0"/>
              <a:t>. </a:t>
            </a:r>
            <a:r>
              <a:rPr lang="el-GR" sz="2000" dirty="0" smtClean="0"/>
              <a:t>κεντρικά </a:t>
            </a:r>
            <a:r>
              <a:rPr lang="el-GR" sz="2000" dirty="0"/>
              <a:t>–περιφερειακά</a:t>
            </a:r>
          </a:p>
          <a:p>
            <a:pPr algn="just">
              <a:buNone/>
            </a:pPr>
            <a:r>
              <a:rPr lang="el-GR" sz="2000" b="1" dirty="0" smtClean="0"/>
              <a:t>4</a:t>
            </a:r>
            <a:r>
              <a:rPr lang="el-GR" sz="2000" b="1" dirty="0"/>
              <a:t>. </a:t>
            </a:r>
            <a:r>
              <a:rPr lang="el-GR" sz="2000" dirty="0" smtClean="0"/>
              <a:t>γενικής </a:t>
            </a:r>
            <a:r>
              <a:rPr lang="el-GR" sz="2000" dirty="0"/>
              <a:t>-ειδικής αρμοδιότητας</a:t>
            </a:r>
          </a:p>
          <a:p>
            <a:pPr algn="just">
              <a:buNone/>
            </a:pPr>
            <a:endParaRPr lang="el-GR" sz="2000" b="1" dirty="0" smtClean="0"/>
          </a:p>
          <a:p>
            <a:pPr algn="just">
              <a:buNone/>
            </a:pPr>
            <a:r>
              <a:rPr lang="el-GR" sz="2000" b="1" dirty="0" smtClean="0"/>
              <a:t>5</a:t>
            </a:r>
            <a:r>
              <a:rPr lang="el-GR" sz="2000" b="1" dirty="0"/>
              <a:t>. </a:t>
            </a:r>
            <a:r>
              <a:rPr lang="el-GR" sz="2000" dirty="0" smtClean="0"/>
              <a:t>κρατικά </a:t>
            </a:r>
            <a:r>
              <a:rPr lang="el-GR" sz="2000" dirty="0"/>
              <a:t>(άμεσα με αρμοδιότητα από το Σύνταγμα -έμμεσα) -όργανα του εκάστοτε ΝΠΔΔ. </a:t>
            </a:r>
          </a:p>
          <a:p>
            <a:pPr algn="just">
              <a:buNone/>
            </a:pPr>
            <a:r>
              <a:rPr lang="el-GR" sz="2000" b="1" dirty="0"/>
              <a:t>6. </a:t>
            </a:r>
            <a:r>
              <a:rPr lang="el-GR" sz="2000" dirty="0" smtClean="0"/>
              <a:t>αιρετά </a:t>
            </a:r>
            <a:r>
              <a:rPr lang="el-GR" sz="2000" dirty="0"/>
              <a:t>-μη αιρετά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000" b="1" dirty="0" smtClean="0"/>
              <a:t>Πως αποκτά το διοικητικό όργανο </a:t>
            </a:r>
            <a:br>
              <a:rPr lang="el-GR" sz="3000" b="1" dirty="0" smtClean="0"/>
            </a:br>
            <a:r>
              <a:rPr lang="el-GR" sz="3000" b="1" dirty="0" smtClean="0"/>
              <a:t>νόμιμη υπόσταση</a:t>
            </a:r>
            <a:r>
              <a:rPr lang="en-US" sz="3000" b="1" dirty="0" smtClean="0"/>
              <a:t>;</a:t>
            </a:r>
            <a:endParaRPr lang="el-GR" sz="30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el-GR" sz="2400" dirty="0" smtClean="0"/>
              <a:t>1. </a:t>
            </a:r>
            <a:r>
              <a:rPr lang="el-GR" sz="2400" b="1" dirty="0" smtClean="0"/>
              <a:t>ίδρυση </a:t>
            </a:r>
            <a:r>
              <a:rPr lang="el-GR" sz="2400" b="1" dirty="0"/>
              <a:t>ή σύσταση </a:t>
            </a:r>
            <a:r>
              <a:rPr lang="el-GR" sz="2400" dirty="0"/>
              <a:t>του οργάνου </a:t>
            </a:r>
            <a:r>
              <a:rPr lang="el-GR" sz="2400" dirty="0" smtClean="0"/>
              <a:t>με </a:t>
            </a:r>
            <a:r>
              <a:rPr lang="el-GR" sz="2400" dirty="0"/>
              <a:t>νόμο ή </a:t>
            </a:r>
            <a:r>
              <a:rPr lang="el-GR" sz="2400" dirty="0" smtClean="0"/>
              <a:t>με κατ</a:t>
            </a:r>
            <a:r>
              <a:rPr lang="el-GR" sz="2400" dirty="0"/>
              <a:t>’ εξουσιοδότηση κανονιστική </a:t>
            </a:r>
            <a:r>
              <a:rPr lang="el-GR" sz="2400" dirty="0" smtClean="0"/>
              <a:t>πράξη:</a:t>
            </a:r>
          </a:p>
          <a:p>
            <a:pPr algn="just">
              <a:buNone/>
            </a:pPr>
            <a:endParaRPr lang="el-GR" sz="2400" dirty="0" smtClean="0"/>
          </a:p>
          <a:p>
            <a:pPr algn="just">
              <a:buNone/>
            </a:pPr>
            <a:r>
              <a:rPr lang="el-GR" sz="2400" dirty="0" smtClean="0"/>
              <a:t>	καθορίζονται</a:t>
            </a:r>
            <a:r>
              <a:rPr lang="el-GR" sz="2400" dirty="0" smtClean="0"/>
              <a:t>:</a:t>
            </a:r>
          </a:p>
          <a:p>
            <a:pPr algn="just">
              <a:buNone/>
            </a:pPr>
            <a:r>
              <a:rPr lang="el-GR" sz="2400" dirty="0" smtClean="0"/>
              <a:t> </a:t>
            </a:r>
            <a:r>
              <a:rPr lang="el-GR" sz="2400" dirty="0" smtClean="0"/>
              <a:t>α) οι αρμοδιότητες του οργάνου </a:t>
            </a:r>
            <a:r>
              <a:rPr lang="el-GR" sz="2400" dirty="0" smtClean="0"/>
              <a:t>και</a:t>
            </a:r>
          </a:p>
          <a:p>
            <a:pPr algn="just">
              <a:buNone/>
            </a:pPr>
            <a:r>
              <a:rPr lang="el-GR" sz="2400" dirty="0" smtClean="0"/>
              <a:t> </a:t>
            </a:r>
            <a:r>
              <a:rPr lang="el-GR" sz="2400" dirty="0" smtClean="0"/>
              <a:t>β) τα κριτήρια βάσει των οποίων θα </a:t>
            </a:r>
            <a:r>
              <a:rPr lang="el-GR" sz="2400" dirty="0" smtClean="0"/>
              <a:t>οριστούν οι φορείς </a:t>
            </a:r>
            <a:r>
              <a:rPr lang="el-GR" sz="2400" dirty="0" smtClean="0"/>
              <a:t>του οργάνου: </a:t>
            </a:r>
          </a:p>
          <a:p>
            <a:pPr algn="just">
              <a:buNone/>
            </a:pPr>
            <a:r>
              <a:rPr lang="el-GR" sz="2400" dirty="0" smtClean="0"/>
              <a:t>	</a:t>
            </a:r>
            <a:r>
              <a:rPr lang="el-GR" sz="2400" dirty="0" smtClean="0"/>
              <a:t>	τα </a:t>
            </a:r>
            <a:r>
              <a:rPr lang="el-GR" sz="2400" dirty="0" smtClean="0"/>
              <a:t>φυσικά πρόσωπα που θα </a:t>
            </a:r>
            <a:r>
              <a:rPr lang="el-GR" sz="2400" dirty="0" smtClean="0"/>
              <a:t>ασκήσουν </a:t>
            </a:r>
            <a:r>
              <a:rPr lang="el-GR" sz="2400" dirty="0" smtClean="0"/>
              <a:t>τις αρμοδιότητες </a:t>
            </a:r>
            <a:r>
              <a:rPr lang="el-GR" sz="2400" dirty="0" smtClean="0"/>
              <a:t>(</a:t>
            </a:r>
            <a:r>
              <a:rPr lang="el-GR" sz="2400" i="1" dirty="0" smtClean="0"/>
              <a:t>Οργανισμός</a:t>
            </a:r>
            <a:r>
              <a:rPr lang="el-GR" sz="2400" dirty="0" smtClean="0"/>
              <a:t>, συνήθως Π.Δ</a:t>
            </a:r>
            <a:r>
              <a:rPr lang="el-GR" sz="2400" dirty="0" smtClean="0"/>
              <a:t>.).</a:t>
            </a:r>
            <a:endParaRPr lang="el-GR" sz="2400" dirty="0" smtClean="0"/>
          </a:p>
          <a:p>
            <a:pPr algn="just">
              <a:buNone/>
            </a:pPr>
            <a:endParaRPr lang="el-GR" sz="2400" dirty="0"/>
          </a:p>
          <a:p>
            <a:pPr algn="just">
              <a:buNone/>
            </a:pPr>
            <a:r>
              <a:rPr lang="el-GR" sz="2400" dirty="0" smtClean="0"/>
              <a:t>2. </a:t>
            </a:r>
            <a:r>
              <a:rPr lang="el-GR" sz="2400" b="1" dirty="0" smtClean="0"/>
              <a:t>ολοκλήρωση</a:t>
            </a:r>
            <a:r>
              <a:rPr lang="el-GR" sz="2400" dirty="0" smtClean="0"/>
              <a:t> του οργάνου: καθορίζονται τα </a:t>
            </a:r>
            <a:r>
              <a:rPr lang="el-GR" sz="2400" b="1" dirty="0" smtClean="0"/>
              <a:t>συγκεκριμένα</a:t>
            </a:r>
            <a:r>
              <a:rPr lang="el-GR" sz="2400" dirty="0" smtClean="0"/>
              <a:t> φυσικά πρόσωπα </a:t>
            </a:r>
            <a:r>
              <a:rPr lang="el-GR" sz="2400" dirty="0"/>
              <a:t>που θα ασκήσουν τις οργανικές λειτουργίες</a:t>
            </a:r>
            <a:r>
              <a:rPr lang="el-GR" sz="2400" dirty="0" smtClean="0"/>
              <a:t>.</a:t>
            </a:r>
          </a:p>
          <a:p>
            <a:pPr algn="just">
              <a:buNone/>
            </a:pPr>
            <a:endParaRPr lang="el-GR" sz="2400" dirty="0"/>
          </a:p>
          <a:p>
            <a:endParaRPr lang="el-GR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1357290" y="2500306"/>
            <a:ext cx="571504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Δεξιό βέλος"/>
          <p:cNvSpPr/>
          <p:nvPr/>
        </p:nvSpPr>
        <p:spPr>
          <a:xfrm>
            <a:off x="928662" y="4071942"/>
            <a:ext cx="357190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b="1" dirty="0" smtClean="0"/>
              <a:t>α.</a:t>
            </a:r>
            <a:r>
              <a:rPr lang="el-GR" sz="3000" b="1" dirty="0"/>
              <a:t> </a:t>
            </a:r>
            <a:r>
              <a:rPr lang="el-GR" sz="3000" b="1" dirty="0" smtClean="0"/>
              <a:t>Ολοκλήρωση μονομελούς οργάνου</a:t>
            </a:r>
            <a:endParaRPr lang="el-GR" sz="30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el-GR" dirty="0" smtClean="0"/>
              <a:t>	</a:t>
            </a:r>
            <a:endParaRPr lang="el-GR" dirty="0" smtClean="0"/>
          </a:p>
          <a:p>
            <a:pPr algn="ctr">
              <a:buNone/>
            </a:pPr>
            <a:r>
              <a:rPr lang="el-GR" b="1" i="1" dirty="0" smtClean="0"/>
              <a:t>	Κανόνας</a:t>
            </a:r>
            <a:r>
              <a:rPr lang="el-GR" b="1" i="1" dirty="0" smtClean="0"/>
              <a:t>:</a:t>
            </a:r>
            <a:r>
              <a:rPr lang="el-GR" dirty="0" smtClean="0"/>
              <a:t> </a:t>
            </a:r>
            <a:endParaRPr lang="el-GR" dirty="0" smtClean="0"/>
          </a:p>
          <a:p>
            <a:pPr algn="ctr">
              <a:buNone/>
            </a:pPr>
            <a:r>
              <a:rPr lang="el-GR" dirty="0" smtClean="0"/>
              <a:t>	</a:t>
            </a:r>
            <a:r>
              <a:rPr lang="el-GR" b="1" dirty="0" smtClean="0"/>
              <a:t>διορισμός </a:t>
            </a:r>
            <a:r>
              <a:rPr lang="el-GR" b="1" dirty="0" smtClean="0"/>
              <a:t>του φυσικού προσώπου </a:t>
            </a:r>
            <a:endParaRPr lang="el-GR" b="1" dirty="0" smtClean="0"/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r>
              <a:rPr lang="el-GR" dirty="0" err="1" smtClean="0"/>
              <a:t>α.δ.π</a:t>
            </a:r>
            <a:r>
              <a:rPr lang="el-GR" dirty="0" smtClean="0"/>
              <a:t>. περίληψη </a:t>
            </a:r>
            <a:r>
              <a:rPr lang="el-GR" dirty="0"/>
              <a:t>της οποίας δημοσιεύεται στην Εφημερίδα της Κυβερνήσεως </a:t>
            </a:r>
            <a:r>
              <a:rPr lang="el-GR" dirty="0" smtClean="0"/>
              <a:t>&amp; κοινοποιείται </a:t>
            </a:r>
            <a:r>
              <a:rPr lang="el-GR" dirty="0"/>
              <a:t>στο </a:t>
            </a:r>
            <a:r>
              <a:rPr lang="el-GR" dirty="0" smtClean="0"/>
              <a:t>διοριζόμενο.</a:t>
            </a:r>
          </a:p>
          <a:p>
            <a:pPr algn="just">
              <a:buNone/>
            </a:pPr>
            <a:endParaRPr lang="el-GR" dirty="0" smtClean="0"/>
          </a:p>
          <a:p>
            <a:pPr algn="ctr">
              <a:buNone/>
            </a:pPr>
            <a:r>
              <a:rPr lang="el-GR" dirty="0" smtClean="0"/>
              <a:t>	</a:t>
            </a:r>
            <a:r>
              <a:rPr lang="el-GR" dirty="0" smtClean="0"/>
              <a:t>ειδικά τα </a:t>
            </a:r>
            <a:r>
              <a:rPr lang="el-GR" b="1" dirty="0" smtClean="0"/>
              <a:t>αιρετά </a:t>
            </a:r>
            <a:r>
              <a:rPr lang="el-GR" b="1" dirty="0" smtClean="0"/>
              <a:t>όργανα</a:t>
            </a:r>
            <a:r>
              <a:rPr lang="el-GR" dirty="0" smtClean="0"/>
              <a:t>: </a:t>
            </a:r>
            <a:endParaRPr lang="el-GR" dirty="0" smtClean="0"/>
          </a:p>
          <a:p>
            <a:pPr algn="ctr">
              <a:buNone/>
            </a:pPr>
            <a:endParaRPr lang="el-GR" dirty="0" smtClean="0"/>
          </a:p>
          <a:p>
            <a:pPr algn="ctr">
              <a:buNone/>
            </a:pPr>
            <a:r>
              <a:rPr lang="el-GR" dirty="0" smtClean="0"/>
              <a:t>επικύρωση εκλογής</a:t>
            </a:r>
          </a:p>
          <a:p>
            <a:pPr algn="ctr">
              <a:buNone/>
            </a:pPr>
            <a:r>
              <a:rPr lang="el-GR" dirty="0" smtClean="0"/>
              <a:t> </a:t>
            </a:r>
            <a:r>
              <a:rPr lang="el-GR" sz="2600" dirty="0" smtClean="0"/>
              <a:t>(αρμοδιότητα </a:t>
            </a:r>
            <a:r>
              <a:rPr lang="el-GR" sz="2600" dirty="0" smtClean="0"/>
              <a:t>των πολιτικών δικαστηρίων</a:t>
            </a:r>
          </a:p>
          <a:p>
            <a:pPr algn="ctr">
              <a:buNone/>
            </a:pPr>
            <a:r>
              <a:rPr lang="el-GR" sz="2600" dirty="0" smtClean="0"/>
              <a:t>διοικητικής </a:t>
            </a:r>
            <a:r>
              <a:rPr lang="el-GR" sz="2600" dirty="0" smtClean="0"/>
              <a:t>φύσεως).</a:t>
            </a:r>
            <a:endParaRPr lang="el-GR" sz="2600" dirty="0"/>
          </a:p>
        </p:txBody>
      </p:sp>
      <p:sp>
        <p:nvSpPr>
          <p:cNvPr id="4" name="3 - Βέλος προς τα κάτω"/>
          <p:cNvSpPr/>
          <p:nvPr/>
        </p:nvSpPr>
        <p:spPr>
          <a:xfrm>
            <a:off x="4357686" y="2428868"/>
            <a:ext cx="571504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Βέλος προς τα κάτω"/>
          <p:cNvSpPr/>
          <p:nvPr/>
        </p:nvSpPr>
        <p:spPr>
          <a:xfrm>
            <a:off x="4286248" y="4214818"/>
            <a:ext cx="500066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el-GR" sz="2800" b="1" dirty="0" smtClean="0"/>
              <a:t>Πλημμέλειες της πράξης ολοκλήρωσης:</a:t>
            </a:r>
            <a:br>
              <a:rPr lang="el-GR" sz="2800" b="1" dirty="0" smtClean="0"/>
            </a:br>
            <a:r>
              <a:rPr lang="el-GR" sz="2800" b="1" i="1" dirty="0" smtClean="0">
                <a:solidFill>
                  <a:schemeClr val="accent6">
                    <a:lumMod val="75000"/>
                  </a:schemeClr>
                </a:solidFill>
              </a:rPr>
              <a:t>συνέπειες</a:t>
            </a:r>
            <a:r>
              <a:rPr lang="en-US" sz="2800" b="1" i="1" dirty="0" smtClean="0">
                <a:solidFill>
                  <a:schemeClr val="accent6">
                    <a:lumMod val="75000"/>
                  </a:schemeClr>
                </a:solidFill>
              </a:rPr>
              <a:t>;;;</a:t>
            </a:r>
            <a:endParaRPr lang="el-GR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000108"/>
            <a:ext cx="4040188" cy="1928826"/>
          </a:xfrm>
        </p:spPr>
        <p:txBody>
          <a:bodyPr>
            <a:normAutofit/>
          </a:bodyPr>
          <a:lstStyle/>
          <a:p>
            <a:endParaRPr lang="el-GR" sz="3200" dirty="0" smtClean="0"/>
          </a:p>
          <a:p>
            <a:endParaRPr lang="el-GR" sz="4200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1214422"/>
            <a:ext cx="4040188" cy="491174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l-GR" sz="2800" b="1" dirty="0" smtClean="0">
                <a:solidFill>
                  <a:srgbClr val="00B050"/>
                </a:solidFill>
              </a:rPr>
              <a:t>ελάσσονες πλημμέλειες</a:t>
            </a:r>
          </a:p>
          <a:p>
            <a:pPr algn="ctr">
              <a:buNone/>
            </a:pPr>
            <a:endParaRPr lang="el-GR" sz="2800" b="1" dirty="0" smtClean="0"/>
          </a:p>
          <a:p>
            <a:pPr algn="ctr">
              <a:buNone/>
            </a:pPr>
            <a:r>
              <a:rPr lang="el-GR" sz="2800" b="1" dirty="0" err="1" smtClean="0"/>
              <a:t>de</a:t>
            </a:r>
            <a:r>
              <a:rPr lang="el-GR" sz="2800" b="1" dirty="0" smtClean="0"/>
              <a:t> </a:t>
            </a:r>
            <a:r>
              <a:rPr lang="el-GR" sz="2800" b="1" dirty="0" err="1" smtClean="0"/>
              <a:t>facto</a:t>
            </a:r>
            <a:r>
              <a:rPr lang="el-GR" sz="2800" b="1" dirty="0" smtClean="0"/>
              <a:t> </a:t>
            </a:r>
            <a:r>
              <a:rPr lang="el-GR" sz="2800" b="1" dirty="0" smtClean="0"/>
              <a:t>όργανο</a:t>
            </a:r>
            <a:endParaRPr lang="el-GR" sz="2800" b="1" dirty="0" smtClean="0"/>
          </a:p>
          <a:p>
            <a:pPr algn="ctr">
              <a:buNone/>
            </a:pPr>
            <a:endParaRPr lang="el-GR" sz="2800" b="1" dirty="0" smtClean="0"/>
          </a:p>
          <a:p>
            <a:pPr algn="ctr">
              <a:buNone/>
            </a:pPr>
            <a:r>
              <a:rPr lang="el-GR" sz="2800" b="1" dirty="0" smtClean="0"/>
              <a:t>το όργανο </a:t>
            </a:r>
            <a:r>
              <a:rPr lang="el-GR" sz="2800" b="1" dirty="0" smtClean="0"/>
              <a:t>διατηρεί τη νόμιμη υπόστασή του μέχρι</a:t>
            </a:r>
            <a:r>
              <a:rPr lang="el-GR" sz="2800" dirty="0" smtClean="0"/>
              <a:t>:</a:t>
            </a:r>
          </a:p>
          <a:p>
            <a:pPr algn="just">
              <a:buFont typeface="Wingdings" pitchFamily="2" charset="2"/>
              <a:buChar char="ü"/>
            </a:pPr>
            <a:endParaRPr lang="el-GR" dirty="0" smtClean="0"/>
          </a:p>
          <a:p>
            <a:pPr algn="just">
              <a:buFont typeface="Wingdings" pitchFamily="2" charset="2"/>
              <a:buChar char="ü"/>
            </a:pPr>
            <a:r>
              <a:rPr lang="el-GR" dirty="0" smtClean="0"/>
              <a:t>την </a:t>
            </a:r>
            <a:r>
              <a:rPr lang="el-GR" dirty="0" smtClean="0"/>
              <a:t>ανάκληση της πράξης διορισμού από το όργανο που την 	εξέδωσε ή από ανώτερο όργανο ή</a:t>
            </a:r>
          </a:p>
          <a:p>
            <a:pPr algn="just">
              <a:buFont typeface="Wingdings" pitchFamily="2" charset="2"/>
              <a:buChar char="ü"/>
            </a:pPr>
            <a:r>
              <a:rPr lang="el-GR" dirty="0" smtClean="0"/>
              <a:t>την </a:t>
            </a:r>
            <a:r>
              <a:rPr lang="el-GR" dirty="0" smtClean="0"/>
              <a:t>ακύρωσή της από διοικητικό δικαστήριο ή</a:t>
            </a:r>
          </a:p>
          <a:p>
            <a:pPr algn="just">
              <a:buFont typeface="Wingdings" pitchFamily="2" charset="2"/>
              <a:buChar char="ü"/>
            </a:pPr>
            <a:r>
              <a:rPr lang="el-GR" dirty="0" smtClean="0"/>
              <a:t>την </a:t>
            </a:r>
            <a:r>
              <a:rPr lang="el-GR" dirty="0" smtClean="0"/>
              <a:t>παύση της ισχύος της (με παραίτηση ή έκπτωση) ή</a:t>
            </a:r>
          </a:p>
          <a:p>
            <a:pPr algn="just">
              <a:buFont typeface="Wingdings" pitchFamily="2" charset="2"/>
              <a:buChar char="ü"/>
            </a:pPr>
            <a:r>
              <a:rPr lang="el-GR" dirty="0" smtClean="0"/>
              <a:t>τη </a:t>
            </a:r>
            <a:r>
              <a:rPr lang="el-GR" dirty="0" smtClean="0"/>
              <a:t>λήξη της θητείας του οργάνου.</a:t>
            </a:r>
          </a:p>
          <a:p>
            <a:endParaRPr lang="el-GR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285860"/>
            <a:ext cx="4041775" cy="4840303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el-GR" sz="3800" b="1" dirty="0" smtClean="0">
                <a:solidFill>
                  <a:srgbClr val="FF0000"/>
                </a:solidFill>
              </a:rPr>
              <a:t>σοβαρές πλημμέλειες </a:t>
            </a:r>
            <a:r>
              <a:rPr lang="el-GR" sz="3800" b="1" dirty="0" smtClean="0"/>
              <a:t/>
            </a:r>
            <a:br>
              <a:rPr lang="el-GR" sz="3800" b="1" dirty="0" smtClean="0"/>
            </a:br>
            <a:r>
              <a:rPr lang="el-GR" sz="3800" b="1" dirty="0" smtClean="0"/>
              <a:t/>
            </a:r>
            <a:br>
              <a:rPr lang="el-GR" sz="3800" b="1" dirty="0" smtClean="0"/>
            </a:br>
            <a:r>
              <a:rPr lang="el-GR" sz="3800" b="1" dirty="0" smtClean="0"/>
              <a:t> το διοικητικό όργανο δεν αποκτά </a:t>
            </a:r>
            <a:r>
              <a:rPr lang="el-GR" sz="3800" b="1" u="sng" dirty="0" smtClean="0"/>
              <a:t>ούτε φαινομενικά </a:t>
            </a:r>
            <a:r>
              <a:rPr lang="el-GR" sz="3800" b="1" dirty="0" smtClean="0"/>
              <a:t>νόμιμη υπόσταση</a:t>
            </a:r>
            <a:br>
              <a:rPr lang="el-GR" sz="3800" b="1" dirty="0" smtClean="0"/>
            </a:br>
            <a:r>
              <a:rPr lang="el-GR" sz="3800" b="1" dirty="0" smtClean="0"/>
              <a:t/>
            </a:r>
            <a:br>
              <a:rPr lang="el-GR" sz="3800" b="1" dirty="0" smtClean="0"/>
            </a:br>
            <a:r>
              <a:rPr lang="el-GR" sz="3800" b="1" dirty="0" smtClean="0"/>
              <a:t>εκδίδει πράξεις ανυπόστατες  που δεν παράγουν έννομες </a:t>
            </a:r>
            <a:r>
              <a:rPr lang="el-GR" sz="3800" b="1" dirty="0" smtClean="0"/>
              <a:t>συνέπειες</a:t>
            </a:r>
          </a:p>
          <a:p>
            <a:pPr algn="ctr">
              <a:buNone/>
            </a:pPr>
            <a:endParaRPr lang="el-GR" b="1" dirty="0" smtClean="0"/>
          </a:p>
          <a:p>
            <a:pPr algn="ctr">
              <a:buNone/>
            </a:pPr>
            <a:endParaRPr lang="el-GR" b="1" dirty="0" smtClean="0"/>
          </a:p>
          <a:p>
            <a:pPr algn="ctr">
              <a:buNone/>
            </a:pPr>
            <a:r>
              <a:rPr lang="el-GR" sz="3600" b="1" dirty="0" smtClean="0">
                <a:solidFill>
                  <a:srgbClr val="FF0000"/>
                </a:solidFill>
              </a:rPr>
              <a:t>σοβαρή πλημμέλεια</a:t>
            </a:r>
          </a:p>
          <a:p>
            <a:pPr algn="ctr">
              <a:buNone/>
            </a:pPr>
            <a:endParaRPr lang="el-GR" sz="3600" b="1" dirty="0" smtClean="0"/>
          </a:p>
          <a:p>
            <a:pPr algn="just">
              <a:buFont typeface="Wingdings" pitchFamily="2" charset="2"/>
              <a:buChar char="ü"/>
            </a:pPr>
            <a:r>
              <a:rPr lang="el-GR" sz="3600" b="1" dirty="0" smtClean="0"/>
              <a:t>δεν </a:t>
            </a:r>
            <a:r>
              <a:rPr lang="el-GR" sz="3600" b="1" dirty="0" smtClean="0"/>
              <a:t>υφίσταται </a:t>
            </a:r>
            <a:r>
              <a:rPr lang="el-GR" sz="3600" dirty="0" smtClean="0"/>
              <a:t>πράξη </a:t>
            </a:r>
            <a:r>
              <a:rPr lang="el-GR" sz="3600" dirty="0" smtClean="0"/>
              <a:t>επιλογής («</a:t>
            </a:r>
            <a:r>
              <a:rPr lang="el-GR" sz="3600" dirty="0" err="1" smtClean="0"/>
              <a:t>νόσφιση</a:t>
            </a:r>
            <a:r>
              <a:rPr lang="el-GR" sz="3600" dirty="0" smtClean="0"/>
              <a:t> εξουσίας</a:t>
            </a:r>
            <a:r>
              <a:rPr lang="el-GR" sz="3600" dirty="0" smtClean="0"/>
              <a:t>»)</a:t>
            </a:r>
            <a:endParaRPr lang="el-GR" sz="3600" dirty="0" smtClean="0"/>
          </a:p>
          <a:p>
            <a:pPr>
              <a:buFont typeface="Wingdings" pitchFamily="2" charset="2"/>
              <a:buChar char="ü"/>
            </a:pPr>
            <a:r>
              <a:rPr lang="el-GR" sz="3600" dirty="0" smtClean="0"/>
              <a:t>όταν </a:t>
            </a:r>
            <a:r>
              <a:rPr lang="el-G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η πράξη επιλογής </a:t>
            </a:r>
            <a:r>
              <a:rPr lang="el-GR" sz="36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είναι ανυπόστατη</a:t>
            </a:r>
            <a:r>
              <a:rPr lang="el-GR" sz="3600" dirty="0" smtClean="0"/>
              <a:t/>
            </a:r>
            <a:br>
              <a:rPr lang="el-GR" sz="3600" dirty="0" smtClean="0"/>
            </a:br>
            <a:endParaRPr lang="el-GR" sz="3600" dirty="0" smtClean="0"/>
          </a:p>
          <a:p>
            <a:endParaRPr lang="el-GR" dirty="0"/>
          </a:p>
        </p:txBody>
      </p:sp>
      <p:sp>
        <p:nvSpPr>
          <p:cNvPr id="7" name="6 - Βέλος προς τα κάτω"/>
          <p:cNvSpPr/>
          <p:nvPr/>
        </p:nvSpPr>
        <p:spPr>
          <a:xfrm>
            <a:off x="2214546" y="1643050"/>
            <a:ext cx="500066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Βέλος προς τα κάτω"/>
          <p:cNvSpPr/>
          <p:nvPr/>
        </p:nvSpPr>
        <p:spPr>
          <a:xfrm>
            <a:off x="2214546" y="2357430"/>
            <a:ext cx="500066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Βέλος προς τα κάτω"/>
          <p:cNvSpPr/>
          <p:nvPr/>
        </p:nvSpPr>
        <p:spPr>
          <a:xfrm>
            <a:off x="6357950" y="1643050"/>
            <a:ext cx="500066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Βέλος προς τα κάτω"/>
          <p:cNvSpPr/>
          <p:nvPr/>
        </p:nvSpPr>
        <p:spPr>
          <a:xfrm>
            <a:off x="6357950" y="2643182"/>
            <a:ext cx="500066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Βέλος προς τα κάτω"/>
          <p:cNvSpPr/>
          <p:nvPr/>
        </p:nvSpPr>
        <p:spPr>
          <a:xfrm>
            <a:off x="6429388" y="4429132"/>
            <a:ext cx="285752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Autofit/>
          </a:bodyPr>
          <a:lstStyle/>
          <a:p>
            <a:r>
              <a:rPr lang="el-GR" sz="28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Πότε η </a:t>
            </a:r>
            <a:r>
              <a:rPr lang="el-GR" sz="28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πράξη επιλογής είναι </a:t>
            </a:r>
            <a:r>
              <a:rPr lang="el-GR" sz="28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ανυπόστατη</a:t>
            </a:r>
            <a:r>
              <a:rPr lang="en-US" sz="28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;</a:t>
            </a:r>
            <a:endParaRPr lang="el-GR" sz="2800" b="1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sz="2600" dirty="0" smtClean="0"/>
              <a:t>εκδόθηκε από όργανο «καθ’ υπέρβαση καθηκόντων» ή «καθ’ υπέρβαση της κατά κλάδο αρμοδιότητάς του».</a:t>
            </a:r>
            <a:endParaRPr lang="en-US" sz="26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600" dirty="0" smtClean="0"/>
              <a:t>δεν </a:t>
            </a:r>
            <a:r>
              <a:rPr lang="el-GR" sz="2600" dirty="0"/>
              <a:t>φέρει την υπογραφή του αρμόδιου για την έκδοσή της </a:t>
            </a:r>
            <a:r>
              <a:rPr lang="el-GR" sz="2600" dirty="0" smtClean="0"/>
              <a:t>οργάνου</a:t>
            </a:r>
            <a:r>
              <a:rPr lang="en-US" sz="2600" dirty="0" smtClean="0"/>
              <a:t>.</a:t>
            </a:r>
            <a:endParaRPr lang="el-GR" sz="26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600" dirty="0" smtClean="0"/>
              <a:t>υπογράφεται </a:t>
            </a:r>
            <a:r>
              <a:rPr lang="el-GR" sz="2600" dirty="0"/>
              <a:t>από πρόσωπο του οποίου δεν υφίσταται πραγματικά </a:t>
            </a:r>
            <a:r>
              <a:rPr lang="el-GR" sz="2600" dirty="0" smtClean="0"/>
              <a:t>ή </a:t>
            </a:r>
            <a:r>
              <a:rPr lang="el-GR" sz="2600" dirty="0"/>
              <a:t>νομικά η ανάδειξη στη θέση διοικητικού οργάνου κατά το χρονικό </a:t>
            </a:r>
            <a:r>
              <a:rPr lang="el-GR" sz="2600" dirty="0" smtClean="0"/>
              <a:t>σημείο </a:t>
            </a:r>
            <a:r>
              <a:rPr lang="el-GR" sz="2600" dirty="0"/>
              <a:t>έκδοσης της </a:t>
            </a:r>
            <a:r>
              <a:rPr lang="el-GR" sz="2600" dirty="0" smtClean="0"/>
              <a:t>πράξης</a:t>
            </a:r>
            <a:r>
              <a:rPr lang="en-US" sz="2600" dirty="0" smtClean="0"/>
              <a:t>.</a:t>
            </a:r>
            <a:endParaRPr lang="el-GR" sz="26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600" dirty="0" smtClean="0"/>
              <a:t>δεν δημοσιεύθηκε,</a:t>
            </a:r>
            <a:r>
              <a:rPr lang="en-US" sz="2600" dirty="0" smtClean="0"/>
              <a:t> </a:t>
            </a:r>
            <a:r>
              <a:rPr lang="el-GR" sz="2600" dirty="0" smtClean="0"/>
              <a:t>αν και </a:t>
            </a:r>
            <a:r>
              <a:rPr lang="el-GR" sz="2600" dirty="0" err="1" smtClean="0"/>
              <a:t>δημοσιευτέα</a:t>
            </a:r>
            <a:r>
              <a:rPr lang="el-GR" sz="2600" dirty="0" smtClean="0"/>
              <a:t>. </a:t>
            </a:r>
            <a:endParaRPr lang="el-GR" sz="2600" dirty="0"/>
          </a:p>
          <a:p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594</Words>
  <Application>Microsoft Office PowerPoint</Application>
  <PresentationFormat>Προβολή στην οθόνη (4:3)</PresentationFormat>
  <Paragraphs>184</Paragraphs>
  <Slides>18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19" baseType="lpstr">
      <vt:lpstr>Θέμα του Office</vt:lpstr>
      <vt:lpstr>  Εφαρμογές Δημοσίου Δικαίου - Ανασκόπηση διοικητικού δικαίου  </vt:lpstr>
      <vt:lpstr>Διοικητικό όργανο </vt:lpstr>
      <vt:lpstr>Διαφάνεια 3</vt:lpstr>
      <vt:lpstr> διοικητικό όργανο (απρόσωπο και συνεχές) ≠  φορέας του οργάνου (προσωπικός, συγκεκριμένος, χρονικά περιορισμένος)  </vt:lpstr>
      <vt:lpstr>Διακρίσεις των διοικητικών οργάνων</vt:lpstr>
      <vt:lpstr>Πως αποκτά το διοικητικό όργανο  νόμιμη υπόσταση;</vt:lpstr>
      <vt:lpstr>α. Ολοκλήρωση μονομελούς οργάνου</vt:lpstr>
      <vt:lpstr>Πλημμέλειες της πράξης ολοκλήρωσης: συνέπειες;;;</vt:lpstr>
      <vt:lpstr>Πότε η πράξη επιλογής είναι ανυπόστατη;</vt:lpstr>
      <vt:lpstr>διακοπή της νόμιμης υπόστασης  του μονομελούς  οργάνου</vt:lpstr>
      <vt:lpstr>β. Ολοκλήρωση του συλλογικού οργάνου (άρθρα 13επ. Κώδικα Διοικητικής Διαδικασίας)</vt:lpstr>
      <vt:lpstr>Σφάλματα που δεν επηρεάζουν τη νομιμότητα της συγκρότησης του συλλογικού οργάνου</vt:lpstr>
      <vt:lpstr> Αρχή της αδιάλειπτης λειτουργίας των συλλογικών οργάνων:  </vt:lpstr>
      <vt:lpstr> ii. Σύνθεση συλλογικού οργάνου </vt:lpstr>
      <vt:lpstr>Διαφάνεια 15</vt:lpstr>
      <vt:lpstr>Απαρτία  (άρθρο 14 παρ.1 ΚΔΔιαδ)</vt:lpstr>
      <vt:lpstr>αμεροληψία των συλλογικών οργάνων  (άρθρο 7 του ΚΔΔιαδ)</vt:lpstr>
      <vt:lpstr>Διαφάνεια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83</cp:revision>
  <dcterms:created xsi:type="dcterms:W3CDTF">2024-02-29T07:05:37Z</dcterms:created>
  <dcterms:modified xsi:type="dcterms:W3CDTF">2024-03-20T15:10:14Z</dcterms:modified>
</cp:coreProperties>
</file>