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74" r:id="rId4"/>
    <p:sldId id="275" r:id="rId5"/>
    <p:sldId id="276" r:id="rId6"/>
    <p:sldId id="277" r:id="rId7"/>
    <p:sldId id="278" r:id="rId8"/>
    <p:sldId id="279" r:id="rId9"/>
    <p:sldId id="280" r:id="rId10"/>
    <p:sldId id="281" r:id="rId11"/>
    <p:sldId id="282" r:id="rId12"/>
    <p:sldId id="283" r:id="rId13"/>
    <p:sldId id="260" r:id="rId14"/>
    <p:sldId id="262" r:id="rId15"/>
    <p:sldId id="259" r:id="rId16"/>
    <p:sldId id="264" r:id="rId17"/>
    <p:sldId id="266" r:id="rId18"/>
    <p:sldId id="267" r:id="rId19"/>
    <p:sldId id="268" r:id="rId20"/>
    <p:sldId id="269" r:id="rId21"/>
    <p:sldId id="270" r:id="rId22"/>
    <p:sldId id="271" r:id="rId23"/>
    <p:sldId id="272"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B2A7A8-DE95-4461-8D86-10A2286B7AF4}" type="datetimeFigureOut">
              <a:rPr lang="el-GR" smtClean="0"/>
              <a:pPr/>
              <a:t>20/3/2024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FFF58FC-EA03-49DC-9C50-566D3300ED5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2A7A8-DE95-4461-8D86-10A2286B7AF4}" type="datetimeFigureOut">
              <a:rPr lang="el-GR" smtClean="0"/>
              <a:pPr/>
              <a:t>20/3/2024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F58FC-EA03-49DC-9C50-566D3300ED5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1785926"/>
            <a:ext cx="8229600" cy="1143000"/>
          </a:xfrm>
        </p:spPr>
        <p:txBody>
          <a:bodyPr>
            <a:normAutofit fontScale="90000"/>
          </a:bodyPr>
          <a:lstStyle/>
          <a:p>
            <a:r>
              <a:rPr lang="el-GR" b="1" dirty="0" smtClean="0"/>
              <a:t/>
            </a:r>
            <a:br>
              <a:rPr lang="el-GR" b="1" dirty="0" smtClean="0"/>
            </a:br>
            <a:r>
              <a:rPr lang="el-GR" b="1" dirty="0"/>
              <a:t/>
            </a:r>
            <a:br>
              <a:rPr lang="el-GR" b="1" dirty="0"/>
            </a:br>
            <a:r>
              <a:rPr lang="el-GR" sz="3100" b="1" dirty="0" smtClean="0">
                <a:latin typeface="Bahnschrift" pitchFamily="34" charset="0"/>
              </a:rPr>
              <a:t>Εφαρμογές Δημοσίου Δικαίου -</a:t>
            </a:r>
            <a:br>
              <a:rPr lang="el-GR" sz="3100" b="1" dirty="0" smtClean="0">
                <a:latin typeface="Bahnschrift" pitchFamily="34" charset="0"/>
              </a:rPr>
            </a:br>
            <a:r>
              <a:rPr lang="el-GR" sz="3100" b="1" dirty="0" smtClean="0">
                <a:latin typeface="Bahnschrift" pitchFamily="34" charset="0"/>
              </a:rPr>
              <a:t>Ανασκόπηση διοικητικού δικαίου</a:t>
            </a:r>
            <a:r>
              <a:rPr lang="el-GR" b="1" dirty="0" smtClean="0"/>
              <a:t/>
            </a:r>
            <a:br>
              <a:rPr lang="el-GR" b="1" dirty="0" smtClean="0"/>
            </a:b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normAutofit fontScale="62500" lnSpcReduction="20000"/>
          </a:bodyPr>
          <a:lstStyle/>
          <a:p>
            <a:pPr algn="ctr">
              <a:buNone/>
            </a:pPr>
            <a:endParaRPr lang="el-GR" b="1" dirty="0" smtClean="0">
              <a:latin typeface="Bahnschrift"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r>
              <a:rPr lang="el-GR" b="1" dirty="0" smtClean="0">
                <a:latin typeface="Arial Black" pitchFamily="34" charset="0"/>
              </a:rPr>
              <a:t>Ατομική διοικητική πράξη-</a:t>
            </a:r>
          </a:p>
          <a:p>
            <a:pPr algn="ctr">
              <a:buNone/>
            </a:pPr>
            <a:r>
              <a:rPr lang="el-GR" b="1" dirty="0" smtClean="0">
                <a:latin typeface="Arial Black" pitchFamily="34" charset="0"/>
              </a:rPr>
              <a:t>ανάκληση διοικητικών πράξεων</a:t>
            </a:r>
          </a:p>
          <a:p>
            <a:pPr algn="ctr">
              <a:buNone/>
            </a:pPr>
            <a:r>
              <a:rPr lang="el-GR" b="1" dirty="0" smtClean="0">
                <a:latin typeface="Arial Black" pitchFamily="34" charset="0"/>
              </a:rPr>
              <a:t>(σύνοψη)</a:t>
            </a:r>
          </a:p>
          <a:p>
            <a:pPr>
              <a:buNone/>
            </a:pPr>
            <a:endParaRPr lang="el-GR" b="1" dirty="0"/>
          </a:p>
          <a:p>
            <a:pPr>
              <a:buNone/>
            </a:pPr>
            <a:endParaRPr lang="el-GR" b="1" dirty="0" smtClean="0"/>
          </a:p>
          <a:p>
            <a:pPr algn="r">
              <a:buNone/>
            </a:pPr>
            <a:r>
              <a:rPr lang="el-GR" sz="2000" b="1" i="1" dirty="0" smtClean="0"/>
              <a:t> </a:t>
            </a:r>
          </a:p>
          <a:p>
            <a:pPr algn="r">
              <a:buNone/>
            </a:pPr>
            <a:r>
              <a:rPr lang="el-GR" sz="2000" b="1" i="1" dirty="0" smtClean="0"/>
              <a:t>Αναπληρωτής Καθηγητής Ν. </a:t>
            </a:r>
            <a:r>
              <a:rPr lang="el-GR" sz="2000" b="1" i="1" dirty="0" err="1" smtClean="0"/>
              <a:t>Παπασπύρου</a:t>
            </a:r>
            <a:endParaRPr lang="el-GR" sz="2000" b="1" i="1" dirty="0" smtClean="0"/>
          </a:p>
          <a:p>
            <a:pPr algn="r">
              <a:buNone/>
            </a:pPr>
            <a:r>
              <a:rPr lang="el-GR" sz="2000" b="1" i="1" dirty="0" smtClean="0"/>
              <a:t>Επίκουρος Καθηγητής Η. </a:t>
            </a:r>
            <a:r>
              <a:rPr lang="el-GR" sz="2000" b="1" i="1" dirty="0" err="1" smtClean="0"/>
              <a:t>Κουβαράς</a:t>
            </a:r>
            <a:endParaRPr lang="el-GR" sz="2000" b="1" i="1" dirty="0" smtClean="0"/>
          </a:p>
          <a:p>
            <a:pPr algn="r">
              <a:buNone/>
            </a:pPr>
            <a:endParaRPr lang="el-GR" sz="2000" b="1" i="1" dirty="0" smtClean="0"/>
          </a:p>
          <a:p>
            <a:pPr algn="r">
              <a:buNone/>
            </a:pPr>
            <a:endParaRPr lang="el-GR" sz="2000" b="1" i="1" dirty="0" smtClean="0"/>
          </a:p>
          <a:p>
            <a:pPr algn="ctr">
              <a:buNone/>
            </a:pPr>
            <a:r>
              <a:rPr lang="el-GR" sz="2000" b="1" dirty="0" smtClean="0"/>
              <a:t>Μάρτιος 2024</a:t>
            </a:r>
          </a:p>
          <a:p>
            <a:pPr>
              <a:buNone/>
            </a:pPr>
            <a:endParaRPr lang="el-GR" dirty="0"/>
          </a:p>
        </p:txBody>
      </p:sp>
      <p:pic>
        <p:nvPicPr>
          <p:cNvPr id="31746" name="Picture 2" descr="Nομική Αθήνας | ΕΚΠΑ - neolaia.gr"/>
          <p:cNvPicPr>
            <a:picLocks noChangeAspect="1" noChangeArrowheads="1"/>
          </p:cNvPicPr>
          <p:nvPr/>
        </p:nvPicPr>
        <p:blipFill>
          <a:blip r:embed="rId2"/>
          <a:srcRect/>
          <a:stretch>
            <a:fillRect/>
          </a:stretch>
        </p:blipFill>
        <p:spPr bwMode="auto">
          <a:xfrm>
            <a:off x="428596" y="285729"/>
            <a:ext cx="1800238" cy="150019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2600" b="1" dirty="0" smtClean="0">
                <a:solidFill>
                  <a:prstClr val="black"/>
                </a:solidFill>
              </a:rPr>
              <a:t>διακρίσεις των ατομικών διοικητικών πράξεων</a:t>
            </a:r>
            <a:endParaRPr lang="el-GR" dirty="0"/>
          </a:p>
        </p:txBody>
      </p:sp>
      <p:sp>
        <p:nvSpPr>
          <p:cNvPr id="3" name="2 - Θέση περιεχομένου"/>
          <p:cNvSpPr>
            <a:spLocks noGrp="1"/>
          </p:cNvSpPr>
          <p:nvPr>
            <p:ph idx="1"/>
          </p:nvPr>
        </p:nvSpPr>
        <p:spPr>
          <a:xfrm>
            <a:off x="457200" y="928670"/>
            <a:ext cx="8229600" cy="5286412"/>
          </a:xfrm>
        </p:spPr>
        <p:txBody>
          <a:bodyPr>
            <a:noAutofit/>
          </a:bodyPr>
          <a:lstStyle/>
          <a:p>
            <a:pPr algn="just">
              <a:buFont typeface="Wingdings" pitchFamily="2" charset="2"/>
              <a:buChar char="Ø"/>
            </a:pPr>
            <a:r>
              <a:rPr lang="el-GR" sz="1700" b="1" dirty="0" smtClean="0"/>
              <a:t>Συστατικές- διαπιστωτικές:</a:t>
            </a:r>
          </a:p>
          <a:p>
            <a:pPr algn="just">
              <a:buNone/>
            </a:pPr>
            <a:r>
              <a:rPr lang="el-GR" sz="1600" b="1" dirty="0" smtClean="0"/>
              <a:t>	</a:t>
            </a:r>
            <a:r>
              <a:rPr lang="el-GR" sz="1500" b="1" dirty="0" smtClean="0"/>
              <a:t>συστατικές: </a:t>
            </a:r>
            <a:r>
              <a:rPr lang="el-GR" sz="1500" dirty="0" smtClean="0"/>
              <a:t>μεταβάλλουν οι ίδιες την έννομη κατάσταση: ιδρύουν, τροποποιούν ή καταργούν ένα δικαίωμα, μία υποχρέωση ή μία έννομη σχέση π.χ. χορήγηση οικοδομικής άδειας ή απονομή σύνταξης.</a:t>
            </a:r>
          </a:p>
          <a:p>
            <a:pPr algn="just">
              <a:buNone/>
            </a:pPr>
            <a:r>
              <a:rPr lang="el-GR" sz="1500" b="1" dirty="0" smtClean="0"/>
              <a:t>	διαπιστωτικές: </a:t>
            </a:r>
            <a:r>
              <a:rPr lang="el-GR" sz="1500" dirty="0" smtClean="0"/>
              <a:t>διαπιστώνουν την ύπαρξη μίας κατάστασης, η οποία κατά το νόμο συνεπάγεται την επέλευση ορισμένων έννομων συνεπειών ή την έκδοση άλλης (συστατικής) πράξης που θα μεταβάλλει την έννομη κατάσταση. π.χ. πράξη με την οποία διαπιστώνεται η συμπλήρωση του ορίου ηλικίας από ένα δημόσιο υπάλληλο, η οποία αποτελεί προϋπόθεση για την έκδοση στη συνέχεια της συστατικής πράξης συνταξιοδότησής του.</a:t>
            </a:r>
          </a:p>
          <a:p>
            <a:pPr algn="just">
              <a:buFont typeface="Wingdings" pitchFamily="2" charset="2"/>
              <a:buChar char="ü"/>
            </a:pPr>
            <a:r>
              <a:rPr lang="el-GR" sz="1500" dirty="0" smtClean="0"/>
              <a:t>η έννομη κατάσταση δεν μεταβάλλεται από την πράξη, αλλά από το νόμο ή από τη συστατική πράξη που επακολουθεί.</a:t>
            </a:r>
          </a:p>
          <a:p>
            <a:pPr algn="just">
              <a:buFont typeface="Wingdings" pitchFamily="2" charset="2"/>
              <a:buChar char="ü"/>
            </a:pPr>
            <a:r>
              <a:rPr lang="el-GR" sz="1500" dirty="0" smtClean="0"/>
              <a:t>είναι  εκτελεστές πράξεις γιατί αν και δεν μεταβάλλουν την υφιστάμενη νομική κατάσταση, προβαίνουν σε νομικά δεσμευτική διαπίστωση.</a:t>
            </a:r>
          </a:p>
          <a:p>
            <a:pPr algn="just">
              <a:buNone/>
            </a:pPr>
            <a:r>
              <a:rPr lang="el-GR" sz="1500" dirty="0" smtClean="0"/>
              <a:t>		</a:t>
            </a:r>
            <a:r>
              <a:rPr lang="el-GR" sz="1500" b="1" dirty="0" smtClean="0"/>
              <a:t>βεβαιωτικές πράξεις: </a:t>
            </a:r>
            <a:r>
              <a:rPr lang="el-GR" sz="1500" dirty="0" smtClean="0"/>
              <a:t>η Διοίκηση εμμένει σε μία προηγούμενη πράξη της, χωρίς νέα ουσιαστική έρευνα</a:t>
            </a:r>
          </a:p>
          <a:p>
            <a:pPr>
              <a:buFont typeface="Wingdings" pitchFamily="2" charset="2"/>
              <a:buChar char="Ø"/>
            </a:pPr>
            <a:endParaRPr lang="el-GR" sz="1600" b="1" dirty="0" smtClean="0"/>
          </a:p>
          <a:p>
            <a:pPr>
              <a:buFont typeface="Wingdings" pitchFamily="2" charset="2"/>
              <a:buChar char="Ø"/>
            </a:pPr>
            <a:r>
              <a:rPr lang="el-GR" sz="1700" b="1" dirty="0" smtClean="0"/>
              <a:t>θετικές -αρνητικές </a:t>
            </a:r>
          </a:p>
          <a:p>
            <a:pPr>
              <a:buFont typeface="Wingdings" pitchFamily="2" charset="2"/>
              <a:buChar char="Ø"/>
            </a:pPr>
            <a:r>
              <a:rPr lang="el-GR" sz="1700" b="1" dirty="0" smtClean="0"/>
              <a:t>ευμενείς-δυσμενείς</a:t>
            </a:r>
            <a:endParaRPr lang="el-GR" sz="1700" dirty="0" smtClean="0"/>
          </a:p>
          <a:p>
            <a:pPr algn="just">
              <a:buFont typeface="Wingdings" pitchFamily="2" charset="2"/>
              <a:buChar char="Ø"/>
            </a:pPr>
            <a:r>
              <a:rPr lang="el-GR" sz="1700" b="1" dirty="0" smtClean="0"/>
              <a:t>ρητές –σιωπηρές </a:t>
            </a:r>
            <a:r>
              <a:rPr lang="el-GR" sz="1600" dirty="0" smtClean="0"/>
              <a:t>[=ο νόμος θεωρεί, κατά πλάσμα δικαίου, ότι, από τη σιωπή του διοικητικού οργάνου, συνάγεται διοικητική πράξη].</a:t>
            </a:r>
          </a:p>
          <a:p>
            <a:endParaRPr lang="el-GR" sz="1600" dirty="0"/>
          </a:p>
        </p:txBody>
      </p:sp>
      <p:sp>
        <p:nvSpPr>
          <p:cNvPr id="4" name="3 - Διάφορο"/>
          <p:cNvSpPr/>
          <p:nvPr/>
        </p:nvSpPr>
        <p:spPr>
          <a:xfrm>
            <a:off x="928662" y="4214818"/>
            <a:ext cx="428628" cy="285752"/>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r>
              <a:rPr lang="el-GR" sz="3000" b="1" dirty="0" smtClean="0">
                <a:solidFill>
                  <a:srgbClr val="C00000"/>
                </a:solidFill>
              </a:rPr>
              <a:t>σύνθετη διοικητική ενέργεια</a:t>
            </a:r>
            <a:endParaRPr lang="el-GR" sz="3000" dirty="0">
              <a:solidFill>
                <a:srgbClr val="C00000"/>
              </a:solidFill>
            </a:endParaRPr>
          </a:p>
        </p:txBody>
      </p:sp>
      <p:sp>
        <p:nvSpPr>
          <p:cNvPr id="3" name="2 - Θέση περιεχομένου"/>
          <p:cNvSpPr>
            <a:spLocks noGrp="1"/>
          </p:cNvSpPr>
          <p:nvPr>
            <p:ph idx="1"/>
          </p:nvPr>
        </p:nvSpPr>
        <p:spPr>
          <a:xfrm>
            <a:off x="457200" y="1214422"/>
            <a:ext cx="8229600" cy="5143536"/>
          </a:xfrm>
        </p:spPr>
        <p:txBody>
          <a:bodyPr>
            <a:normAutofit fontScale="55000" lnSpcReduction="20000"/>
          </a:bodyPr>
          <a:lstStyle/>
          <a:p>
            <a:pPr>
              <a:buFont typeface="Courier New" pitchFamily="49" charset="0"/>
              <a:buChar char="o"/>
            </a:pPr>
            <a:r>
              <a:rPr lang="el-GR" b="1" dirty="0" smtClean="0"/>
              <a:t>αλληλουχία</a:t>
            </a:r>
            <a:r>
              <a:rPr lang="el-GR" dirty="0" smtClean="0"/>
              <a:t> δύο τουλάχιστον διοικητικών πράξεων </a:t>
            </a:r>
          </a:p>
          <a:p>
            <a:pPr>
              <a:buFont typeface="Courier New" pitchFamily="49" charset="0"/>
              <a:buChar char="o"/>
            </a:pPr>
            <a:r>
              <a:rPr lang="el-GR" dirty="0" smtClean="0"/>
              <a:t>οι πράξεις αυτές εκδίδονται στο πλαίσιο της </a:t>
            </a:r>
            <a:r>
              <a:rPr lang="el-GR" b="1" dirty="0" smtClean="0"/>
              <a:t>ίδιας νομοθεσίας </a:t>
            </a:r>
            <a:r>
              <a:rPr lang="el-GR" dirty="0" smtClean="0"/>
              <a:t>που προβλέπει τη διαδοχική έκδοση τους.</a:t>
            </a:r>
          </a:p>
          <a:p>
            <a:pPr>
              <a:buFont typeface="Courier New" pitchFamily="49" charset="0"/>
              <a:buChar char="o"/>
            </a:pPr>
            <a:r>
              <a:rPr lang="el-GR" dirty="0" smtClean="0"/>
              <a:t>η έκδοσή τους </a:t>
            </a:r>
            <a:r>
              <a:rPr lang="el-GR" b="1" dirty="0" smtClean="0"/>
              <a:t>αποσκοπεί</a:t>
            </a:r>
            <a:r>
              <a:rPr lang="el-GR" dirty="0" smtClean="0"/>
              <a:t> στην έκδοση της τελικής  πράξης.</a:t>
            </a:r>
          </a:p>
          <a:p>
            <a:endParaRPr lang="el-GR" dirty="0" smtClean="0"/>
          </a:p>
          <a:p>
            <a:endParaRPr lang="el-GR" dirty="0" smtClean="0"/>
          </a:p>
          <a:p>
            <a:pPr algn="just">
              <a:buNone/>
            </a:pPr>
            <a:r>
              <a:rPr lang="el-GR" dirty="0" smtClean="0"/>
              <a:t>	Κάθε μία από αυτές τις πράξεις είναι εκτελεστή (και μπορεί να προσβληθεί δικαστικά) – όμως όταν εκδοθεί η επόμενη πράξη, αποβάλλει την αυτοτέλειά της και ενσωματώνεται στην επόμενη.</a:t>
            </a:r>
          </a:p>
          <a:p>
            <a:pPr algn="just">
              <a:buNone/>
            </a:pPr>
            <a:endParaRPr lang="el-GR" dirty="0" smtClean="0"/>
          </a:p>
          <a:p>
            <a:pPr algn="just"/>
            <a:r>
              <a:rPr lang="el-GR" dirty="0" smtClean="0"/>
              <a:t>με το ένδικο βοήθημα κατά της τελικής πράξης, δύναται να προβληθούν λόγοι που ανάγονται στην παρανομία μίας προηγούμενης πράξης.</a:t>
            </a:r>
          </a:p>
          <a:p>
            <a:pPr algn="just"/>
            <a:endParaRPr lang="el-GR" dirty="0" smtClean="0"/>
          </a:p>
          <a:p>
            <a:pPr algn="just"/>
            <a:r>
              <a:rPr lang="el-GR" dirty="0" smtClean="0"/>
              <a:t>το εμπρόθεσμο του ενδίκου βοηθήματος κρίνεται από την έγκαιρη ή μη δικαστική προσβολή της τελικής πράξης.</a:t>
            </a:r>
          </a:p>
          <a:p>
            <a:pPr algn="just"/>
            <a:endParaRPr lang="el-GR" dirty="0" smtClean="0"/>
          </a:p>
          <a:p>
            <a:pPr algn="just">
              <a:buFont typeface="Wingdings" pitchFamily="2" charset="2"/>
              <a:buChar char="v"/>
            </a:pPr>
            <a:r>
              <a:rPr lang="el-GR" b="1" dirty="0" smtClean="0"/>
              <a:t>Εξαίρεση από την απαγόρευση του παρεμπίπτοντος ελέγχου νομιμότητας των ατομικών διοικητικών πράξεων		επ’ ευκαιρία δικαστικής προσβολής της τελικής πράξης ελέγχονται παρεμπιπτόντως και εκείνες στις οποίες στηρίχθηκε.</a:t>
            </a:r>
          </a:p>
        </p:txBody>
      </p:sp>
      <p:sp>
        <p:nvSpPr>
          <p:cNvPr id="4" name="3 - Βέλος προς τα κάτω"/>
          <p:cNvSpPr/>
          <p:nvPr/>
        </p:nvSpPr>
        <p:spPr>
          <a:xfrm>
            <a:off x="4357686" y="3571876"/>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4357694"/>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4214810" y="5643578"/>
            <a:ext cx="500066"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Περιπτωσιολογία</a:t>
            </a:r>
            <a:endParaRPr lang="el-GR" sz="2800" b="1" dirty="0"/>
          </a:p>
        </p:txBody>
      </p:sp>
      <p:sp>
        <p:nvSpPr>
          <p:cNvPr id="3" name="2 - Θέση περιεχομένου"/>
          <p:cNvSpPr>
            <a:spLocks noGrp="1"/>
          </p:cNvSpPr>
          <p:nvPr>
            <p:ph idx="1"/>
          </p:nvPr>
        </p:nvSpPr>
        <p:spPr/>
        <p:txBody>
          <a:bodyPr>
            <a:normAutofit fontScale="77500" lnSpcReduction="20000"/>
          </a:bodyPr>
          <a:lstStyle/>
          <a:p>
            <a:pPr algn="just">
              <a:buFont typeface="Wingdings" pitchFamily="2" charset="2"/>
              <a:buChar char="ü"/>
            </a:pPr>
            <a:r>
              <a:rPr lang="el-GR" dirty="0" smtClean="0"/>
              <a:t>διαγωνισμός για τη σύναψη μίας δημόσιας σύμβασης: αρχίζει από τη δημοσίευση της προκήρυξης του διαγωνισμού και ολοκληρώνεται με την κατακύρωσή του στον υποψήφιο που επιλέγεται.</a:t>
            </a:r>
          </a:p>
          <a:p>
            <a:pPr algn="just">
              <a:buFont typeface="Wingdings" pitchFamily="2" charset="2"/>
              <a:buChar char="ü"/>
            </a:pPr>
            <a:endParaRPr lang="el-GR" dirty="0" smtClean="0"/>
          </a:p>
          <a:p>
            <a:pPr algn="just">
              <a:buFont typeface="Wingdings" pitchFamily="2" charset="2"/>
              <a:buChar char="ü"/>
            </a:pPr>
            <a:r>
              <a:rPr lang="el-GR" dirty="0" smtClean="0"/>
              <a:t>η πρόσληψη δικηγόρου σε νομικό πρόσωπο του δημόσιου τομέα σύμφωνα με τον Κώδικα Δικηγόρων: εκκινεί με την προκήρυξη της θέσης και ολοκληρώνεται με το διορισμό.</a:t>
            </a:r>
          </a:p>
          <a:p>
            <a:pPr algn="just">
              <a:buFont typeface="Wingdings" pitchFamily="2" charset="2"/>
              <a:buChar char="ü"/>
            </a:pPr>
            <a:endParaRPr lang="el-GR" dirty="0" smtClean="0"/>
          </a:p>
          <a:p>
            <a:pPr algn="just">
              <a:buFont typeface="Wingdings" pitchFamily="2" charset="2"/>
              <a:buChar char="ü"/>
            </a:pPr>
            <a:r>
              <a:rPr lang="el-GR" dirty="0" smtClean="0"/>
              <a:t>περιβαλλοντική αδειοδότηση εγκατάστασης: εκκινεί με την προκαταρκτική περιβαλλοντική εκτίμηση και ολοκληρώνεται με την απόφαση έγκρισης των περιβαλλοντικών όρων.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endParaRPr lang="el-GR" b="1" dirty="0" smtClean="0"/>
          </a:p>
          <a:p>
            <a:pPr algn="ctr">
              <a:buNone/>
            </a:pPr>
            <a:endParaRPr lang="el-GR" b="1" dirty="0" smtClean="0"/>
          </a:p>
          <a:p>
            <a:pPr algn="ctr">
              <a:buNone/>
            </a:pPr>
            <a:endParaRPr lang="el-GR" b="1" dirty="0" smtClean="0"/>
          </a:p>
          <a:p>
            <a:pPr algn="ctr">
              <a:buNone/>
            </a:pPr>
            <a:r>
              <a:rPr lang="el-GR" b="1" dirty="0" smtClean="0">
                <a:solidFill>
                  <a:schemeClr val="tx2">
                    <a:lumMod val="75000"/>
                  </a:schemeClr>
                </a:solidFill>
              </a:rPr>
              <a:t>Ανάκληση διοικητικής πράξης</a:t>
            </a:r>
            <a:endParaRPr lang="el-GR" dirty="0">
              <a:solidFill>
                <a:schemeClr val="tx2">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2928934"/>
          </a:xfrm>
        </p:spPr>
        <p:txBody>
          <a:bodyPr>
            <a:normAutofit/>
          </a:bodyPr>
          <a:lstStyle/>
          <a:p>
            <a:r>
              <a:rPr lang="el-GR" sz="3000" b="1" dirty="0" smtClean="0"/>
              <a:t>Το πρόβλημα της ανάκλησης:</a:t>
            </a:r>
            <a:r>
              <a:rPr lang="el-GR" sz="2000" b="1" dirty="0" smtClean="0"/>
              <a:t/>
            </a:r>
            <a:br>
              <a:rPr lang="el-GR" sz="2000" b="1" dirty="0" smtClean="0"/>
            </a:br>
            <a:r>
              <a:rPr lang="el-GR" sz="2000" b="1" dirty="0" smtClean="0"/>
              <a:t> κατά το χρονικό διάστημα που η διοικητική πράξη ίσχυσε</a:t>
            </a:r>
            <a:r>
              <a:rPr lang="el-GR" sz="2000" dirty="0" smtClean="0"/>
              <a:t>, πιθανόν δημιουργήθηκαν </a:t>
            </a:r>
            <a:r>
              <a:rPr lang="el-GR" sz="2000" b="1" dirty="0" smtClean="0"/>
              <a:t>πραγματικές καταστάσεις </a:t>
            </a:r>
            <a:r>
              <a:rPr lang="el-GR" sz="2000" dirty="0" smtClean="0"/>
              <a:t>και</a:t>
            </a:r>
            <a:r>
              <a:rPr lang="el-GR" sz="2000" b="1" dirty="0" smtClean="0"/>
              <a:t> οι διοικούμενοι απέκτησαν δικαιώματα, των οποίων η ανατροπή είναι δυσχερής ή ανεπιεικής. </a:t>
            </a:r>
            <a:r>
              <a:rPr lang="el-GR" sz="2200" b="1" dirty="0" smtClean="0"/>
              <a:t/>
            </a:r>
            <a:br>
              <a:rPr lang="el-GR" sz="2200" b="1" dirty="0" smtClean="0"/>
            </a:br>
            <a:r>
              <a:rPr lang="el-GR" sz="2200" b="1" dirty="0" smtClean="0"/>
              <a:t/>
            </a:r>
            <a:br>
              <a:rPr lang="el-GR" sz="2200" b="1" dirty="0" smtClean="0"/>
            </a:br>
            <a:r>
              <a:rPr lang="el-GR" sz="2200" dirty="0" smtClean="0"/>
              <a:t>π.χ. ανάκληση της άδειας οικοδομής ενός εργοστασίου του οποίου έχει ολοκληρωθεί η εγκατάσταση</a:t>
            </a:r>
            <a:endParaRPr lang="el-GR" sz="2200" dirty="0"/>
          </a:p>
        </p:txBody>
      </p:sp>
      <p:sp>
        <p:nvSpPr>
          <p:cNvPr id="4" name="3 - Θέση περιεχομένου"/>
          <p:cNvSpPr>
            <a:spLocks noGrp="1"/>
          </p:cNvSpPr>
          <p:nvPr>
            <p:ph sz="half" idx="2"/>
          </p:nvPr>
        </p:nvSpPr>
        <p:spPr>
          <a:xfrm>
            <a:off x="457200" y="2857496"/>
            <a:ext cx="2828916" cy="3268667"/>
          </a:xfrm>
        </p:spPr>
        <p:txBody>
          <a:bodyPr>
            <a:normAutofit/>
          </a:bodyPr>
          <a:lstStyle/>
          <a:p>
            <a:pPr algn="ctr">
              <a:buNone/>
            </a:pPr>
            <a:r>
              <a:rPr lang="el-GR" dirty="0" smtClean="0"/>
              <a:t>	</a:t>
            </a:r>
            <a:r>
              <a:rPr lang="el-GR" b="1" dirty="0" smtClean="0"/>
              <a:t>αρχή της νομιμότητας</a:t>
            </a:r>
          </a:p>
          <a:p>
            <a:endParaRPr lang="el-GR" dirty="0" smtClean="0"/>
          </a:p>
          <a:p>
            <a:endParaRPr lang="el-GR" dirty="0" smtClean="0"/>
          </a:p>
          <a:p>
            <a:pPr algn="ctr">
              <a:buNone/>
            </a:pPr>
            <a:r>
              <a:rPr lang="el-GR" dirty="0" smtClean="0"/>
              <a:t>	</a:t>
            </a:r>
            <a:r>
              <a:rPr lang="el-GR" b="1" dirty="0" smtClean="0"/>
              <a:t>Ανάκληση </a:t>
            </a:r>
            <a:r>
              <a:rPr lang="el-GR" b="1" dirty="0" smtClean="0">
                <a:solidFill>
                  <a:srgbClr val="FF0000"/>
                </a:solidFill>
              </a:rPr>
              <a:t>νόμιμων</a:t>
            </a:r>
            <a:r>
              <a:rPr lang="el-GR" b="1" dirty="0" smtClean="0"/>
              <a:t> διοικητικών πράξεων</a:t>
            </a:r>
            <a:endParaRPr lang="el-GR" b="1" dirty="0"/>
          </a:p>
        </p:txBody>
      </p:sp>
      <p:sp>
        <p:nvSpPr>
          <p:cNvPr id="6" name="5 - Θέση περιεχομένου"/>
          <p:cNvSpPr>
            <a:spLocks noGrp="1"/>
          </p:cNvSpPr>
          <p:nvPr>
            <p:ph sz="quarter" idx="4"/>
          </p:nvPr>
        </p:nvSpPr>
        <p:spPr>
          <a:xfrm>
            <a:off x="5929322" y="2786058"/>
            <a:ext cx="2757478" cy="3340105"/>
          </a:xfrm>
        </p:spPr>
        <p:txBody>
          <a:bodyPr>
            <a:normAutofit/>
          </a:bodyPr>
          <a:lstStyle/>
          <a:p>
            <a:pPr algn="ctr">
              <a:buNone/>
            </a:pPr>
            <a:r>
              <a:rPr lang="el-GR" dirty="0" smtClean="0"/>
              <a:t>	</a:t>
            </a:r>
            <a:r>
              <a:rPr lang="el-GR" b="1" dirty="0" smtClean="0"/>
              <a:t>αρχή της δικαιολογημένης εμπιστοσύνης</a:t>
            </a:r>
          </a:p>
          <a:p>
            <a:pPr algn="ctr">
              <a:buNone/>
            </a:pPr>
            <a:endParaRPr lang="el-GR" dirty="0" smtClean="0"/>
          </a:p>
          <a:p>
            <a:pPr algn="ctr">
              <a:buNone/>
            </a:pPr>
            <a:r>
              <a:rPr lang="el-GR" b="1" dirty="0" smtClean="0"/>
              <a:t>	ανάκληση </a:t>
            </a:r>
            <a:r>
              <a:rPr lang="el-GR" b="1" dirty="0" smtClean="0">
                <a:solidFill>
                  <a:srgbClr val="FF0000"/>
                </a:solidFill>
              </a:rPr>
              <a:t>παράνομων</a:t>
            </a:r>
            <a:r>
              <a:rPr lang="el-GR" b="1" dirty="0" smtClean="0"/>
              <a:t> διοικητικών πράξεων</a:t>
            </a:r>
          </a:p>
          <a:p>
            <a:pPr algn="ctr">
              <a:buNone/>
            </a:pPr>
            <a:endParaRPr lang="el-GR" b="1" dirty="0" smtClean="0"/>
          </a:p>
        </p:txBody>
      </p:sp>
      <p:sp>
        <p:nvSpPr>
          <p:cNvPr id="8" name="7 - Αριστερό-δεξιό-άνω βέλος"/>
          <p:cNvSpPr/>
          <p:nvPr/>
        </p:nvSpPr>
        <p:spPr>
          <a:xfrm rot="10800000">
            <a:off x="3714744" y="3071810"/>
            <a:ext cx="1714512" cy="928694"/>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Διάφορο"/>
          <p:cNvSpPr/>
          <p:nvPr/>
        </p:nvSpPr>
        <p:spPr>
          <a:xfrm>
            <a:off x="3786182" y="4643446"/>
            <a:ext cx="1500198" cy="928694"/>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571612"/>
          </a:xfrm>
        </p:spPr>
        <p:txBody>
          <a:bodyPr>
            <a:normAutofit/>
          </a:bodyPr>
          <a:lstStyle/>
          <a:p>
            <a:r>
              <a:rPr lang="el-GR" sz="3000" b="1" dirty="0" smtClean="0"/>
              <a:t/>
            </a:r>
            <a:br>
              <a:rPr lang="el-GR" sz="3000" b="1" dirty="0" smtClean="0"/>
            </a:br>
            <a:r>
              <a:rPr lang="el-GR" sz="3000" b="1" dirty="0" smtClean="0"/>
              <a:t>ανάκληση διοικητικής πράξης:</a:t>
            </a:r>
            <a:endParaRPr lang="el-GR" sz="3000" dirty="0"/>
          </a:p>
        </p:txBody>
      </p:sp>
      <p:sp>
        <p:nvSpPr>
          <p:cNvPr id="3" name="2 - Θέση περιεχομένου"/>
          <p:cNvSpPr>
            <a:spLocks noGrp="1"/>
          </p:cNvSpPr>
          <p:nvPr>
            <p:ph idx="1"/>
          </p:nvPr>
        </p:nvSpPr>
        <p:spPr/>
        <p:txBody>
          <a:bodyPr>
            <a:normAutofit/>
          </a:bodyPr>
          <a:lstStyle/>
          <a:p>
            <a:pPr algn="ctr">
              <a:buNone/>
            </a:pPr>
            <a:r>
              <a:rPr lang="el-GR" sz="2800" b="1" dirty="0" smtClean="0"/>
              <a:t>και η </a:t>
            </a:r>
            <a:r>
              <a:rPr lang="el-GR" sz="2800" b="1" smtClean="0"/>
              <a:t>ανακλητική </a:t>
            </a:r>
            <a:r>
              <a:rPr lang="el-GR" sz="2800" b="1" smtClean="0"/>
              <a:t>συνιστά </a:t>
            </a:r>
            <a:r>
              <a:rPr lang="el-GR" sz="2800" b="1" smtClean="0"/>
              <a:t>διοικητική </a:t>
            </a:r>
            <a:r>
              <a:rPr lang="el-GR" sz="2800" b="1" dirty="0" smtClean="0"/>
              <a:t>πράξη </a:t>
            </a:r>
          </a:p>
          <a:p>
            <a:pPr>
              <a:buNone/>
            </a:pPr>
            <a:r>
              <a:rPr lang="el-GR" sz="2800" b="1" dirty="0" smtClean="0"/>
              <a:t>	</a:t>
            </a:r>
          </a:p>
          <a:p>
            <a:pPr algn="ctr">
              <a:buNone/>
            </a:pPr>
            <a:r>
              <a:rPr lang="el-GR" sz="2800" b="1" dirty="0" smtClean="0"/>
              <a:t>για να είναι νόμιμη πρέπει:</a:t>
            </a:r>
          </a:p>
          <a:p>
            <a:pPr algn="just">
              <a:buFont typeface="Wingdings" pitchFamily="2" charset="2"/>
              <a:buChar char="Ø"/>
            </a:pPr>
            <a:r>
              <a:rPr lang="el-GR" sz="2400" dirty="0" smtClean="0"/>
              <a:t>να είναι, ως προς το </a:t>
            </a:r>
            <a:r>
              <a:rPr lang="el-GR" sz="2400" b="1" dirty="0" smtClean="0"/>
              <a:t>περιεχόμενό</a:t>
            </a:r>
            <a:r>
              <a:rPr lang="el-GR" sz="2400" dirty="0" smtClean="0"/>
              <a:t> της, σύμφωνη με τους κανόνες δικαίου που καθορίζουν τις προϋποθέσεις υπό τις οποίες η Διοίκηση μπορεί να ανακαλέσει μία προγενέστερη πράξη της. </a:t>
            </a:r>
          </a:p>
          <a:p>
            <a:pPr algn="just">
              <a:buFont typeface="Wingdings" pitchFamily="2" charset="2"/>
              <a:buChar char="Ø"/>
            </a:pPr>
            <a:endParaRPr lang="el-GR" sz="2400" dirty="0" smtClean="0"/>
          </a:p>
          <a:p>
            <a:pPr algn="just">
              <a:buFont typeface="Wingdings" pitchFamily="2" charset="2"/>
              <a:buChar char="Ø"/>
            </a:pPr>
            <a:r>
              <a:rPr lang="el-GR" sz="2400" dirty="0" smtClean="0"/>
              <a:t>να εκδοθεί από το αρμόδιο όργανο και σύμφωνα με την προβλεπόμενη </a:t>
            </a:r>
            <a:r>
              <a:rPr lang="el-GR" sz="2400" b="1" dirty="0" smtClean="0"/>
              <a:t>διαδικασία</a:t>
            </a:r>
            <a:r>
              <a:rPr lang="el-GR" sz="2400" dirty="0" smtClean="0"/>
              <a:t>.</a:t>
            </a:r>
            <a:endParaRPr lang="el-GR" sz="2400" dirty="0"/>
          </a:p>
        </p:txBody>
      </p:sp>
      <p:sp>
        <p:nvSpPr>
          <p:cNvPr id="5" name="4 - Βέλος προς τα κάτω"/>
          <p:cNvSpPr/>
          <p:nvPr/>
        </p:nvSpPr>
        <p:spPr>
          <a:xfrm>
            <a:off x="4286248" y="2357430"/>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295772" y="1438260"/>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fontScale="90000"/>
          </a:bodyPr>
          <a:lstStyle/>
          <a:p>
            <a:r>
              <a:rPr lang="el-GR" sz="2400" b="1" dirty="0" smtClean="0">
                <a:solidFill>
                  <a:prstClr val="black"/>
                </a:solidFill>
              </a:rPr>
              <a:t/>
            </a:r>
            <a:br>
              <a:rPr lang="el-GR" sz="2400" b="1" dirty="0" smtClean="0">
                <a:solidFill>
                  <a:prstClr val="black"/>
                </a:solidFill>
              </a:rPr>
            </a:br>
            <a:r>
              <a:rPr lang="el-GR" sz="2900" b="1" dirty="0" smtClean="0">
                <a:solidFill>
                  <a:prstClr val="black"/>
                </a:solidFill>
              </a:rPr>
              <a:t>α. Προϋποθέσεις ανάκλησης </a:t>
            </a:r>
            <a:br>
              <a:rPr lang="el-GR" sz="2900" b="1" dirty="0" smtClean="0">
                <a:solidFill>
                  <a:prstClr val="black"/>
                </a:solidFill>
              </a:rPr>
            </a:br>
            <a:r>
              <a:rPr lang="el-GR" sz="2900" b="1" dirty="0" smtClean="0">
                <a:solidFill>
                  <a:srgbClr val="FF0000"/>
                </a:solidFill>
              </a:rPr>
              <a:t>παράνομης</a:t>
            </a:r>
            <a:r>
              <a:rPr lang="el-GR" sz="2900" b="1" dirty="0" smtClean="0">
                <a:solidFill>
                  <a:prstClr val="black"/>
                </a:solidFill>
              </a:rPr>
              <a:t> διοικητικής πράξης</a:t>
            </a:r>
            <a:r>
              <a:rPr lang="el-GR" sz="2900" dirty="0" smtClean="0">
                <a:solidFill>
                  <a:prstClr val="black"/>
                </a:solidFill>
              </a:rPr>
              <a:t/>
            </a:r>
            <a:br>
              <a:rPr lang="el-GR" sz="2900" dirty="0" smtClean="0">
                <a:solidFill>
                  <a:prstClr val="black"/>
                </a:solidFill>
              </a:rPr>
            </a:br>
            <a:endParaRPr lang="el-GR" sz="2900" dirty="0"/>
          </a:p>
        </p:txBody>
      </p:sp>
      <p:sp>
        <p:nvSpPr>
          <p:cNvPr id="3" name="2 - Θέση κειμένου"/>
          <p:cNvSpPr>
            <a:spLocks noGrp="1"/>
          </p:cNvSpPr>
          <p:nvPr>
            <p:ph type="body" idx="1"/>
          </p:nvPr>
        </p:nvSpPr>
        <p:spPr>
          <a:xfrm>
            <a:off x="500034" y="1000108"/>
            <a:ext cx="4040188" cy="1643074"/>
          </a:xfrm>
        </p:spPr>
        <p:txBody>
          <a:bodyPr>
            <a:normAutofit fontScale="92500"/>
          </a:bodyPr>
          <a:lstStyle/>
          <a:p>
            <a:pPr algn="ctr"/>
            <a:r>
              <a:rPr lang="el-GR" sz="2600" dirty="0" smtClean="0"/>
              <a:t>ευμενής διοικητική πράξη:</a:t>
            </a:r>
          </a:p>
          <a:p>
            <a:pPr algn="ctr"/>
            <a:r>
              <a:rPr lang="el-GR" sz="2300" b="0" dirty="0" smtClean="0"/>
              <a:t>χορηγεί ένα δικαίωμα/δημιουργεί μία κατάσταση </a:t>
            </a:r>
            <a:r>
              <a:rPr lang="el-GR" sz="2300" b="0" dirty="0" err="1" smtClean="0"/>
              <a:t>χρήζουσας</a:t>
            </a:r>
            <a:r>
              <a:rPr lang="el-GR" sz="2300" b="0" dirty="0" smtClean="0"/>
              <a:t> προστασίας</a:t>
            </a:r>
            <a:endParaRPr lang="el-GR" sz="2300" b="0" dirty="0"/>
          </a:p>
        </p:txBody>
      </p:sp>
      <p:sp>
        <p:nvSpPr>
          <p:cNvPr id="4" name="3 - Θέση περιεχομένου"/>
          <p:cNvSpPr>
            <a:spLocks noGrp="1"/>
          </p:cNvSpPr>
          <p:nvPr>
            <p:ph sz="half" idx="2"/>
          </p:nvPr>
        </p:nvSpPr>
        <p:spPr>
          <a:xfrm>
            <a:off x="457200" y="2928934"/>
            <a:ext cx="4114800" cy="3714776"/>
          </a:xfrm>
        </p:spPr>
        <p:txBody>
          <a:bodyPr>
            <a:normAutofit fontScale="70000" lnSpcReduction="20000"/>
          </a:bodyPr>
          <a:lstStyle/>
          <a:p>
            <a:pPr algn="ctr">
              <a:buNone/>
            </a:pPr>
            <a:r>
              <a:rPr lang="el-GR" b="1" dirty="0" smtClean="0"/>
              <a:t>	</a:t>
            </a:r>
            <a:r>
              <a:rPr lang="el-GR" sz="2600" b="1" dirty="0" smtClean="0"/>
              <a:t>Κριτήριο: «ο εύλογος χρόνος» </a:t>
            </a:r>
          </a:p>
          <a:p>
            <a:pPr algn="ctr">
              <a:buFont typeface="Wingdings" pitchFamily="2" charset="2"/>
              <a:buChar char="Ø"/>
            </a:pPr>
            <a:r>
              <a:rPr lang="el-GR" sz="2600" b="1" dirty="0" smtClean="0">
                <a:solidFill>
                  <a:srgbClr val="FF0000"/>
                </a:solidFill>
              </a:rPr>
              <a:t>πριν την πάροδό του ανακαλείται  ελεύθερα </a:t>
            </a:r>
            <a:r>
              <a:rPr lang="el-GR" sz="2600" b="1" u="sng" dirty="0" smtClean="0">
                <a:solidFill>
                  <a:srgbClr val="FF0000"/>
                </a:solidFill>
              </a:rPr>
              <a:t>για λόγους νομιμότητας</a:t>
            </a:r>
          </a:p>
          <a:p>
            <a:pPr algn="ctr">
              <a:buNone/>
            </a:pPr>
            <a:r>
              <a:rPr lang="el-GR" sz="2600" b="1" dirty="0" smtClean="0"/>
              <a:t>	 </a:t>
            </a:r>
          </a:p>
          <a:p>
            <a:pPr algn="ctr">
              <a:buNone/>
            </a:pPr>
            <a:r>
              <a:rPr lang="el-GR" sz="2600" b="1" dirty="0" smtClean="0"/>
              <a:t>	ΌΧΙ ΌΜΩΣ λόγω απλώς διαφορετικής εκτίμησης των πραγματικών περιστατικών</a:t>
            </a:r>
            <a:r>
              <a:rPr lang="en-US" sz="2600" b="1" dirty="0" smtClean="0"/>
              <a:t>.</a:t>
            </a:r>
            <a:endParaRPr lang="el-GR" sz="2600" b="1" dirty="0" smtClean="0"/>
          </a:p>
          <a:p>
            <a:pPr>
              <a:buFont typeface="Wingdings" pitchFamily="2" charset="2"/>
              <a:buChar char="Ø"/>
            </a:pPr>
            <a:endParaRPr lang="el-GR" sz="2600" b="1" dirty="0" smtClean="0"/>
          </a:p>
          <a:p>
            <a:pPr algn="ctr">
              <a:buNone/>
            </a:pPr>
            <a:r>
              <a:rPr lang="el-GR" sz="2600" b="1" dirty="0" smtClean="0"/>
              <a:t>	Εξαίρεση:</a:t>
            </a:r>
          </a:p>
          <a:p>
            <a:pPr algn="ctr">
              <a:buNone/>
            </a:pPr>
            <a:r>
              <a:rPr lang="el-GR" sz="2600" b="1" dirty="0" smtClean="0"/>
              <a:t>	ανάκληση ακόμη και για διαφορετική εκτίμηση των ίδιων πραγματικών περιστατικών: </a:t>
            </a:r>
          </a:p>
          <a:p>
            <a:pPr algn="ctr">
              <a:buNone/>
            </a:pPr>
            <a:r>
              <a:rPr lang="el-GR" sz="2600" b="1" dirty="0" smtClean="0"/>
              <a:t>	για  λόγο δημοσίου συμφέροντος		</a:t>
            </a:r>
          </a:p>
        </p:txBody>
      </p:sp>
      <p:sp>
        <p:nvSpPr>
          <p:cNvPr id="5" name="4 - Θέση κειμένου"/>
          <p:cNvSpPr>
            <a:spLocks noGrp="1"/>
          </p:cNvSpPr>
          <p:nvPr>
            <p:ph type="body" sz="quarter" idx="3"/>
          </p:nvPr>
        </p:nvSpPr>
        <p:spPr>
          <a:xfrm>
            <a:off x="4643438" y="1142984"/>
            <a:ext cx="4041775" cy="500066"/>
          </a:xfrm>
        </p:spPr>
        <p:txBody>
          <a:bodyPr>
            <a:normAutofit fontScale="92500"/>
          </a:bodyPr>
          <a:lstStyle/>
          <a:p>
            <a:pPr algn="ctr"/>
            <a:r>
              <a:rPr lang="el-GR" sz="2600" dirty="0" smtClean="0"/>
              <a:t>μη ευμενής διοικητική πράξη:</a:t>
            </a:r>
          </a:p>
        </p:txBody>
      </p:sp>
      <p:sp>
        <p:nvSpPr>
          <p:cNvPr id="6" name="5 - Θέση περιεχομένου"/>
          <p:cNvSpPr>
            <a:spLocks noGrp="1"/>
          </p:cNvSpPr>
          <p:nvPr>
            <p:ph sz="quarter" idx="4"/>
          </p:nvPr>
        </p:nvSpPr>
        <p:spPr>
          <a:xfrm>
            <a:off x="4643438" y="3000372"/>
            <a:ext cx="4041775" cy="3197228"/>
          </a:xfrm>
        </p:spPr>
        <p:txBody>
          <a:bodyPr/>
          <a:lstStyle/>
          <a:p>
            <a:pPr algn="ctr">
              <a:buNone/>
            </a:pPr>
            <a:r>
              <a:rPr lang="el-GR" dirty="0" smtClean="0"/>
              <a:t>	δεν συντρέχει ζήτημα δικαιολογημένης εμπιστοσύνης</a:t>
            </a:r>
          </a:p>
          <a:p>
            <a:endParaRPr lang="el-GR" dirty="0" smtClean="0"/>
          </a:p>
          <a:p>
            <a:pPr algn="ctr">
              <a:buNone/>
            </a:pPr>
            <a:r>
              <a:rPr lang="el-GR" dirty="0" smtClean="0"/>
              <a:t>	ανακαλείται ελεύθερα</a:t>
            </a:r>
            <a:endParaRPr lang="el-GR" dirty="0"/>
          </a:p>
        </p:txBody>
      </p:sp>
      <p:sp>
        <p:nvSpPr>
          <p:cNvPr id="8" name="7 - Βέλος προς τα κάτω"/>
          <p:cNvSpPr/>
          <p:nvPr/>
        </p:nvSpPr>
        <p:spPr>
          <a:xfrm>
            <a:off x="2214546" y="2714620"/>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6357950" y="2714620"/>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Βέλος προς τα κάτω"/>
          <p:cNvSpPr/>
          <p:nvPr/>
        </p:nvSpPr>
        <p:spPr>
          <a:xfrm>
            <a:off x="6357950" y="4286256"/>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Βέλος προς τα κάτω"/>
          <p:cNvSpPr/>
          <p:nvPr/>
        </p:nvSpPr>
        <p:spPr>
          <a:xfrm>
            <a:off x="2428860" y="4786322"/>
            <a:ext cx="28575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Autofit/>
          </a:bodyPr>
          <a:lstStyle/>
          <a:p>
            <a:r>
              <a:rPr lang="el-GR" sz="2600" b="1" dirty="0" smtClean="0"/>
              <a:t/>
            </a:r>
            <a:br>
              <a:rPr lang="el-GR" sz="2600" b="1" dirty="0" smtClean="0"/>
            </a:br>
            <a:r>
              <a:rPr lang="el-GR" sz="2600" b="1" dirty="0" smtClean="0"/>
              <a:t>εύλογος χρόνος</a:t>
            </a:r>
            <a:r>
              <a:rPr lang="el-GR" sz="2600" b="1" dirty="0" smtClean="0">
                <a:solidFill>
                  <a:prstClr val="black"/>
                </a:solidFill>
              </a:rPr>
              <a:t> ανάκλησης </a:t>
            </a:r>
            <a:br>
              <a:rPr lang="el-GR" sz="2600" b="1" dirty="0" smtClean="0">
                <a:solidFill>
                  <a:prstClr val="black"/>
                </a:solidFill>
              </a:rPr>
            </a:br>
            <a:r>
              <a:rPr lang="el-GR" sz="2600" b="1" dirty="0" smtClean="0">
                <a:solidFill>
                  <a:srgbClr val="FF0000"/>
                </a:solidFill>
              </a:rPr>
              <a:t>παράνομης</a:t>
            </a:r>
            <a:r>
              <a:rPr lang="el-GR" sz="2600" b="1" dirty="0" smtClean="0">
                <a:solidFill>
                  <a:prstClr val="black"/>
                </a:solidFill>
              </a:rPr>
              <a:t> </a:t>
            </a:r>
            <a:r>
              <a:rPr lang="el-GR" sz="2600" b="1" dirty="0" smtClean="0">
                <a:solidFill>
                  <a:schemeClr val="accent1"/>
                </a:solidFill>
              </a:rPr>
              <a:t>ευμενούς</a:t>
            </a:r>
            <a:r>
              <a:rPr lang="el-GR" sz="2600" dirty="0" smtClean="0"/>
              <a:t> </a:t>
            </a:r>
            <a:r>
              <a:rPr lang="el-GR" sz="2600" b="1" dirty="0" smtClean="0">
                <a:solidFill>
                  <a:prstClr val="black"/>
                </a:solidFill>
              </a:rPr>
              <a:t>διοικητικής πράξης </a:t>
            </a:r>
            <a:r>
              <a:rPr lang="el-GR" sz="2600" b="1" dirty="0" smtClean="0"/>
              <a:t>:</a:t>
            </a:r>
            <a:br>
              <a:rPr lang="el-GR" sz="2600" b="1" dirty="0" smtClean="0"/>
            </a:br>
            <a:endParaRPr lang="el-GR" sz="2600" dirty="0"/>
          </a:p>
        </p:txBody>
      </p:sp>
      <p:sp>
        <p:nvSpPr>
          <p:cNvPr id="3" name="2 - Θέση περιεχομένου"/>
          <p:cNvSpPr>
            <a:spLocks noGrp="1"/>
          </p:cNvSpPr>
          <p:nvPr>
            <p:ph idx="1"/>
          </p:nvPr>
        </p:nvSpPr>
        <p:spPr>
          <a:xfrm>
            <a:off x="457200" y="1357298"/>
            <a:ext cx="8229600" cy="4929222"/>
          </a:xfrm>
        </p:spPr>
        <p:txBody>
          <a:bodyPr>
            <a:normAutofit fontScale="62500" lnSpcReduction="20000"/>
          </a:bodyPr>
          <a:lstStyle/>
          <a:p>
            <a:pPr algn="ctr">
              <a:buFont typeface="Wingdings" pitchFamily="2" charset="2"/>
              <a:buChar char="§"/>
            </a:pPr>
            <a:r>
              <a:rPr lang="el-GR" b="1" dirty="0" smtClean="0"/>
              <a:t>κατώτατο όριο: </a:t>
            </a:r>
          </a:p>
          <a:p>
            <a:pPr algn="ctr">
              <a:buFont typeface="Wingdings" pitchFamily="2" charset="2"/>
              <a:buChar char="§"/>
            </a:pPr>
            <a:r>
              <a:rPr lang="el-GR" dirty="0" smtClean="0"/>
              <a:t>δεν μπορεί να είναι μικρότερος από 5 χρόνια από την έκδοση της πράξης  </a:t>
            </a:r>
            <a:r>
              <a:rPr lang="el-GR" b="1" i="1" dirty="0" smtClean="0"/>
              <a:t>[</a:t>
            </a:r>
            <a:r>
              <a:rPr lang="el-GR" b="1" i="1" dirty="0" err="1" smtClean="0"/>
              <a:t>α.ν</a:t>
            </a:r>
            <a:r>
              <a:rPr lang="el-GR" b="1" i="1" dirty="0" smtClean="0"/>
              <a:t>. 261/1968, άρθρο 1 (μόνο) παρ. 2]</a:t>
            </a:r>
          </a:p>
          <a:p>
            <a:pPr>
              <a:buNone/>
            </a:pPr>
            <a:endParaRPr lang="el-GR" dirty="0" smtClean="0"/>
          </a:p>
          <a:p>
            <a:pPr algn="ctr">
              <a:buNone/>
            </a:pPr>
            <a:r>
              <a:rPr lang="el-GR" b="1" dirty="0" smtClean="0"/>
              <a:t>εντός 5ετίας από την έκδοση πάντα  εύλογος ο χρόνος</a:t>
            </a:r>
          </a:p>
          <a:p>
            <a:pPr algn="ctr">
              <a:buNone/>
            </a:pPr>
            <a:endParaRPr lang="el-GR" dirty="0" smtClean="0"/>
          </a:p>
          <a:p>
            <a:pPr algn="ctr">
              <a:buFont typeface="Wingdings" pitchFamily="2" charset="2"/>
              <a:buChar char="§"/>
            </a:pPr>
            <a:r>
              <a:rPr lang="el-GR" dirty="0" smtClean="0"/>
              <a:t> </a:t>
            </a:r>
            <a:r>
              <a:rPr lang="el-GR" b="1" dirty="0" smtClean="0"/>
              <a:t>ανώτατο όριο :</a:t>
            </a:r>
          </a:p>
          <a:p>
            <a:pPr algn="ctr">
              <a:buNone/>
            </a:pPr>
            <a:r>
              <a:rPr lang="el-GR" b="1" dirty="0" smtClean="0"/>
              <a:t>ο εύλογος χρόνος </a:t>
            </a:r>
            <a:r>
              <a:rPr lang="el-GR" dirty="0" smtClean="0"/>
              <a:t>κρίνεται ανάλογα με τις συνθήκες κάθε περίπτωσης</a:t>
            </a:r>
          </a:p>
          <a:p>
            <a:pPr>
              <a:buFont typeface="Wingdings" pitchFamily="2" charset="2"/>
              <a:buChar char="ü"/>
            </a:pPr>
            <a:r>
              <a:rPr lang="el-GR" dirty="0" smtClean="0"/>
              <a:t>χρονικό διάστημα που παρήλθε από την έκδοση της πράξης </a:t>
            </a:r>
          </a:p>
          <a:p>
            <a:pPr>
              <a:buFont typeface="Wingdings" pitchFamily="2" charset="2"/>
              <a:buChar char="ü"/>
            </a:pPr>
            <a:r>
              <a:rPr lang="el-GR" dirty="0" smtClean="0"/>
              <a:t> συνέπειες που θα έχει η ανάκληση για το διοικούμενο</a:t>
            </a:r>
          </a:p>
          <a:p>
            <a:pPr>
              <a:buFont typeface="Wingdings" pitchFamily="2" charset="2"/>
              <a:buChar char="ü"/>
            </a:pPr>
            <a:r>
              <a:rPr lang="el-GR" dirty="0" smtClean="0"/>
              <a:t> συγκεκριμένος λόγος για τον οποίον έγινε η ανάκληση </a:t>
            </a:r>
          </a:p>
          <a:p>
            <a:pPr>
              <a:buFont typeface="Wingdings" pitchFamily="2" charset="2"/>
              <a:buChar char="ü"/>
            </a:pPr>
            <a:r>
              <a:rPr lang="el-GR" dirty="0" smtClean="0"/>
              <a:t>ιδιαίτερες συνθήκες που θεμελιώνουν λόγο δημόσιου συμφέροντος για την ανάκληση της πράξης </a:t>
            </a:r>
          </a:p>
          <a:p>
            <a:pPr>
              <a:buFont typeface="Wingdings" pitchFamily="2" charset="2"/>
              <a:buChar char="ü"/>
            </a:pPr>
            <a:r>
              <a:rPr lang="el-GR" dirty="0" smtClean="0"/>
              <a:t>τυχόν αποκτηθέντα δικαιώματα </a:t>
            </a:r>
            <a:r>
              <a:rPr lang="el-GR" dirty="0" err="1" smtClean="0"/>
              <a:t>καλοπίστων</a:t>
            </a:r>
            <a:r>
              <a:rPr lang="el-GR" dirty="0" smtClean="0"/>
              <a:t> τρίτων </a:t>
            </a:r>
          </a:p>
          <a:p>
            <a:pPr>
              <a:buFont typeface="Wingdings" pitchFamily="2" charset="2"/>
              <a:buChar char="ü"/>
            </a:pPr>
            <a:r>
              <a:rPr lang="el-GR" dirty="0" smtClean="0"/>
              <a:t>έκταση του ελέγχου που έπρεπε να διενεργήσει η Διοίκηση για την εξακρίβωση της παρανομίας.</a:t>
            </a:r>
            <a:endParaRPr lang="el-GR" dirty="0"/>
          </a:p>
        </p:txBody>
      </p:sp>
      <p:sp>
        <p:nvSpPr>
          <p:cNvPr id="4" name="3 - Βέλος προς τα κάτω"/>
          <p:cNvSpPr/>
          <p:nvPr/>
        </p:nvSpPr>
        <p:spPr>
          <a:xfrm>
            <a:off x="4000496" y="2285992"/>
            <a:ext cx="78581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sz="2800" b="1" i="1" dirty="0" smtClean="0"/>
              <a:t>άρθρο μόνο του ν. 261/1968</a:t>
            </a:r>
          </a:p>
          <a:p>
            <a:pPr algn="ctr">
              <a:buNone/>
            </a:pPr>
            <a:endParaRPr lang="el-GR" sz="2400" b="1" i="1" dirty="0" smtClean="0"/>
          </a:p>
          <a:p>
            <a:pPr algn="ctr">
              <a:buNone/>
            </a:pPr>
            <a:endParaRPr lang="el-GR" sz="2400" b="1" i="1" dirty="0" smtClean="0"/>
          </a:p>
          <a:p>
            <a:pPr algn="just">
              <a:buNone/>
            </a:pPr>
            <a:r>
              <a:rPr lang="el-GR" sz="2400" b="1" i="1" dirty="0" smtClean="0"/>
              <a:t>	</a:t>
            </a:r>
            <a:r>
              <a:rPr lang="el-GR" sz="2400" dirty="0" smtClean="0"/>
              <a:t>«</a:t>
            </a:r>
            <a:r>
              <a:rPr lang="el-GR" sz="2400" i="1" dirty="0" smtClean="0"/>
              <a:t>ο νομοθέτης, με γενική ρύθμιση, προέβη ο ίδιος στη στάθμιση των ανωτέρω συνταγματικής αξίας αρχών, προσδίδοντας προέχουσα σημασία στην αρχή της νομιμότητας της Διοικήσεως, για δε τον περαιτέρω χρόνο ανέθεσε στη Διοίκηση τη στάθμιση των αρχών αυτών σε κάθε ατομική περίπτωση, υπό τον έλεγχο του διοικητικού δικαστή</a:t>
            </a:r>
            <a:r>
              <a:rPr lang="el-GR" sz="2400" dirty="0" smtClean="0"/>
              <a:t>» </a:t>
            </a:r>
            <a:r>
              <a:rPr lang="el-GR" sz="2000" b="1" i="1" dirty="0" smtClean="0"/>
              <a:t>[</a:t>
            </a:r>
            <a:r>
              <a:rPr lang="el-GR" sz="2000" b="1" i="1" dirty="0" err="1" smtClean="0"/>
              <a:t>ΣτΕ</a:t>
            </a:r>
            <a:r>
              <a:rPr lang="el-GR" sz="2000" b="1" i="1" dirty="0" smtClean="0"/>
              <a:t> </a:t>
            </a:r>
            <a:r>
              <a:rPr lang="el-GR" sz="2000" b="1" i="1" dirty="0" err="1" smtClean="0"/>
              <a:t>Ολ</a:t>
            </a:r>
            <a:r>
              <a:rPr lang="el-GR" sz="2000" b="1" i="1" dirty="0" smtClean="0"/>
              <a:t> 706/2020, </a:t>
            </a:r>
            <a:r>
              <a:rPr lang="el-GR" sz="2000" b="1" i="1" dirty="0" err="1" smtClean="0"/>
              <a:t>ΣτΕ</a:t>
            </a:r>
            <a:r>
              <a:rPr lang="el-GR" sz="2000" b="1" i="1" dirty="0" smtClean="0"/>
              <a:t> 3357/2017 κ.α.]</a:t>
            </a:r>
            <a:r>
              <a:rPr lang="el-GR" sz="2000" dirty="0" smtClean="0"/>
              <a:t>.</a:t>
            </a:r>
            <a:endParaRPr lang="el-GR" sz="2000" dirty="0"/>
          </a:p>
        </p:txBody>
      </p:sp>
      <p:sp>
        <p:nvSpPr>
          <p:cNvPr id="4" name="3 - Βέλος προς τα κάτω"/>
          <p:cNvSpPr/>
          <p:nvPr/>
        </p:nvSpPr>
        <p:spPr>
          <a:xfrm>
            <a:off x="3857620" y="2428868"/>
            <a:ext cx="107157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582726"/>
          </a:xfrm>
        </p:spPr>
        <p:txBody>
          <a:bodyPr>
            <a:normAutofit fontScale="90000"/>
          </a:bodyPr>
          <a:lstStyle/>
          <a:p>
            <a:r>
              <a:rPr lang="el-GR" sz="3000" b="1" dirty="0" smtClean="0"/>
              <a:t/>
            </a:r>
            <a:br>
              <a:rPr lang="el-GR" sz="3000" b="1" dirty="0" smtClean="0"/>
            </a:br>
            <a:r>
              <a:rPr lang="el-GR" sz="3000" b="1" dirty="0" smtClean="0"/>
              <a:t>μετά την πάροδο ευλόγου χρόνου </a:t>
            </a:r>
            <a:br>
              <a:rPr lang="el-GR" sz="3000" b="1" dirty="0" smtClean="0"/>
            </a:br>
            <a:r>
              <a:rPr lang="el-GR" sz="3000" b="1" dirty="0" smtClean="0"/>
              <a:t/>
            </a:r>
            <a:br>
              <a:rPr lang="el-GR" sz="3000" b="1" dirty="0" smtClean="0"/>
            </a:br>
            <a:r>
              <a:rPr lang="el-GR" sz="3000" b="1" dirty="0" smtClean="0"/>
              <a:t>αδύνατη η ανάκληση </a:t>
            </a:r>
            <a:br>
              <a:rPr lang="el-GR" sz="3000" b="1" dirty="0" smtClean="0"/>
            </a:br>
            <a:r>
              <a:rPr lang="el-GR" sz="3000" b="1" dirty="0" smtClean="0"/>
              <a:t>μίας παράνομης ευμενούς πράξης</a:t>
            </a:r>
            <a:br>
              <a:rPr lang="el-GR" sz="3000" b="1" dirty="0" smtClean="0"/>
            </a:br>
            <a:endParaRPr lang="el-GR" sz="3000" dirty="0"/>
          </a:p>
        </p:txBody>
      </p:sp>
      <p:sp>
        <p:nvSpPr>
          <p:cNvPr id="3" name="2 - Θέση περιεχομένου"/>
          <p:cNvSpPr>
            <a:spLocks noGrp="1"/>
          </p:cNvSpPr>
          <p:nvPr>
            <p:ph idx="1"/>
          </p:nvPr>
        </p:nvSpPr>
        <p:spPr>
          <a:xfrm>
            <a:off x="428596" y="2071678"/>
            <a:ext cx="8229600" cy="4054485"/>
          </a:xfrm>
        </p:spPr>
        <p:txBody>
          <a:bodyPr>
            <a:normAutofit fontScale="77500" lnSpcReduction="20000"/>
          </a:bodyPr>
          <a:lstStyle/>
          <a:p>
            <a:pPr algn="ctr">
              <a:buNone/>
            </a:pPr>
            <a:r>
              <a:rPr lang="el-GR" b="1" dirty="0" smtClean="0"/>
              <a:t>Εξαιρέσεις </a:t>
            </a:r>
          </a:p>
          <a:p>
            <a:pPr algn="ctr">
              <a:buNone/>
            </a:pPr>
            <a:r>
              <a:rPr lang="el-GR" sz="3000" dirty="0" smtClean="0"/>
              <a:t>[επιτρεπτή η ανάκληση ακόμα και </a:t>
            </a:r>
          </a:p>
          <a:p>
            <a:pPr algn="ctr">
              <a:buNone/>
            </a:pPr>
            <a:r>
              <a:rPr lang="el-GR" sz="3000" dirty="0" smtClean="0"/>
              <a:t>κατόπιν παρέλευσης του ευλόγου χρόνου]:</a:t>
            </a:r>
          </a:p>
          <a:p>
            <a:pPr algn="ctr">
              <a:buNone/>
            </a:pPr>
            <a:endParaRPr lang="el-GR" dirty="0" smtClean="0"/>
          </a:p>
          <a:p>
            <a:pPr algn="just">
              <a:buFont typeface="Wingdings" pitchFamily="2" charset="2"/>
              <a:buChar char="Ø"/>
            </a:pPr>
            <a:r>
              <a:rPr lang="el-GR" dirty="0" smtClean="0"/>
              <a:t>η έκδοση της ανακαλούμενης πράξης προκλήθηκε από </a:t>
            </a:r>
            <a:r>
              <a:rPr lang="el-GR" b="1" dirty="0" smtClean="0"/>
              <a:t>δόλια ενέργεια </a:t>
            </a:r>
            <a:r>
              <a:rPr lang="el-GR" dirty="0" smtClean="0"/>
              <a:t>του διοικουμένου (π.χ. υποβολή πλαστών εγγράφων).</a:t>
            </a:r>
          </a:p>
          <a:p>
            <a:pPr algn="just">
              <a:buFont typeface="Wingdings" pitchFamily="2" charset="2"/>
              <a:buChar char="Ø"/>
            </a:pPr>
            <a:r>
              <a:rPr lang="el-GR" dirty="0" smtClean="0"/>
              <a:t>εξόχως σημαντικό δημόσιο συμφέρον.</a:t>
            </a:r>
          </a:p>
          <a:p>
            <a:pPr algn="just">
              <a:buFont typeface="Wingdings" pitchFamily="2" charset="2"/>
              <a:buChar char="Ø"/>
            </a:pPr>
            <a:r>
              <a:rPr lang="el-GR" dirty="0" smtClean="0"/>
              <a:t> σε συμμόρφωση προς απόφαση του </a:t>
            </a:r>
            <a:r>
              <a:rPr lang="el-GR" dirty="0" err="1" smtClean="0"/>
              <a:t>ΣτΕ</a:t>
            </a:r>
            <a:r>
              <a:rPr lang="el-GR" dirty="0" smtClean="0"/>
              <a:t> ή ΤΔΔ.</a:t>
            </a:r>
          </a:p>
          <a:p>
            <a:pPr algn="just">
              <a:buFont typeface="Wingdings" pitchFamily="2" charset="2"/>
              <a:buChar char="Ø"/>
            </a:pPr>
            <a:r>
              <a:rPr lang="el-GR" dirty="0" smtClean="0"/>
              <a:t>για την ανάκτηση κρατικής ενίσχυσης που χορηγήθηκε σε επιχείρηση κατά  παράβαση του άρθρου 108 της ΣΛΕΕ.</a:t>
            </a:r>
            <a:endParaRPr lang="el-GR" dirty="0"/>
          </a:p>
        </p:txBody>
      </p:sp>
      <p:sp>
        <p:nvSpPr>
          <p:cNvPr id="4" name="3 - Βέλος προς τα κάτω"/>
          <p:cNvSpPr/>
          <p:nvPr/>
        </p:nvSpPr>
        <p:spPr>
          <a:xfrm>
            <a:off x="4357686" y="785794"/>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διοικητική πράξη </a:t>
            </a:r>
            <a:endParaRPr lang="el-GR" sz="2800" b="1" dirty="0"/>
          </a:p>
        </p:txBody>
      </p:sp>
      <p:sp>
        <p:nvSpPr>
          <p:cNvPr id="3" name="2 - Θέση περιεχομένου"/>
          <p:cNvSpPr>
            <a:spLocks noGrp="1"/>
          </p:cNvSpPr>
          <p:nvPr>
            <p:ph idx="1"/>
          </p:nvPr>
        </p:nvSpPr>
        <p:spPr>
          <a:xfrm>
            <a:off x="457200" y="1071546"/>
            <a:ext cx="8229600" cy="5054617"/>
          </a:xfrm>
        </p:spPr>
        <p:txBody>
          <a:bodyPr>
            <a:normAutofit fontScale="70000" lnSpcReduction="20000"/>
          </a:bodyPr>
          <a:lstStyle/>
          <a:p>
            <a:pPr algn="just">
              <a:buNone/>
            </a:pPr>
            <a:r>
              <a:rPr lang="el-GR" dirty="0" smtClean="0"/>
              <a:t>	</a:t>
            </a:r>
            <a:r>
              <a:rPr lang="el-GR" i="1" dirty="0" smtClean="0"/>
              <a:t>δήλωση βούλησης του </a:t>
            </a:r>
            <a:r>
              <a:rPr lang="el-GR" b="1" i="1" dirty="0" smtClean="0"/>
              <a:t>διοικητικού οργάνου</a:t>
            </a:r>
            <a:r>
              <a:rPr lang="el-GR" i="1" dirty="0" smtClean="0"/>
              <a:t>, με την οποία θεσπίζεται </a:t>
            </a:r>
            <a:r>
              <a:rPr lang="el-GR" b="1" i="1" dirty="0" smtClean="0"/>
              <a:t>μονομερώς ρύθμιση</a:t>
            </a:r>
            <a:r>
              <a:rPr lang="el-GR" i="1" dirty="0" smtClean="0"/>
              <a:t> κατ’ ενάσκηση </a:t>
            </a:r>
            <a:r>
              <a:rPr lang="el-GR" b="1" i="1" dirty="0" smtClean="0"/>
              <a:t>δημόσιας εξουσίας </a:t>
            </a:r>
            <a:r>
              <a:rPr lang="el-GR" i="1" dirty="0" smtClean="0"/>
              <a:t>και προς εξυπηρέτηση </a:t>
            </a:r>
            <a:r>
              <a:rPr lang="el-GR" b="1" i="1" dirty="0" smtClean="0"/>
              <a:t>σκοπού δημοσίου συμφέροντος.</a:t>
            </a:r>
          </a:p>
          <a:p>
            <a:pPr algn="just">
              <a:buNone/>
            </a:pPr>
            <a:endParaRPr lang="el-GR" b="1" i="1" dirty="0" smtClean="0"/>
          </a:p>
          <a:p>
            <a:pPr algn="ctr">
              <a:buNone/>
            </a:pPr>
            <a:r>
              <a:rPr lang="el-GR" b="1" i="1" dirty="0" smtClean="0">
                <a:solidFill>
                  <a:schemeClr val="tx2">
                    <a:lumMod val="60000"/>
                    <a:lumOff val="40000"/>
                  </a:schemeClr>
                </a:solidFill>
              </a:rPr>
              <a:t>Στοιχεία ορισμού</a:t>
            </a:r>
          </a:p>
          <a:p>
            <a:pPr algn="just">
              <a:buFont typeface="Wingdings" pitchFamily="2" charset="2"/>
              <a:buChar char="Ø"/>
            </a:pPr>
            <a:r>
              <a:rPr lang="el-GR" dirty="0" smtClean="0"/>
              <a:t> προέλευση από διοικητικό όργανο </a:t>
            </a:r>
          </a:p>
          <a:p>
            <a:pPr algn="just">
              <a:buFont typeface="Wingdings" pitchFamily="2" charset="2"/>
              <a:buChar char="Ø"/>
            </a:pPr>
            <a:r>
              <a:rPr lang="el-GR" dirty="0" smtClean="0"/>
              <a:t>κυριαρχική πράξη: μονομερή εκδήλωση της δημόσιας εξουσίας εξοπλισμένη με μέσα διοικητικού καταναγκασμού.</a:t>
            </a:r>
          </a:p>
          <a:p>
            <a:pPr algn="just">
              <a:buFont typeface="Wingdings" pitchFamily="2" charset="2"/>
              <a:buChar char="Ø"/>
            </a:pPr>
            <a:r>
              <a:rPr lang="el-GR" dirty="0" smtClean="0"/>
              <a:t>άμεση εξυπηρέτηση δημόσιου σκοπού (άλλως η πράξη κινείται σε κύκλο σχέσεων του ιδιωτικού δικαίου).</a:t>
            </a:r>
          </a:p>
          <a:p>
            <a:pPr algn="just">
              <a:buFont typeface="Wingdings" pitchFamily="2" charset="2"/>
              <a:buChar char="Ø"/>
            </a:pPr>
            <a:r>
              <a:rPr lang="el-GR" dirty="0" smtClean="0"/>
              <a:t>ρυθμίζει έννομες σχέσεις διοικητικού δικαίου (οργάνωση της Δημόσιας Διοίκησης &amp; σχέσεις της Διοίκησης με τους ιδιώτες).</a:t>
            </a:r>
          </a:p>
          <a:p>
            <a:pPr>
              <a:buNone/>
            </a:pPr>
            <a:endParaRPr lang="el-GR" dirty="0" smtClean="0"/>
          </a:p>
          <a:p>
            <a:pPr algn="ctr">
              <a:buNone/>
            </a:pPr>
            <a:r>
              <a:rPr lang="el-GR" b="1" i="1" dirty="0" smtClean="0">
                <a:solidFill>
                  <a:schemeClr val="tx2">
                    <a:lumMod val="60000"/>
                    <a:lumOff val="40000"/>
                  </a:schemeClr>
                </a:solidFill>
              </a:rPr>
              <a:t>Βασικά χαρακτηριστικά</a:t>
            </a:r>
          </a:p>
          <a:p>
            <a:r>
              <a:rPr lang="el-GR" dirty="0" smtClean="0"/>
              <a:t>1. τεκμήριο νομιμότητας</a:t>
            </a:r>
          </a:p>
          <a:p>
            <a:r>
              <a:rPr lang="el-GR" dirty="0" smtClean="0"/>
              <a:t>2. εκτελεστότητα</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fontScale="90000"/>
          </a:bodyPr>
          <a:lstStyle/>
          <a:p>
            <a:r>
              <a:rPr lang="el-GR" sz="2400" b="1" dirty="0" smtClean="0">
                <a:solidFill>
                  <a:prstClr val="black"/>
                </a:solidFill>
              </a:rPr>
              <a:t/>
            </a:r>
            <a:br>
              <a:rPr lang="el-GR" sz="2400" b="1" dirty="0" smtClean="0">
                <a:solidFill>
                  <a:prstClr val="black"/>
                </a:solidFill>
              </a:rPr>
            </a:br>
            <a:r>
              <a:rPr lang="el-GR" sz="2900" b="1" dirty="0" smtClean="0">
                <a:solidFill>
                  <a:prstClr val="black"/>
                </a:solidFill>
              </a:rPr>
              <a:t>β. Προϋποθέσεις ανάκλησης </a:t>
            </a:r>
            <a:br>
              <a:rPr lang="el-GR" sz="2900" b="1" dirty="0" smtClean="0">
                <a:solidFill>
                  <a:prstClr val="black"/>
                </a:solidFill>
              </a:rPr>
            </a:br>
            <a:r>
              <a:rPr lang="el-GR" sz="2900" b="1" dirty="0" smtClean="0">
                <a:solidFill>
                  <a:srgbClr val="FF0000"/>
                </a:solidFill>
              </a:rPr>
              <a:t>νόμιμης</a:t>
            </a:r>
            <a:r>
              <a:rPr lang="el-GR" sz="2900" b="1" dirty="0" smtClean="0">
                <a:solidFill>
                  <a:prstClr val="black"/>
                </a:solidFill>
              </a:rPr>
              <a:t> διοικητικής πράξης</a:t>
            </a:r>
            <a:r>
              <a:rPr lang="el-GR" sz="2900" dirty="0" smtClean="0">
                <a:solidFill>
                  <a:prstClr val="black"/>
                </a:solidFill>
              </a:rPr>
              <a:t/>
            </a:r>
            <a:br>
              <a:rPr lang="el-GR" sz="2900" dirty="0" smtClean="0">
                <a:solidFill>
                  <a:prstClr val="black"/>
                </a:solidFill>
              </a:rPr>
            </a:br>
            <a:endParaRPr lang="el-GR" sz="2900" dirty="0"/>
          </a:p>
        </p:txBody>
      </p:sp>
      <p:sp>
        <p:nvSpPr>
          <p:cNvPr id="3" name="2 - Θέση κειμένου"/>
          <p:cNvSpPr>
            <a:spLocks noGrp="1"/>
          </p:cNvSpPr>
          <p:nvPr>
            <p:ph type="body" idx="1"/>
          </p:nvPr>
        </p:nvSpPr>
        <p:spPr>
          <a:xfrm>
            <a:off x="500034" y="1000108"/>
            <a:ext cx="4040188" cy="714380"/>
          </a:xfrm>
        </p:spPr>
        <p:txBody>
          <a:bodyPr>
            <a:normAutofit/>
          </a:bodyPr>
          <a:lstStyle/>
          <a:p>
            <a:pPr algn="ctr"/>
            <a:r>
              <a:rPr lang="el-GR" sz="2600" dirty="0" smtClean="0"/>
              <a:t>ευμενής διοικητική πράξη:</a:t>
            </a:r>
          </a:p>
        </p:txBody>
      </p:sp>
      <p:sp>
        <p:nvSpPr>
          <p:cNvPr id="4" name="3 - Θέση περιεχομένου"/>
          <p:cNvSpPr>
            <a:spLocks noGrp="1"/>
          </p:cNvSpPr>
          <p:nvPr>
            <p:ph sz="half" idx="2"/>
          </p:nvPr>
        </p:nvSpPr>
        <p:spPr>
          <a:xfrm>
            <a:off x="500034" y="2071678"/>
            <a:ext cx="4114800" cy="4572032"/>
          </a:xfrm>
        </p:spPr>
        <p:txBody>
          <a:bodyPr>
            <a:normAutofit fontScale="92500" lnSpcReduction="10000"/>
          </a:bodyPr>
          <a:lstStyle/>
          <a:p>
            <a:pPr algn="ctr">
              <a:buNone/>
            </a:pPr>
            <a:r>
              <a:rPr lang="el-GR" dirty="0" smtClean="0"/>
              <a:t>αρχή της νομιμότητας</a:t>
            </a:r>
          </a:p>
          <a:p>
            <a:pPr algn="ctr">
              <a:buNone/>
            </a:pPr>
            <a:r>
              <a:rPr lang="el-GR" b="1" dirty="0" smtClean="0"/>
              <a:t>+</a:t>
            </a:r>
          </a:p>
          <a:p>
            <a:pPr algn="ctr">
              <a:buNone/>
            </a:pPr>
            <a:r>
              <a:rPr lang="el-GR" dirty="0" smtClean="0"/>
              <a:t>αρχή της δικαιολογημένης εμπιστοσύνης</a:t>
            </a:r>
          </a:p>
          <a:p>
            <a:pPr algn="ctr">
              <a:buNone/>
            </a:pPr>
            <a:endParaRPr lang="el-GR" dirty="0" smtClean="0"/>
          </a:p>
          <a:p>
            <a:pPr algn="ctr">
              <a:buNone/>
            </a:pPr>
            <a:r>
              <a:rPr lang="el-GR" dirty="0" smtClean="0"/>
              <a:t>διατήρηση της πράξης σε ισχύ</a:t>
            </a:r>
          </a:p>
          <a:p>
            <a:pPr algn="ctr">
              <a:buNone/>
            </a:pPr>
            <a:endParaRPr lang="el-GR" dirty="0" smtClean="0"/>
          </a:p>
          <a:p>
            <a:pPr algn="ctr">
              <a:buNone/>
            </a:pPr>
            <a:r>
              <a:rPr lang="el-GR" b="1" dirty="0" smtClean="0"/>
              <a:t> η νόμιμη διοικητική πράξη </a:t>
            </a:r>
          </a:p>
          <a:p>
            <a:pPr algn="ctr">
              <a:buNone/>
            </a:pPr>
            <a:r>
              <a:rPr lang="el-GR" b="1" dirty="0" smtClean="0"/>
              <a:t>δεν ανακαλείται</a:t>
            </a:r>
          </a:p>
          <a:p>
            <a:pPr algn="ctr">
              <a:buNone/>
            </a:pPr>
            <a:r>
              <a:rPr lang="el-GR" dirty="0" smtClean="0"/>
              <a:t> 	</a:t>
            </a:r>
            <a:r>
              <a:rPr lang="el-GR" sz="2200" dirty="0" smtClean="0"/>
              <a:t>λόγω διαφορετικής εκτίμησης των πραγματικών περιστατικών ή για  λόγους σκοπιμότητας.</a:t>
            </a:r>
            <a:r>
              <a:rPr lang="el-GR" b="1" dirty="0" smtClean="0"/>
              <a:t>	</a:t>
            </a:r>
            <a:endParaRPr lang="el-GR" sz="2600" b="1" dirty="0" smtClean="0"/>
          </a:p>
        </p:txBody>
      </p:sp>
      <p:sp>
        <p:nvSpPr>
          <p:cNvPr id="5" name="4 - Θέση κειμένου"/>
          <p:cNvSpPr>
            <a:spLocks noGrp="1"/>
          </p:cNvSpPr>
          <p:nvPr>
            <p:ph type="body" sz="quarter" idx="3"/>
          </p:nvPr>
        </p:nvSpPr>
        <p:spPr>
          <a:xfrm>
            <a:off x="4643438" y="1142984"/>
            <a:ext cx="4041775" cy="500066"/>
          </a:xfrm>
        </p:spPr>
        <p:txBody>
          <a:bodyPr>
            <a:normAutofit fontScale="92500"/>
          </a:bodyPr>
          <a:lstStyle/>
          <a:p>
            <a:pPr algn="ctr"/>
            <a:r>
              <a:rPr lang="el-GR" sz="2600" dirty="0" smtClean="0"/>
              <a:t>μη ευμενής διοικητική πράξη:</a:t>
            </a:r>
          </a:p>
        </p:txBody>
      </p:sp>
      <p:sp>
        <p:nvSpPr>
          <p:cNvPr id="6" name="5 - Θέση περιεχομένου"/>
          <p:cNvSpPr>
            <a:spLocks noGrp="1"/>
          </p:cNvSpPr>
          <p:nvPr>
            <p:ph sz="quarter" idx="4"/>
          </p:nvPr>
        </p:nvSpPr>
        <p:spPr>
          <a:xfrm>
            <a:off x="4643438" y="2285992"/>
            <a:ext cx="4041775" cy="4143404"/>
          </a:xfrm>
        </p:spPr>
        <p:txBody>
          <a:bodyPr>
            <a:normAutofit fontScale="85000" lnSpcReduction="20000"/>
          </a:bodyPr>
          <a:lstStyle/>
          <a:p>
            <a:pPr algn="ctr">
              <a:buNone/>
            </a:pPr>
            <a:r>
              <a:rPr lang="el-GR" dirty="0" smtClean="0"/>
              <a:t>αρχή της νομιμότητας </a:t>
            </a:r>
          </a:p>
          <a:p>
            <a:pPr algn="ctr">
              <a:buNone/>
            </a:pPr>
            <a:endParaRPr lang="el-GR" dirty="0" smtClean="0"/>
          </a:p>
          <a:p>
            <a:pPr algn="ctr">
              <a:buNone/>
            </a:pPr>
            <a:r>
              <a:rPr lang="el-GR" dirty="0" smtClean="0"/>
              <a:t>διατήρησή της</a:t>
            </a:r>
          </a:p>
          <a:p>
            <a:pPr algn="ctr">
              <a:buNone/>
            </a:pPr>
            <a:endParaRPr lang="el-GR" dirty="0" smtClean="0"/>
          </a:p>
          <a:p>
            <a:pPr algn="ctr">
              <a:buNone/>
            </a:pPr>
            <a:r>
              <a:rPr lang="el-GR" dirty="0" smtClean="0"/>
              <a:t> </a:t>
            </a:r>
          </a:p>
          <a:p>
            <a:pPr algn="ctr">
              <a:buNone/>
            </a:pPr>
            <a:r>
              <a:rPr lang="el-GR" dirty="0" smtClean="0"/>
              <a:t>συμφέρον του ενδιαφερόμενου </a:t>
            </a:r>
          </a:p>
          <a:p>
            <a:pPr algn="ctr">
              <a:buNone/>
            </a:pPr>
            <a:r>
              <a:rPr lang="el-GR" dirty="0" smtClean="0"/>
              <a:t>ανάκληση αυτής</a:t>
            </a:r>
          </a:p>
          <a:p>
            <a:pPr algn="ctr">
              <a:buNone/>
            </a:pPr>
            <a:r>
              <a:rPr lang="el-GR" dirty="0" smtClean="0"/>
              <a:t>	</a:t>
            </a:r>
          </a:p>
          <a:p>
            <a:pPr algn="ctr">
              <a:buNone/>
            </a:pPr>
            <a:r>
              <a:rPr lang="el-GR" dirty="0" smtClean="0"/>
              <a:t>δεν συντρέχει ζήτημα δικαιολογημένης εμπιστοσύνης</a:t>
            </a:r>
          </a:p>
          <a:p>
            <a:endParaRPr lang="el-GR" dirty="0" smtClean="0">
              <a:solidFill>
                <a:schemeClr val="accent1"/>
              </a:solidFill>
            </a:endParaRPr>
          </a:p>
          <a:p>
            <a:pPr algn="ctr">
              <a:buNone/>
            </a:pPr>
            <a:r>
              <a:rPr lang="el-GR" b="1" dirty="0" smtClean="0"/>
              <a:t>η Διοίκηση μπορεί να την ανακαλέσει, </a:t>
            </a:r>
            <a:r>
              <a:rPr lang="el-GR" b="1" u="sng" dirty="0" smtClean="0"/>
              <a:t>μετά από στάθμιση </a:t>
            </a:r>
            <a:r>
              <a:rPr lang="el-GR" b="1" dirty="0" smtClean="0"/>
              <a:t>των εκατέρωθεν συμφερόντων</a:t>
            </a:r>
            <a:endParaRPr lang="el-GR" b="1" dirty="0">
              <a:solidFill>
                <a:schemeClr val="accent1"/>
              </a:solidFill>
            </a:endParaRPr>
          </a:p>
        </p:txBody>
      </p:sp>
      <p:sp>
        <p:nvSpPr>
          <p:cNvPr id="8" name="7 - Βέλος προς τα κάτω"/>
          <p:cNvSpPr/>
          <p:nvPr/>
        </p:nvSpPr>
        <p:spPr>
          <a:xfrm>
            <a:off x="2214546" y="1785926"/>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6357950" y="1785926"/>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Βέλος προς τα κάτω"/>
          <p:cNvSpPr/>
          <p:nvPr/>
        </p:nvSpPr>
        <p:spPr>
          <a:xfrm>
            <a:off x="6215074" y="5357826"/>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14 - Βέλος προς τα κάτω"/>
          <p:cNvSpPr/>
          <p:nvPr/>
        </p:nvSpPr>
        <p:spPr>
          <a:xfrm>
            <a:off x="2214546" y="3429000"/>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15 - Βέλος προς τα κάτω"/>
          <p:cNvSpPr/>
          <p:nvPr/>
        </p:nvSpPr>
        <p:spPr>
          <a:xfrm>
            <a:off x="2214546" y="4286256"/>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16 - Δεξιό βέλος"/>
          <p:cNvSpPr/>
          <p:nvPr/>
        </p:nvSpPr>
        <p:spPr>
          <a:xfrm>
            <a:off x="6357950" y="2643182"/>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17 - Διάφορο"/>
          <p:cNvSpPr/>
          <p:nvPr/>
        </p:nvSpPr>
        <p:spPr>
          <a:xfrm>
            <a:off x="6215074" y="3357562"/>
            <a:ext cx="642942" cy="35719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20" name="19 - Δεξιό βέλος"/>
          <p:cNvSpPr/>
          <p:nvPr/>
        </p:nvSpPr>
        <p:spPr>
          <a:xfrm>
            <a:off x="6286512" y="4500570"/>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Autofit/>
          </a:bodyPr>
          <a:lstStyle/>
          <a:p>
            <a:r>
              <a:rPr lang="el-GR" sz="2600" b="1" dirty="0" smtClean="0"/>
              <a:t>Κατ’ εξαίρεση μόνο επιτρεπτή ανάκληση </a:t>
            </a:r>
            <a:br>
              <a:rPr lang="el-GR" sz="2600" b="1" dirty="0" smtClean="0"/>
            </a:br>
            <a:r>
              <a:rPr lang="el-GR" sz="2600" b="1" dirty="0" smtClean="0">
                <a:solidFill>
                  <a:srgbClr val="FF0000"/>
                </a:solidFill>
              </a:rPr>
              <a:t>νόμιμης</a:t>
            </a:r>
            <a:r>
              <a:rPr lang="el-GR" sz="2600" b="1" dirty="0" smtClean="0"/>
              <a:t> ευμενούς πράξης για:</a:t>
            </a:r>
            <a:endParaRPr lang="el-GR" sz="2600" b="1" dirty="0"/>
          </a:p>
        </p:txBody>
      </p:sp>
      <p:sp>
        <p:nvSpPr>
          <p:cNvPr id="3" name="2 - Θέση περιεχομένου"/>
          <p:cNvSpPr>
            <a:spLocks noGrp="1"/>
          </p:cNvSpPr>
          <p:nvPr>
            <p:ph idx="1"/>
          </p:nvPr>
        </p:nvSpPr>
        <p:spPr>
          <a:xfrm>
            <a:off x="457200" y="1285860"/>
            <a:ext cx="8229600" cy="4840303"/>
          </a:xfrm>
        </p:spPr>
        <p:txBody>
          <a:bodyPr>
            <a:normAutofit fontScale="55000" lnSpcReduction="20000"/>
          </a:bodyPr>
          <a:lstStyle/>
          <a:p>
            <a:pPr>
              <a:buFont typeface="Wingdings" pitchFamily="2" charset="2"/>
              <a:buChar char="Ø"/>
            </a:pPr>
            <a:r>
              <a:rPr lang="el-GR" dirty="0" smtClean="0"/>
              <a:t>1) </a:t>
            </a:r>
            <a:r>
              <a:rPr lang="el-GR" b="1" dirty="0" smtClean="0"/>
              <a:t>σοβαρό λόγο δημοσίου συμφέροντος</a:t>
            </a:r>
            <a:r>
              <a:rPr lang="el-GR" dirty="0" smtClean="0"/>
              <a:t>, που</a:t>
            </a:r>
          </a:p>
          <a:p>
            <a:r>
              <a:rPr lang="el-GR" dirty="0" smtClean="0"/>
              <a:t>είτε </a:t>
            </a:r>
            <a:r>
              <a:rPr lang="el-GR" i="1" dirty="0" smtClean="0"/>
              <a:t>υπήρχε</a:t>
            </a:r>
            <a:r>
              <a:rPr lang="el-GR" dirty="0" smtClean="0"/>
              <a:t> κατά το χρόνο έκδοσης της πράξης, αλλά η Διοίκηση να είχε εκτιμήσει διαφορετικά τα πραγματικά περιστατικά</a:t>
            </a:r>
          </a:p>
          <a:p>
            <a:r>
              <a:rPr lang="el-GR" dirty="0" smtClean="0"/>
              <a:t>ή </a:t>
            </a:r>
            <a:r>
              <a:rPr lang="el-GR" i="1" dirty="0" smtClean="0"/>
              <a:t>προέκυψε</a:t>
            </a:r>
            <a:r>
              <a:rPr lang="el-GR" dirty="0" smtClean="0"/>
              <a:t> μεταγενέστερα από την έκδοση της πράξης.</a:t>
            </a:r>
          </a:p>
          <a:p>
            <a:pPr>
              <a:buNone/>
            </a:pPr>
            <a:r>
              <a:rPr lang="el-GR" dirty="0" smtClean="0"/>
              <a:t>	</a:t>
            </a:r>
          </a:p>
          <a:p>
            <a:pPr>
              <a:buNone/>
            </a:pPr>
            <a:r>
              <a:rPr lang="el-GR" dirty="0" smtClean="0"/>
              <a:t>	απαιτείται </a:t>
            </a:r>
            <a:r>
              <a:rPr lang="el-GR" b="1" dirty="0" smtClean="0"/>
              <a:t>ειδική αιτιολογία </a:t>
            </a:r>
            <a:r>
              <a:rPr lang="el-GR" dirty="0" smtClean="0"/>
              <a:t>στην ανακλητική πράξη για τη συνδρομή των λόγου</a:t>
            </a:r>
          </a:p>
          <a:p>
            <a:endParaRPr lang="el-GR" dirty="0" smtClean="0"/>
          </a:p>
          <a:p>
            <a:pPr>
              <a:buFont typeface="Wingdings" pitchFamily="2" charset="2"/>
              <a:buChar char="Ø"/>
            </a:pPr>
            <a:r>
              <a:rPr lang="el-GR" dirty="0" smtClean="0"/>
              <a:t>2) </a:t>
            </a:r>
            <a:r>
              <a:rPr lang="el-GR" b="1" dirty="0" smtClean="0"/>
              <a:t>δεν συντρέχει ζήτημα δικαιολογημένης εμπιστοσύνης </a:t>
            </a:r>
            <a:r>
              <a:rPr lang="el-GR" dirty="0" smtClean="0"/>
              <a:t>για τη διατήρηση της πράξης σε ισχύ:</a:t>
            </a:r>
          </a:p>
          <a:p>
            <a:r>
              <a:rPr lang="el-GR" dirty="0" smtClean="0"/>
              <a:t>συναίνεση ενδιαφερομένου. </a:t>
            </a:r>
          </a:p>
          <a:p>
            <a:pPr algn="just"/>
            <a:r>
              <a:rPr lang="el-GR" dirty="0" smtClean="0"/>
              <a:t>μη εκπλήρωση από τον ενδιαφερόμενο τυχόν όρου που είχε τεθεί με την διοικητική πράξη.</a:t>
            </a:r>
          </a:p>
          <a:p>
            <a:pPr algn="just"/>
            <a:r>
              <a:rPr lang="el-GR" dirty="0" smtClean="0"/>
              <a:t>Ματαίωση του σκοπού στον οποίο απέβλεπε η διοικητική πράξη.</a:t>
            </a:r>
          </a:p>
          <a:p>
            <a:r>
              <a:rPr lang="el-GR" dirty="0" smtClean="0"/>
              <a:t>Όταν η πράξη είχε εκδοθεί υπό την επιφύλαξη ανάκλησής της.</a:t>
            </a:r>
          </a:p>
          <a:p>
            <a:endParaRPr lang="el-GR" dirty="0" smtClean="0"/>
          </a:p>
          <a:p>
            <a:pPr>
              <a:buFont typeface="Wingdings" pitchFamily="2" charset="2"/>
              <a:buChar char="Ø"/>
            </a:pPr>
            <a:r>
              <a:rPr lang="el-GR" dirty="0" smtClean="0"/>
              <a:t>3) </a:t>
            </a:r>
            <a:r>
              <a:rPr lang="el-GR" b="1" dirty="0" smtClean="0"/>
              <a:t>πράξη που κατέστη παράνομη εκ των υστέρων</a:t>
            </a:r>
            <a:r>
              <a:rPr lang="el-GR" dirty="0" smtClean="0"/>
              <a:t>, λόγω έκλειψης των πραγματικών ή νομικών προϋποθέσεων που υπήρχαν κατά το χρόνο της έκδοσής της </a:t>
            </a:r>
            <a:r>
              <a:rPr lang="el-GR" b="1" dirty="0" smtClean="0"/>
              <a:t>+</a:t>
            </a:r>
            <a:r>
              <a:rPr lang="el-GR" dirty="0" smtClean="0"/>
              <a:t> αυτές έπρεπε να πληρούνται καθ’ όλο το χρονικό διάστημα της ισχύος της.</a:t>
            </a:r>
          </a:p>
          <a:p>
            <a:endParaRPr lang="el-GR" dirty="0" smtClean="0"/>
          </a:p>
          <a:p>
            <a:endParaRPr lang="el-GR" dirty="0"/>
          </a:p>
        </p:txBody>
      </p:sp>
      <p:sp>
        <p:nvSpPr>
          <p:cNvPr id="4" name="3 - Βέλος προς τα κάτω"/>
          <p:cNvSpPr/>
          <p:nvPr/>
        </p:nvSpPr>
        <p:spPr>
          <a:xfrm>
            <a:off x="3714744" y="2357430"/>
            <a:ext cx="42862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2225668"/>
          </a:xfrm>
        </p:spPr>
        <p:txBody>
          <a:bodyPr>
            <a:normAutofit/>
          </a:bodyPr>
          <a:lstStyle/>
          <a:p>
            <a:r>
              <a:rPr lang="el-GR" sz="2600" dirty="0" smtClean="0">
                <a:solidFill>
                  <a:schemeClr val="accent2">
                    <a:lumMod val="75000"/>
                  </a:schemeClr>
                </a:solidFill>
              </a:rPr>
              <a:t>γενική αρχή του διοικητικού δικαίου:</a:t>
            </a:r>
            <a:r>
              <a:rPr lang="el-GR" sz="2600" dirty="0" smtClean="0"/>
              <a:t> </a:t>
            </a:r>
            <a:r>
              <a:rPr lang="el-GR" sz="3000" dirty="0" smtClean="0"/>
              <a:t/>
            </a:r>
            <a:br>
              <a:rPr lang="el-GR" sz="3000" dirty="0" smtClean="0"/>
            </a:br>
            <a:r>
              <a:rPr lang="el-GR" sz="3000" b="1" dirty="0" smtClean="0"/>
              <a:t>η Διοίκηση έχει διακριτική ευχέρεια (και όχι δέσμια αρμοδιότητα) να ανακαλεί τις νόμιμες, αλλά ακόμα και τις παράνομες πράξεις της</a:t>
            </a:r>
            <a:endParaRPr lang="el-GR" sz="3000" b="1" dirty="0"/>
          </a:p>
        </p:txBody>
      </p:sp>
      <p:sp>
        <p:nvSpPr>
          <p:cNvPr id="3" name="2 - Θέση περιεχομένου"/>
          <p:cNvSpPr>
            <a:spLocks noGrp="1"/>
          </p:cNvSpPr>
          <p:nvPr>
            <p:ph idx="1"/>
          </p:nvPr>
        </p:nvSpPr>
        <p:spPr>
          <a:xfrm>
            <a:off x="457200" y="2571744"/>
            <a:ext cx="8229600" cy="4071966"/>
          </a:xfrm>
        </p:spPr>
        <p:txBody>
          <a:bodyPr>
            <a:normAutofit fontScale="47500" lnSpcReduction="20000"/>
          </a:bodyPr>
          <a:lstStyle/>
          <a:p>
            <a:pPr algn="ctr">
              <a:buNone/>
            </a:pPr>
            <a:r>
              <a:rPr lang="el-GR" dirty="0" smtClean="0"/>
              <a:t>	</a:t>
            </a:r>
            <a:r>
              <a:rPr lang="el-GR" sz="4700" b="1" dirty="0" smtClean="0"/>
              <a:t>Κάμψη του κανόνα:</a:t>
            </a:r>
          </a:p>
          <a:p>
            <a:pPr algn="ctr">
              <a:buNone/>
            </a:pPr>
            <a:r>
              <a:rPr lang="el-GR" sz="4700" dirty="0" smtClean="0"/>
              <a:t> όταν η υποχρέωση ανάκλησης επιβάλλεται  από διάταξη νόμου ρητώς ή προκύπτει κατά σαφή τρόπο</a:t>
            </a:r>
            <a:r>
              <a:rPr lang="el-GR" sz="4700" b="1" i="1" dirty="0" smtClean="0"/>
              <a:t>[</a:t>
            </a:r>
            <a:r>
              <a:rPr lang="el-GR" sz="4700" b="1" i="1" dirty="0" err="1" smtClean="0"/>
              <a:t>ΣτΕ</a:t>
            </a:r>
            <a:r>
              <a:rPr lang="el-GR" sz="4700" b="1" i="1" dirty="0" smtClean="0"/>
              <a:t> 226, 180/2020]</a:t>
            </a:r>
            <a:r>
              <a:rPr lang="el-GR" sz="4700" dirty="0" smtClean="0"/>
              <a:t>.</a:t>
            </a:r>
          </a:p>
          <a:p>
            <a:pPr>
              <a:buNone/>
            </a:pPr>
            <a:endParaRPr lang="el-GR" dirty="0" smtClean="0"/>
          </a:p>
          <a:p>
            <a:pPr algn="just">
              <a:buNone/>
            </a:pPr>
            <a:r>
              <a:rPr lang="el-GR" dirty="0" smtClean="0"/>
              <a:t>	</a:t>
            </a:r>
          </a:p>
          <a:p>
            <a:pPr algn="just">
              <a:buFont typeface="Wingdings" pitchFamily="2" charset="2"/>
              <a:buChar char="ü"/>
            </a:pPr>
            <a:r>
              <a:rPr lang="el-GR" sz="3800" dirty="0" smtClean="0"/>
              <a:t>Π.χ. μη συντέλεση ρυμοτομικής απαλλοτρίωσης για χρονικό διάστημα που υπερβαίνει το εύλογο.</a:t>
            </a:r>
          </a:p>
          <a:p>
            <a:pPr algn="ctr">
              <a:buNone/>
            </a:pPr>
            <a:r>
              <a:rPr lang="el-GR" sz="3800" dirty="0" smtClean="0"/>
              <a:t>	</a:t>
            </a:r>
          </a:p>
          <a:p>
            <a:pPr algn="ctr">
              <a:buNone/>
            </a:pPr>
            <a:r>
              <a:rPr lang="el-GR" sz="3800" dirty="0" smtClean="0"/>
              <a:t>Υποχρέωση ανάκλησης (άρσης) της ρυμοτομικής απαλλοτρίωσης </a:t>
            </a:r>
          </a:p>
          <a:p>
            <a:pPr algn="just">
              <a:buFont typeface="Wingdings" pitchFamily="2" charset="2"/>
              <a:buChar char="ü"/>
            </a:pPr>
            <a:endParaRPr lang="en-US" sz="3800" dirty="0" smtClean="0"/>
          </a:p>
          <a:p>
            <a:pPr algn="just">
              <a:buFont typeface="Wingdings" pitchFamily="2" charset="2"/>
              <a:buChar char="ü"/>
            </a:pPr>
            <a:r>
              <a:rPr lang="en-US" sz="3800" dirty="0" smtClean="0"/>
              <a:t>	</a:t>
            </a:r>
            <a:r>
              <a:rPr lang="el-GR" sz="3800" dirty="0" smtClean="0"/>
              <a:t>υποχρέωση των ασφαλιστικών οργανισμών να επανεξετάζουν υποθέσεις, εάν, μεταγενέστερα, μεταβληθεί το νομοθετικό καθεστώς ή η νομολογία κατά πάγιο τρόπο ή ο ενδιαφερόμενος επικαλεσθεί νέα στοιχεία.</a:t>
            </a:r>
          </a:p>
          <a:p>
            <a:pPr algn="ctr">
              <a:buNone/>
            </a:pPr>
            <a:r>
              <a:rPr lang="el-GR" sz="3800" dirty="0" smtClean="0"/>
              <a:t>		</a:t>
            </a:r>
          </a:p>
          <a:p>
            <a:pPr algn="ctr">
              <a:buNone/>
            </a:pPr>
            <a:r>
              <a:rPr lang="el-GR" sz="3800" dirty="0" smtClean="0"/>
              <a:t>ανάκληση/τροποποίηση της συνταξιοδοτικής πράξης.</a:t>
            </a:r>
          </a:p>
        </p:txBody>
      </p:sp>
      <p:sp>
        <p:nvSpPr>
          <p:cNvPr id="4" name="3 - Βέλος προς τα κάτω"/>
          <p:cNvSpPr/>
          <p:nvPr/>
        </p:nvSpPr>
        <p:spPr>
          <a:xfrm>
            <a:off x="4500562" y="4429132"/>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00562" y="6000768"/>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Διαδικασία ανάκλησης</a:t>
            </a:r>
            <a:br>
              <a:rPr lang="el-GR" sz="3000" b="1" dirty="0" smtClean="0"/>
            </a:br>
            <a:r>
              <a:rPr lang="el-GR" sz="2400" b="1" dirty="0" smtClean="0"/>
              <a:t>(άρθρο 21 Κώδικα Διοικητικής Διαδικασίας)</a:t>
            </a:r>
            <a:endParaRPr lang="el-GR" sz="2400" b="1" dirty="0"/>
          </a:p>
        </p:txBody>
      </p:sp>
      <p:sp>
        <p:nvSpPr>
          <p:cNvPr id="3" name="2 - Θέση περιεχομένου"/>
          <p:cNvSpPr>
            <a:spLocks noGrp="1"/>
          </p:cNvSpPr>
          <p:nvPr>
            <p:ph idx="1"/>
          </p:nvPr>
        </p:nvSpPr>
        <p:spPr/>
        <p:txBody>
          <a:bodyPr>
            <a:normAutofit fontScale="62500" lnSpcReduction="20000"/>
          </a:bodyPr>
          <a:lstStyle/>
          <a:p>
            <a:pPr algn="just">
              <a:buFont typeface="Wingdings" pitchFamily="2" charset="2"/>
              <a:buChar char="§"/>
            </a:pPr>
            <a:r>
              <a:rPr lang="el-GR" dirty="0" smtClean="0"/>
              <a:t>περιβάλλεται τον τύπο διοικητικής πράξης.</a:t>
            </a:r>
          </a:p>
          <a:p>
            <a:pPr algn="just">
              <a:buFont typeface="Wingdings" pitchFamily="2" charset="2"/>
              <a:buChar char="§"/>
            </a:pPr>
            <a:r>
              <a:rPr lang="el-GR" dirty="0" smtClean="0"/>
              <a:t>η ανάκληση μπορεί να προκύπτει όχι ρητώς αλλά από το περιεχόμενο της ανακλητικής πράξης.</a:t>
            </a:r>
          </a:p>
          <a:p>
            <a:pPr algn="just">
              <a:buFont typeface="Wingdings" pitchFamily="2" charset="2"/>
              <a:buChar char="§"/>
            </a:pPr>
            <a:r>
              <a:rPr lang="el-GR" dirty="0" smtClean="0"/>
              <a:t>αρμόδιο  όργανο να ανακαλέσει την πράξη είναι αυτό που την εξέδωσε ή, αν στο μεταξύ η αρμοδιότητα μεταβλήθηκε, εκείνο που είναι αρμόδιο να εκδώσει την πράξη κατά το χρόνο της ανάκλησης (συντρέχουσα αρμοδιότητα)</a:t>
            </a:r>
            <a:r>
              <a:rPr lang="en-US" dirty="0" smtClean="0"/>
              <a:t>.</a:t>
            </a:r>
            <a:endParaRPr lang="el-GR" dirty="0" smtClean="0"/>
          </a:p>
          <a:p>
            <a:pPr algn="just">
              <a:buFont typeface="Wingdings" pitchFamily="2" charset="2"/>
              <a:buChar char="§"/>
            </a:pPr>
            <a:r>
              <a:rPr lang="el-GR" dirty="0" smtClean="0"/>
              <a:t>απαιτείται εκ φύσεως </a:t>
            </a:r>
            <a:r>
              <a:rPr lang="el-GR" b="1" dirty="0" smtClean="0"/>
              <a:t>ειδική αιτιολογία</a:t>
            </a:r>
            <a:r>
              <a:rPr lang="el-GR" dirty="0" smtClean="0"/>
              <a:t>, με αναφορά των λόγων που τη δικαιολογούν την ανάκληση.</a:t>
            </a:r>
            <a:endParaRPr lang="en-US" dirty="0" smtClean="0"/>
          </a:p>
          <a:p>
            <a:pPr>
              <a:buFont typeface="Wingdings" pitchFamily="2" charset="2"/>
              <a:buChar char="§"/>
            </a:pPr>
            <a:endParaRPr lang="el-GR" dirty="0" smtClean="0"/>
          </a:p>
          <a:p>
            <a:pPr>
              <a:buFont typeface="Wingdings" pitchFamily="2" charset="2"/>
              <a:buChar char="§"/>
            </a:pPr>
            <a:r>
              <a:rPr lang="el-GR" dirty="0" smtClean="0"/>
              <a:t>Υποχρέωση </a:t>
            </a:r>
            <a:r>
              <a:rPr lang="el-GR" b="1" dirty="0" smtClean="0"/>
              <a:t>τήρησης της διαδικασίας </a:t>
            </a:r>
            <a:r>
              <a:rPr lang="el-GR" dirty="0" smtClean="0"/>
              <a:t>που προβλέπεται για την έκδοση της ανακαλούμενης πράξης (π.χ. προηγούμενη γνωμοδότηση):</a:t>
            </a:r>
          </a:p>
          <a:p>
            <a:pPr>
              <a:buFont typeface="Wingdings" pitchFamily="2" charset="2"/>
              <a:buChar char="ü"/>
            </a:pPr>
            <a:r>
              <a:rPr lang="el-GR" dirty="0" smtClean="0"/>
              <a:t>όταν η ανακαλούμενη πράξη είναι </a:t>
            </a:r>
            <a:r>
              <a:rPr lang="el-GR" b="1" dirty="0" smtClean="0"/>
              <a:t>νόμιμη</a:t>
            </a:r>
            <a:r>
              <a:rPr lang="el-GR" dirty="0" smtClean="0"/>
              <a:t>.</a:t>
            </a:r>
          </a:p>
          <a:p>
            <a:pPr>
              <a:buFont typeface="Wingdings" pitchFamily="2" charset="2"/>
              <a:buChar char="ü"/>
            </a:pPr>
            <a:r>
              <a:rPr lang="el-GR" dirty="0" smtClean="0"/>
              <a:t>όταν η ανακαλούμενη πράξη είναι </a:t>
            </a:r>
            <a:r>
              <a:rPr lang="el-GR" b="1" dirty="0" smtClean="0"/>
              <a:t>παράνομη</a:t>
            </a:r>
            <a:r>
              <a:rPr lang="el-GR" dirty="0" smtClean="0"/>
              <a:t> και η ανάκληση χωρεί λόγω πλάνης περί τα πράγματα, η οποία προκύπτει από την εκτίμηση στοιχείων τα οποία δεν υπήρχαν κατά την έκδοση της ανακαλούμενης πράξης. </a:t>
            </a:r>
          </a:p>
          <a:p>
            <a:pPr>
              <a:buFont typeface="Wingdings" pitchFamily="2" charset="2"/>
              <a:buChar char="ü"/>
            </a:pPr>
            <a:endParaRPr lang="el-GR" dirty="0" smtClean="0"/>
          </a:p>
          <a:p>
            <a:pPr>
              <a:buFont typeface="Wingdings" pitchFamily="2" charset="2"/>
              <a:buChar char="ü"/>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Autofit/>
          </a:bodyPr>
          <a:lstStyle/>
          <a:p>
            <a:r>
              <a:rPr lang="el-GR" sz="2800" b="1" dirty="0" smtClean="0"/>
              <a:t>τεκμήριο νομιμότητας:</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457200" y="928670"/>
            <a:ext cx="8229600" cy="5572164"/>
          </a:xfrm>
        </p:spPr>
        <p:txBody>
          <a:bodyPr>
            <a:normAutofit fontScale="25000" lnSpcReduction="20000"/>
          </a:bodyPr>
          <a:lstStyle/>
          <a:p>
            <a:pPr algn="just">
              <a:buNone/>
            </a:pPr>
            <a:r>
              <a:rPr lang="el-GR" dirty="0" smtClean="0"/>
              <a:t>	</a:t>
            </a:r>
            <a:r>
              <a:rPr lang="el-GR" sz="8000" b="1" dirty="0" smtClean="0"/>
              <a:t>η διοικητική πράξη παράγει, </a:t>
            </a:r>
            <a:r>
              <a:rPr lang="el-GR" sz="8000" b="1" dirty="0" smtClean="0">
                <a:solidFill>
                  <a:srgbClr val="FF0000"/>
                </a:solidFill>
              </a:rPr>
              <a:t>ανεξάρτητα από την ύπαρξη τυχόν νομικής πλημμέλειας</a:t>
            </a:r>
            <a:r>
              <a:rPr lang="el-GR" sz="8000" b="1" dirty="0" smtClean="0"/>
              <a:t>, όλα τα έννομα αποτελέσματα που ορίζει, μέχρι την παύση της ισχύος της </a:t>
            </a:r>
            <a:r>
              <a:rPr lang="el-GR" sz="8000" dirty="0" smtClean="0"/>
              <a:t>με την:</a:t>
            </a:r>
          </a:p>
          <a:p>
            <a:pPr>
              <a:buNone/>
            </a:pPr>
            <a:r>
              <a:rPr lang="el-GR" sz="8000" dirty="0" smtClean="0"/>
              <a:t> 	α) ακύρωσή της με δικαστική απόφαση</a:t>
            </a:r>
          </a:p>
          <a:p>
            <a:pPr>
              <a:buNone/>
            </a:pPr>
            <a:r>
              <a:rPr lang="el-GR" sz="8000" dirty="0" smtClean="0"/>
              <a:t>	β) ακύρωσή της με άλλη διοικητική πράξη (συνήθως του εποπτεύοντος οργάνου)</a:t>
            </a:r>
          </a:p>
          <a:p>
            <a:pPr>
              <a:buNone/>
            </a:pPr>
            <a:r>
              <a:rPr lang="el-GR" sz="8000" dirty="0" smtClean="0"/>
              <a:t>	γ) ανάκλησή της από το εκδίδον αυτή όργανο</a:t>
            </a:r>
          </a:p>
          <a:p>
            <a:pPr>
              <a:buNone/>
            </a:pPr>
            <a:r>
              <a:rPr lang="el-GR" sz="8000" dirty="0" smtClean="0"/>
              <a:t>	δ) την  κατάργησή της με νομοθετική/κανονιστική ρύθμιση</a:t>
            </a:r>
          </a:p>
          <a:p>
            <a:pPr>
              <a:buNone/>
            </a:pPr>
            <a:r>
              <a:rPr lang="el-GR" sz="8000" dirty="0" smtClean="0"/>
              <a:t>	ανεξάρτητα από την τυχόν πιθανή της νομική πλημμέλεια </a:t>
            </a:r>
          </a:p>
          <a:p>
            <a:pPr>
              <a:buNone/>
            </a:pPr>
            <a:endParaRPr lang="el-GR" sz="8000" dirty="0" smtClean="0"/>
          </a:p>
          <a:p>
            <a:pPr algn="ctr">
              <a:buNone/>
            </a:pPr>
            <a:r>
              <a:rPr lang="el-GR" sz="8000" dirty="0" smtClean="0"/>
              <a:t>	</a:t>
            </a:r>
            <a:r>
              <a:rPr lang="el-GR" sz="8000" dirty="0" smtClean="0">
                <a:solidFill>
                  <a:schemeClr val="tx2">
                    <a:lumMod val="60000"/>
                    <a:lumOff val="40000"/>
                  </a:schemeClr>
                </a:solidFill>
              </a:rPr>
              <a:t>σχέση τεκμηρίου νομιμότητας με  αρχή της νομιμότητας: </a:t>
            </a:r>
          </a:p>
          <a:p>
            <a:pPr algn="ctr">
              <a:buNone/>
            </a:pPr>
            <a:r>
              <a:rPr lang="el-GR" sz="8000" dirty="0" smtClean="0">
                <a:solidFill>
                  <a:schemeClr val="tx2">
                    <a:lumMod val="60000"/>
                    <a:lumOff val="40000"/>
                  </a:schemeClr>
                </a:solidFill>
              </a:rPr>
              <a:t>επιτρέπει την παραβίασή της</a:t>
            </a:r>
          </a:p>
          <a:p>
            <a:pPr>
              <a:buNone/>
            </a:pPr>
            <a:endParaRPr lang="el-GR" sz="8000" dirty="0" smtClean="0"/>
          </a:p>
          <a:p>
            <a:pPr algn="just">
              <a:buFont typeface="Wingdings" pitchFamily="2" charset="2"/>
              <a:buChar char="Ø"/>
            </a:pPr>
            <a:r>
              <a:rPr lang="el-GR" sz="8000" dirty="0" smtClean="0"/>
              <a:t>	</a:t>
            </a:r>
            <a:r>
              <a:rPr lang="el-GR" sz="8000" b="1" dirty="0" smtClean="0"/>
              <a:t>Δεν καλύπτονται από το τεκμήριο νομιμότητας </a:t>
            </a:r>
            <a:r>
              <a:rPr lang="el-GR" sz="8000" dirty="0" smtClean="0"/>
              <a:t>οι ανυπόστατες διοικητικές πράξεις = ανύπαρκτες στον νομικό κόσμο </a:t>
            </a:r>
          </a:p>
          <a:p>
            <a:pPr algn="r">
              <a:buNone/>
            </a:pPr>
            <a:r>
              <a:rPr lang="el-GR" sz="8000" dirty="0" smtClean="0"/>
              <a:t>					π.χ. μη δημοσίευση </a:t>
            </a:r>
            <a:r>
              <a:rPr lang="el-GR" sz="8000" dirty="0" err="1" smtClean="0"/>
              <a:t>δημοσιευτέας</a:t>
            </a:r>
            <a:r>
              <a:rPr lang="el-GR" sz="8000" dirty="0" smtClean="0"/>
              <a:t> πράξης</a:t>
            </a:r>
          </a:p>
          <a:p>
            <a:pPr algn="r">
              <a:buNone/>
            </a:pPr>
            <a:r>
              <a:rPr lang="el-GR" sz="8000" dirty="0" smtClean="0"/>
              <a:t>				μη νόμιμη υπόσταση του οργάνου που την εξέδωσε.</a:t>
            </a:r>
            <a:r>
              <a:rPr lang="en-US" sz="8000" dirty="0" smtClean="0"/>
              <a:t>	</a:t>
            </a:r>
            <a:endParaRPr lang="el-GR" sz="8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τεκμήριο νομιμότητας:</a:t>
            </a:r>
            <a:r>
              <a:rPr lang="el-GR" sz="3000" dirty="0" smtClean="0"/>
              <a:t/>
            </a:r>
            <a:br>
              <a:rPr lang="el-GR" sz="3000" dirty="0" smtClean="0"/>
            </a:br>
            <a:r>
              <a:rPr lang="el-GR" sz="3000" b="1" dirty="0" smtClean="0">
                <a:solidFill>
                  <a:schemeClr val="tx2">
                    <a:lumMod val="60000"/>
                    <a:lumOff val="40000"/>
                  </a:schemeClr>
                </a:solidFill>
              </a:rPr>
              <a:t>δικονομικές συνέπειες</a:t>
            </a:r>
            <a:endParaRPr lang="el-GR" sz="3000" b="1" dirty="0">
              <a:solidFill>
                <a:schemeClr val="tx2">
                  <a:lumMod val="60000"/>
                  <a:lumOff val="40000"/>
                </a:schemeClr>
              </a:solidFill>
            </a:endParaRPr>
          </a:p>
        </p:txBody>
      </p:sp>
      <p:sp>
        <p:nvSpPr>
          <p:cNvPr id="3" name="2 - Θέση κειμένου"/>
          <p:cNvSpPr>
            <a:spLocks noGrp="1"/>
          </p:cNvSpPr>
          <p:nvPr>
            <p:ph type="body" idx="1"/>
          </p:nvPr>
        </p:nvSpPr>
        <p:spPr>
          <a:xfrm>
            <a:off x="500034" y="1142984"/>
            <a:ext cx="4040188" cy="639762"/>
          </a:xfrm>
        </p:spPr>
        <p:txBody>
          <a:bodyPr/>
          <a:lstStyle/>
          <a:p>
            <a:pPr algn="ctr"/>
            <a:r>
              <a:rPr lang="el-GR" dirty="0" smtClean="0"/>
              <a:t>ατομικές διοικητικές πράξεις</a:t>
            </a:r>
            <a:endParaRPr lang="el-GR" dirty="0"/>
          </a:p>
        </p:txBody>
      </p:sp>
      <p:sp>
        <p:nvSpPr>
          <p:cNvPr id="4" name="3 - Θέση περιεχομένου"/>
          <p:cNvSpPr>
            <a:spLocks noGrp="1"/>
          </p:cNvSpPr>
          <p:nvPr>
            <p:ph sz="half" idx="2"/>
          </p:nvPr>
        </p:nvSpPr>
        <p:spPr>
          <a:xfrm>
            <a:off x="457200" y="1785926"/>
            <a:ext cx="4040188" cy="4340237"/>
          </a:xfrm>
        </p:spPr>
        <p:txBody>
          <a:bodyPr>
            <a:normAutofit lnSpcReduction="10000"/>
          </a:bodyPr>
          <a:lstStyle/>
          <a:p>
            <a:pPr algn="ctr">
              <a:buNone/>
            </a:pPr>
            <a:r>
              <a:rPr lang="el-GR" dirty="0" smtClean="0"/>
              <a:t>	</a:t>
            </a:r>
            <a:r>
              <a:rPr lang="el-GR" dirty="0" smtClean="0">
                <a:solidFill>
                  <a:schemeClr val="accent1">
                    <a:lumMod val="60000"/>
                    <a:lumOff val="40000"/>
                  </a:schemeClr>
                </a:solidFill>
              </a:rPr>
              <a:t>πάροδος της προθεσμίας δικαστικής προσβολής τους</a:t>
            </a:r>
          </a:p>
          <a:p>
            <a:pPr algn="ctr">
              <a:buNone/>
            </a:pPr>
            <a:endParaRPr lang="el-GR" dirty="0" smtClean="0"/>
          </a:p>
          <a:p>
            <a:pPr algn="ctr">
              <a:buNone/>
            </a:pPr>
            <a:r>
              <a:rPr lang="el-GR" dirty="0" smtClean="0"/>
              <a:t>καθίστανται απρόσβλητες</a:t>
            </a:r>
          </a:p>
          <a:p>
            <a:pPr algn="ctr">
              <a:buNone/>
            </a:pPr>
            <a:r>
              <a:rPr lang="el-GR" sz="3000" b="1" dirty="0" smtClean="0"/>
              <a:t>+</a:t>
            </a:r>
          </a:p>
          <a:p>
            <a:pPr algn="ctr">
              <a:buNone/>
            </a:pPr>
            <a:r>
              <a:rPr lang="el-GR" b="1" dirty="0" smtClean="0"/>
              <a:t>αποκλείεται ο παρεμπίπτων έλεγχός τους</a:t>
            </a:r>
            <a:r>
              <a:rPr lang="el-GR" dirty="0" smtClean="0"/>
              <a:t> στο πλαίσιο διαφοράς που τυχόν προκύψει από την προσβολή άλλης ατομικής διοικητικής πράξης. </a:t>
            </a:r>
            <a:endParaRPr lang="el-GR" dirty="0"/>
          </a:p>
        </p:txBody>
      </p:sp>
      <p:sp>
        <p:nvSpPr>
          <p:cNvPr id="5" name="4 - Θέση κειμένου"/>
          <p:cNvSpPr>
            <a:spLocks noGrp="1"/>
          </p:cNvSpPr>
          <p:nvPr>
            <p:ph type="body" sz="quarter" idx="3"/>
          </p:nvPr>
        </p:nvSpPr>
        <p:spPr>
          <a:xfrm>
            <a:off x="4643438" y="1142984"/>
            <a:ext cx="4041775" cy="639762"/>
          </a:xfrm>
        </p:spPr>
        <p:txBody>
          <a:bodyPr/>
          <a:lstStyle/>
          <a:p>
            <a:pPr algn="ctr"/>
            <a:r>
              <a:rPr lang="el-GR" dirty="0" smtClean="0">
                <a:solidFill>
                  <a:srgbClr val="C00000"/>
                </a:solidFill>
              </a:rPr>
              <a:t>κανονιστικές πράξεις</a:t>
            </a:r>
            <a:endParaRPr lang="el-GR" dirty="0">
              <a:solidFill>
                <a:srgbClr val="C00000"/>
              </a:solidFill>
            </a:endParaRPr>
          </a:p>
        </p:txBody>
      </p:sp>
      <p:sp>
        <p:nvSpPr>
          <p:cNvPr id="6" name="5 - Θέση περιεχομένου"/>
          <p:cNvSpPr>
            <a:spLocks noGrp="1"/>
          </p:cNvSpPr>
          <p:nvPr>
            <p:ph sz="quarter" idx="4"/>
          </p:nvPr>
        </p:nvSpPr>
        <p:spPr>
          <a:xfrm>
            <a:off x="4645025" y="1785926"/>
            <a:ext cx="4041775" cy="4714908"/>
          </a:xfrm>
        </p:spPr>
        <p:txBody>
          <a:bodyPr>
            <a:normAutofit fontScale="92500" lnSpcReduction="10000"/>
          </a:bodyPr>
          <a:lstStyle/>
          <a:p>
            <a:pPr algn="ctr">
              <a:buNone/>
            </a:pPr>
            <a:r>
              <a:rPr lang="el-GR" dirty="0" smtClean="0"/>
              <a:t>	</a:t>
            </a:r>
            <a:r>
              <a:rPr lang="el-GR" dirty="0" smtClean="0">
                <a:solidFill>
                  <a:schemeClr val="tx2">
                    <a:lumMod val="60000"/>
                    <a:lumOff val="40000"/>
                  </a:schemeClr>
                </a:solidFill>
              </a:rPr>
              <a:t>πάροδος της προθεσμίας δικαστικής προσβολής τους</a:t>
            </a:r>
          </a:p>
          <a:p>
            <a:pPr algn="ctr">
              <a:buNone/>
            </a:pPr>
            <a:r>
              <a:rPr lang="el-GR" dirty="0" smtClean="0"/>
              <a:t>	 	</a:t>
            </a:r>
          </a:p>
          <a:p>
            <a:pPr algn="ctr">
              <a:buNone/>
            </a:pPr>
            <a:r>
              <a:rPr lang="el-GR" sz="2300" dirty="0" smtClean="0"/>
              <a:t>καθίστανται απρόσβλητες ευθέως </a:t>
            </a:r>
          </a:p>
          <a:p>
            <a:pPr algn="ctr">
              <a:buNone/>
            </a:pPr>
            <a:r>
              <a:rPr lang="el-GR" dirty="0" smtClean="0"/>
              <a:t>ΟΜΩΣ</a:t>
            </a:r>
          </a:p>
          <a:p>
            <a:pPr algn="ctr">
              <a:buNone/>
            </a:pPr>
            <a:r>
              <a:rPr lang="el-GR" dirty="0" smtClean="0"/>
              <a:t>	η </a:t>
            </a:r>
            <a:r>
              <a:rPr lang="el-GR" b="1" dirty="0" smtClean="0"/>
              <a:t>νομιμότητά τους ελέγχεται παρεμπιπτόντως</a:t>
            </a:r>
            <a:r>
              <a:rPr lang="el-GR" dirty="0" smtClean="0"/>
              <a:t> στο διηνεκές επ’ αφορμή προσβολής  κάθε ατομικής διοικητικής πράξης η οποία έχει ως νόμιμο έρεισμα την κανονιστική</a:t>
            </a:r>
          </a:p>
          <a:p>
            <a:pPr algn="ctr">
              <a:buNone/>
            </a:pPr>
            <a:endParaRPr lang="el-GR" dirty="0" smtClean="0"/>
          </a:p>
          <a:p>
            <a:pPr algn="ctr">
              <a:buNone/>
            </a:pPr>
            <a:r>
              <a:rPr lang="el-GR" b="1" dirty="0" smtClean="0"/>
              <a:t>Η ατομική πράξη καθίσταται ακυρωτέα</a:t>
            </a:r>
          </a:p>
          <a:p>
            <a:endParaRPr lang="el-GR" dirty="0"/>
          </a:p>
        </p:txBody>
      </p:sp>
      <p:sp>
        <p:nvSpPr>
          <p:cNvPr id="7" name="6 - Βέλος προς τα κάτω"/>
          <p:cNvSpPr/>
          <p:nvPr/>
        </p:nvSpPr>
        <p:spPr>
          <a:xfrm>
            <a:off x="2214546" y="2571744"/>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6357950" y="2571744"/>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6500826" y="550070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2. εκτελεστότητα:</a:t>
            </a:r>
            <a:br>
              <a:rPr lang="el-GR" sz="3000" b="1" dirty="0" smtClean="0"/>
            </a:br>
            <a:endParaRPr lang="el-GR" sz="3000" dirty="0"/>
          </a:p>
        </p:txBody>
      </p:sp>
      <p:sp>
        <p:nvSpPr>
          <p:cNvPr id="3" name="2 - Θέση περιεχομένου"/>
          <p:cNvSpPr>
            <a:spLocks noGrp="1"/>
          </p:cNvSpPr>
          <p:nvPr>
            <p:ph idx="1"/>
          </p:nvPr>
        </p:nvSpPr>
        <p:spPr>
          <a:xfrm>
            <a:off x="457200" y="1142984"/>
            <a:ext cx="8229600" cy="4983179"/>
          </a:xfrm>
        </p:spPr>
        <p:txBody>
          <a:bodyPr>
            <a:normAutofit fontScale="62500" lnSpcReduction="20000"/>
          </a:bodyPr>
          <a:lstStyle/>
          <a:p>
            <a:pPr algn="ctr">
              <a:buNone/>
            </a:pPr>
            <a:r>
              <a:rPr lang="el-GR" b="1" dirty="0" smtClean="0"/>
              <a:t>	</a:t>
            </a:r>
            <a:r>
              <a:rPr lang="el-GR" sz="3400" b="1" dirty="0" smtClean="0"/>
              <a:t>επιφέρει άμεση μεταβολή στον εξωτερικό νομικό κόσμο.</a:t>
            </a:r>
          </a:p>
          <a:p>
            <a:pPr algn="ctr">
              <a:buNone/>
            </a:pPr>
            <a:r>
              <a:rPr lang="el-GR" sz="3400" dirty="0" smtClean="0"/>
              <a:t>	</a:t>
            </a:r>
          </a:p>
          <a:p>
            <a:pPr algn="ctr">
              <a:buNone/>
            </a:pPr>
            <a:r>
              <a:rPr lang="el-GR" sz="3400" dirty="0" smtClean="0"/>
              <a:t>από την έκδοση της πράξης η εφαρμογή της είναι </a:t>
            </a:r>
            <a:r>
              <a:rPr lang="el-GR" sz="3400" b="1" dirty="0" smtClean="0"/>
              <a:t>υποχρεωτική</a:t>
            </a:r>
            <a:r>
              <a:rPr lang="el-GR" sz="3400" dirty="0" smtClean="0"/>
              <a:t> τόσο για τη Διοίκηση όσο και για τον διοικούμενο</a:t>
            </a:r>
          </a:p>
          <a:p>
            <a:pPr algn="ctr">
              <a:buNone/>
            </a:pPr>
            <a:endParaRPr lang="el-GR" sz="3400" b="1" dirty="0" smtClean="0"/>
          </a:p>
          <a:p>
            <a:pPr algn="ctr">
              <a:buNone/>
            </a:pPr>
            <a:r>
              <a:rPr lang="el-GR" sz="3400" b="1" dirty="0" smtClean="0"/>
              <a:t>διοικητικός</a:t>
            </a:r>
            <a:r>
              <a:rPr lang="el-GR" sz="2400" b="1" dirty="0" smtClean="0"/>
              <a:t> </a:t>
            </a:r>
            <a:r>
              <a:rPr lang="el-GR" sz="3400" b="1" dirty="0" smtClean="0"/>
              <a:t>καταναγκασμός</a:t>
            </a:r>
          </a:p>
          <a:p>
            <a:endParaRPr lang="el-GR" sz="3400" b="1" dirty="0" smtClean="0"/>
          </a:p>
          <a:p>
            <a:pPr>
              <a:buNone/>
            </a:pPr>
            <a:r>
              <a:rPr lang="el-GR" b="1" dirty="0" smtClean="0">
                <a:solidFill>
                  <a:schemeClr val="tx2">
                    <a:lumMod val="60000"/>
                    <a:lumOff val="40000"/>
                  </a:schemeClr>
                </a:solidFill>
              </a:rPr>
              <a:t>	</a:t>
            </a:r>
            <a:r>
              <a:rPr lang="el-GR" sz="3400" b="1" dirty="0" smtClean="0">
                <a:solidFill>
                  <a:schemeClr val="tx2">
                    <a:lumMod val="60000"/>
                    <a:lumOff val="40000"/>
                  </a:schemeClr>
                </a:solidFill>
              </a:rPr>
              <a:t>δικονομικές συνέπειες:</a:t>
            </a:r>
            <a:endParaRPr lang="el-GR" sz="3400" dirty="0" smtClean="0"/>
          </a:p>
          <a:p>
            <a:pPr algn="just">
              <a:buNone/>
            </a:pPr>
            <a:r>
              <a:rPr lang="el-GR" sz="3400" dirty="0" smtClean="0"/>
              <a:t>	η εκτέλεσή της δύναται να ανασταλεί από τα δικαστήρια κατόπιν αιτήματος του διοικουμένου, ο οποίος και φέρει το σχετικό δικονομικό βάρος </a:t>
            </a:r>
            <a:r>
              <a:rPr lang="el-GR" sz="3400" i="1" dirty="0" smtClean="0"/>
              <a:t>[άρθρο 52 </a:t>
            </a:r>
            <a:r>
              <a:rPr lang="el-GR" sz="3400" i="1" dirty="0" err="1" smtClean="0"/>
              <a:t>π.δ</a:t>
            </a:r>
            <a:r>
              <a:rPr lang="el-GR" sz="3400" i="1" dirty="0" smtClean="0"/>
              <a:t>. 18/1989 για τις ακυρωτικές διαφορές και άρθρα 200 επ. ΚΔΔ για τις διαφορές ουσίας].</a:t>
            </a:r>
          </a:p>
          <a:p>
            <a:endParaRPr lang="el-GR" dirty="0" smtClean="0"/>
          </a:p>
          <a:p>
            <a:pPr>
              <a:buFont typeface="Wingdings" pitchFamily="2" charset="2"/>
              <a:buChar char="v"/>
            </a:pPr>
            <a:r>
              <a:rPr lang="el-GR" dirty="0" smtClean="0"/>
              <a:t>κατ’ εξαίρεση αναστολή εκτέλεσης μπορεί να χορηγηθεί και από τη διοίκηση αυτεπαγγέλτως είτε κατόπιν αιτήματος του διοικουμένου (άρθρο 26 ΚΔΔ/</a:t>
            </a:r>
            <a:r>
              <a:rPr lang="el-GR" dirty="0" err="1" smtClean="0"/>
              <a:t>σίας</a:t>
            </a:r>
            <a:r>
              <a:rPr lang="el-GR" dirty="0" smtClean="0"/>
              <a:t>).</a:t>
            </a:r>
            <a:endParaRPr lang="el-GR" dirty="0"/>
          </a:p>
        </p:txBody>
      </p:sp>
      <p:sp>
        <p:nvSpPr>
          <p:cNvPr id="4" name="3 - Βέλος προς τα κάτω"/>
          <p:cNvSpPr/>
          <p:nvPr/>
        </p:nvSpPr>
        <p:spPr>
          <a:xfrm>
            <a:off x="4286248" y="1500174"/>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86248" y="2357430"/>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428596" y="428604"/>
            <a:ext cx="4040188" cy="639762"/>
          </a:xfrm>
        </p:spPr>
        <p:txBody>
          <a:bodyPr/>
          <a:lstStyle/>
          <a:p>
            <a:pPr algn="ctr"/>
            <a:r>
              <a:rPr lang="el-GR" dirty="0" smtClean="0"/>
              <a:t>ατομική διοικητική πράξη</a:t>
            </a:r>
            <a:endParaRPr lang="el-GR" dirty="0"/>
          </a:p>
        </p:txBody>
      </p:sp>
      <p:sp>
        <p:nvSpPr>
          <p:cNvPr id="4" name="3 - Θέση περιεχομένου"/>
          <p:cNvSpPr>
            <a:spLocks noGrp="1"/>
          </p:cNvSpPr>
          <p:nvPr>
            <p:ph sz="half" idx="2"/>
          </p:nvPr>
        </p:nvSpPr>
        <p:spPr>
          <a:xfrm>
            <a:off x="457200" y="1285860"/>
            <a:ext cx="4040188" cy="4840303"/>
          </a:xfrm>
        </p:spPr>
        <p:txBody>
          <a:bodyPr>
            <a:normAutofit/>
          </a:bodyPr>
          <a:lstStyle/>
          <a:p>
            <a:pPr>
              <a:buFont typeface="Wingdings" pitchFamily="2" charset="2"/>
              <a:buChar char="Ø"/>
            </a:pPr>
            <a:r>
              <a:rPr lang="el-GR" sz="2000" dirty="0" smtClean="0"/>
              <a:t>θεσπίζει ρύθμιση για μία </a:t>
            </a:r>
            <a:r>
              <a:rPr lang="el-GR" sz="2000" b="1" dirty="0" smtClean="0"/>
              <a:t>συγκεκριμένη</a:t>
            </a:r>
            <a:r>
              <a:rPr lang="el-GR" sz="2000" dirty="0" smtClean="0"/>
              <a:t> περίπτωση </a:t>
            </a:r>
          </a:p>
          <a:p>
            <a:pPr>
              <a:buFont typeface="Wingdings" pitchFamily="2" charset="2"/>
              <a:buChar char="Ø"/>
            </a:pPr>
            <a:endParaRPr lang="el-GR" sz="2000" dirty="0" smtClean="0"/>
          </a:p>
          <a:p>
            <a:pPr>
              <a:buFont typeface="Wingdings" pitchFamily="2" charset="2"/>
              <a:buChar char="Ø"/>
            </a:pPr>
            <a:r>
              <a:rPr lang="el-GR" sz="2000" dirty="0" smtClean="0"/>
              <a:t>αφορά εξατομικευμένα </a:t>
            </a:r>
            <a:r>
              <a:rPr lang="el-GR" sz="2000" b="1" dirty="0" smtClean="0"/>
              <a:t>ορισμένο πρόσωπο/πρόσωπα  ή πράγμα </a:t>
            </a:r>
            <a:r>
              <a:rPr lang="el-GR" sz="2000" dirty="0" smtClean="0"/>
              <a:t>(πραγματοπαγής)</a:t>
            </a:r>
          </a:p>
          <a:p>
            <a:pPr algn="ctr">
              <a:buNone/>
            </a:pPr>
            <a:r>
              <a:rPr lang="el-GR" dirty="0" smtClean="0"/>
              <a:t>	</a:t>
            </a:r>
          </a:p>
          <a:p>
            <a:pPr algn="ctr">
              <a:buNone/>
            </a:pPr>
            <a:endParaRPr lang="el-GR" dirty="0" smtClean="0"/>
          </a:p>
          <a:p>
            <a:pPr algn="r">
              <a:buNone/>
            </a:pPr>
            <a:r>
              <a:rPr lang="el-GR" sz="1800" i="1" dirty="0" smtClean="0"/>
              <a:t>π.χ. πράξη επιβολής προστίμου,</a:t>
            </a:r>
          </a:p>
          <a:p>
            <a:pPr algn="r">
              <a:buNone/>
            </a:pPr>
            <a:r>
              <a:rPr lang="el-GR" sz="1800" i="1" dirty="0" smtClean="0"/>
              <a:t> εκκαθαριστικό σημείωμα φόρου,</a:t>
            </a:r>
          </a:p>
          <a:p>
            <a:pPr algn="r">
              <a:buNone/>
            </a:pPr>
            <a:r>
              <a:rPr lang="el-GR" sz="1800" i="1" dirty="0" smtClean="0"/>
              <a:t> άδεια άσκησης επαγγέλματος</a:t>
            </a:r>
            <a:endParaRPr lang="el-GR" sz="1800" i="1" dirty="0"/>
          </a:p>
        </p:txBody>
      </p:sp>
      <p:sp>
        <p:nvSpPr>
          <p:cNvPr id="5" name="4 - Θέση κειμένου"/>
          <p:cNvSpPr>
            <a:spLocks noGrp="1"/>
          </p:cNvSpPr>
          <p:nvPr>
            <p:ph type="body" sz="quarter" idx="3"/>
          </p:nvPr>
        </p:nvSpPr>
        <p:spPr>
          <a:xfrm>
            <a:off x="4572000" y="428604"/>
            <a:ext cx="4041775" cy="639762"/>
          </a:xfrm>
        </p:spPr>
        <p:txBody>
          <a:bodyPr/>
          <a:lstStyle/>
          <a:p>
            <a:pPr algn="ctr"/>
            <a:r>
              <a:rPr lang="el-GR" dirty="0" smtClean="0">
                <a:solidFill>
                  <a:srgbClr val="C00000"/>
                </a:solidFill>
              </a:rPr>
              <a:t>κανονιστική πράξη</a:t>
            </a:r>
            <a:endParaRPr lang="el-GR" dirty="0">
              <a:solidFill>
                <a:srgbClr val="C00000"/>
              </a:solidFill>
            </a:endParaRPr>
          </a:p>
        </p:txBody>
      </p:sp>
      <p:sp>
        <p:nvSpPr>
          <p:cNvPr id="6" name="5 - Θέση περιεχομένου"/>
          <p:cNvSpPr>
            <a:spLocks noGrp="1"/>
          </p:cNvSpPr>
          <p:nvPr>
            <p:ph sz="quarter" idx="4"/>
          </p:nvPr>
        </p:nvSpPr>
        <p:spPr>
          <a:xfrm>
            <a:off x="4645025" y="1285860"/>
            <a:ext cx="4041775" cy="4840303"/>
          </a:xfrm>
        </p:spPr>
        <p:txBody>
          <a:bodyPr>
            <a:normAutofit fontScale="70000" lnSpcReduction="20000"/>
          </a:bodyPr>
          <a:lstStyle/>
          <a:p>
            <a:pPr algn="ctr">
              <a:buNone/>
            </a:pPr>
            <a:r>
              <a:rPr lang="el-GR" dirty="0" smtClean="0"/>
              <a:t>	</a:t>
            </a:r>
            <a:r>
              <a:rPr lang="el-GR" b="1" dirty="0" smtClean="0"/>
              <a:t>θεσπίζει γενικούς και αφηρημένους κανόνες δικαίου</a:t>
            </a:r>
          </a:p>
          <a:p>
            <a:pPr algn="ctr">
              <a:buNone/>
            </a:pPr>
            <a:r>
              <a:rPr lang="el-GR" dirty="0" smtClean="0"/>
              <a:t>	(ουσιαστικούς νόμους)</a:t>
            </a:r>
          </a:p>
          <a:p>
            <a:endParaRPr lang="el-GR" dirty="0" smtClean="0"/>
          </a:p>
          <a:p>
            <a:pPr algn="just">
              <a:buFont typeface="Wingdings" pitchFamily="2" charset="2"/>
              <a:buChar char="Ø"/>
            </a:pPr>
            <a:r>
              <a:rPr lang="el-GR" b="1" dirty="0" smtClean="0"/>
              <a:t>γενική:</a:t>
            </a:r>
            <a:r>
              <a:rPr lang="el-GR" dirty="0" smtClean="0"/>
              <a:t> οι αποδέκτες της δεν προσδιορίζονται εξατομικευμένα εκ των προτέρων, αλλά καθορίζονται με βάση </a:t>
            </a:r>
            <a:r>
              <a:rPr lang="el-GR" b="1" dirty="0" smtClean="0"/>
              <a:t>γενικά κριτήρια</a:t>
            </a:r>
            <a:r>
              <a:rPr lang="el-GR" dirty="0" smtClean="0"/>
              <a:t>. </a:t>
            </a:r>
          </a:p>
          <a:p>
            <a:pPr algn="just">
              <a:buFont typeface="Wingdings" pitchFamily="2" charset="2"/>
              <a:buChar char="Ø"/>
            </a:pPr>
            <a:endParaRPr lang="el-GR" dirty="0" smtClean="0"/>
          </a:p>
          <a:p>
            <a:pPr algn="just">
              <a:buFont typeface="Wingdings" pitchFamily="2" charset="2"/>
              <a:buChar char="Ø"/>
            </a:pPr>
            <a:r>
              <a:rPr lang="el-GR" b="1" dirty="0" smtClean="0"/>
              <a:t>αφηρημένη:</a:t>
            </a:r>
            <a:r>
              <a:rPr lang="el-GR" dirty="0" smtClean="0"/>
              <a:t> η ρύθμιση που θεσπίζει δεν περιορίζεται σε μία συγκεκριμένη περίπτωση, αλλά ισχύει για κάθε περίπτωση που πληροί τις προϋποθέσεις για να υπαχθεί στο πεδίο εφαρμογής της (</a:t>
            </a:r>
            <a:r>
              <a:rPr lang="el-GR" b="1" dirty="0" smtClean="0"/>
              <a:t>κατά γένος οριζόμενες περιπτώσεις</a:t>
            </a:r>
            <a:r>
              <a:rPr lang="el-GR" dirty="0" smtClean="0"/>
              <a:t>).</a:t>
            </a:r>
          </a:p>
          <a:p>
            <a:pPr>
              <a:buNone/>
            </a:pPr>
            <a:endParaRPr lang="el-GR" dirty="0" smtClean="0"/>
          </a:p>
          <a:p>
            <a:pPr algn="r">
              <a:buNone/>
            </a:pPr>
            <a:r>
              <a:rPr lang="el-GR" i="1" dirty="0" smtClean="0"/>
              <a:t>π.χ. οι </a:t>
            </a:r>
            <a:r>
              <a:rPr lang="el-GR" i="1" dirty="0" err="1" smtClean="0"/>
              <a:t>τρίτεκνοι</a:t>
            </a:r>
            <a:r>
              <a:rPr lang="el-GR" i="1" dirty="0" smtClean="0"/>
              <a:t> των οποίων το ετήσιο οικογενειακό εισόδημα δεν υπερβαίνει το Χ ποσό, λαμβάνουν μηνιαία ενίσχυση Υ ευρώ.</a:t>
            </a:r>
            <a:endParaRPr lang="el-GR"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428596" y="428604"/>
            <a:ext cx="4040188" cy="639762"/>
          </a:xfrm>
        </p:spPr>
        <p:txBody>
          <a:bodyPr/>
          <a:lstStyle/>
          <a:p>
            <a:pPr algn="ctr"/>
            <a:r>
              <a:rPr lang="el-GR" dirty="0" smtClean="0"/>
              <a:t>ατομική διοικητική πράξη</a:t>
            </a:r>
            <a:endParaRPr lang="el-GR" dirty="0"/>
          </a:p>
        </p:txBody>
      </p:sp>
      <p:sp>
        <p:nvSpPr>
          <p:cNvPr id="4" name="3 - Θέση περιεχομένου"/>
          <p:cNvSpPr>
            <a:spLocks noGrp="1"/>
          </p:cNvSpPr>
          <p:nvPr>
            <p:ph sz="half" idx="2"/>
          </p:nvPr>
        </p:nvSpPr>
        <p:spPr>
          <a:xfrm>
            <a:off x="457200" y="1285860"/>
            <a:ext cx="4040188" cy="4840303"/>
          </a:xfrm>
        </p:spPr>
        <p:txBody>
          <a:bodyPr>
            <a:normAutofit/>
          </a:bodyPr>
          <a:lstStyle/>
          <a:p>
            <a:pPr>
              <a:buFont typeface="Wingdings" pitchFamily="2" charset="2"/>
              <a:buChar char="Ø"/>
            </a:pPr>
            <a:endParaRPr lang="el-GR" sz="2000" dirty="0" smtClean="0"/>
          </a:p>
          <a:p>
            <a:pPr algn="ctr">
              <a:buNone/>
            </a:pPr>
            <a:r>
              <a:rPr lang="el-GR" dirty="0" smtClean="0"/>
              <a:t>	</a:t>
            </a:r>
          </a:p>
          <a:p>
            <a:pPr algn="ctr">
              <a:buNone/>
            </a:pPr>
            <a:endParaRPr lang="el-GR" dirty="0" smtClean="0"/>
          </a:p>
          <a:p>
            <a:pPr algn="r">
              <a:buNone/>
            </a:pPr>
            <a:endParaRPr lang="el-GR" sz="1800" i="1" dirty="0"/>
          </a:p>
        </p:txBody>
      </p:sp>
      <p:sp>
        <p:nvSpPr>
          <p:cNvPr id="5" name="4 - Θέση κειμένου"/>
          <p:cNvSpPr>
            <a:spLocks noGrp="1"/>
          </p:cNvSpPr>
          <p:nvPr>
            <p:ph type="body" sz="quarter" idx="3"/>
          </p:nvPr>
        </p:nvSpPr>
        <p:spPr>
          <a:xfrm>
            <a:off x="4572000" y="428604"/>
            <a:ext cx="4041775" cy="639762"/>
          </a:xfrm>
        </p:spPr>
        <p:txBody>
          <a:bodyPr/>
          <a:lstStyle/>
          <a:p>
            <a:pPr algn="ctr"/>
            <a:r>
              <a:rPr lang="el-GR" dirty="0" smtClean="0">
                <a:solidFill>
                  <a:srgbClr val="C00000"/>
                </a:solidFill>
              </a:rPr>
              <a:t>κανονιστική πράξη</a:t>
            </a:r>
            <a:endParaRPr lang="el-GR" dirty="0">
              <a:solidFill>
                <a:srgbClr val="C00000"/>
              </a:solidFill>
            </a:endParaRPr>
          </a:p>
        </p:txBody>
      </p:sp>
      <p:sp>
        <p:nvSpPr>
          <p:cNvPr id="6" name="5 - Θέση περιεχομένου"/>
          <p:cNvSpPr>
            <a:spLocks noGrp="1"/>
          </p:cNvSpPr>
          <p:nvPr>
            <p:ph sz="quarter" idx="4"/>
          </p:nvPr>
        </p:nvSpPr>
        <p:spPr>
          <a:xfrm>
            <a:off x="4645025" y="1285860"/>
            <a:ext cx="4041775" cy="4840303"/>
          </a:xfrm>
        </p:spPr>
        <p:txBody>
          <a:bodyPr>
            <a:normAutofit/>
          </a:bodyPr>
          <a:lstStyle/>
          <a:p>
            <a:pPr>
              <a:buFont typeface="Wingdings" pitchFamily="2" charset="2"/>
              <a:buChar char="Ø"/>
            </a:pPr>
            <a:r>
              <a:rPr lang="el-GR" sz="2200" dirty="0" smtClean="0"/>
              <a:t>δεν χρήζει (καταρχήν) αιτιολογίας.</a:t>
            </a:r>
          </a:p>
          <a:p>
            <a:pPr>
              <a:buFont typeface="Wingdings" pitchFamily="2" charset="2"/>
              <a:buChar char="Ø"/>
            </a:pPr>
            <a:r>
              <a:rPr lang="el-GR" sz="2200" dirty="0" smtClean="0"/>
              <a:t>δεν προϋποθέτει προηγούμενη ακρόαση του διοικουμένου. </a:t>
            </a:r>
          </a:p>
          <a:p>
            <a:pPr>
              <a:buFont typeface="Wingdings" pitchFamily="2" charset="2"/>
              <a:buChar char="Ø"/>
            </a:pPr>
            <a:r>
              <a:rPr lang="el-GR" sz="2200" dirty="0" smtClean="0"/>
              <a:t>γνωστοποιείται με τη δημοσίευσή της (στοιχείο του υποστατού της). </a:t>
            </a:r>
          </a:p>
          <a:p>
            <a:pPr>
              <a:buFont typeface="Wingdings" pitchFamily="2" charset="2"/>
              <a:buChar char="Ø"/>
            </a:pPr>
            <a:r>
              <a:rPr lang="el-GR" sz="2200" dirty="0" smtClean="0"/>
              <a:t>καταρχήν καταργείται (ανακαλείται σε εξαιρετικές περιπτώσεις).</a:t>
            </a:r>
            <a:r>
              <a:rPr lang="el-GR"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fontScale="90000"/>
          </a:bodyPr>
          <a:lstStyle/>
          <a:p>
            <a:r>
              <a:rPr lang="el-GR" sz="2000" b="1" dirty="0" smtClean="0">
                <a:solidFill>
                  <a:srgbClr val="C00000"/>
                </a:solidFill>
              </a:rPr>
              <a:t>γενική ατομική πράξη ή </a:t>
            </a:r>
            <a:br>
              <a:rPr lang="el-GR" sz="2000" b="1" dirty="0" smtClean="0">
                <a:solidFill>
                  <a:srgbClr val="C00000"/>
                </a:solidFill>
              </a:rPr>
            </a:br>
            <a:r>
              <a:rPr lang="el-GR" sz="2000" b="1" dirty="0" smtClean="0">
                <a:solidFill>
                  <a:srgbClr val="C00000"/>
                </a:solidFill>
              </a:rPr>
              <a:t>ατομική πράξη γενικής εφαρμογής ή</a:t>
            </a:r>
            <a:br>
              <a:rPr lang="el-GR" sz="2000" b="1" dirty="0" smtClean="0">
                <a:solidFill>
                  <a:srgbClr val="C00000"/>
                </a:solidFill>
              </a:rPr>
            </a:br>
            <a:r>
              <a:rPr lang="el-GR" sz="2000" b="1" dirty="0" smtClean="0">
                <a:solidFill>
                  <a:srgbClr val="C00000"/>
                </a:solidFill>
              </a:rPr>
              <a:t> ατομική πράξη γενικού περιεχομένου </a:t>
            </a:r>
          </a:p>
        </p:txBody>
      </p:sp>
      <p:sp>
        <p:nvSpPr>
          <p:cNvPr id="3" name="2 - Θέση περιεχομένου"/>
          <p:cNvSpPr>
            <a:spLocks noGrp="1"/>
          </p:cNvSpPr>
          <p:nvPr>
            <p:ph idx="1"/>
          </p:nvPr>
        </p:nvSpPr>
        <p:spPr>
          <a:xfrm>
            <a:off x="457200" y="1142984"/>
            <a:ext cx="8229600" cy="5500726"/>
          </a:xfrm>
        </p:spPr>
        <p:txBody>
          <a:bodyPr>
            <a:noAutofit/>
          </a:bodyPr>
          <a:lstStyle/>
          <a:p>
            <a:pPr lvl="1">
              <a:buNone/>
            </a:pPr>
            <a:r>
              <a:rPr lang="el-GR" sz="1500" dirty="0" smtClean="0"/>
              <a:t>Διαφέρει από την …</a:t>
            </a:r>
          </a:p>
          <a:p>
            <a:pPr lvl="1" algn="just">
              <a:buFont typeface="Wingdings" pitchFamily="2" charset="2"/>
              <a:buChar char="Ø"/>
            </a:pPr>
            <a:r>
              <a:rPr lang="el-GR" sz="1500" dirty="0" smtClean="0"/>
              <a:t>κανονιστική 	    ρυθμίζει </a:t>
            </a:r>
            <a:r>
              <a:rPr lang="el-GR" sz="1500" b="1" dirty="0" smtClean="0"/>
              <a:t>συγκεκριμένη</a:t>
            </a:r>
            <a:r>
              <a:rPr lang="el-GR" sz="1500" dirty="0" smtClean="0"/>
              <a:t> περίπτωση (και όχι </a:t>
            </a:r>
            <a:r>
              <a:rPr lang="el-GR" sz="1500" i="1" dirty="0" smtClean="0"/>
              <a:t>κατηγορία</a:t>
            </a:r>
            <a:r>
              <a:rPr lang="el-GR" sz="1500" dirty="0" smtClean="0"/>
              <a:t> περιπτώσεων).</a:t>
            </a:r>
          </a:p>
          <a:p>
            <a:pPr lvl="1" algn="just">
              <a:buNone/>
            </a:pPr>
            <a:r>
              <a:rPr lang="el-GR" sz="1500" dirty="0" smtClean="0"/>
              <a:t>	η γενική ατομική δεν θεσπίζει κανόνα δικαίου (όπως η κανονιστική), αλλά υπάγει μία περίπτωση σε υφιστάμενο κανόνα δικαίου.</a:t>
            </a:r>
          </a:p>
          <a:p>
            <a:pPr lvl="1" algn="just">
              <a:buFont typeface="Wingdings" pitchFamily="2" charset="2"/>
              <a:buChar char="Ø"/>
            </a:pPr>
            <a:r>
              <a:rPr lang="el-GR" sz="1500" dirty="0" smtClean="0"/>
              <a:t>ατομική 	δεν προσδιορίζει τους </a:t>
            </a:r>
            <a:r>
              <a:rPr lang="el-GR" sz="1500" b="1" dirty="0" smtClean="0"/>
              <a:t>αποδέκτες</a:t>
            </a:r>
            <a:r>
              <a:rPr lang="el-GR" sz="1500" dirty="0" smtClean="0"/>
              <a:t> της, αλλά αυτοί </a:t>
            </a:r>
            <a:r>
              <a:rPr lang="el-GR" sz="1500" b="1" dirty="0" smtClean="0"/>
              <a:t>μπορούν να προσδιοριστούν με έμμεσο τρόπο: </a:t>
            </a:r>
            <a:r>
              <a:rPr lang="el-GR" sz="1500" dirty="0" smtClean="0"/>
              <a:t>με βάση την πραγματική ή τοπική σχέση που έχουν με την κατάσταση που αποτελεί αντικείμενο ρύθμισης της γενικής ατομικής πράξης.</a:t>
            </a:r>
          </a:p>
          <a:p>
            <a:pPr lvl="1" algn="just">
              <a:buFont typeface="Wingdings" pitchFamily="2" charset="2"/>
              <a:buChar char="Ø"/>
            </a:pPr>
            <a:r>
              <a:rPr lang="el-GR" sz="1500" b="1" dirty="0" smtClean="0"/>
              <a:t>σώρευση ατομικών πράξεων	 </a:t>
            </a:r>
            <a:r>
              <a:rPr lang="el-GR" sz="1500" dirty="0" smtClean="0"/>
              <a:t>περισσότερες ατομικές πράξεις σε ένα ενιαίο κείμενο  -αναλύεται  αντίστοιχες επί μέρους πράξεις.</a:t>
            </a:r>
          </a:p>
          <a:p>
            <a:pPr lvl="1" algn="r">
              <a:buNone/>
            </a:pPr>
            <a:r>
              <a:rPr lang="el-GR" sz="1400" dirty="0" smtClean="0"/>
              <a:t>	</a:t>
            </a:r>
            <a:r>
              <a:rPr lang="el-GR" sz="1400" i="1" dirty="0" smtClean="0"/>
              <a:t>π.χ. ο πίνακας διορισμού περισσότερων δημόσιων υπαλλήλων </a:t>
            </a:r>
          </a:p>
          <a:p>
            <a:pPr lvl="1" algn="r">
              <a:buNone/>
            </a:pPr>
            <a:r>
              <a:rPr lang="el-GR" sz="1400" i="1" dirty="0" smtClean="0"/>
              <a:t>		    πράξη ανακήρυξης των υποψηφίων των δημοτικών εκλογών</a:t>
            </a:r>
          </a:p>
          <a:p>
            <a:pPr lvl="1" algn="ctr">
              <a:buNone/>
            </a:pPr>
            <a:endParaRPr lang="el-GR" sz="1400" dirty="0" smtClean="0"/>
          </a:p>
          <a:p>
            <a:pPr lvl="1" algn="ctr">
              <a:buFont typeface="Wingdings" pitchFamily="2" charset="2"/>
              <a:buChar char="ü"/>
            </a:pPr>
            <a:r>
              <a:rPr lang="el-GR" sz="1500" b="1" dirty="0" smtClean="0"/>
              <a:t>κατηγορία ατομικής πράξης:</a:t>
            </a:r>
          </a:p>
          <a:p>
            <a:pPr algn="ctr">
              <a:buNone/>
            </a:pPr>
            <a:r>
              <a:rPr lang="el-GR" sz="1500" dirty="0" smtClean="0"/>
              <a:t>	</a:t>
            </a:r>
            <a:r>
              <a:rPr lang="el-GR" sz="1500" b="1" dirty="0" smtClean="0">
                <a:solidFill>
                  <a:srgbClr val="FF0000"/>
                </a:solidFill>
              </a:rPr>
              <a:t>υπάγεται στους κανόνες που διέπουν τις ατομικές πράξεις με επιμέρους διαφοροποιήσεις</a:t>
            </a:r>
          </a:p>
          <a:p>
            <a:r>
              <a:rPr lang="el-GR" sz="1400" dirty="0" smtClean="0"/>
              <a:t>δεν εκδίδεται δυνάμει  νομοθετικής εξουσιοδότησης αλλά </a:t>
            </a:r>
            <a:r>
              <a:rPr lang="el-GR" sz="1400" b="1" dirty="0" smtClean="0"/>
              <a:t>ερείδεται σε κανονιστική πράξη</a:t>
            </a:r>
          </a:p>
          <a:p>
            <a:r>
              <a:rPr lang="el-GR" sz="1400" dirty="0" smtClean="0"/>
              <a:t>τεκμήριο νομιμότητας (</a:t>
            </a:r>
            <a:r>
              <a:rPr lang="el-GR" sz="1400" b="1" dirty="0" smtClean="0"/>
              <a:t>ανεπίτρεπτος ο παρεμπίπτων έλεγχος της νομιμότητάς της</a:t>
            </a:r>
            <a:r>
              <a:rPr lang="el-GR" sz="1400" dirty="0" smtClean="0"/>
              <a:t>)</a:t>
            </a:r>
          </a:p>
          <a:p>
            <a:r>
              <a:rPr lang="el-GR" sz="1400" dirty="0" smtClean="0"/>
              <a:t>κανόνες ανάκλησης ατομικών πράξεων </a:t>
            </a:r>
          </a:p>
          <a:p>
            <a:r>
              <a:rPr lang="el-GR" sz="1400" b="1" dirty="0" smtClean="0"/>
              <a:t>δεν απαιτείται η δημοσίευσή </a:t>
            </a:r>
            <a:r>
              <a:rPr lang="el-GR" sz="1400" dirty="0" smtClean="0"/>
              <a:t>της,  αν και συχνά προβλέπεται υποχρέωση δημοσίευσης κατηγοριών γενικών ατομικών πράξεων </a:t>
            </a:r>
          </a:p>
          <a:p>
            <a:r>
              <a:rPr lang="el-GR" sz="1400" b="1" dirty="0" smtClean="0"/>
              <a:t>δικαστική προσβολή:</a:t>
            </a:r>
            <a:r>
              <a:rPr lang="el-GR" sz="1400" dirty="0" smtClean="0"/>
              <a:t>  για τον ενδιαφερόμενο διοικούμενο          από την κοινοποίηση ή η γνώση της .</a:t>
            </a:r>
          </a:p>
          <a:p>
            <a:pPr>
              <a:buNone/>
            </a:pPr>
            <a:r>
              <a:rPr lang="el-GR" sz="1400" dirty="0" smtClean="0"/>
              <a:t>	για τους τρίτους       από τη δημοσίευσή της, αν είναι </a:t>
            </a:r>
            <a:r>
              <a:rPr lang="el-GR" sz="1400" dirty="0" err="1" smtClean="0"/>
              <a:t>δημοσιευτέα</a:t>
            </a:r>
            <a:r>
              <a:rPr lang="el-GR" sz="1400" dirty="0" smtClean="0"/>
              <a:t>, ή, διαφορετικά, από τη γνώση της.</a:t>
            </a:r>
          </a:p>
          <a:p>
            <a:endParaRPr lang="el-GR" sz="1400" dirty="0" smtClean="0"/>
          </a:p>
          <a:p>
            <a:pPr lvl="1" algn="r">
              <a:buNone/>
            </a:pPr>
            <a:endParaRPr lang="el-GR" sz="1400" dirty="0" smtClean="0"/>
          </a:p>
        </p:txBody>
      </p:sp>
      <p:sp>
        <p:nvSpPr>
          <p:cNvPr id="8" name="7 - Δεξιό βέλος"/>
          <p:cNvSpPr/>
          <p:nvPr/>
        </p:nvSpPr>
        <p:spPr>
          <a:xfrm>
            <a:off x="2285984" y="1500174"/>
            <a:ext cx="142876"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Δεξιό βέλος"/>
          <p:cNvSpPr/>
          <p:nvPr/>
        </p:nvSpPr>
        <p:spPr>
          <a:xfrm>
            <a:off x="2071670" y="2285992"/>
            <a:ext cx="142876"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Δεξιό βέλος"/>
          <p:cNvSpPr/>
          <p:nvPr/>
        </p:nvSpPr>
        <p:spPr>
          <a:xfrm>
            <a:off x="3929058" y="3000372"/>
            <a:ext cx="142876"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Δεξιό βέλος"/>
          <p:cNvSpPr/>
          <p:nvPr/>
        </p:nvSpPr>
        <p:spPr>
          <a:xfrm>
            <a:off x="5286380" y="6072206"/>
            <a:ext cx="142876"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Δεξιό βέλος"/>
          <p:cNvSpPr/>
          <p:nvPr/>
        </p:nvSpPr>
        <p:spPr>
          <a:xfrm>
            <a:off x="2143108" y="6357958"/>
            <a:ext cx="142876"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lstStyle/>
          <a:p>
            <a:endParaRPr lang="el-GR" dirty="0"/>
          </a:p>
        </p:txBody>
      </p:sp>
      <p:sp>
        <p:nvSpPr>
          <p:cNvPr id="3" name="2 - Θέση περιεχομένου"/>
          <p:cNvSpPr>
            <a:spLocks noGrp="1"/>
          </p:cNvSpPr>
          <p:nvPr>
            <p:ph idx="1"/>
          </p:nvPr>
        </p:nvSpPr>
        <p:spPr>
          <a:xfrm>
            <a:off x="457200" y="1600200"/>
            <a:ext cx="8229600" cy="4829196"/>
          </a:xfrm>
        </p:spPr>
        <p:txBody>
          <a:bodyPr>
            <a:normAutofit fontScale="55000" lnSpcReduction="20000"/>
          </a:bodyPr>
          <a:lstStyle/>
          <a:p>
            <a:pPr lvl="1" algn="ctr">
              <a:buNone/>
            </a:pPr>
            <a:r>
              <a:rPr lang="el-GR" sz="3600" b="1" dirty="0" smtClean="0"/>
              <a:t>Περιπτωσιολογία γενικών ατομικών πράξεων </a:t>
            </a:r>
          </a:p>
          <a:p>
            <a:pPr lvl="1">
              <a:buFont typeface="Wingdings" pitchFamily="2" charset="2"/>
              <a:buChar char="ü"/>
            </a:pPr>
            <a:endParaRPr lang="en-US" sz="3200" dirty="0" smtClean="0"/>
          </a:p>
          <a:p>
            <a:pPr lvl="1">
              <a:buFont typeface="Wingdings" pitchFamily="2" charset="2"/>
              <a:buChar char="ü"/>
            </a:pPr>
            <a:r>
              <a:rPr lang="el-GR" sz="3200" dirty="0" smtClean="0"/>
              <a:t>πρόσκληση για κατάταξη</a:t>
            </a:r>
            <a:r>
              <a:rPr lang="en-US" sz="3200" dirty="0" smtClean="0"/>
              <a:t> </a:t>
            </a:r>
            <a:r>
              <a:rPr lang="el-GR" sz="3200" dirty="0" smtClean="0"/>
              <a:t>στο στρατό όσων ανήκουν σε στρατολογική κλάση</a:t>
            </a:r>
          </a:p>
          <a:p>
            <a:pPr lvl="1">
              <a:buFont typeface="Wingdings" pitchFamily="2" charset="2"/>
              <a:buChar char="ü"/>
            </a:pPr>
            <a:r>
              <a:rPr lang="el-GR" sz="3200" dirty="0" smtClean="0"/>
              <a:t>διαταγή αστυνομίας σε διαδηλωτές να διαλυθούν</a:t>
            </a:r>
          </a:p>
          <a:p>
            <a:pPr lvl="1">
              <a:buFont typeface="Wingdings" pitchFamily="2" charset="2"/>
              <a:buChar char="ü"/>
            </a:pPr>
            <a:r>
              <a:rPr lang="el-GR" sz="3200" dirty="0" smtClean="0"/>
              <a:t>ρύθμιση κυκλοφορίας από την τροχαία σε συγκεκριμένη περίπτωση</a:t>
            </a:r>
          </a:p>
          <a:p>
            <a:pPr lvl="1">
              <a:buFont typeface="Wingdings" pitchFamily="2" charset="2"/>
              <a:buChar char="ü"/>
            </a:pPr>
            <a:r>
              <a:rPr lang="el-GR" sz="3200" dirty="0" smtClean="0"/>
              <a:t>πράξη καθορισμού οριογραμμής αιγιαλού και παραλίας</a:t>
            </a:r>
          </a:p>
          <a:p>
            <a:pPr lvl="1">
              <a:buFont typeface="Wingdings" pitchFamily="2" charset="2"/>
              <a:buChar char="ü"/>
            </a:pPr>
            <a:r>
              <a:rPr lang="el-GR" sz="3200" dirty="0" smtClean="0"/>
              <a:t>πράξη κήρυξης έκτασης ως αναδασωτέας</a:t>
            </a:r>
          </a:p>
          <a:p>
            <a:pPr lvl="1">
              <a:buFont typeface="Wingdings" pitchFamily="2" charset="2"/>
              <a:buChar char="ü"/>
            </a:pPr>
            <a:endParaRPr lang="el-GR" sz="2900" b="1" dirty="0" smtClean="0"/>
          </a:p>
          <a:p>
            <a:pPr lvl="1">
              <a:buFont typeface="Wingdings" pitchFamily="2" charset="2"/>
              <a:buChar char="ü"/>
            </a:pPr>
            <a:r>
              <a:rPr lang="el-GR" sz="2900" b="1" dirty="0" smtClean="0"/>
              <a:t>πράξεις έγκρισης των γενικών πολεοδομικών σχεδίων και των σχεδίων πόλεων</a:t>
            </a:r>
            <a:endParaRPr lang="en-US" sz="2900" b="1" dirty="0" smtClean="0"/>
          </a:p>
          <a:p>
            <a:pPr lvl="1" algn="ctr">
              <a:buNone/>
            </a:pPr>
            <a:r>
              <a:rPr lang="el-GR" sz="2900" dirty="0" smtClean="0"/>
              <a:t>κατά το μέρος που…</a:t>
            </a:r>
          </a:p>
          <a:p>
            <a:pPr lvl="1">
              <a:buNone/>
            </a:pPr>
            <a:endParaRPr lang="el-GR" dirty="0" smtClean="0"/>
          </a:p>
          <a:p>
            <a:pPr lvl="1">
              <a:buFont typeface="Wingdings" pitchFamily="2" charset="2"/>
              <a:buChar char="Ø"/>
            </a:pPr>
            <a:r>
              <a:rPr lang="el-GR" dirty="0" smtClean="0"/>
              <a:t>καθορίζουν μια περιοχής ως οικιστική</a:t>
            </a:r>
          </a:p>
          <a:p>
            <a:pPr lvl="1">
              <a:buFont typeface="Wingdings" pitchFamily="2" charset="2"/>
              <a:buChar char="Ø"/>
            </a:pPr>
            <a:r>
              <a:rPr lang="el-GR" dirty="0" smtClean="0"/>
              <a:t>ορίζουν τους οικοδομήσιμους, κοινόχρηστους και κοινωφελείς χώρους</a:t>
            </a:r>
          </a:p>
          <a:p>
            <a:pPr lvl="1">
              <a:buFont typeface="Wingdings" pitchFamily="2" charset="2"/>
              <a:buChar char="Ø"/>
            </a:pPr>
            <a:r>
              <a:rPr lang="el-GR" dirty="0" smtClean="0"/>
              <a:t>προβαίνει σε ρυμοτομικού χαρακτήρα διαρρυθμίσεις</a:t>
            </a:r>
          </a:p>
          <a:p>
            <a:pPr lvl="1">
              <a:buNone/>
            </a:pPr>
            <a:r>
              <a:rPr lang="el-GR" b="1" dirty="0" smtClean="0"/>
              <a:t>		       ατομικές πράξεις γενικού περιεχομένου</a:t>
            </a:r>
            <a:r>
              <a:rPr lang="el-GR" dirty="0" smtClean="0"/>
              <a:t> </a:t>
            </a:r>
          </a:p>
          <a:p>
            <a:pPr lvl="1">
              <a:buNone/>
            </a:pPr>
            <a:r>
              <a:rPr lang="el-GR" b="1" dirty="0" smtClean="0"/>
              <a:t>					ΟΜΩΣ</a:t>
            </a:r>
          </a:p>
          <a:p>
            <a:pPr lvl="1">
              <a:buNone/>
            </a:pPr>
            <a:r>
              <a:rPr lang="el-GR" dirty="0" smtClean="0"/>
              <a:t>θεσπίζουν όρους δόμησης π.χ. πλάτος πεζοδρομίων, συντελεστή δόμησης	</a:t>
            </a:r>
          </a:p>
          <a:p>
            <a:pPr lvl="1">
              <a:buNone/>
            </a:pPr>
            <a:r>
              <a:rPr lang="el-GR" dirty="0" smtClean="0"/>
              <a:t>		          </a:t>
            </a:r>
            <a:r>
              <a:rPr lang="el-GR" b="1" dirty="0" smtClean="0"/>
              <a:t>κανονιστικό χαρακτήρα</a:t>
            </a:r>
            <a:endParaRPr lang="el-GR" dirty="0"/>
          </a:p>
        </p:txBody>
      </p:sp>
      <p:sp>
        <p:nvSpPr>
          <p:cNvPr id="4" name="3 - Βέλος προς τα κάτω"/>
          <p:cNvSpPr/>
          <p:nvPr/>
        </p:nvSpPr>
        <p:spPr>
          <a:xfrm>
            <a:off x="4286248" y="4357694"/>
            <a:ext cx="785818"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1357290" y="5929330"/>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1285852" y="5214950"/>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732</Words>
  <Application>Microsoft Office PowerPoint</Application>
  <PresentationFormat>Προβολή στην οθόνη (4:3)</PresentationFormat>
  <Paragraphs>279</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 του Office</vt:lpstr>
      <vt:lpstr>  Εφαρμογές Δημοσίου Δικαίου - Ανασκόπηση διοικητικού δικαίου  </vt:lpstr>
      <vt:lpstr>διοικητική πράξη </vt:lpstr>
      <vt:lpstr>τεκμήριο νομιμότητας: </vt:lpstr>
      <vt:lpstr>τεκμήριο νομιμότητας: δικονομικές συνέπειες</vt:lpstr>
      <vt:lpstr>2. εκτελεστότητα: </vt:lpstr>
      <vt:lpstr>Διαφάνεια 6</vt:lpstr>
      <vt:lpstr>Διαφάνεια 7</vt:lpstr>
      <vt:lpstr>γενική ατομική πράξη ή  ατομική πράξη γενικής εφαρμογής ή  ατομική πράξη γενικού περιεχομένου </vt:lpstr>
      <vt:lpstr>Διαφάνεια 9</vt:lpstr>
      <vt:lpstr>διακρίσεις των ατομικών διοικητικών πράξεων</vt:lpstr>
      <vt:lpstr>σύνθετη διοικητική ενέργεια</vt:lpstr>
      <vt:lpstr>Περιπτωσιολογία</vt:lpstr>
      <vt:lpstr>Διαφάνεια 13</vt:lpstr>
      <vt:lpstr>Το πρόβλημα της ανάκλησης:  κατά το χρονικό διάστημα που η διοικητική πράξη ίσχυσε, πιθανόν δημιουργήθηκαν πραγματικές καταστάσεις και οι διοικούμενοι απέκτησαν δικαιώματα, των οποίων η ανατροπή είναι δυσχερής ή ανεπιεικής.   π.χ. ανάκληση της άδειας οικοδομής ενός εργοστασίου του οποίου έχει ολοκληρωθεί η εγκατάσταση</vt:lpstr>
      <vt:lpstr> ανάκληση διοικητικής πράξης:</vt:lpstr>
      <vt:lpstr> α. Προϋποθέσεις ανάκλησης  παράνομης διοικητικής πράξης </vt:lpstr>
      <vt:lpstr> εύλογος χρόνος ανάκλησης  παράνομης ευμενούς διοικητικής πράξης : </vt:lpstr>
      <vt:lpstr>Διαφάνεια 18</vt:lpstr>
      <vt:lpstr> μετά την πάροδο ευλόγου χρόνου   αδύνατη η ανάκληση  μίας παράνομης ευμενούς πράξης </vt:lpstr>
      <vt:lpstr> β. Προϋποθέσεις ανάκλησης  νόμιμης διοικητικής πράξης </vt:lpstr>
      <vt:lpstr>Κατ’ εξαίρεση μόνο επιτρεπτή ανάκληση  νόμιμης ευμενούς πράξης για:</vt:lpstr>
      <vt:lpstr>γενική αρχή του διοικητικού δικαίου:  η Διοίκηση έχει διακριτική ευχέρεια (και όχι δέσμια αρμοδιότητα) να ανακαλεί τις νόμιμες, αλλά ακόμα και τις παράνομες πράξεις της</vt:lpstr>
      <vt:lpstr>Διαδικασία ανάκλησης (άρθρο 21 Κώδικα Διοικητικής Διαδικασίας)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102</cp:revision>
  <dcterms:created xsi:type="dcterms:W3CDTF">2024-03-04T06:22:03Z</dcterms:created>
  <dcterms:modified xsi:type="dcterms:W3CDTF">2024-03-20T15:31:49Z</dcterms:modified>
</cp:coreProperties>
</file>