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58" r:id="rId4"/>
    <p:sldId id="263" r:id="rId5"/>
    <p:sldId id="268" r:id="rId6"/>
    <p:sldId id="270" r:id="rId7"/>
    <p:sldId id="266" r:id="rId8"/>
    <p:sldId id="261" r:id="rId9"/>
    <p:sldId id="271" r:id="rId10"/>
    <p:sldId id="272" r:id="rId11"/>
    <p:sldId id="260" r:id="rId12"/>
    <p:sldId id="262" r:id="rId13"/>
    <p:sldId id="273" r:id="rId14"/>
    <p:sldId id="282" r:id="rId15"/>
    <p:sldId id="274" r:id="rId16"/>
    <p:sldId id="275" r:id="rId17"/>
    <p:sldId id="276" r:id="rId18"/>
    <p:sldId id="280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692C2-38E2-4CD2-BCEE-3288C34A7B56}" type="datetimeFigureOut">
              <a:rPr lang="el-GR" smtClean="0"/>
              <a:pPr/>
              <a:t>26/3/2024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E89C5-B324-4188-830E-CAA2AD0DAFE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1785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l-GR" sz="3100" b="1" dirty="0" smtClean="0">
                <a:latin typeface="Bahnschrift" pitchFamily="34" charset="0"/>
              </a:rPr>
              <a:t>Εφαρμογές Δημοσίου Δικαίου -</a:t>
            </a:r>
            <a:br>
              <a:rPr lang="el-GR" sz="3100" b="1" dirty="0" smtClean="0">
                <a:latin typeface="Bahnschrift" pitchFamily="34" charset="0"/>
              </a:rPr>
            </a:br>
            <a:r>
              <a:rPr lang="el-GR" sz="3100" b="1" dirty="0" smtClean="0">
                <a:latin typeface="Bahnschrift" pitchFamily="34" charset="0"/>
              </a:rPr>
              <a:t>Ανασκόπηση διοικητικού δικαίου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l-GR" b="1" dirty="0" smtClean="0">
              <a:latin typeface="Bahnschrift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el-GR" b="1" dirty="0" smtClean="0">
                <a:latin typeface="Arial Black" pitchFamily="34" charset="0"/>
              </a:rPr>
              <a:t>Η αρχιτεκτονική της</a:t>
            </a:r>
          </a:p>
          <a:p>
            <a:pPr algn="ctr">
              <a:buNone/>
            </a:pPr>
            <a:r>
              <a:rPr lang="el-GR" b="1" dirty="0" smtClean="0">
                <a:latin typeface="Arial Black" pitchFamily="34" charset="0"/>
              </a:rPr>
              <a:t> διοικητικής δικαιοδοσίας</a:t>
            </a:r>
          </a:p>
          <a:p>
            <a:pPr>
              <a:buNone/>
            </a:pPr>
            <a:endParaRPr lang="el-GR" b="1" dirty="0"/>
          </a:p>
          <a:p>
            <a:pPr>
              <a:buNone/>
            </a:pPr>
            <a:endParaRPr lang="el-GR" b="1" dirty="0" smtClean="0"/>
          </a:p>
          <a:p>
            <a:pPr algn="r">
              <a:buNone/>
            </a:pPr>
            <a:endParaRPr lang="el-GR" sz="2000" b="1" i="1" dirty="0" smtClean="0"/>
          </a:p>
          <a:p>
            <a:pPr algn="r">
              <a:buNone/>
            </a:pPr>
            <a:r>
              <a:rPr lang="el-GR" sz="2000" b="1" i="1" dirty="0" smtClean="0"/>
              <a:t> </a:t>
            </a:r>
          </a:p>
          <a:p>
            <a:pPr algn="r">
              <a:buNone/>
            </a:pPr>
            <a:r>
              <a:rPr lang="el-GR" sz="2000" b="1" i="1" dirty="0" smtClean="0"/>
              <a:t>Αναπληρωτής Καθηγητής Ν. </a:t>
            </a:r>
            <a:r>
              <a:rPr lang="el-GR" sz="2000" b="1" i="1" dirty="0" err="1" smtClean="0"/>
              <a:t>Παπασπύρου</a:t>
            </a:r>
            <a:endParaRPr lang="el-GR" sz="2000" b="1" i="1" dirty="0" smtClean="0"/>
          </a:p>
          <a:p>
            <a:pPr algn="r">
              <a:buNone/>
            </a:pPr>
            <a:r>
              <a:rPr lang="el-GR" sz="2000" b="1" i="1" dirty="0" smtClean="0"/>
              <a:t>Επίκουρος Καθηγητής Η. </a:t>
            </a:r>
            <a:r>
              <a:rPr lang="el-GR" sz="2000" b="1" i="1" dirty="0" err="1" smtClean="0"/>
              <a:t>Κουβαράς</a:t>
            </a:r>
            <a:endParaRPr lang="el-GR" sz="2000" b="1" i="1" dirty="0" smtClean="0"/>
          </a:p>
          <a:p>
            <a:pPr algn="r">
              <a:buNone/>
            </a:pPr>
            <a:endParaRPr lang="el-GR" sz="2000" b="1" i="1" dirty="0" smtClean="0"/>
          </a:p>
          <a:p>
            <a:pPr algn="r">
              <a:buNone/>
            </a:pPr>
            <a:endParaRPr lang="el-GR" sz="2000" b="1" i="1" dirty="0" smtClean="0"/>
          </a:p>
          <a:p>
            <a:pPr algn="ctr">
              <a:buNone/>
            </a:pPr>
            <a:r>
              <a:rPr lang="el-GR" sz="2000" b="1" dirty="0" smtClean="0"/>
              <a:t>Μάρτιος 2024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31746" name="Picture 2" descr="Nομική Αθήνας | ΕΚΠΑ - neolaia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9"/>
            <a:ext cx="1800238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r>
              <a:rPr lang="el-GR" sz="2200" b="1" dirty="0" smtClean="0">
                <a:solidFill>
                  <a:schemeClr val="tx2"/>
                </a:solidFill>
              </a:rPr>
              <a:t>πρακτική διαφορά στις δύο δικαιοδοσίες</a:t>
            </a:r>
            <a:r>
              <a:rPr lang="en-US" sz="2200" b="1" dirty="0" smtClean="0">
                <a:solidFill>
                  <a:schemeClr val="tx2"/>
                </a:solidFill>
              </a:rPr>
              <a:t>;</a:t>
            </a:r>
            <a:r>
              <a:rPr lang="el-GR" sz="2200" dirty="0" smtClean="0"/>
              <a:t> </a:t>
            </a:r>
            <a:br>
              <a:rPr lang="el-GR" sz="2200" dirty="0" smtClean="0"/>
            </a:br>
            <a:r>
              <a:rPr lang="el-GR" sz="2200" dirty="0" smtClean="0"/>
              <a:t>όταν η Διοίκηση </a:t>
            </a:r>
            <a:r>
              <a:rPr lang="el-GR" sz="2200" b="1" i="1" dirty="0" smtClean="0"/>
              <a:t>ασκώντας τη διακριτική της ευχέρεια </a:t>
            </a:r>
            <a:r>
              <a:rPr lang="el-GR" sz="2200" dirty="0" smtClean="0"/>
              <a:t>ή </a:t>
            </a:r>
            <a:r>
              <a:rPr lang="el-GR" sz="2200" b="1" dirty="0" smtClean="0"/>
              <a:t>εξειδικεύοντας αόριστη αξιολογική νομική έννοια</a:t>
            </a: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>εκδίδει πράξη</a:t>
            </a: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>επιλέγοντας λύση εντός ενός πλαισίου νομίμων λύσεων.</a:t>
            </a:r>
            <a:endParaRPr lang="el-GR" sz="2200" b="1" dirty="0">
              <a:solidFill>
                <a:schemeClr val="tx2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28596" y="2214554"/>
            <a:ext cx="4040188" cy="63976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ΑΚΥΡΩΤΙΚΗ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857496"/>
            <a:ext cx="4040188" cy="35719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/>
              <a:t>	Ο ακυρωτικός δικαστής </a:t>
            </a:r>
            <a:r>
              <a:rPr lang="el-GR" sz="2000" b="1" dirty="0" smtClean="0"/>
              <a:t>δεν</a:t>
            </a:r>
            <a:r>
              <a:rPr lang="el-GR" sz="2000" dirty="0" smtClean="0"/>
              <a:t> μπορεί να ελέγξει την κρίση αυτή εντός του πλαισίου, αλλά </a:t>
            </a:r>
            <a:r>
              <a:rPr lang="el-GR" sz="2000" b="1" dirty="0" smtClean="0"/>
              <a:t>μόνο την υπέρβαση των άκρων ορίων ή την κακή χρήση της ευχέρειας αυτής</a:t>
            </a:r>
            <a:r>
              <a:rPr lang="el-GR" sz="2000" dirty="0" smtClean="0"/>
              <a:t> που συνήθως οφείλεται στην παράβαση των ορίων της αναλογικότητας.</a:t>
            </a:r>
            <a:endParaRPr lang="en-US" sz="2000" dirty="0" smtClean="0"/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714876" y="2285992"/>
            <a:ext cx="4041775" cy="63976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00B050"/>
                </a:solidFill>
              </a:rPr>
              <a:t>ΟΥΣΙΑΣΤΙΚΗ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928934"/>
            <a:ext cx="4041775" cy="319722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sz="2000" dirty="0" smtClean="0"/>
              <a:t>	</a:t>
            </a:r>
            <a:r>
              <a:rPr lang="en-US" sz="2000" dirty="0" smtClean="0"/>
              <a:t>O </a:t>
            </a:r>
            <a:r>
              <a:rPr lang="el-GR" sz="2000" dirty="0" smtClean="0"/>
              <a:t>δικαστής ουσίας μπορεί να ελέγξει και να υποκαταστήσει την κρίση της διοίκησης </a:t>
            </a:r>
            <a:r>
              <a:rPr lang="el-GR" sz="2000" b="1" u="sng" dirty="0" smtClean="0"/>
              <a:t>και εντός του πλαισίου</a:t>
            </a:r>
            <a:r>
              <a:rPr lang="el-GR" sz="2000" dirty="0" smtClean="0"/>
              <a:t>, εκφέροντας «ως διοίκηση δευτέρου βαθμού» μια νέα διαφορετική κρίση ουσίας και επιλέγοντας μια άλλη νόμιμη λύση, </a:t>
            </a:r>
            <a:r>
              <a:rPr lang="el-GR" sz="2000" b="1" u="sng" dirty="0" smtClean="0"/>
              <a:t>αφού πάντως η διοίκηση έχει προβεί κατά την αρχή της διάκρισης των εξουσιών σε μια πρώτη κρίση</a:t>
            </a:r>
            <a:r>
              <a:rPr lang="el-GR" sz="2000" dirty="0" smtClean="0"/>
              <a:t>.</a:t>
            </a:r>
            <a:endParaRPr lang="el-GR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Άρθρο 95 παρ.3 Σ. (Συμβούλιο της Επικρατείας)</a:t>
            </a:r>
            <a:br>
              <a:rPr lang="el-GR" sz="2000" b="1" dirty="0" smtClean="0"/>
            </a:br>
            <a:r>
              <a:rPr lang="el-GR" sz="2000" b="1" dirty="0" smtClean="0"/>
              <a:t/>
            </a:r>
            <a:br>
              <a:rPr lang="el-GR" sz="2000" b="1" dirty="0" smtClean="0"/>
            </a:br>
            <a:r>
              <a:rPr lang="el-GR" sz="2000" dirty="0" smtClean="0"/>
              <a:t>«</a:t>
            </a:r>
            <a:r>
              <a:rPr lang="el-GR" sz="2000" i="1" dirty="0" smtClean="0"/>
              <a:t>Κατηγορίες υποθέσεων της ακυρωτικής αρμοδιότητας του Συμβουλίου της Επικρατείας </a:t>
            </a:r>
            <a:r>
              <a:rPr lang="el-GR" sz="2000" b="1" i="1" dirty="0" smtClean="0"/>
              <a:t>μπορεί να υπάγονται με νόμο, ανάλογα με τη φύση ή τη σπουδαιότητά τους, στα τακτικά διοικητικά δικαστήρια</a:t>
            </a:r>
            <a:r>
              <a:rPr lang="el-GR" sz="2000" i="1" dirty="0" smtClean="0"/>
              <a:t>. Το Συμβούλιο της Επικρατείας δικάζει σε δεύτερο βαθμό, όπως νόμος ορίζει</a:t>
            </a:r>
            <a:r>
              <a:rPr lang="el-GR" sz="2000" dirty="0" smtClean="0"/>
              <a:t>».</a:t>
            </a:r>
            <a:br>
              <a:rPr lang="el-GR" sz="2000" dirty="0" smtClean="0"/>
            </a:br>
            <a:endParaRPr lang="el-GR" sz="2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dirty="0" smtClean="0"/>
              <a:t>	</a:t>
            </a:r>
            <a:r>
              <a:rPr lang="el-GR" sz="2400" b="1" dirty="0" smtClean="0"/>
              <a:t>Διαφορές από την προσβολή ατομικών διοικητικών πράξεων υπήχθησαν (ως ακυρωτικές διαφορές) στην αρμοδιότητα:</a:t>
            </a:r>
          </a:p>
          <a:p>
            <a:pPr algn="ctr">
              <a:buNone/>
            </a:pPr>
            <a:endParaRPr lang="el-GR" sz="2400" b="1" dirty="0" smtClean="0"/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των τριμελών  διοικητικών εφετείων </a:t>
            </a:r>
            <a:r>
              <a:rPr lang="el-GR" sz="2400" b="1" i="1" dirty="0" smtClean="0"/>
              <a:t>[άρθρο 1 παρ. 1 του ν. 702/1977 (Α´ 268)]</a:t>
            </a:r>
            <a:r>
              <a:rPr lang="el-GR" sz="2400" dirty="0" smtClean="0"/>
              <a:t> </a:t>
            </a:r>
          </a:p>
          <a:p>
            <a:pPr algn="r">
              <a:buNone/>
            </a:pPr>
            <a:r>
              <a:rPr lang="el-GR" sz="1900" i="1" dirty="0" smtClean="0"/>
              <a:t>π.χ.  έκδοση οικοδομικών αδειών</a:t>
            </a:r>
          </a:p>
          <a:p>
            <a:pPr algn="r">
              <a:buNone/>
            </a:pPr>
            <a:r>
              <a:rPr lang="el-GR" sz="1900" i="1" dirty="0" smtClean="0"/>
              <a:t>διορισμός -υπηρεσιακή κατάσταση των δημοσίων υπαλλήλων</a:t>
            </a:r>
          </a:p>
          <a:p>
            <a:pPr algn="r">
              <a:buNone/>
            </a:pPr>
            <a:r>
              <a:rPr lang="el-GR" sz="1900" i="1" dirty="0" smtClean="0"/>
              <a:t> ίδρυση και λειτουργία ιδιωτικών εκπαιδευτηρίων</a:t>
            </a:r>
          </a:p>
          <a:p>
            <a:pPr algn="r">
              <a:buNone/>
            </a:pPr>
            <a:endParaRPr lang="el-GR" sz="2400" dirty="0" smtClean="0"/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των τριμελών διοικητικών πρωτοδικείων </a:t>
            </a:r>
            <a:r>
              <a:rPr lang="el-GR" sz="2400" b="1" i="1" dirty="0" smtClean="0"/>
              <a:t>[άρθρο 15 του ν. 3068/2002 (Α΄ 274)]</a:t>
            </a:r>
          </a:p>
          <a:p>
            <a:pPr algn="r">
              <a:buNone/>
            </a:pPr>
            <a:r>
              <a:rPr lang="el-GR" sz="2400" dirty="0" smtClean="0"/>
              <a:t>			</a:t>
            </a:r>
            <a:r>
              <a:rPr lang="el-GR" sz="1900" i="1" dirty="0" smtClean="0"/>
              <a:t>νομοθεσία περί αλλοδαπών</a:t>
            </a:r>
            <a:endParaRPr lang="el-GR" sz="19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Autofit/>
          </a:bodyPr>
          <a:lstStyle/>
          <a:p>
            <a:r>
              <a:rPr lang="el-GR" sz="1800" b="1" dirty="0" smtClean="0"/>
              <a:t>Άρθρο 95 Σ. (Συμβούλιο της Επικρατείας)</a:t>
            </a:r>
            <a:br>
              <a:rPr lang="el-GR" sz="1800" b="1" dirty="0" smtClean="0"/>
            </a:br>
            <a:r>
              <a:rPr lang="el-GR" sz="1800" dirty="0" smtClean="0"/>
              <a:t>	«</a:t>
            </a:r>
            <a:r>
              <a:rPr lang="el-GR" sz="1800" b="1" i="1" dirty="0" smtClean="0"/>
              <a:t>1. </a:t>
            </a:r>
            <a:r>
              <a:rPr lang="el-GR" sz="1800" i="1" dirty="0" smtClean="0"/>
              <a:t>Στην αρμοδιότητα του Συμβουλίου της </a:t>
            </a:r>
            <a:r>
              <a:rPr lang="el-GR" sz="1800" i="1" dirty="0" err="1" smtClean="0"/>
              <a:t>Eπικρατείας</a:t>
            </a:r>
            <a:r>
              <a:rPr lang="el-GR" sz="1800" i="1" dirty="0" smtClean="0"/>
              <a:t> ανήκουν ιδίως:</a:t>
            </a:r>
            <a:br>
              <a:rPr lang="el-GR" sz="1800" i="1" dirty="0" smtClean="0"/>
            </a:br>
            <a:r>
              <a:rPr lang="el-GR" sz="1800" i="1" dirty="0" smtClean="0"/>
              <a:t>α) Η μετά από αίτηση </a:t>
            </a:r>
            <a:r>
              <a:rPr lang="el-GR" sz="1800" b="1" i="1" dirty="0" smtClean="0"/>
              <a:t>ακύρωση των εκτελεστών πράξεων των διοικητικών αρχών</a:t>
            </a:r>
            <a:r>
              <a:rPr lang="el-GR" sz="1800" i="1" dirty="0" smtClean="0"/>
              <a:t> για υπέρβαση εξουσίας ή για παράβαση νόμου. […].</a:t>
            </a:r>
            <a:r>
              <a:rPr lang="el-GR" sz="1800" dirty="0" smtClean="0"/>
              <a:t>».</a:t>
            </a:r>
            <a:br>
              <a:rPr lang="el-GR" sz="1800" dirty="0" smtClean="0"/>
            </a:br>
            <a:r>
              <a:rPr lang="el-GR" sz="3000" b="1" dirty="0" smtClean="0"/>
              <a:t>+</a:t>
            </a: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1800" dirty="0" smtClean="0"/>
              <a:t>«</a:t>
            </a:r>
            <a:r>
              <a:rPr lang="el-GR" sz="1800" b="1" i="1" dirty="0" smtClean="0"/>
              <a:t>3. </a:t>
            </a:r>
            <a:r>
              <a:rPr lang="el-GR" sz="1800" i="1" dirty="0" smtClean="0"/>
              <a:t>Κατηγορίες υποθέσεων της ακυρωτικής αρμοδιότητας του Συμβουλίου της Επικρατείας </a:t>
            </a:r>
            <a:r>
              <a:rPr lang="el-GR" sz="1800" b="1" i="1" dirty="0" smtClean="0"/>
              <a:t>μπορεί να υπάγονται με νόμο, ανάλογα με τη φύση ή τη σπουδαιότητά τους, στα τακτικά διοικητικά δικαστήρια</a:t>
            </a:r>
            <a:r>
              <a:rPr lang="el-GR" sz="1800" dirty="0" smtClean="0"/>
              <a:t>».</a:t>
            </a:r>
            <a:br>
              <a:rPr lang="el-GR" sz="1800" dirty="0" smtClean="0"/>
            </a:br>
            <a:endParaRPr lang="el-GR" sz="1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/>
              <a:t>	</a:t>
            </a:r>
            <a:r>
              <a:rPr lang="el-GR" b="1" dirty="0" err="1" smtClean="0"/>
              <a:t>ΣτΕ</a:t>
            </a:r>
            <a:r>
              <a:rPr lang="el-GR" b="1" dirty="0" smtClean="0"/>
              <a:t>-τεκμήριο γενικής ακυρωτικής αρμοδιότητας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/>
              <a:t>	ΤΔΔ-</a:t>
            </a:r>
            <a:r>
              <a:rPr lang="el-GR" dirty="0" smtClean="0"/>
              <a:t> γενική αρμοδιότητα επί των διοικητικών διαφορών ουσίας= </a:t>
            </a:r>
            <a:r>
              <a:rPr lang="el-GR" b="1" dirty="0" smtClean="0"/>
              <a:t>ειδική αρμοδιότητα</a:t>
            </a:r>
            <a:r>
              <a:rPr lang="el-GR" dirty="0" smtClean="0"/>
              <a:t>: ανάθεση στα ΤΔΔ συγκεκριμένων κατηγοριών υποθέσεων, η φύση και η σπουδαιότητα των οποίων δεν επιβάλλει, κατά την εκτίμηση του νομοθέτη, την εκδίκασή τους από το </a:t>
            </a:r>
            <a:r>
              <a:rPr lang="el-GR" dirty="0" err="1" smtClean="0"/>
              <a:t>ΣτΕ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pPr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/>
              <a:t>	Απουσία ειδικής νομοθετικής πρόβλεψης για τον τρόπο προσβολής ορισμένης διοικητικής πράξης, με ειδική μνεία του αντικειμένου της 				</a:t>
            </a:r>
            <a:r>
              <a:rPr lang="el-GR" sz="4800" b="1" dirty="0" err="1" smtClean="0"/>
              <a:t>ΣτΕ</a:t>
            </a:r>
            <a:endParaRPr lang="el-GR" sz="4800" b="1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86248" y="2643182"/>
            <a:ext cx="64294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3500430" y="5500702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4286248" y="4572008"/>
            <a:ext cx="64294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sz="2700" b="1" dirty="0" smtClean="0"/>
              <a:t>Η αρμοδιότητα των ΤΔΔ μπορεί να οργανωθεί από τον νόμο: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l-GR" dirty="0" smtClean="0"/>
              <a:t>	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ως </a:t>
            </a:r>
            <a:r>
              <a:rPr lang="el-GR" b="1" dirty="0" smtClean="0"/>
              <a:t>ακυρωτική</a:t>
            </a:r>
            <a:r>
              <a:rPr lang="el-GR" dirty="0" smtClean="0"/>
              <a:t>: αίτημα ενώπιον του δικαστηρίου η εν </a:t>
            </a:r>
            <a:r>
              <a:rPr lang="el-GR" dirty="0" err="1" smtClean="0"/>
              <a:t>όλω</a:t>
            </a:r>
            <a:r>
              <a:rPr lang="el-GR" dirty="0" smtClean="0"/>
              <a:t> ή εν μέρει </a:t>
            </a:r>
            <a:r>
              <a:rPr lang="el-GR" b="1" dirty="0" smtClean="0"/>
              <a:t>ακύρωση</a:t>
            </a:r>
            <a:r>
              <a:rPr lang="el-GR" dirty="0" smtClean="0"/>
              <a:t> (και όχι τροποποίηση) εκτελεστής διοικητικής </a:t>
            </a:r>
            <a:r>
              <a:rPr lang="el-GR" dirty="0" smtClean="0"/>
              <a:t>πράξης.</a:t>
            </a:r>
            <a:endParaRPr lang="el-GR" dirty="0" smtClean="0"/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ως </a:t>
            </a:r>
            <a:r>
              <a:rPr lang="el-GR" b="1" dirty="0" smtClean="0"/>
              <a:t>ουσιαστική/πλήρους δικαιοδοσίας</a:t>
            </a:r>
            <a:r>
              <a:rPr lang="el-GR" dirty="0" smtClean="0"/>
              <a:t>: </a:t>
            </a:r>
            <a:r>
              <a:rPr lang="el-GR" dirty="0" smtClean="0"/>
              <a:t>με αίτημα </a:t>
            </a:r>
            <a:r>
              <a:rPr lang="el-GR" dirty="0" smtClean="0"/>
              <a:t>ενώπιον του δικαστηρίου (εκτός από την ακύρωση και) </a:t>
            </a:r>
            <a:r>
              <a:rPr lang="el-GR" dirty="0" smtClean="0"/>
              <a:t>την </a:t>
            </a:r>
            <a:r>
              <a:rPr lang="el-GR" dirty="0" smtClean="0"/>
              <a:t>μεταρρύθμιση εκτελεστής διοικητικής </a:t>
            </a:r>
            <a:r>
              <a:rPr lang="el-GR" dirty="0" smtClean="0"/>
              <a:t>πράξης. 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Η διασταύρωση ακυρωτικών διαφορών και διαφορών ουσίας μεταξύ </a:t>
            </a:r>
            <a:r>
              <a:rPr lang="el-GR" dirty="0" err="1" smtClean="0"/>
              <a:t>ΣτΕ</a:t>
            </a:r>
            <a:r>
              <a:rPr lang="el-GR" dirty="0" smtClean="0"/>
              <a:t> και ΤΔΔ είναι κατ’ αρχήν επιτρεπτή, με </a:t>
            </a:r>
            <a:r>
              <a:rPr lang="el-GR" dirty="0" smtClean="0"/>
              <a:t>όριο το σεβασμό του </a:t>
            </a:r>
            <a:r>
              <a:rPr lang="el-GR" dirty="0" smtClean="0"/>
              <a:t>πυρήνα </a:t>
            </a:r>
            <a:r>
              <a:rPr lang="el-GR" dirty="0" smtClean="0"/>
              <a:t>κατανομής των </a:t>
            </a:r>
            <a:r>
              <a:rPr lang="el-GR" dirty="0" smtClean="0"/>
              <a:t>αρμοδιοτήτων (άρθρα 94 και 95 Συντ.).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el-GR" sz="2100" b="1" dirty="0" smtClean="0"/>
              <a:t>Από την ίδρυση των τακτικών διοικητικών δικαστηρίων </a:t>
            </a:r>
            <a:r>
              <a:rPr lang="el-GR" sz="2100" b="1" dirty="0" smtClean="0"/>
              <a:t>(1983), </a:t>
            </a:r>
            <a:r>
              <a:rPr lang="el-GR" sz="2100" b="1" dirty="0" smtClean="0"/>
              <a:t>ο νομοθέτης </a:t>
            </a:r>
            <a:r>
              <a:rPr lang="el-GR" sz="2100" b="1" dirty="0" smtClean="0"/>
              <a:t>υπάγει στη δικαιοδοσία τους κατηγορίες διαφορών χαρακτηρίζοντάς </a:t>
            </a:r>
            <a:r>
              <a:rPr lang="el-GR" sz="2100" b="1" dirty="0" smtClean="0"/>
              <a:t>αυτές παράλληλα </a:t>
            </a:r>
            <a:r>
              <a:rPr lang="el-GR" sz="2100" b="1" dirty="0" smtClean="0"/>
              <a:t>ουσίας</a:t>
            </a:r>
            <a:r>
              <a:rPr lang="el-GR" sz="2100" b="1" dirty="0" smtClean="0"/>
              <a:t>….</a:t>
            </a:r>
            <a:br>
              <a:rPr lang="el-GR" sz="2100" b="1" dirty="0" smtClean="0"/>
            </a:br>
            <a:endParaRPr lang="el-GR" sz="21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l-GR" b="1" dirty="0" smtClean="0"/>
              <a:t>Ορόσημα </a:t>
            </a:r>
          </a:p>
          <a:p>
            <a:pPr algn="just"/>
            <a:r>
              <a:rPr lang="el-GR" dirty="0" smtClean="0"/>
              <a:t>Ν. 1406/1983 «Ολοκλήρωση της δικαιοδοσίας των τακτικών διοικητικών δικαστηρίων».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Ν. 2721/1999: υπαγωγή στα ΤΔΔ σειράς διοικητικών κυρώσεων και πειθαρχικών ποινών οι οποίες δεν περιορίζονταν στην επιβολή προστίμων. 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Ν. 3659/2008.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Ν. 4055/2012: το σύνολο των διαφορών από </a:t>
            </a:r>
            <a:r>
              <a:rPr lang="el-GR" b="1" dirty="0" smtClean="0"/>
              <a:t>διοικητικές</a:t>
            </a:r>
            <a:r>
              <a:rPr lang="el-GR" dirty="0" smtClean="0"/>
              <a:t> </a:t>
            </a:r>
            <a:r>
              <a:rPr lang="el-GR" b="1" dirty="0" smtClean="0"/>
              <a:t>κυρώσεις</a:t>
            </a:r>
            <a:r>
              <a:rPr lang="el-GR" dirty="0" smtClean="0"/>
              <a:t> υπήχθησαν στα ΤΔΔ [εξαίρεση: πράξεις επιβολής προστίμου που εκδίδουν η Τράπεζα της Ελλάδος και οι ανεξάρτητες διοικητικές αρχές, οι οποίες εξακολουθούν να υπάγονται στην ακυρωτική αρμοδιότητα του Συμβουλίου της Επικρατείας].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600" b="1" dirty="0" smtClean="0"/>
              <a:t>Υφίσταται λειτουργικό κριτήριο για τη διάκριση των διαφορών σε ακυρωτικές &amp; ουσίας</a:t>
            </a:r>
            <a:r>
              <a:rPr lang="en-US" sz="2600" b="1" dirty="0" smtClean="0"/>
              <a:t>;</a:t>
            </a:r>
            <a:endParaRPr lang="el-GR" sz="2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l-GR" dirty="0" smtClean="0"/>
              <a:t>	</a:t>
            </a:r>
            <a:r>
              <a:rPr lang="el-GR" dirty="0" smtClean="0"/>
              <a:t>ένταση </a:t>
            </a:r>
            <a:r>
              <a:rPr lang="el-GR" dirty="0" smtClean="0"/>
              <a:t>του δικαστικού ελέγχου</a:t>
            </a:r>
          </a:p>
          <a:p>
            <a:pPr algn="ctr">
              <a:buNone/>
            </a:pPr>
            <a:r>
              <a:rPr lang="el-GR" dirty="0" smtClean="0"/>
              <a:t> +</a:t>
            </a:r>
          </a:p>
          <a:p>
            <a:pPr algn="ctr">
              <a:buNone/>
            </a:pPr>
            <a:r>
              <a:rPr lang="el-GR" dirty="0" smtClean="0"/>
              <a:t>ε</a:t>
            </a:r>
            <a:r>
              <a:rPr lang="el-GR" dirty="0" smtClean="0"/>
              <a:t>ξουσίες </a:t>
            </a:r>
            <a:r>
              <a:rPr lang="el-GR" dirty="0" smtClean="0"/>
              <a:t>ακυρωτικού και ουσιαστικού δικαστή 		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χαρακτηριστικά της κάθε δικαιοδοσίας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 όχι λειτουργικά κριτήρια για τον χαρακτηρισμό ορισμένης διαφοράς.</a:t>
            </a:r>
          </a:p>
          <a:p>
            <a:endParaRPr lang="el-GR" dirty="0" smtClean="0"/>
          </a:p>
          <a:p>
            <a:r>
              <a:rPr lang="el-GR" dirty="0" smtClean="0"/>
              <a:t>«διοικητικές διαφορές ουσίας» </a:t>
            </a:r>
          </a:p>
          <a:p>
            <a:pPr algn="r">
              <a:buNone/>
            </a:pPr>
            <a:r>
              <a:rPr lang="el-GR" dirty="0" smtClean="0"/>
              <a:t>διαφορές υποκείμενες σε ουσιαστικό έλεγχο. </a:t>
            </a:r>
          </a:p>
          <a:p>
            <a:endParaRPr lang="el-GR" dirty="0" smtClean="0"/>
          </a:p>
          <a:p>
            <a:r>
              <a:rPr lang="el-GR" dirty="0" smtClean="0"/>
              <a:t>«ακυρωτικές διαφορές»</a:t>
            </a:r>
          </a:p>
          <a:p>
            <a:pPr algn="r">
              <a:buNone/>
            </a:pPr>
            <a:r>
              <a:rPr lang="el-GR" dirty="0" smtClean="0"/>
              <a:t> διαφορές υποκείμενες σε ακυρωτικό έλεγχο.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1643042" y="4643446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1643042" y="5786454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l-GR" sz="3000" b="1" dirty="0" smtClean="0"/>
          </a:p>
          <a:p>
            <a:pPr algn="ctr">
              <a:buNone/>
            </a:pPr>
            <a:r>
              <a:rPr lang="el-GR" sz="3000" b="1" dirty="0" smtClean="0"/>
              <a:t>Γιατί αναζητούνται (και) ουσιαστικά κριτήρια </a:t>
            </a:r>
          </a:p>
          <a:p>
            <a:pPr algn="ctr">
              <a:buNone/>
            </a:pPr>
            <a:r>
              <a:rPr lang="el-GR" sz="3000" b="1" dirty="0" smtClean="0"/>
              <a:t>για τη διάκριση των διοικητικών διαφορών</a:t>
            </a:r>
            <a:r>
              <a:rPr lang="en-US" sz="3000" b="1" dirty="0" smtClean="0"/>
              <a:t>;</a:t>
            </a:r>
            <a:endParaRPr lang="el-GR" sz="3000" b="1" dirty="0" smtClean="0"/>
          </a:p>
          <a:p>
            <a:pPr algn="just">
              <a:buNone/>
            </a:pPr>
            <a:r>
              <a:rPr lang="el-GR" sz="3000" dirty="0" smtClean="0"/>
              <a:t>	</a:t>
            </a:r>
          </a:p>
          <a:p>
            <a:pPr algn="just">
              <a:buNone/>
            </a:pPr>
            <a:r>
              <a:rPr lang="el-GR" sz="3000" dirty="0" smtClean="0"/>
              <a:t>	1. Κατά τον έλεγχο της συνταγματικότητας διατάξεων με τις οποίες κατηγορίες διοικητικών διαφορών </a:t>
            </a:r>
            <a:r>
              <a:rPr lang="el-GR" sz="3000" b="1" dirty="0" smtClean="0"/>
              <a:t>μετατρέπονται</a:t>
            </a:r>
            <a:r>
              <a:rPr lang="el-GR" sz="3000" dirty="0" smtClean="0"/>
              <a:t> από ακυρωτικές σε ουσίας.</a:t>
            </a:r>
          </a:p>
          <a:p>
            <a:pPr algn="just">
              <a:buNone/>
            </a:pPr>
            <a:endParaRPr lang="el-GR" sz="3000" dirty="0" smtClean="0"/>
          </a:p>
          <a:p>
            <a:pPr algn="just">
              <a:buNone/>
            </a:pPr>
            <a:r>
              <a:rPr lang="el-GR" sz="3000" dirty="0" smtClean="0"/>
              <a:t>	2. Κατά τον </a:t>
            </a:r>
            <a:r>
              <a:rPr lang="el-GR" sz="3000" b="1" dirty="0" smtClean="0"/>
              <a:t>προσδιορισμό του είδους ορισμένης διαφοράς </a:t>
            </a:r>
            <a:r>
              <a:rPr lang="el-GR" sz="3000" dirty="0" smtClean="0"/>
              <a:t>της οποίας τα χαρακτηριστικά δεν προκύπτουν με ασφάλεια (όταν δεν παρίσταται ευκρινές αν η συγκεκριμένη διαφορά συμπεριλαμβάνεται στο εύρος νομοθετικής ρύθμισης με την οποία κατηγορία διαφορών κατέστη ουσίας).</a:t>
            </a:r>
          </a:p>
          <a:p>
            <a:pPr algn="just">
              <a:buNone/>
            </a:pPr>
            <a:endParaRPr lang="el-GR" sz="3000" dirty="0" smtClean="0"/>
          </a:p>
          <a:p>
            <a:pPr algn="just">
              <a:buNone/>
            </a:pPr>
            <a:r>
              <a:rPr lang="el-GR" sz="3000" dirty="0" smtClean="0"/>
              <a:t> 	3. Κατά τον έλεγχο </a:t>
            </a:r>
            <a:r>
              <a:rPr lang="el-GR" sz="3000" dirty="0" smtClean="0"/>
              <a:t>του </a:t>
            </a:r>
            <a:r>
              <a:rPr lang="el-GR" sz="3000" b="1" dirty="0" smtClean="0"/>
              <a:t>νομοθετικού χαρακτηρισμού </a:t>
            </a:r>
            <a:r>
              <a:rPr lang="el-GR" sz="3000" dirty="0" smtClean="0"/>
              <a:t>ορισμένης διαφοράς της οποίας επιλαμβάνεται </a:t>
            </a:r>
          </a:p>
          <a:p>
            <a:pPr algn="just">
              <a:buNone/>
            </a:pPr>
            <a:r>
              <a:rPr lang="el-GR" sz="3000" dirty="0" smtClean="0"/>
              <a:t>		κρίσιμα στοιχεία:</a:t>
            </a:r>
          </a:p>
          <a:p>
            <a:pPr algn="just"/>
            <a:r>
              <a:rPr lang="el-GR" sz="2600" dirty="0" smtClean="0"/>
              <a:t>το προβλεπόμενο από το νόμο ένδικο βοήθημα.</a:t>
            </a:r>
            <a:endParaRPr lang="el-GR" sz="2600" dirty="0" smtClean="0"/>
          </a:p>
          <a:p>
            <a:pPr algn="just"/>
            <a:r>
              <a:rPr lang="el-GR" sz="2600" dirty="0" smtClean="0"/>
              <a:t>το </a:t>
            </a:r>
            <a:r>
              <a:rPr lang="el-GR" sz="2600" dirty="0" smtClean="0"/>
              <a:t>δικαστήριο το οποίο </a:t>
            </a:r>
            <a:r>
              <a:rPr lang="el-GR" sz="2600" dirty="0" smtClean="0"/>
              <a:t>ορίζεται ως αρμόδιο για την επίλυση </a:t>
            </a:r>
            <a:r>
              <a:rPr lang="el-GR" sz="2600" dirty="0" smtClean="0"/>
              <a:t>της </a:t>
            </a:r>
            <a:r>
              <a:rPr lang="el-GR" sz="2600" dirty="0" smtClean="0"/>
              <a:t>διαφοράς</a:t>
            </a:r>
            <a:endParaRPr lang="el-GR" sz="2600" dirty="0" smtClean="0"/>
          </a:p>
          <a:p>
            <a:pPr algn="just"/>
            <a:r>
              <a:rPr lang="el-GR" sz="2600" dirty="0" smtClean="0"/>
              <a:t>η </a:t>
            </a:r>
            <a:r>
              <a:rPr lang="el-GR" sz="2600" dirty="0" smtClean="0"/>
              <a:t>έκταση του προβλεπόμενου δικαστικού ελέγχου, όπως τούτη ορίζεται νομοθετικά ή εκ των πραγμάτων δύναται να ασκηθεί.</a:t>
            </a:r>
            <a:endParaRPr lang="el-GR" sz="2600" dirty="0"/>
          </a:p>
        </p:txBody>
      </p:sp>
      <p:sp>
        <p:nvSpPr>
          <p:cNvPr id="5" name="4 - Δεξιό βέλος"/>
          <p:cNvSpPr/>
          <p:nvPr/>
        </p:nvSpPr>
        <p:spPr>
          <a:xfrm>
            <a:off x="1071538" y="4500570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l-GR" sz="2000" b="1" u="sng" dirty="0" smtClean="0"/>
              <a:t>Ατελέσφορα</a:t>
            </a:r>
            <a:r>
              <a:rPr lang="el-GR" sz="2000" b="1" dirty="0" smtClean="0"/>
              <a:t> κριτήρια για τη διάκριση των διοικητικών διαφορών </a:t>
            </a:r>
            <a:endParaRPr lang="el-GR" sz="2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>
            <a:normAutofit fontScale="40000" lnSpcReduction="20000"/>
          </a:bodyPr>
          <a:lstStyle/>
          <a:p>
            <a:r>
              <a:rPr lang="el-GR" sz="4000" b="1" dirty="0" smtClean="0"/>
              <a:t>1. Προσβολή δικαιώματος ή εννόμου συμφέροντος</a:t>
            </a:r>
          </a:p>
          <a:p>
            <a:pPr>
              <a:buNone/>
            </a:pPr>
            <a:r>
              <a:rPr lang="el-GR" sz="4000" dirty="0" smtClean="0"/>
              <a:t>	διαφορά ακυρώσεως 	προσβολή εννόμου συμφέροντος</a:t>
            </a:r>
          </a:p>
          <a:p>
            <a:pPr>
              <a:buNone/>
            </a:pPr>
            <a:r>
              <a:rPr lang="el-GR" sz="4000" dirty="0" smtClean="0"/>
              <a:t>	διαφορά ουσίας		προσβολή δικαιώματος</a:t>
            </a:r>
          </a:p>
          <a:p>
            <a:endParaRPr lang="el-GR" sz="4000" dirty="0" smtClean="0"/>
          </a:p>
          <a:p>
            <a:pPr>
              <a:buNone/>
            </a:pPr>
            <a:r>
              <a:rPr lang="el-GR" sz="4000" dirty="0" smtClean="0"/>
              <a:t>	Άρθρο 51 παρ.3 του Ν. 3659/2008: στη δικαιοδοσία των ΤΔΔ υπάγονται εκδικαζόμενες ως διαφορές </a:t>
            </a:r>
            <a:r>
              <a:rPr lang="el-GR" sz="4000" dirty="0" smtClean="0"/>
              <a:t>ουσίας </a:t>
            </a:r>
            <a:r>
              <a:rPr lang="el-GR" sz="4000" dirty="0" smtClean="0"/>
              <a:t>όλες οι </a:t>
            </a:r>
            <a:r>
              <a:rPr lang="el-GR" sz="4000" dirty="0" smtClean="0"/>
              <a:t>διαφορές, </a:t>
            </a:r>
            <a:r>
              <a:rPr lang="el-GR" sz="4000" dirty="0" smtClean="0"/>
              <a:t>ανεξάρτητα από την ιδιότητα εκείνου που ασκεί το οικείο ένδικο βοήθημα.</a:t>
            </a:r>
          </a:p>
          <a:p>
            <a:endParaRPr lang="el-GR" sz="4000" dirty="0" smtClean="0"/>
          </a:p>
          <a:p>
            <a:r>
              <a:rPr lang="el-GR" sz="4000" b="1" dirty="0" smtClean="0"/>
              <a:t>2.Η έκδοση της πράξης κατά δέσμια αρμοδιότητα ή διακριτική ευχέρεια </a:t>
            </a:r>
          </a:p>
          <a:p>
            <a:pPr algn="just">
              <a:buNone/>
            </a:pPr>
            <a:r>
              <a:rPr lang="el-GR" sz="4000" dirty="0" smtClean="0"/>
              <a:t>	διαφορές ουσίας 		από την προσβολή πράξεων εκδιδομένων κατ’ ενάσκηση </a:t>
            </a:r>
            <a:r>
              <a:rPr lang="el-GR" sz="4000" b="1" dirty="0" smtClean="0"/>
              <a:t>δέσμιας αρμοδιότητας</a:t>
            </a:r>
            <a:r>
              <a:rPr lang="el-GR" sz="4000" dirty="0" smtClean="0"/>
              <a:t>, δηλαδή κατόπιν διαπίστωσης της συνδρομής των τασσομένων στον νόμο προϋποθέσεων, εφόσον δεν απαιτείται η διατύπωση τεχνικής κρίσης.</a:t>
            </a:r>
          </a:p>
          <a:p>
            <a:pPr>
              <a:buNone/>
            </a:pPr>
            <a:r>
              <a:rPr lang="el-GR" sz="4000" dirty="0" smtClean="0"/>
              <a:t>	</a:t>
            </a:r>
          </a:p>
          <a:p>
            <a:pPr>
              <a:buNone/>
            </a:pPr>
            <a:r>
              <a:rPr lang="el-GR" sz="4000" dirty="0" smtClean="0"/>
              <a:t>	Άρθρο 79 παρ.3 </a:t>
            </a:r>
            <a:r>
              <a:rPr lang="el-GR" sz="4000" dirty="0" err="1" smtClean="0"/>
              <a:t>γ΄</a:t>
            </a:r>
            <a:r>
              <a:rPr lang="el-GR" sz="4000" dirty="0" smtClean="0"/>
              <a:t> του Κ.Δ.Δ.: αναπομπή της υπόθεσης στη Διοίκηση σε περίπτωση που η τελευταία δεν έχει ασκήσει τη διακριτική της </a:t>
            </a:r>
            <a:r>
              <a:rPr lang="el-GR" sz="4000" dirty="0" smtClean="0"/>
              <a:t>εξουσία.</a:t>
            </a:r>
            <a:r>
              <a:rPr lang="el-GR" sz="4000" dirty="0" smtClean="0"/>
              <a:t>			</a:t>
            </a:r>
          </a:p>
          <a:p>
            <a:pPr>
              <a:buNone/>
            </a:pPr>
            <a:r>
              <a:rPr lang="el-GR" sz="4000" dirty="0" smtClean="0"/>
              <a:t>		η συνδρομή </a:t>
            </a:r>
            <a:r>
              <a:rPr lang="el-GR" sz="4000" b="1" dirty="0" smtClean="0"/>
              <a:t>διακριτικής ευχέρειας</a:t>
            </a:r>
            <a:r>
              <a:rPr lang="el-GR" sz="4000" dirty="0" smtClean="0"/>
              <a:t> για τη Διοίκηση </a:t>
            </a:r>
            <a:r>
              <a:rPr lang="el-GR" sz="4000" b="1" dirty="0" smtClean="0"/>
              <a:t>δεν αποκλείει </a:t>
            </a:r>
            <a:r>
              <a:rPr lang="el-GR" sz="4000" dirty="0" smtClean="0"/>
              <a:t>τον χαρακτηρισμό διαφοράς ως </a:t>
            </a:r>
            <a:r>
              <a:rPr lang="el-GR" sz="4000" dirty="0" smtClean="0"/>
              <a:t>ουσίας.</a:t>
            </a:r>
            <a:endParaRPr lang="el-GR" sz="4000" dirty="0" smtClean="0"/>
          </a:p>
          <a:p>
            <a:endParaRPr lang="el-GR" sz="4000" dirty="0" smtClean="0"/>
          </a:p>
          <a:p>
            <a:r>
              <a:rPr lang="el-GR" sz="4000" b="1" dirty="0" smtClean="0"/>
              <a:t>3. Στρατηγικής σημασίας κυβερνητικές αποφάσεις</a:t>
            </a:r>
          </a:p>
          <a:p>
            <a:pPr>
              <a:buNone/>
            </a:pPr>
            <a:r>
              <a:rPr lang="el-GR" sz="4000" dirty="0" smtClean="0"/>
              <a:t>	Ο ακυρωτικός έλεγχος πρόσφορος σε περιπτώσεις διοικητικών πράξεων εκδιδομένων κατά διακριτική ευχέρεια που ασκείται, κατά νόμο, με βάση κριτήρια αναφερόμενα στην άσκηση γενικότερης δημόσιας πολιτικής.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6" name="5 - Δεξιό βέλος"/>
          <p:cNvSpPr/>
          <p:nvPr/>
        </p:nvSpPr>
        <p:spPr>
          <a:xfrm>
            <a:off x="2857488" y="1357298"/>
            <a:ext cx="21431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2786050" y="1571612"/>
            <a:ext cx="21431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2714612" y="3214686"/>
            <a:ext cx="21431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Δεξιό βέλος"/>
          <p:cNvSpPr/>
          <p:nvPr/>
        </p:nvSpPr>
        <p:spPr>
          <a:xfrm>
            <a:off x="1142976" y="4500570"/>
            <a:ext cx="21431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>Ανάδυση </a:t>
            </a:r>
            <a:r>
              <a:rPr lang="el-GR" b="1" dirty="0" smtClean="0"/>
              <a:t>ουσιαστικών κριτηρίων</a:t>
            </a:r>
          </a:p>
          <a:p>
            <a:pPr algn="ctr">
              <a:buNone/>
            </a:pPr>
            <a:r>
              <a:rPr lang="el-GR" b="1" dirty="0" smtClean="0"/>
              <a:t> στην νεότερη νομολογία του </a:t>
            </a:r>
            <a:r>
              <a:rPr lang="el-GR" b="1" dirty="0" err="1" smtClean="0"/>
              <a:t>ΣτΕ</a:t>
            </a: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Ανεπίδεκτες ουσιαστικού ελέγχου </a:t>
            </a:r>
            <a:br>
              <a:rPr lang="el-GR" sz="2800" b="1" dirty="0" smtClean="0"/>
            </a:br>
            <a:r>
              <a:rPr lang="el-GR" sz="2800" b="1" dirty="0" smtClean="0"/>
              <a:t>οι κανονιστικές πράξεις της Διοίκησης </a:t>
            </a:r>
            <a:br>
              <a:rPr lang="el-GR" sz="2800" b="1" dirty="0" smtClean="0"/>
            </a:br>
            <a:r>
              <a:rPr lang="en-US" sz="1800" b="1" i="1" dirty="0" smtClean="0"/>
              <a:t>[</a:t>
            </a:r>
            <a:r>
              <a:rPr lang="el-GR" sz="1800" b="1" i="1" dirty="0" err="1" smtClean="0"/>
              <a:t>ΣτΕΟλ</a:t>
            </a:r>
            <a:r>
              <a:rPr lang="el-GR" sz="1800" b="1" i="1" dirty="0" smtClean="0"/>
              <a:t> 3919/2010</a:t>
            </a:r>
            <a:r>
              <a:rPr lang="en-US" sz="1800" b="1" i="1" dirty="0" smtClean="0"/>
              <a:t>]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l-GR" b="1" dirty="0" smtClean="0"/>
              <a:t>άσκηση πλήρους δικαστικού ελέγχου σε κανονιστική πράξη</a:t>
            </a:r>
          </a:p>
          <a:p>
            <a:pPr algn="ctr">
              <a:buNone/>
            </a:pPr>
            <a:r>
              <a:rPr lang="el-GR" sz="4700" b="1" dirty="0" smtClean="0"/>
              <a:t>=</a:t>
            </a:r>
          </a:p>
          <a:p>
            <a:pPr algn="ctr">
              <a:buNone/>
            </a:pPr>
            <a:r>
              <a:rPr lang="el-GR" b="1" dirty="0" smtClean="0"/>
              <a:t>δυνατότητα τροποποίησης/διαμόρφωσης της κανονιστικής πράξης</a:t>
            </a:r>
          </a:p>
          <a:p>
            <a:pPr algn="ctr">
              <a:buNone/>
            </a:pPr>
            <a:r>
              <a:rPr lang="el-GR" sz="4700" b="1" dirty="0" smtClean="0"/>
              <a:t>=</a:t>
            </a:r>
          </a:p>
          <a:p>
            <a:pPr algn="ctr">
              <a:buNone/>
            </a:pPr>
            <a:r>
              <a:rPr lang="el-GR" b="1" dirty="0" smtClean="0"/>
              <a:t>θέσπιση νέας κανονιστικής διοικητικής πράξης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>άσκηση κανονιστικής αρμοδιότητας από τα διοικητικά δικαστήρια </a:t>
            </a:r>
          </a:p>
          <a:p>
            <a:pPr algn="ctr">
              <a:buNone/>
            </a:pP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ΕΝΩ</a:t>
            </a:r>
          </a:p>
          <a:p>
            <a:pPr algn="ctr">
              <a:buNone/>
            </a:pPr>
            <a:r>
              <a:rPr lang="el-GR" b="1" dirty="0" smtClean="0"/>
              <a:t>αρμόδια είναι μόνο τα όργανα της εκτελεστικής εξουσίας(άρθρο 43 του Σ.)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err="1" smtClean="0"/>
              <a:t>υπεισέλευση</a:t>
            </a:r>
            <a:r>
              <a:rPr lang="el-GR" b="1" dirty="0" smtClean="0"/>
              <a:t> της δικαστικής λειτουργίας στην εκτελεστική 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>Ο νομοθέτης </a:t>
            </a:r>
            <a:r>
              <a:rPr lang="el-GR" b="1" u="sng" dirty="0" smtClean="0"/>
              <a:t>δεν</a:t>
            </a:r>
            <a:r>
              <a:rPr lang="el-GR" b="1" dirty="0" smtClean="0"/>
              <a:t> δύναται να οργανώσει την αρμοδιότητα των διοικητικών δικαστηρίων επί των διαφορών που γεννώνται από κανονιστικές πράξεις ως αρμοδιότητα επί διαφορών πλήρους δικαιοδοσίας.</a:t>
            </a:r>
            <a:endParaRPr lang="el-GR" b="1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57686" y="3143248"/>
            <a:ext cx="50006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357686" y="4143380"/>
            <a:ext cx="50006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4357686" y="4714884"/>
            <a:ext cx="50006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/>
              <a:t>Συνταγματικοί κανόνες</a:t>
            </a:r>
            <a:br>
              <a:rPr lang="el-GR" sz="3000" b="1" dirty="0" smtClean="0"/>
            </a:br>
            <a:r>
              <a:rPr lang="el-GR" sz="3000" b="1" dirty="0" smtClean="0"/>
              <a:t>κατανομής των δικαιοδοσιών</a:t>
            </a:r>
            <a:endParaRPr lang="el-GR" sz="3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el-GR" sz="3500" b="1" dirty="0" smtClean="0"/>
              <a:t>	</a:t>
            </a:r>
            <a:r>
              <a:rPr lang="el-GR" sz="3500" b="1" dirty="0" smtClean="0"/>
              <a:t> Άρθρο </a:t>
            </a:r>
            <a:r>
              <a:rPr lang="el-GR" sz="3500" b="1" dirty="0" smtClean="0"/>
              <a:t>93 </a:t>
            </a:r>
            <a:r>
              <a:rPr lang="el-GR" sz="3500" b="1" dirty="0" smtClean="0"/>
              <a:t>Σ. (Διακρίσεις των </a:t>
            </a:r>
            <a:r>
              <a:rPr lang="el-GR" sz="3500" b="1" dirty="0" smtClean="0"/>
              <a:t>Δικαστηρίων)</a:t>
            </a:r>
            <a:endParaRPr lang="el-GR" sz="3500" b="1" dirty="0" smtClean="0"/>
          </a:p>
          <a:p>
            <a:pPr>
              <a:buNone/>
            </a:pPr>
            <a:r>
              <a:rPr lang="el-GR" sz="3500" b="1" dirty="0" smtClean="0"/>
              <a:t>	</a:t>
            </a:r>
            <a:r>
              <a:rPr lang="el-GR" sz="3500" i="1" dirty="0" smtClean="0"/>
              <a:t> «1</a:t>
            </a:r>
            <a:r>
              <a:rPr lang="el-GR" sz="3500" i="1" dirty="0" smtClean="0"/>
              <a:t>. </a:t>
            </a:r>
            <a:r>
              <a:rPr lang="el-GR" sz="3500" i="1" dirty="0" smtClean="0"/>
              <a:t>Τα </a:t>
            </a:r>
            <a:r>
              <a:rPr lang="el-GR" sz="3500" i="1" dirty="0" smtClean="0"/>
              <a:t>δικαστήρια διακρίνονται σε διοικητικά, πολιτικά και ποινικά και οργανώνονται με </a:t>
            </a:r>
            <a:r>
              <a:rPr lang="el-GR" sz="3500" i="1" dirty="0" smtClean="0"/>
              <a:t>ειδικούς νόμους».</a:t>
            </a:r>
            <a:r>
              <a:rPr lang="el-GR" sz="3500" i="1" dirty="0" smtClean="0"/>
              <a:t/>
            </a:r>
            <a:br>
              <a:rPr lang="el-GR" sz="3500" i="1" dirty="0" smtClean="0"/>
            </a:br>
            <a:endParaRPr lang="el-GR" sz="3500" i="1" dirty="0" smtClean="0"/>
          </a:p>
          <a:p>
            <a:pPr algn="just">
              <a:buNone/>
            </a:pPr>
            <a:r>
              <a:rPr lang="el-GR" sz="3500" b="1" dirty="0" smtClean="0"/>
              <a:t>	Άρθρο </a:t>
            </a:r>
            <a:r>
              <a:rPr lang="el-GR" sz="3500" b="1" dirty="0" smtClean="0"/>
              <a:t>94 Σ. (Δικαιοδοσία διοικητικών και πολιτικών δικαστηρίων)</a:t>
            </a:r>
            <a:endParaRPr lang="el-GR" sz="3500" b="1" dirty="0"/>
          </a:p>
          <a:p>
            <a:pPr>
              <a:buNone/>
            </a:pPr>
            <a:r>
              <a:rPr lang="el-GR" sz="3500" dirty="0" smtClean="0"/>
              <a:t>	«</a:t>
            </a:r>
            <a:r>
              <a:rPr lang="el-GR" sz="3500" i="1" dirty="0" smtClean="0"/>
              <a:t>1</a:t>
            </a:r>
            <a:r>
              <a:rPr lang="el-GR" sz="3500" i="1" dirty="0"/>
              <a:t>. Στο</a:t>
            </a:r>
            <a:r>
              <a:rPr lang="el-GR" sz="3500" b="1" i="1" dirty="0"/>
              <a:t> Συμβούλιο της Επικρατείας </a:t>
            </a:r>
            <a:r>
              <a:rPr lang="el-GR" sz="3500" i="1" dirty="0"/>
              <a:t>και τα </a:t>
            </a:r>
            <a:r>
              <a:rPr lang="el-GR" sz="3500" b="1" i="1" dirty="0"/>
              <a:t>τακτικά διοικητικά δικαστήρια</a:t>
            </a:r>
            <a:r>
              <a:rPr lang="el-GR" sz="3500" i="1" dirty="0"/>
              <a:t> υπάγονται οι </a:t>
            </a:r>
            <a:r>
              <a:rPr lang="el-GR" sz="3500" b="1" i="1" dirty="0"/>
              <a:t>διοικητικές διαφορές</a:t>
            </a:r>
            <a:r>
              <a:rPr lang="el-GR" sz="3500" i="1" dirty="0"/>
              <a:t>, όπως νόμος ορίζει, με την επιφύλαξη των αρμοδιοτήτων του Ελεγκτικού Συνεδρίου.</a:t>
            </a:r>
            <a:r>
              <a:rPr lang="el-GR" sz="3500" i="1" dirty="0" smtClean="0"/>
              <a:t/>
            </a:r>
            <a:br>
              <a:rPr lang="el-GR" sz="3500" i="1" dirty="0" smtClean="0"/>
            </a:br>
            <a:r>
              <a:rPr lang="el-GR" sz="3500" i="1" dirty="0"/>
              <a:t>2. Στα </a:t>
            </a:r>
            <a:r>
              <a:rPr lang="el-GR" sz="3500" b="1" i="1" dirty="0"/>
              <a:t>πολιτικά δικαστήρια </a:t>
            </a:r>
            <a:r>
              <a:rPr lang="el-GR" sz="3500" i="1" dirty="0"/>
              <a:t>υπάγονται </a:t>
            </a:r>
            <a:r>
              <a:rPr lang="el-GR" sz="3500" b="1" i="1" dirty="0"/>
              <a:t>οι ιδιωτικές διαφορές</a:t>
            </a:r>
            <a:r>
              <a:rPr lang="el-GR" sz="3500" i="1" dirty="0"/>
              <a:t>, καθώς και υποθέσεις εκούσιας δικαιοδοσίας, όπως νόμος ορίζει.</a:t>
            </a:r>
            <a:r>
              <a:rPr lang="el-GR" sz="3500" i="1" dirty="0" smtClean="0"/>
              <a:t/>
            </a:r>
            <a:br>
              <a:rPr lang="el-GR" sz="3500" i="1" dirty="0" smtClean="0"/>
            </a:br>
            <a:r>
              <a:rPr lang="el-GR" sz="3500" i="1" dirty="0"/>
              <a:t>3. Σε ειδικές περιπτώσεις και προκειμένου να επιτυγχάνεται η ενιαία εφαρμογή της αυτής νομοθεσίας </a:t>
            </a:r>
            <a:r>
              <a:rPr lang="el-GR" sz="3500" b="1" i="1" dirty="0"/>
              <a:t>μπορεί να ανατεθεί με νόμο η εκδίκαση κατηγοριών ιδιωτικών διαφορών στα διοικητικά δικαστήρια ή κατηγοριών διοικητικών διαφορών ουσίας στα πολιτικά δικαστήρια</a:t>
            </a:r>
            <a:r>
              <a:rPr lang="el-GR" sz="3500" i="1" dirty="0" smtClean="0"/>
              <a:t>. 4. […]».</a:t>
            </a:r>
          </a:p>
          <a:p>
            <a:pPr algn="just"/>
            <a:endParaRPr lang="el-GR" sz="3500" b="1" dirty="0"/>
          </a:p>
          <a:p>
            <a:pPr algn="just">
              <a:buNone/>
            </a:pPr>
            <a:r>
              <a:rPr lang="el-GR" sz="3500" b="1" dirty="0" smtClean="0"/>
              <a:t>	Άρθρο 95 Σ. (Συμβούλιο της Επικρατείας)</a:t>
            </a:r>
            <a:endParaRPr lang="el-GR" sz="3500" b="1" dirty="0"/>
          </a:p>
          <a:p>
            <a:pPr algn="just">
              <a:buNone/>
            </a:pPr>
            <a:r>
              <a:rPr lang="el-GR" sz="3500" dirty="0" smtClean="0"/>
              <a:t>	«</a:t>
            </a:r>
            <a:r>
              <a:rPr lang="el-GR" sz="3500" i="1" dirty="0" smtClean="0"/>
              <a:t>1. Στην αρμοδιότητα του Συμβουλίου της </a:t>
            </a:r>
            <a:r>
              <a:rPr lang="el-GR" sz="3500" i="1" dirty="0" err="1" smtClean="0"/>
              <a:t>Eπικρατείας</a:t>
            </a:r>
            <a:r>
              <a:rPr lang="el-GR" sz="3500" i="1" dirty="0" smtClean="0"/>
              <a:t> ανήκουν ιδίως:</a:t>
            </a:r>
            <a:br>
              <a:rPr lang="el-GR" sz="3500" i="1" dirty="0" smtClean="0"/>
            </a:br>
            <a:r>
              <a:rPr lang="el-GR" sz="3500" i="1" dirty="0" smtClean="0"/>
              <a:t>α) Η μετά από αίτηση </a:t>
            </a:r>
            <a:r>
              <a:rPr lang="el-GR" sz="3500" b="1" i="1" dirty="0" smtClean="0"/>
              <a:t>ακύρωση των εκτελεστών πράξεων των διοικητικών αρχών</a:t>
            </a:r>
            <a:r>
              <a:rPr lang="el-GR" sz="3500" i="1" dirty="0" smtClean="0"/>
              <a:t> για υπέρβαση εξουσίας ή για παράβαση νόμου. […].</a:t>
            </a:r>
            <a:r>
              <a:rPr lang="el-GR" sz="3500" dirty="0" smtClean="0"/>
              <a:t>».</a:t>
            </a:r>
            <a:endParaRPr lang="el-GR" sz="3500" dirty="0"/>
          </a:p>
          <a:p>
            <a:pPr algn="just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200" b="1" dirty="0" smtClean="0"/>
              <a:t>Ανεπίτρεπτος ο ουσιαστικός έλεγχος σε κατηγορίες ατομικών πράξεων όταν τούτο θα είχε ως συνέπεια </a:t>
            </a:r>
            <a:r>
              <a:rPr lang="el-GR" sz="2200" b="1" i="1" dirty="0" err="1" smtClean="0"/>
              <a:t>υπεισέλευση</a:t>
            </a:r>
            <a:r>
              <a:rPr lang="el-GR" sz="2200" b="1" i="1" dirty="0" smtClean="0"/>
              <a:t> στο έργο της εκτελεστικής λειτουργίας</a:t>
            </a:r>
            <a:r>
              <a:rPr lang="el-GR" sz="2200" b="1" dirty="0" smtClean="0"/>
              <a:t/>
            </a:r>
            <a:br>
              <a:rPr lang="el-GR" sz="2200" b="1" dirty="0" smtClean="0"/>
            </a:br>
            <a:endParaRPr lang="el-GR" sz="2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l-GR" dirty="0" smtClean="0"/>
              <a:t>Τέτοια περίπτωση </a:t>
            </a:r>
            <a:r>
              <a:rPr lang="el-GR" b="1" i="1" dirty="0" smtClean="0">
                <a:solidFill>
                  <a:srgbClr val="FF0000"/>
                </a:solidFill>
              </a:rPr>
              <a:t>ενδέχεται</a:t>
            </a:r>
            <a:r>
              <a:rPr lang="el-GR" dirty="0" smtClean="0"/>
              <a:t> να συντρέχει ανάλογα με:</a:t>
            </a:r>
          </a:p>
          <a:p>
            <a:pPr>
              <a:buFont typeface="Wingdings" pitchFamily="2" charset="2"/>
              <a:buChar char="ü"/>
            </a:pPr>
            <a:r>
              <a:rPr lang="el-GR" b="1" dirty="0" smtClean="0"/>
              <a:t>το </a:t>
            </a:r>
            <a:r>
              <a:rPr lang="el-GR" b="1" dirty="0" smtClean="0"/>
              <a:t>αντικείμενο της ατομικής διοικητικής </a:t>
            </a:r>
            <a:r>
              <a:rPr lang="el-GR" b="1" dirty="0" smtClean="0"/>
              <a:t>πράξης.</a:t>
            </a:r>
            <a:endParaRPr lang="el-GR" b="1" dirty="0" smtClean="0"/>
          </a:p>
          <a:p>
            <a:pPr>
              <a:buFont typeface="Wingdings" pitchFamily="2" charset="2"/>
              <a:buChar char="ü"/>
            </a:pPr>
            <a:r>
              <a:rPr lang="el-GR" b="1" dirty="0" smtClean="0"/>
              <a:t>τις </a:t>
            </a:r>
            <a:r>
              <a:rPr lang="el-GR" b="1" dirty="0" smtClean="0"/>
              <a:t>προϋποθέσεις για την έκδοσή </a:t>
            </a:r>
            <a:r>
              <a:rPr lang="el-GR" b="1" dirty="0" smtClean="0"/>
              <a:t>της.</a:t>
            </a:r>
            <a:endParaRPr lang="el-GR" b="1" dirty="0" smtClean="0"/>
          </a:p>
          <a:p>
            <a:pPr>
              <a:buFont typeface="Wingdings" pitchFamily="2" charset="2"/>
              <a:buChar char="ü"/>
            </a:pPr>
            <a:r>
              <a:rPr lang="el-GR" b="1" dirty="0" smtClean="0"/>
              <a:t>το </a:t>
            </a:r>
            <a:r>
              <a:rPr lang="el-GR" b="1" dirty="0" smtClean="0"/>
              <a:t>χαρακτήρα της έρευνας βάσει της οποίας δύναται να διαπιστωθεί η συνδρομή των προϋποθέσεων </a:t>
            </a:r>
            <a:r>
              <a:rPr lang="el-GR" b="1" dirty="0" smtClean="0"/>
              <a:t>αυτών.</a:t>
            </a:r>
            <a:endParaRPr lang="el-GR" b="1" dirty="0" smtClean="0"/>
          </a:p>
          <a:p>
            <a:pPr>
              <a:buFont typeface="Wingdings" pitchFamily="2" charset="2"/>
              <a:buChar char="ü"/>
            </a:pPr>
            <a:r>
              <a:rPr lang="el-GR" b="1" dirty="0" smtClean="0"/>
              <a:t>τις </a:t>
            </a:r>
            <a:r>
              <a:rPr lang="el-GR" b="1" dirty="0" smtClean="0"/>
              <a:t>συνέπειες που θα επέφερε η μεταρρύθμιση της πράξης.</a:t>
            </a:r>
          </a:p>
          <a:p>
            <a:endParaRPr lang="el-GR" dirty="0" smtClean="0"/>
          </a:p>
          <a:p>
            <a:pPr algn="ctr">
              <a:buNone/>
            </a:pPr>
            <a:r>
              <a:rPr lang="el-GR" dirty="0" smtClean="0"/>
              <a:t>αρμοδιότητα της Διοίκησης που συναρτάται ευθέως </a:t>
            </a:r>
          </a:p>
          <a:p>
            <a:pPr algn="ctr">
              <a:buNone/>
            </a:pPr>
            <a:r>
              <a:rPr lang="el-GR" dirty="0" smtClean="0"/>
              <a:t>με ειδικές επιστημονικές γνώσεις και τεχνικές κρίσεις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η εξέταση της ορθότητας των τεχνικών κρίσεων, στο πλαίσιο πλήρους δικαιοδοσίας, δεν διευρύνει τη λυσιτέλεια και αποτελεσματικότητα του δικαστικού ελέγχου 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για τις υποθέσεις αυτές </a:t>
            </a:r>
            <a:endParaRPr lang="el-GR" dirty="0" smtClean="0"/>
          </a:p>
          <a:p>
            <a:pPr algn="ctr">
              <a:buNone/>
            </a:pPr>
            <a:r>
              <a:rPr lang="el-GR" dirty="0" smtClean="0"/>
              <a:t>αποτελεσματικό </a:t>
            </a:r>
            <a:r>
              <a:rPr lang="el-GR" dirty="0" smtClean="0"/>
              <a:t>ένδικο βοήθημα η αίτηση ακύρωσης.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57686" y="4357694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429124" y="5357826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el-GR" sz="2200" b="1" dirty="0" smtClean="0"/>
              <a:t>Κατηγορίες διαφορών που κατά τη νομολογία ο δικαστής ουσίας </a:t>
            </a:r>
            <a:br>
              <a:rPr lang="el-GR" sz="2200" b="1" dirty="0" smtClean="0"/>
            </a:br>
            <a:r>
              <a:rPr lang="el-GR" sz="2200" b="1" dirty="0" smtClean="0"/>
              <a:t>αδυνατεί να άρει </a:t>
            </a:r>
            <a:br>
              <a:rPr lang="el-GR" sz="2200" b="1" dirty="0" smtClean="0"/>
            </a:br>
            <a:r>
              <a:rPr lang="el-GR" sz="2200" b="1" dirty="0" smtClean="0"/>
              <a:t>το ‘</a:t>
            </a:r>
            <a:r>
              <a:rPr lang="el-GR" sz="2200" b="1" dirty="0" err="1" smtClean="0"/>
              <a:t>άβατον</a:t>
            </a:r>
            <a:r>
              <a:rPr lang="el-GR" sz="2200" b="1" dirty="0" smtClean="0"/>
              <a:t>’ της τεχνικής κρίσης της Διοίκησης:</a:t>
            </a:r>
            <a:br>
              <a:rPr lang="el-GR" sz="2200" b="1" dirty="0" smtClean="0"/>
            </a:br>
            <a:endParaRPr lang="el-GR" sz="2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000" dirty="0" smtClean="0"/>
              <a:t>από την προσβολή των ατομικών διοικητικών πράξεων που εκδίδει η </a:t>
            </a:r>
            <a:r>
              <a:rPr lang="el-GR" sz="2000" b="1" dirty="0" smtClean="0"/>
              <a:t>Εθνική Επιτροπή Τηλεπικοινωνιών και Ταχυδρομείων </a:t>
            </a:r>
            <a:r>
              <a:rPr lang="el-GR" sz="2000" dirty="0" smtClean="0"/>
              <a:t>(EETT) π.χ. χορήγηση, τροποποίηση ή ανάκληση άδειας εγκατάστασης κεραίας κινητής τηλεφωνίας (εκτιμήσεις για  την τηλεπικοινωνιακή σκοπιμότητα).</a:t>
            </a:r>
          </a:p>
          <a:p>
            <a:pPr algn="just">
              <a:buFont typeface="Wingdings" pitchFamily="2" charset="2"/>
              <a:buChar char="ü"/>
            </a:pPr>
            <a:endParaRPr lang="el-GR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2000" dirty="0" smtClean="0"/>
              <a:t>από την προσβολή πράξεων που εγκρίνουν </a:t>
            </a:r>
            <a:r>
              <a:rPr lang="el-GR" sz="2000" b="1" dirty="0" smtClean="0"/>
              <a:t>τεχνικές μελέτες </a:t>
            </a:r>
            <a:r>
              <a:rPr lang="el-GR" sz="2000" dirty="0" smtClean="0"/>
              <a:t>(π.χ. που προβλέπονται από τον Κανονισμό Μεταλλευτικών και Λατομικών Εργασιών).</a:t>
            </a:r>
          </a:p>
          <a:p>
            <a:pPr algn="just">
              <a:buFont typeface="Wingdings" pitchFamily="2" charset="2"/>
              <a:buChar char="ü"/>
            </a:pPr>
            <a:endParaRPr lang="el-GR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2000" dirty="0" smtClean="0"/>
              <a:t>από την προσβολή πράξεων με τις οποίες </a:t>
            </a:r>
            <a:r>
              <a:rPr lang="el-GR" sz="2000" b="1" dirty="0" smtClean="0"/>
              <a:t>εγκρίνεται η παραχώρηση δασών και δασικών εκτάσεων </a:t>
            </a:r>
            <a:r>
              <a:rPr lang="el-GR" sz="2000" dirty="0" smtClean="0"/>
              <a:t>για την άσκηση λατομικής ή μεταλλευτικής δραστηριότητας (τεχνικές εκτιμήσεις ως προς τη σκοπιμότητα αξιοποίησης του ορυκτού πλούτου της χώρας).</a:t>
            </a:r>
          </a:p>
          <a:p>
            <a:pPr algn="just">
              <a:buFont typeface="Wingdings" pitchFamily="2" charset="2"/>
              <a:buChar char="ü"/>
            </a:pPr>
            <a:endParaRPr lang="el-G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l-GR" b="1" dirty="0" smtClean="0"/>
              <a:t>	</a:t>
            </a:r>
            <a:r>
              <a:rPr lang="el-GR" sz="3400" b="1" dirty="0" smtClean="0"/>
              <a:t>Διοικητική διαφορά: </a:t>
            </a:r>
            <a:r>
              <a:rPr lang="el-GR" dirty="0" smtClean="0"/>
              <a:t>η </a:t>
            </a:r>
            <a:r>
              <a:rPr lang="el-GR" dirty="0"/>
              <a:t>δικαστική αμφισβήτηση που προέρχεται από τη διατάραξη</a:t>
            </a:r>
            <a:r>
              <a:rPr lang="el-GR" b="1" dirty="0"/>
              <a:t> έννομης σχέσης διοικητικού </a:t>
            </a:r>
            <a:r>
              <a:rPr lang="el-GR" b="1" dirty="0" smtClean="0"/>
              <a:t>δικαίου</a:t>
            </a:r>
            <a:r>
              <a:rPr lang="el-GR" dirty="0" smtClean="0"/>
              <a:t>. </a:t>
            </a:r>
          </a:p>
          <a:p>
            <a:pPr algn="just"/>
            <a:endParaRPr lang="el-GR" dirty="0"/>
          </a:p>
          <a:p>
            <a:pPr algn="ctr">
              <a:buNone/>
            </a:pPr>
            <a:r>
              <a:rPr lang="el-GR" dirty="0" smtClean="0"/>
              <a:t>	το πλέγμα </a:t>
            </a:r>
            <a:r>
              <a:rPr lang="el-GR" dirty="0"/>
              <a:t>δικαιωμάτων, υποχρεώσεων, βαρών και καταστάσεων που συνδέουν διοίκηση και </a:t>
            </a:r>
            <a:r>
              <a:rPr lang="el-GR" dirty="0" smtClean="0"/>
              <a:t>ιδιώτη. </a:t>
            </a:r>
          </a:p>
          <a:p>
            <a:pPr algn="just"/>
            <a:endParaRPr lang="el-GR" dirty="0"/>
          </a:p>
          <a:p>
            <a:pPr algn="just"/>
            <a:endParaRPr lang="el-GR" dirty="0" smtClean="0"/>
          </a:p>
          <a:p>
            <a:pPr algn="ctr">
              <a:buNone/>
            </a:pPr>
            <a:r>
              <a:rPr lang="el-GR" sz="3400" dirty="0" smtClean="0"/>
              <a:t>	Χαρακτηριστικά της </a:t>
            </a:r>
            <a:r>
              <a:rPr lang="el-GR" sz="3400" b="1" dirty="0" smtClean="0"/>
              <a:t>σχέσης διοικητικού δικαίου:</a:t>
            </a:r>
            <a:endParaRPr lang="el-GR" sz="3400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/>
              <a:t>	</a:t>
            </a:r>
            <a:r>
              <a:rPr lang="el-GR" i="1" dirty="0" smtClean="0"/>
              <a:t>υπεροχή διοίκησης έναντι του ιδιώτη.</a:t>
            </a:r>
          </a:p>
          <a:p>
            <a:pPr algn="just">
              <a:buFont typeface="Wingdings" pitchFamily="2" charset="2"/>
              <a:buChar char="Ø"/>
            </a:pPr>
            <a:r>
              <a:rPr lang="el-GR" i="1" dirty="0" smtClean="0"/>
              <a:t>	εφαρμογή κανόνων του δημόσιου δικαίου. </a:t>
            </a:r>
          </a:p>
          <a:p>
            <a:pPr algn="just">
              <a:buFont typeface="Wingdings" pitchFamily="2" charset="2"/>
              <a:buChar char="Ø"/>
            </a:pPr>
            <a:r>
              <a:rPr lang="el-GR" i="1" dirty="0"/>
              <a:t>	</a:t>
            </a:r>
            <a:r>
              <a:rPr lang="el-GR" i="1" dirty="0" smtClean="0"/>
              <a:t>επιδίωξη </a:t>
            </a:r>
            <a:r>
              <a:rPr lang="el-GR" i="1" dirty="0"/>
              <a:t>άμεσου δημόσιου </a:t>
            </a:r>
            <a:r>
              <a:rPr lang="el-GR" i="1" dirty="0" smtClean="0"/>
              <a:t>σκοπού. </a:t>
            </a:r>
          </a:p>
          <a:p>
            <a:pPr algn="just">
              <a:buFont typeface="Wingdings" pitchFamily="2" charset="2"/>
              <a:buChar char="Ø"/>
            </a:pPr>
            <a:r>
              <a:rPr lang="el-GR" i="1" dirty="0"/>
              <a:t>	</a:t>
            </a:r>
            <a:r>
              <a:rPr lang="el-GR" i="1" dirty="0" smtClean="0"/>
              <a:t>άσκηση </a:t>
            </a:r>
            <a:r>
              <a:rPr lang="el-GR" i="1" dirty="0"/>
              <a:t>δημόσιας </a:t>
            </a:r>
            <a:r>
              <a:rPr lang="el-GR" i="1" dirty="0" smtClean="0"/>
              <a:t>εξουσίας.</a:t>
            </a:r>
            <a:endParaRPr lang="el-GR" i="1" dirty="0"/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643438" y="2285992"/>
            <a:ext cx="428628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Μονομερείς πράξεις της Διοίκησης</a:t>
            </a:r>
            <a:endParaRPr lang="el-GR" sz="2800" b="1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42910" y="928670"/>
            <a:ext cx="4040188" cy="1214446"/>
          </a:xfrm>
        </p:spPr>
        <p:txBody>
          <a:bodyPr>
            <a:normAutofit/>
          </a:bodyPr>
          <a:lstStyle/>
          <a:p>
            <a:pPr algn="ctr"/>
            <a:r>
              <a:rPr lang="el-GR" sz="2000" dirty="0" smtClean="0"/>
              <a:t>διοικητική διαφορά </a:t>
            </a:r>
          </a:p>
          <a:p>
            <a:pPr algn="ctr"/>
            <a:endParaRPr lang="el-GR" sz="2000" dirty="0" smtClean="0"/>
          </a:p>
          <a:p>
            <a:pPr algn="ctr"/>
            <a:r>
              <a:rPr lang="el-GR" sz="2000" dirty="0" smtClean="0"/>
              <a:t>δικαιοδοσία </a:t>
            </a:r>
            <a:r>
              <a:rPr lang="el-GR" sz="2000" dirty="0" err="1" smtClean="0"/>
              <a:t>ΣτΕ</a:t>
            </a:r>
            <a:r>
              <a:rPr lang="el-GR" sz="2000" dirty="0" smtClean="0"/>
              <a:t>-ΤΔΔ</a:t>
            </a:r>
            <a:endParaRPr lang="el-GR" sz="20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14554"/>
            <a:ext cx="4040188" cy="39116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dirty="0" smtClean="0"/>
              <a:t>οι διοικητικές πράξεις που…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 </a:t>
            </a:r>
            <a:r>
              <a:rPr lang="el-GR" sz="2000" dirty="0" smtClean="0"/>
              <a:t>εκδίδονται </a:t>
            </a:r>
            <a:r>
              <a:rPr lang="el-GR" sz="2000" dirty="0"/>
              <a:t>κατ’ ενάσκηση δημοσίας </a:t>
            </a:r>
            <a:r>
              <a:rPr lang="el-GR" sz="2000" dirty="0" smtClean="0"/>
              <a:t>εξουσίας.</a:t>
            </a:r>
            <a:endParaRPr lang="el-GR" sz="2000" dirty="0" smtClean="0"/>
          </a:p>
          <a:p>
            <a:pPr algn="ctr">
              <a:buNone/>
            </a:pPr>
            <a:r>
              <a:rPr lang="el-GR" sz="2600" b="1" dirty="0"/>
              <a:t>+</a:t>
            </a:r>
            <a:endParaRPr lang="el-GR" sz="2600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αποβλέπουν </a:t>
            </a:r>
            <a:r>
              <a:rPr lang="el-GR" sz="2000" b="1" dirty="0" smtClean="0"/>
              <a:t>αμέσως</a:t>
            </a:r>
            <a:r>
              <a:rPr lang="el-GR" sz="2000" dirty="0" smtClean="0"/>
              <a:t> στην </a:t>
            </a:r>
            <a:r>
              <a:rPr lang="el-GR" sz="2000" dirty="0"/>
              <a:t>επίτευξη δημοσίου </a:t>
            </a:r>
            <a:r>
              <a:rPr lang="el-GR" sz="2000" dirty="0" smtClean="0"/>
              <a:t>σκοπού. </a:t>
            </a:r>
            <a:endParaRPr lang="el-GR" sz="2000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572000" y="928670"/>
            <a:ext cx="4041775" cy="128588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l-GR" dirty="0" smtClean="0"/>
              <a:t>ιδιωτική </a:t>
            </a:r>
            <a:r>
              <a:rPr lang="el-GR" dirty="0"/>
              <a:t>διαφορά</a:t>
            </a:r>
            <a:r>
              <a:rPr lang="el-GR" dirty="0" smtClean="0"/>
              <a:t>  </a:t>
            </a:r>
          </a:p>
          <a:p>
            <a:pPr algn="ctr"/>
            <a:endParaRPr lang="el-GR" dirty="0" smtClean="0"/>
          </a:p>
          <a:p>
            <a:pPr algn="ctr"/>
            <a:r>
              <a:rPr lang="el-GR" dirty="0" smtClean="0"/>
              <a:t>δικαιοδοσία πολιτικών δικαστηρίων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285992"/>
            <a:ext cx="4041775" cy="384017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l-GR" sz="2900" dirty="0" smtClean="0"/>
              <a:t>οι διοικητικές πράξεις που…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900" dirty="0" smtClean="0"/>
              <a:t>εκδίδονται βάσει διατάξεων που ρυθμίζουν τη </a:t>
            </a:r>
            <a:r>
              <a:rPr lang="el-GR" sz="2900" b="1" dirty="0" smtClean="0"/>
              <a:t>συναλλακτική δράση </a:t>
            </a:r>
            <a:r>
              <a:rPr lang="el-GR" sz="2900" dirty="0" smtClean="0"/>
              <a:t>της </a:t>
            </a:r>
            <a:r>
              <a:rPr lang="el-GR" sz="2900" dirty="0" smtClean="0"/>
              <a:t>διοίκησης. </a:t>
            </a:r>
            <a:endParaRPr lang="el-GR" sz="29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900" dirty="0" smtClean="0"/>
              <a:t>αποσκοπούν στην εξυπηρέτηση </a:t>
            </a:r>
            <a:r>
              <a:rPr lang="el-GR" sz="2900" b="1" dirty="0"/>
              <a:t>ταμιευτικών αναγκών </a:t>
            </a:r>
            <a:r>
              <a:rPr lang="el-GR" sz="2900" dirty="0" smtClean="0"/>
              <a:t>του </a:t>
            </a:r>
            <a:r>
              <a:rPr lang="el-GR" sz="2900" dirty="0" smtClean="0"/>
              <a:t>Δημοσίου. </a:t>
            </a:r>
            <a:endParaRPr lang="el-GR" sz="29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900" dirty="0" smtClean="0"/>
              <a:t>κινούνται σε κύκλο </a:t>
            </a:r>
            <a:r>
              <a:rPr lang="el-GR" sz="2900" b="1" dirty="0"/>
              <a:t>σχέσεων του ιδιωτικού </a:t>
            </a:r>
            <a:r>
              <a:rPr lang="el-GR" sz="2900" b="1" dirty="0" smtClean="0"/>
              <a:t>δικαίου.</a:t>
            </a:r>
          </a:p>
          <a:p>
            <a:pPr algn="just">
              <a:buFont typeface="Wingdings" pitchFamily="2" charset="2"/>
              <a:buChar char="Ø"/>
            </a:pPr>
            <a:endParaRPr lang="el-GR" sz="2900" dirty="0"/>
          </a:p>
          <a:p>
            <a:pPr algn="just">
              <a:buFont typeface="Wingdings" pitchFamily="2" charset="2"/>
              <a:buChar char="v"/>
            </a:pPr>
            <a:r>
              <a:rPr lang="el-GR" sz="2900" b="1" dirty="0" smtClean="0"/>
              <a:t>Εξαίρεση</a:t>
            </a:r>
            <a:r>
              <a:rPr lang="el-GR" sz="2900" dirty="0" smtClean="0"/>
              <a:t>: αν ανήκουν σε κατηγορία ιδιωτικών διαφορών, η εκδίκαση της οποίας έχει ανατεθεί στα διοικητικά δικαστήρια, δυνάμει του</a:t>
            </a:r>
            <a:r>
              <a:rPr lang="el-GR" sz="2900" b="1" dirty="0" smtClean="0"/>
              <a:t> άρθρου 94 παρ. 3 Σ.</a:t>
            </a:r>
            <a:endParaRPr lang="el-GR" sz="2900" dirty="0" smtClean="0"/>
          </a:p>
          <a:p>
            <a:pPr algn="just">
              <a:buNone/>
            </a:pPr>
            <a:r>
              <a:rPr lang="el-GR" dirty="0"/>
              <a:t>	</a:t>
            </a:r>
            <a:r>
              <a:rPr lang="el-GR" dirty="0" smtClean="0"/>
              <a:t>	</a:t>
            </a:r>
            <a:r>
              <a:rPr lang="el-GR" b="1" dirty="0" smtClean="0"/>
              <a:t>.</a:t>
            </a:r>
            <a:endParaRPr lang="el-GR" dirty="0"/>
          </a:p>
        </p:txBody>
      </p:sp>
      <p:sp>
        <p:nvSpPr>
          <p:cNvPr id="7" name="6 - Λυγισμένο βέλος"/>
          <p:cNvSpPr/>
          <p:nvPr/>
        </p:nvSpPr>
        <p:spPr>
          <a:xfrm rot="10800000">
            <a:off x="4429124" y="5500702"/>
            <a:ext cx="1571636" cy="50006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" name="7 - Βέλος προς τα κάτω"/>
          <p:cNvSpPr/>
          <p:nvPr/>
        </p:nvSpPr>
        <p:spPr>
          <a:xfrm>
            <a:off x="2214546" y="1500174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6215074" y="1571612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el-GR" sz="3000" b="1" dirty="0" smtClean="0"/>
              <a:t>ΔΙΟΙΚΗΤΙΚΗ ΔΙΚΑΙΟΔΟΣΙΑ</a:t>
            </a:r>
            <a:r>
              <a:rPr lang="el-GR" sz="3000" b="1" dirty="0" smtClean="0">
                <a:solidFill>
                  <a:schemeClr val="tx2"/>
                </a:solidFill>
              </a:rPr>
              <a:t/>
            </a:r>
            <a:br>
              <a:rPr lang="el-GR" sz="3000" b="1" dirty="0" smtClean="0">
                <a:solidFill>
                  <a:schemeClr val="tx2"/>
                </a:solidFill>
              </a:rPr>
            </a:br>
            <a:r>
              <a:rPr lang="el-GR" sz="3000" b="1" dirty="0" smtClean="0">
                <a:solidFill>
                  <a:schemeClr val="tx2"/>
                </a:solidFill>
              </a:rPr>
              <a:t>ένδικα βοηθήματα</a:t>
            </a:r>
            <a:endParaRPr lang="el-GR" sz="3000" b="1" dirty="0">
              <a:solidFill>
                <a:schemeClr val="tx2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00034" y="1142984"/>
            <a:ext cx="4040188" cy="63976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ΑΚΥΡΩΤΙΚΗ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857364"/>
            <a:ext cx="4040188" cy="4268799"/>
          </a:xfrm>
        </p:spPr>
        <p:txBody>
          <a:bodyPr/>
          <a:lstStyle/>
          <a:p>
            <a:r>
              <a:rPr lang="el-GR" b="1" dirty="0" smtClean="0"/>
              <a:t>αίτηση ακύρωσης </a:t>
            </a:r>
            <a:r>
              <a:rPr lang="el-GR" dirty="0" smtClean="0"/>
              <a:t>(Π.Δ. 18/1989):</a:t>
            </a:r>
          </a:p>
          <a:p>
            <a:pPr algn="r">
              <a:buNone/>
            </a:pPr>
            <a:r>
              <a:rPr lang="el-GR" dirty="0" smtClean="0"/>
              <a:t>	</a:t>
            </a:r>
            <a:r>
              <a:rPr lang="el-GR" sz="2200" i="1" dirty="0" smtClean="0"/>
              <a:t>ελέγχει </a:t>
            </a:r>
            <a:r>
              <a:rPr lang="el-GR" sz="2200" i="1" dirty="0" smtClean="0"/>
              <a:t>εκτελεστές </a:t>
            </a:r>
          </a:p>
          <a:p>
            <a:pPr algn="r">
              <a:buNone/>
            </a:pPr>
            <a:r>
              <a:rPr lang="el-GR" sz="2200" i="1" dirty="0" smtClean="0"/>
              <a:t>διοικητικές πράξεις.</a:t>
            </a:r>
          </a:p>
          <a:p>
            <a:endParaRPr lang="el-GR" dirty="0" smtClean="0"/>
          </a:p>
          <a:p>
            <a:endParaRPr lang="el-GR" dirty="0" smtClean="0"/>
          </a:p>
          <a:p>
            <a:pPr algn="ctr">
              <a:buNone/>
            </a:pPr>
            <a:r>
              <a:rPr lang="el-GR" dirty="0" smtClean="0"/>
              <a:t>	</a:t>
            </a:r>
            <a:endParaRPr lang="el-GR" sz="2200" b="1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3438" y="1142984"/>
            <a:ext cx="4041775" cy="63976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00B050"/>
                </a:solidFill>
              </a:rPr>
              <a:t>ΟΥΣΙΑΣΤΙΚΗ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4197361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l-GR" dirty="0" smtClean="0"/>
              <a:t>	</a:t>
            </a:r>
            <a:r>
              <a:rPr lang="el-GR" b="1" dirty="0" smtClean="0"/>
              <a:t>ένδικα βοηθήματα του Κ.Δ.Δ. </a:t>
            </a:r>
            <a:r>
              <a:rPr lang="el-GR" dirty="0" smtClean="0"/>
              <a:t>ανάλογα με τη φύση της διαφοράς και τι </a:t>
            </a:r>
            <a:r>
              <a:rPr lang="el-GR" b="1" dirty="0" smtClean="0"/>
              <a:t>ορίζει</a:t>
            </a:r>
            <a:r>
              <a:rPr lang="el-GR" dirty="0" smtClean="0"/>
              <a:t> στην κάθε περίπτωση η </a:t>
            </a:r>
            <a:r>
              <a:rPr lang="el-GR" b="1" dirty="0" smtClean="0"/>
              <a:t>νομοθεσία</a:t>
            </a:r>
            <a:r>
              <a:rPr lang="el-GR" dirty="0" smtClean="0"/>
              <a:t>:</a:t>
            </a:r>
          </a:p>
          <a:p>
            <a:r>
              <a:rPr lang="el-GR" dirty="0" smtClean="0"/>
              <a:t>προσφυγή			</a:t>
            </a:r>
          </a:p>
          <a:p>
            <a:pPr algn="just"/>
            <a:r>
              <a:rPr lang="el-GR" dirty="0" smtClean="0"/>
              <a:t>ανακοπή</a:t>
            </a:r>
          </a:p>
          <a:p>
            <a:pPr algn="just"/>
            <a:r>
              <a:rPr lang="el-GR" dirty="0" smtClean="0"/>
              <a:t>Ένσταση</a:t>
            </a:r>
          </a:p>
          <a:p>
            <a:pPr algn="r">
              <a:buNone/>
            </a:pPr>
            <a:r>
              <a:rPr lang="el-GR" dirty="0" smtClean="0"/>
              <a:t>	</a:t>
            </a:r>
            <a:r>
              <a:rPr lang="el-GR" i="1" dirty="0" smtClean="0"/>
              <a:t>ελέγχουν εκτελεστές</a:t>
            </a:r>
          </a:p>
          <a:p>
            <a:pPr algn="r">
              <a:buNone/>
            </a:pPr>
            <a:r>
              <a:rPr lang="el-GR" i="1" dirty="0" smtClean="0"/>
              <a:t> διοικητικές πράξεις.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Αγωγή</a:t>
            </a:r>
          </a:p>
          <a:p>
            <a:pPr algn="r">
              <a:buNone/>
            </a:pPr>
            <a:r>
              <a:rPr lang="el-GR" dirty="0" smtClean="0"/>
              <a:t>	</a:t>
            </a:r>
            <a:r>
              <a:rPr lang="el-GR" i="1" dirty="0" smtClean="0"/>
              <a:t>έχει ως αίτημα την </a:t>
            </a:r>
            <a:r>
              <a:rPr lang="el-GR" i="1" dirty="0" smtClean="0"/>
              <a:t>αναγνώριση ή καταψήφιση χρηματικής αξίωσης.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el-GR" sz="3000" b="1" dirty="0" smtClean="0"/>
              <a:t>ΔΙΟΙΚΗΤΙΚΗ ΔΙΚΑΙΟΔΟΣΙΑ</a:t>
            </a:r>
            <a:r>
              <a:rPr lang="el-GR" sz="3000" b="1" dirty="0" smtClean="0">
                <a:solidFill>
                  <a:schemeClr val="tx2"/>
                </a:solidFill>
              </a:rPr>
              <a:t/>
            </a:r>
            <a:br>
              <a:rPr lang="el-GR" sz="3000" b="1" dirty="0" smtClean="0">
                <a:solidFill>
                  <a:schemeClr val="tx2"/>
                </a:solidFill>
              </a:rPr>
            </a:br>
            <a:r>
              <a:rPr lang="el-GR" sz="3000" b="1" dirty="0" smtClean="0">
                <a:solidFill>
                  <a:schemeClr val="tx2"/>
                </a:solidFill>
              </a:rPr>
              <a:t>Εξουσίες του δικαστή</a:t>
            </a:r>
            <a:endParaRPr lang="el-GR" sz="3000" b="1" dirty="0">
              <a:solidFill>
                <a:schemeClr val="tx2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00034" y="1214422"/>
            <a:ext cx="4040188" cy="63976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ΑΚΥΡΩΤΙΚΗ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071678"/>
            <a:ext cx="4040188" cy="4357718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l-GR" dirty="0" smtClean="0"/>
              <a:t>Ο ακυρωτικός δικαστής </a:t>
            </a:r>
            <a:r>
              <a:rPr lang="el-GR" b="1" dirty="0" smtClean="0"/>
              <a:t>ελέγχει</a:t>
            </a:r>
            <a:r>
              <a:rPr lang="el-GR" dirty="0" smtClean="0"/>
              <a:t> μόνο την νομιμότητα της προσβαλλόμενης πράξης, εξετάζοντας την αιτιολογία της.</a:t>
            </a:r>
          </a:p>
          <a:p>
            <a:pPr>
              <a:buNone/>
            </a:pPr>
            <a:r>
              <a:rPr lang="el-GR" dirty="0" smtClean="0"/>
              <a:t>		</a:t>
            </a:r>
            <a:r>
              <a:rPr lang="el-GR" i="1" dirty="0" smtClean="0"/>
              <a:t>+κατάχρηση εξουσίας</a:t>
            </a:r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 algn="just">
              <a:buFont typeface="Wingdings" pitchFamily="2" charset="2"/>
              <a:buChar char="q"/>
            </a:pPr>
            <a:r>
              <a:rPr lang="el-GR" dirty="0" smtClean="0"/>
              <a:t>Ο ακυρωτικός δικαστής:</a:t>
            </a: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/>
              <a:t>ακυρώνει</a:t>
            </a:r>
            <a:r>
              <a:rPr lang="el-GR" dirty="0" smtClean="0"/>
              <a:t> την προσβαλλόμενη </a:t>
            </a:r>
            <a:r>
              <a:rPr lang="el-GR" b="1" dirty="0" smtClean="0"/>
              <a:t>πράξη</a:t>
            </a:r>
            <a:r>
              <a:rPr lang="el-GR" dirty="0" smtClean="0"/>
              <a:t> </a:t>
            </a:r>
            <a:r>
              <a:rPr lang="el-GR" i="1" dirty="0" smtClean="0"/>
              <a:t>εν </a:t>
            </a:r>
            <a:r>
              <a:rPr lang="el-GR" i="1" dirty="0" err="1" smtClean="0"/>
              <a:t>όλω</a:t>
            </a:r>
            <a:r>
              <a:rPr lang="el-GR" i="1" dirty="0" smtClean="0"/>
              <a:t> ή εν μέρει </a:t>
            </a:r>
            <a:r>
              <a:rPr lang="el-GR" dirty="0" smtClean="0"/>
              <a:t>(=εξαφανίζει την πράξη από τον νομικό κόσμο)</a:t>
            </a:r>
            <a:r>
              <a:rPr lang="el-GR" i="1" dirty="0" smtClean="0"/>
              <a:t>. </a:t>
            </a: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όταν η διοίκηση παράνομα παραλείπει να εκδώσει πράξη, </a:t>
            </a:r>
            <a:r>
              <a:rPr lang="el-GR" b="1" dirty="0" smtClean="0"/>
              <a:t>ακυρώνει την παράλειψη </a:t>
            </a:r>
            <a:r>
              <a:rPr lang="el-GR" dirty="0" smtClean="0"/>
              <a:t>της και παραπέμπει την υπόθεση στη διοίκηση για την εκτέλεση της οφειλόμενης ενέργειας.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572000" y="1285860"/>
            <a:ext cx="4041775" cy="63976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00B050"/>
                </a:solidFill>
              </a:rPr>
              <a:t>ΟΥΣΙΑΣΤΙΚΗ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071678"/>
            <a:ext cx="4041775" cy="4054485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l-GR" sz="2200" dirty="0" smtClean="0"/>
              <a:t>Ο δικαστής ουσίας ελέγχει όχι μόνο τη νομιμότητα της πράξης αλλά και την ουσία της υπόθεσης.</a:t>
            </a:r>
          </a:p>
          <a:p>
            <a:pPr algn="just">
              <a:buFont typeface="Wingdings" pitchFamily="2" charset="2"/>
              <a:buChar char="q"/>
            </a:pPr>
            <a:endParaRPr lang="el-GR" sz="2200" dirty="0" smtClean="0"/>
          </a:p>
          <a:p>
            <a:pPr algn="just">
              <a:buFont typeface="Wingdings" pitchFamily="2" charset="2"/>
              <a:buChar char="q"/>
            </a:pPr>
            <a:r>
              <a:rPr lang="el-GR" sz="2200" dirty="0" smtClean="0"/>
              <a:t>ο δικαστής ουσίας  δύναται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όχι μόνο να ακυρώσει ολικώς ή μερικώς την προσβαλλόμενη πράξη αλλά και να την  τροποποιήσει (άρθρο 79 παρ.2 Κ.Δ.Δ</a:t>
            </a:r>
            <a:r>
              <a:rPr lang="el-GR" sz="2200" dirty="0" smtClean="0"/>
              <a:t>.).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100" dirty="0" smtClean="0"/>
              <a:t>ακυρώνει την πράξη </a:t>
            </a:r>
            <a:r>
              <a:rPr lang="el-GR" sz="2100" b="1" dirty="0" smtClean="0"/>
              <a:t>και αναπέμπει </a:t>
            </a:r>
            <a:r>
              <a:rPr lang="el-GR" sz="2100" dirty="0" smtClean="0"/>
              <a:t>την υπόθεση στη Διοίκηση για να ενεργήσει τα νόμιμα (άρθρο 79 παρ.3 Κ.Δ.Δ.) :</a:t>
            </a:r>
          </a:p>
          <a:p>
            <a:pPr algn="r" fontAlgn="base"/>
            <a:r>
              <a:rPr lang="el-GR" sz="2000" dirty="0" smtClean="0"/>
              <a:t>α) αν η πράξη έχει εκδοθεί από αναρμόδιο όργανο ή από συλλογικό όργανο που δεν έχει νόμιμη συγκρότηση ή </a:t>
            </a:r>
            <a:r>
              <a:rPr lang="el-GR" sz="2000" dirty="0" smtClean="0"/>
              <a:t>σύνθεση</a:t>
            </a:r>
            <a:endParaRPr lang="el-GR" sz="2000" dirty="0" smtClean="0"/>
          </a:p>
          <a:p>
            <a:pPr algn="r" fontAlgn="base"/>
            <a:r>
              <a:rPr lang="el-GR" sz="2000" dirty="0" smtClean="0"/>
              <a:t>β) αν συντρέχει παράβαση ουσιώδους τύπου της διαδικασίας, που έχει ταχθεί για την έκδοση της </a:t>
            </a:r>
            <a:r>
              <a:rPr lang="el-GR" sz="2000" dirty="0" smtClean="0"/>
              <a:t>πράξης</a:t>
            </a:r>
            <a:endParaRPr lang="el-GR" sz="2000" dirty="0" smtClean="0"/>
          </a:p>
          <a:p>
            <a:pPr algn="r" fontAlgn="base"/>
            <a:r>
              <a:rPr lang="el-GR" sz="2000" dirty="0" smtClean="0"/>
              <a:t>γ) αν η Διοίκηση δεν έχει ασκήσει τη διακριτική της εξουσία.</a:t>
            </a:r>
          </a:p>
          <a:p>
            <a:pPr algn="just">
              <a:buNone/>
            </a:pPr>
            <a:endParaRPr lang="el-GR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el-GR" sz="2600" b="1" dirty="0" smtClean="0"/>
              <a:t>Τα πραγματικά δεδομένα της υπόθεσης ενώπιον του….</a:t>
            </a:r>
            <a:endParaRPr lang="el-GR" sz="2600" b="1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00034" y="571480"/>
            <a:ext cx="4040188" cy="63976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tx2"/>
                </a:solidFill>
              </a:rPr>
              <a:t>ακυρωτικού δικαστή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214422"/>
            <a:ext cx="4040188" cy="4911741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1500" b="1" dirty="0" smtClean="0"/>
              <a:t>δεν</a:t>
            </a:r>
            <a:r>
              <a:rPr lang="el-GR" sz="1500" dirty="0" smtClean="0"/>
              <a:t> </a:t>
            </a:r>
            <a:r>
              <a:rPr lang="el-GR" sz="1500" b="1" dirty="0" smtClean="0"/>
              <a:t>εξετάζει αυτεπαγγέλτως </a:t>
            </a:r>
            <a:r>
              <a:rPr lang="el-GR" sz="1500" dirty="0" smtClean="0"/>
              <a:t>τη συνδρομή των πραγματικών περιστατικών και </a:t>
            </a:r>
            <a:r>
              <a:rPr lang="el-GR" sz="1500" b="1" dirty="0" smtClean="0"/>
              <a:t>δεν διατάσσει αποδείξεις</a:t>
            </a:r>
            <a:r>
              <a:rPr lang="el-GR" sz="15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endParaRPr lang="el-GR" sz="15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500" b="1" dirty="0" smtClean="0"/>
              <a:t>δεσμεύεται</a:t>
            </a:r>
            <a:r>
              <a:rPr lang="el-GR" sz="1500" dirty="0" smtClean="0"/>
              <a:t> κατ’ αρχήν από την </a:t>
            </a:r>
            <a:r>
              <a:rPr lang="el-GR" sz="1500" b="1" dirty="0" smtClean="0"/>
              <a:t>ουσιαστική εκτίμηση της διοίκησης</a:t>
            </a:r>
            <a:r>
              <a:rPr lang="el-GR" sz="1500" dirty="0" smtClean="0"/>
              <a:t> ως προς τη συνδρομή των πραγματικών περιστατικών που </a:t>
            </a:r>
            <a:r>
              <a:rPr lang="el-GR" sz="1500" dirty="0" smtClean="0"/>
              <a:t>παρατίθενται στην </a:t>
            </a:r>
            <a:r>
              <a:rPr lang="el-GR" sz="1500" dirty="0" smtClean="0"/>
              <a:t>αιτιολογία της διοικητικής πράξης.</a:t>
            </a:r>
          </a:p>
          <a:p>
            <a:pPr algn="just">
              <a:buFont typeface="Wingdings" pitchFamily="2" charset="2"/>
              <a:buChar char="Ø"/>
            </a:pPr>
            <a:endParaRPr lang="el-GR" sz="1500" dirty="0"/>
          </a:p>
          <a:p>
            <a:pPr algn="just">
              <a:buFont typeface="Wingdings" pitchFamily="2" charset="2"/>
              <a:buChar char="Ø"/>
            </a:pPr>
            <a:r>
              <a:rPr lang="el-GR" sz="1500" dirty="0" smtClean="0"/>
              <a:t>αφίσταται των πραγματικών περιστατικών που παραθέτει η αιτιολογία μόνο </a:t>
            </a:r>
            <a:r>
              <a:rPr lang="el-GR" sz="1500" dirty="0" smtClean="0"/>
              <a:t>αν </a:t>
            </a:r>
            <a:r>
              <a:rPr lang="el-GR" sz="1500" dirty="0" smtClean="0"/>
              <a:t>διαπιστώνει  </a:t>
            </a:r>
            <a:r>
              <a:rPr lang="el-GR" sz="1500" b="1" dirty="0" smtClean="0"/>
              <a:t>πλάνη περί τα πράγματα</a:t>
            </a:r>
            <a:r>
              <a:rPr lang="el-GR" sz="15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endParaRPr lang="el-GR" sz="1500" dirty="0"/>
          </a:p>
          <a:p>
            <a:pPr algn="just">
              <a:buNone/>
            </a:pPr>
            <a:r>
              <a:rPr lang="el-GR" sz="1500" dirty="0" smtClean="0"/>
              <a:t>	πρέπει να προκύπτει </a:t>
            </a:r>
            <a:r>
              <a:rPr lang="el-GR" sz="1500" b="1" i="1" dirty="0" smtClean="0"/>
              <a:t>εκδήλως από τα στοιχεία τού φακέλου  </a:t>
            </a:r>
            <a:r>
              <a:rPr lang="el-GR" sz="1500" dirty="0" smtClean="0"/>
              <a:t>και να μην απαιτείται εκ βαθέων έλεγχος του πραγματικού της </a:t>
            </a:r>
            <a:r>
              <a:rPr lang="el-GR" sz="1500" dirty="0" smtClean="0"/>
              <a:t>υπόθεσης.</a:t>
            </a:r>
            <a:endParaRPr lang="el-GR" sz="1500" dirty="0" smtClean="0"/>
          </a:p>
          <a:p>
            <a:pPr algn="just">
              <a:buFont typeface="Wingdings" pitchFamily="2" charset="2"/>
              <a:buChar char="Ø"/>
            </a:pPr>
            <a:endParaRPr lang="el-GR" sz="15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500" b="1" dirty="0" smtClean="0"/>
              <a:t>έμμεσος έλεγχος </a:t>
            </a:r>
            <a:r>
              <a:rPr lang="el-GR" sz="1500" dirty="0" smtClean="0"/>
              <a:t>του πραγματικού, κατά το στάδιο της υπαγωγής αυτού από τη Διοίκηση στην ορθή ή μη διάταξη νόμου.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714876" y="571480"/>
            <a:ext cx="4041775" cy="63976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δικαστή ουσίας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3438" y="1285860"/>
            <a:ext cx="4041775" cy="487998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1400" b="1" dirty="0" smtClean="0"/>
              <a:t>διερευνά τα αμφισβητούμενα </a:t>
            </a:r>
            <a:r>
              <a:rPr lang="el-GR" sz="1400" dirty="0" smtClean="0"/>
              <a:t>πραγματικά γεγονότα που ασκούν ουσιώδη επιρροή στην έκβαση της δίκης (άρθρο 144</a:t>
            </a:r>
            <a:r>
              <a:rPr lang="en-US" sz="1400" dirty="0" smtClean="0"/>
              <a:t> </a:t>
            </a:r>
            <a:r>
              <a:rPr lang="el-GR" sz="1400" dirty="0" smtClean="0"/>
              <a:t>Κ.Δ.Δ</a:t>
            </a:r>
            <a:r>
              <a:rPr lang="el-GR" sz="1400" dirty="0" smtClean="0"/>
              <a:t>.).</a:t>
            </a:r>
            <a:endParaRPr lang="el-GR" sz="1400" dirty="0" smtClean="0"/>
          </a:p>
          <a:p>
            <a:pPr algn="just">
              <a:buFont typeface="Wingdings" pitchFamily="2" charset="2"/>
              <a:buChar char="Ø"/>
            </a:pPr>
            <a:endParaRPr lang="el-GR" sz="1400" b="1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400" b="1" dirty="0" smtClean="0"/>
              <a:t>επανελέγχει πλήρως </a:t>
            </a:r>
            <a:r>
              <a:rPr lang="el-GR" sz="1400" dirty="0" smtClean="0"/>
              <a:t>τις κρίσεις των διοικητικών </a:t>
            </a:r>
            <a:r>
              <a:rPr lang="el-GR" sz="1400" dirty="0" smtClean="0"/>
              <a:t>οργάνων.</a:t>
            </a:r>
            <a:endParaRPr lang="el-GR" sz="1400" dirty="0" smtClean="0"/>
          </a:p>
          <a:p>
            <a:pPr algn="just">
              <a:buFont typeface="Wingdings" pitchFamily="2" charset="2"/>
              <a:buChar char="Ø"/>
            </a:pPr>
            <a:endParaRPr lang="el-GR" sz="1400" dirty="0"/>
          </a:p>
          <a:p>
            <a:pPr algn="just">
              <a:buFont typeface="Wingdings" pitchFamily="2" charset="2"/>
              <a:buChar char="Ø"/>
            </a:pPr>
            <a:r>
              <a:rPr lang="el-GR" sz="1400" dirty="0" smtClean="0"/>
              <a:t>λαμβάνει υπόψη αυτεπαγγέλτως: </a:t>
            </a:r>
          </a:p>
          <a:p>
            <a:pPr algn="r">
              <a:buFont typeface="Wingdings" pitchFamily="2" charset="2"/>
              <a:buChar char="§"/>
            </a:pPr>
            <a:r>
              <a:rPr lang="el-GR" sz="1400" dirty="0" smtClean="0"/>
              <a:t>τα πασίδηλα </a:t>
            </a:r>
          </a:p>
          <a:p>
            <a:pPr algn="r">
              <a:buFont typeface="Wingdings" pitchFamily="2" charset="2"/>
              <a:buChar char="§"/>
            </a:pPr>
            <a:r>
              <a:rPr lang="el-GR" sz="1400" dirty="0" smtClean="0"/>
              <a:t>τα διδάγματα της κοινής πείρας </a:t>
            </a:r>
          </a:p>
          <a:p>
            <a:pPr algn="r">
              <a:buFont typeface="Wingdings" pitchFamily="2" charset="2"/>
              <a:buChar char="§"/>
            </a:pPr>
            <a:r>
              <a:rPr lang="el-GR" sz="1400" dirty="0" smtClean="0"/>
              <a:t>το αλλοδαπό δίκαιο, το έθιμο και τα συναλλακτικά ήθη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1400" dirty="0" smtClean="0"/>
              <a:t>λαμβάνει υπόψη τα κατ’ άρθρο 147</a:t>
            </a:r>
            <a:r>
              <a:rPr lang="en-US" sz="1400" dirty="0" smtClean="0"/>
              <a:t> </a:t>
            </a:r>
            <a:r>
              <a:rPr lang="el-GR" sz="1400" dirty="0" smtClean="0"/>
              <a:t>Κ.Δ.Δ. </a:t>
            </a:r>
            <a:r>
              <a:rPr lang="el-GR" sz="1400" b="1" dirty="0" smtClean="0"/>
              <a:t>αποδεικτικά μέσα</a:t>
            </a:r>
            <a:r>
              <a:rPr lang="el-GR" sz="1400" dirty="0" smtClean="0"/>
              <a:t>: αυτοψία, ομολογία ιδιώτη, έγγραφα, εξηγήσεις των διαδίκων, μάρτυρες, δικαστικά τεκμήρια.</a:t>
            </a:r>
          </a:p>
          <a:p>
            <a:pPr algn="just">
              <a:buFont typeface="Wingdings" pitchFamily="2" charset="2"/>
              <a:buChar char="Ø"/>
            </a:pPr>
            <a:endParaRPr lang="el-GR" sz="14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1400" dirty="0" smtClean="0"/>
              <a:t>διατάζει </a:t>
            </a:r>
            <a:r>
              <a:rPr lang="el-GR" sz="1400" b="1" dirty="0" smtClean="0"/>
              <a:t>πραγματογνωμοσύνη</a:t>
            </a:r>
            <a:r>
              <a:rPr lang="el-GR" sz="1400" dirty="0" smtClean="0"/>
              <a:t> και διορίζει </a:t>
            </a:r>
            <a:r>
              <a:rPr lang="el-GR" sz="1400" dirty="0" smtClean="0"/>
              <a:t>πραγματογνώμονες, </a:t>
            </a:r>
            <a:r>
              <a:rPr lang="el-GR" sz="1400" dirty="0" smtClean="0"/>
              <a:t>αν </a:t>
            </a:r>
            <a:r>
              <a:rPr lang="el-GR" sz="1400" dirty="0" smtClean="0"/>
              <a:t>κρίνει ότι ανακύπτουν ζητήματα για τη διάγνωση των οποίων απαιτούνται ειδικές γνώσεις επιστήμης ή </a:t>
            </a:r>
            <a:r>
              <a:rPr lang="el-GR" sz="1400" dirty="0" smtClean="0"/>
              <a:t>τέχνης (</a:t>
            </a:r>
            <a:r>
              <a:rPr lang="el-GR" sz="1400" dirty="0" smtClean="0"/>
              <a:t>άρθρα 159 επ.</a:t>
            </a:r>
            <a:r>
              <a:rPr lang="en-US" sz="1400" dirty="0" smtClean="0"/>
              <a:t> </a:t>
            </a:r>
            <a:r>
              <a:rPr lang="el-GR" sz="1400" dirty="0" smtClean="0"/>
              <a:t>Κ.Δ.Δ.). </a:t>
            </a:r>
            <a:br>
              <a:rPr lang="el-GR" sz="1400" dirty="0" smtClean="0"/>
            </a:br>
            <a:r>
              <a:rPr lang="el-GR" sz="1400" dirty="0" smtClean="0"/>
              <a:t> </a:t>
            </a:r>
            <a:br>
              <a:rPr lang="el-GR" sz="1400" dirty="0" smtClean="0"/>
            </a:br>
            <a:endParaRPr lang="el-GR" sz="1400" dirty="0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2643174" y="4500570"/>
            <a:ext cx="357190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000" b="1" dirty="0" smtClean="0"/>
              <a:t>Η σχετικότητα της διάκρισης </a:t>
            </a:r>
            <a:br>
              <a:rPr lang="el-GR" sz="3000" b="1" dirty="0" smtClean="0"/>
            </a:br>
            <a:r>
              <a:rPr lang="el-GR" sz="3000" b="1" dirty="0" smtClean="0"/>
              <a:t>ακυρωτικών-ουσιαστικών διαφορών:</a:t>
            </a:r>
            <a:br>
              <a:rPr lang="el-GR" sz="3000" b="1" dirty="0" smtClean="0"/>
            </a:br>
            <a:endParaRPr lang="el-GR" sz="3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400" dirty="0" smtClean="0"/>
              <a:t>η μερική ακύρωση της προσβαλλόμενης πράξης </a:t>
            </a:r>
            <a:r>
              <a:rPr lang="el-GR" sz="2400" dirty="0" smtClean="0"/>
              <a:t>ισοδυναμεί συνήθως </a:t>
            </a:r>
            <a:r>
              <a:rPr lang="el-GR" sz="2400" dirty="0" smtClean="0"/>
              <a:t>κατ’ </a:t>
            </a:r>
            <a:r>
              <a:rPr lang="el-GR" sz="2400" dirty="0" smtClean="0"/>
              <a:t>αποτέλεσμα </a:t>
            </a:r>
            <a:r>
              <a:rPr lang="el-GR" sz="2400" dirty="0" smtClean="0"/>
              <a:t>με </a:t>
            </a:r>
            <a:r>
              <a:rPr lang="el-GR" sz="2400" dirty="0" smtClean="0"/>
              <a:t>τροποποίησή της.</a:t>
            </a:r>
            <a:endParaRPr lang="el-GR" sz="2400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2400" dirty="0" smtClean="0"/>
              <a:t>η</a:t>
            </a:r>
            <a:r>
              <a:rPr lang="el-GR" sz="2400" dirty="0" smtClean="0"/>
              <a:t> ένταση του δικαστικού ελέγχου κυμαίνεται στην </a:t>
            </a:r>
            <a:r>
              <a:rPr lang="el-GR" sz="2400" dirty="0" smtClean="0"/>
              <a:t>πράξη </a:t>
            </a:r>
            <a:r>
              <a:rPr lang="el-GR" sz="2400" dirty="0" smtClean="0"/>
              <a:t>σημαντικά, ανεξαρτήτως ενδίκου βοηθήματος.</a:t>
            </a:r>
            <a:endParaRPr lang="el-GR" sz="2400" dirty="0" smtClean="0"/>
          </a:p>
          <a:p>
            <a:pPr algn="just"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l-GR" sz="2700" b="1" dirty="0" smtClean="0"/>
              <a:t>Όρια στην εξουσία τροποποίησης του δικαστή ουσίας</a:t>
            </a:r>
            <a:endParaRPr lang="el-GR" sz="27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097467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1500" dirty="0" smtClean="0"/>
              <a:t>Απαγόρευση τροποποίησης της πράξης </a:t>
            </a:r>
            <a:r>
              <a:rPr lang="el-GR" sz="1500" b="1" dirty="0" smtClean="0"/>
              <a:t>και υποχρέωση αναπομπής </a:t>
            </a:r>
            <a:r>
              <a:rPr lang="el-GR" sz="1500" dirty="0" smtClean="0"/>
              <a:t>της υπόθεσης στη Διοίκηση (</a:t>
            </a:r>
            <a:r>
              <a:rPr lang="el-GR" sz="1500" b="1" dirty="0" smtClean="0"/>
              <a:t>άρθρο 79 παρ.3 Κ.Δ.Δ.</a:t>
            </a:r>
            <a:r>
              <a:rPr lang="el-GR" sz="1500" dirty="0" smtClean="0"/>
              <a:t>):</a:t>
            </a:r>
          </a:p>
          <a:p>
            <a:pPr fontAlgn="base"/>
            <a:r>
              <a:rPr lang="el-GR" sz="1500" dirty="0" smtClean="0"/>
              <a:t>α) αν η πράξη έχει εκδοθεί από αναρμόδιο όργανο ή από συλλογικό όργανο που δεν έχει νόμιμη συγκρότηση ή σύνθεση, ή</a:t>
            </a:r>
          </a:p>
          <a:p>
            <a:pPr fontAlgn="base"/>
            <a:r>
              <a:rPr lang="el-GR" sz="1500" dirty="0" smtClean="0"/>
              <a:t>β) αν συντρέχει παράβαση ουσιώδους τύπου της διαδικασίας, που έχει ταχθεί για την έκδοση της πράξης, ή</a:t>
            </a:r>
          </a:p>
          <a:p>
            <a:pPr fontAlgn="base"/>
            <a:r>
              <a:rPr lang="el-GR" sz="1500" dirty="0" smtClean="0"/>
              <a:t>γ) αν η Διοίκηση δεν έχει ασκήσει τη διακριτική της εξουσία.</a:t>
            </a:r>
          </a:p>
          <a:p>
            <a:pPr algn="just" fontAlgn="base"/>
            <a:endParaRPr lang="el-GR" sz="1500" dirty="0" smtClean="0"/>
          </a:p>
          <a:p>
            <a:pPr algn="just" fontAlgn="base">
              <a:buFont typeface="Wingdings" pitchFamily="2" charset="2"/>
              <a:buChar char="Ø"/>
            </a:pPr>
            <a:r>
              <a:rPr lang="el-GR" sz="1500" b="1" dirty="0" smtClean="0"/>
              <a:t>Πλείονες προϋποθέσεις </a:t>
            </a:r>
            <a:r>
              <a:rPr lang="el-GR" sz="1500" dirty="0" smtClean="0"/>
              <a:t>που απαιτείται, κατά νόμο, να </a:t>
            </a:r>
            <a:r>
              <a:rPr lang="el-GR" sz="1500" b="1" dirty="0" smtClean="0"/>
              <a:t>συντρέχουν </a:t>
            </a:r>
            <a:r>
              <a:rPr lang="el-GR" sz="1500" b="1" dirty="0" smtClean="0"/>
              <a:t>σωρευτικά </a:t>
            </a:r>
            <a:r>
              <a:rPr lang="el-GR" sz="1500" dirty="0" smtClean="0"/>
              <a:t>για την ικανοποίηση αιτήματος του διοικουμένου: αν η Διοίκηση έχει απορρίψει το αίτημα λόγω έλλειψης μιας από τις προϋποθέσεις αυτές, χωρίς να εξετάσει την συνδρομή των υπολοίπων, το δικαστήριο της ουσίας δεν έχει την εξουσία να </a:t>
            </a:r>
            <a:r>
              <a:rPr lang="el-GR" sz="1500" dirty="0" err="1" smtClean="0"/>
              <a:t>χωρήσει</a:t>
            </a:r>
            <a:r>
              <a:rPr lang="el-GR" sz="1500" dirty="0" smtClean="0"/>
              <a:t> το πρώτον στην έρευνα της συνδρομής και των λοιπών νόμιμων προϋποθέσεων που δεν εξετάστηκαν από την Διοίκηση. </a:t>
            </a:r>
            <a:r>
              <a:rPr lang="el-GR" sz="1500" dirty="0" smtClean="0"/>
              <a:t>Αντίθετα, </a:t>
            </a:r>
            <a:r>
              <a:rPr lang="el-GR" sz="1500" dirty="0" smtClean="0"/>
              <a:t>οφείλει να αναπέμψει την υπόθεση στην αρμόδια διοικητική </a:t>
            </a:r>
            <a:r>
              <a:rPr lang="el-GR" sz="1500" dirty="0" smtClean="0"/>
              <a:t>αρχή </a:t>
            </a:r>
            <a:r>
              <a:rPr lang="el-GR" sz="1500" dirty="0" smtClean="0"/>
              <a:t>για να κρίνει εκείνη, τηρώντας την οικεία διοικητική διαδικασία, αν συντρέχουν οι λοιπές νόμιμες προϋποθέσεις για την ικανοποίηση του αιτήματος του διοικουμένου.</a:t>
            </a:r>
          </a:p>
          <a:p>
            <a:pPr algn="just" fontAlgn="base">
              <a:buFont typeface="Wingdings" pitchFamily="2" charset="2"/>
              <a:buChar char="Ø"/>
            </a:pPr>
            <a:endParaRPr lang="el-GR" sz="1500" dirty="0" smtClean="0"/>
          </a:p>
          <a:p>
            <a:pPr algn="just" fontAlgn="base">
              <a:buFont typeface="Wingdings" pitchFamily="2" charset="2"/>
              <a:buChar char="Ø"/>
            </a:pPr>
            <a:r>
              <a:rPr lang="el-GR" sz="1500" dirty="0" smtClean="0"/>
              <a:t>Το δικαστήριο ουσίας μπορεί στην </a:t>
            </a:r>
            <a:r>
              <a:rPr lang="el-GR" sz="1500" b="1" dirty="0" err="1" smtClean="0"/>
              <a:t>in</a:t>
            </a:r>
            <a:r>
              <a:rPr lang="el-GR" sz="1500" b="1" dirty="0" smtClean="0"/>
              <a:t> </a:t>
            </a:r>
            <a:r>
              <a:rPr lang="el-GR" sz="1500" b="1" dirty="0" err="1" smtClean="0"/>
              <a:t>concreto</a:t>
            </a:r>
            <a:r>
              <a:rPr lang="el-GR" sz="1500" b="1" dirty="0" smtClean="0"/>
              <a:t> </a:t>
            </a:r>
            <a:r>
              <a:rPr lang="el-GR" sz="1500" dirty="0" smtClean="0"/>
              <a:t>κρινόμενη περίπτωση (ή και σε ολόκληρη κατηγορία περιπτώσεων) </a:t>
            </a:r>
            <a:r>
              <a:rPr lang="el-GR" sz="1500" b="1" dirty="0" smtClean="0"/>
              <a:t>να αδυνατεί </a:t>
            </a:r>
            <a:r>
              <a:rPr lang="el-GR" sz="1500" dirty="0" smtClean="0"/>
              <a:t>(πρακτικά, λογικά ή </a:t>
            </a:r>
            <a:r>
              <a:rPr lang="el-GR" sz="1500" dirty="0" smtClean="0"/>
              <a:t>δογματικά) </a:t>
            </a:r>
            <a:r>
              <a:rPr lang="el-GR" sz="1500" dirty="0" smtClean="0"/>
              <a:t>να μεταρρυθμίσει την διοικητική πράξη που ελέγχει, για λόγους συνδεόμενους με την αρχή της διάκρισης των εξουσιών και την απαγόρευση ανάληψης εκ μέρους του δικαστή έργου ενεργού διοίκησης.</a:t>
            </a:r>
            <a:endParaRPr lang="el-GR" sz="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1176</Words>
  <Application>Microsoft Office PowerPoint</Application>
  <PresentationFormat>Προβολή στην οθόνη (4:3)</PresentationFormat>
  <Paragraphs>240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 του Office</vt:lpstr>
      <vt:lpstr>  Εφαρμογές Δημοσίου Δικαίου - Ανασκόπηση διοικητικού δικαίου  </vt:lpstr>
      <vt:lpstr>Συνταγματικοί κανόνες κατανομής των δικαιοδοσιών</vt:lpstr>
      <vt:lpstr>Διαφάνεια 3</vt:lpstr>
      <vt:lpstr>Μονομερείς πράξεις της Διοίκησης</vt:lpstr>
      <vt:lpstr>ΔΙΟΙΚΗΤΙΚΗ ΔΙΚΑΙΟΔΟΣΙΑ ένδικα βοηθήματα</vt:lpstr>
      <vt:lpstr>ΔΙΟΙΚΗΤΙΚΗ ΔΙΚΑΙΟΔΟΣΙΑ Εξουσίες του δικαστή</vt:lpstr>
      <vt:lpstr>Τα πραγματικά δεδομένα της υπόθεσης ενώπιον του….</vt:lpstr>
      <vt:lpstr>Η σχετικότητα της διάκρισης  ακυρωτικών-ουσιαστικών διαφορών: </vt:lpstr>
      <vt:lpstr>Όρια στην εξουσία τροποποίησης του δικαστή ουσίας</vt:lpstr>
      <vt:lpstr>πρακτική διαφορά στις δύο δικαιοδοσίες;  όταν η Διοίκηση ασκώντας τη διακριτική της ευχέρεια ή εξειδικεύοντας αόριστη αξιολογική νομική έννοια εκδίδει πράξη επιλέγοντας λύση εντός ενός πλαισίου νομίμων λύσεων.</vt:lpstr>
      <vt:lpstr>Άρθρο 95 παρ.3 Σ. (Συμβούλιο της Επικρατείας)  «Κατηγορίες υποθέσεων της ακυρωτικής αρμοδιότητας του Συμβουλίου της Επικρατείας μπορεί να υπάγονται με νόμο, ανάλογα με τη φύση ή τη σπουδαιότητά τους, στα τακτικά διοικητικά δικαστήρια. Το Συμβούλιο της Επικρατείας δικάζει σε δεύτερο βαθμό, όπως νόμος ορίζει». </vt:lpstr>
      <vt:lpstr>Άρθρο 95 Σ. (Συμβούλιο της Επικρατείας)  «1. Στην αρμοδιότητα του Συμβουλίου της Eπικρατείας ανήκουν ιδίως: α) Η μετά από αίτηση ακύρωση των εκτελεστών πράξεων των διοικητικών αρχών για υπέρβαση εξουσίας ή για παράβαση νόμου. […].». + «3. Κατηγορίες υποθέσεων της ακυρωτικής αρμοδιότητας του Συμβουλίου της Επικρατείας μπορεί να υπάγονται με νόμο, ανάλογα με τη φύση ή τη σπουδαιότητά τους, στα τακτικά διοικητικά δικαστήρια». </vt:lpstr>
      <vt:lpstr> Η αρμοδιότητα των ΤΔΔ μπορεί να οργανωθεί από τον νόμο:</vt:lpstr>
      <vt:lpstr>Από την ίδρυση των τακτικών διοικητικών δικαστηρίων (1983), ο νομοθέτης υπάγει στη δικαιοδοσία τους κατηγορίες διαφορών χαρακτηρίζοντάς αυτές παράλληλα ουσίας…. </vt:lpstr>
      <vt:lpstr>Υφίσταται λειτουργικό κριτήριο για τη διάκριση των διαφορών σε ακυρωτικές &amp; ουσίας;</vt:lpstr>
      <vt:lpstr>Διαφάνεια 16</vt:lpstr>
      <vt:lpstr>Ατελέσφορα κριτήρια για τη διάκριση των διοικητικών διαφορών </vt:lpstr>
      <vt:lpstr>Διαφάνεια 18</vt:lpstr>
      <vt:lpstr> Ανεπίδεκτες ουσιαστικού ελέγχου  οι κανονιστικές πράξεις της Διοίκησης  [ΣτΕΟλ 3919/2010] </vt:lpstr>
      <vt:lpstr>Ανεπίτρεπτος ο ουσιαστικός έλεγχος σε κατηγορίες ατομικών πράξεων όταν τούτο θα είχε ως συνέπεια υπεισέλευση στο έργο της εκτελεστικής λειτουργίας </vt:lpstr>
      <vt:lpstr>Κατηγορίες διαφορών που κατά τη νομολογία ο δικαστής ουσίας  αδυνατεί να άρει  το ‘άβατον’ της τεχνικής κρίσης της Διοίκησης: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Εφαρμογές Δημοσίου Δικαίου - Ανασκόπηση διοικητικού δικαίου  </dc:title>
  <dc:creator>user</dc:creator>
  <cp:lastModifiedBy>user</cp:lastModifiedBy>
  <cp:revision>74</cp:revision>
  <dcterms:created xsi:type="dcterms:W3CDTF">2024-03-01T08:08:10Z</dcterms:created>
  <dcterms:modified xsi:type="dcterms:W3CDTF">2024-03-26T21:18:32Z</dcterms:modified>
</cp:coreProperties>
</file>