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4" r:id="rId5"/>
    <p:sldId id="260" r:id="rId6"/>
    <p:sldId id="261" r:id="rId7"/>
    <p:sldId id="262" r:id="rId8"/>
    <p:sldId id="263" r:id="rId9"/>
    <p:sldId id="265" r:id="rId10"/>
    <p:sldId id="266" r:id="rId11"/>
    <p:sldId id="268" r:id="rId12"/>
    <p:sldId id="267" r:id="rId13"/>
    <p:sldId id="269" r:id="rId14"/>
    <p:sldId id="270" r:id="rId15"/>
    <p:sldId id="271" r:id="rId16"/>
    <p:sldId id="275" r:id="rId17"/>
    <p:sldId id="273" r:id="rId18"/>
    <p:sldId id="276" r:id="rId19"/>
    <p:sldId id="277" r:id="rId20"/>
    <p:sldId id="274"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9713A40-515F-4BD4-A4E7-9B1B194A20CB}" type="datetimeFigureOut">
              <a:rPr lang="el-GR" smtClean="0"/>
              <a:pPr/>
              <a:t>31/3/2024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22368A-4F4C-4D51-B298-53AEB90F548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13A40-515F-4BD4-A4E7-9B1B194A20CB}" type="datetimeFigureOut">
              <a:rPr lang="el-GR" smtClean="0"/>
              <a:pPr/>
              <a:t>31/3/2024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2368A-4F4C-4D51-B298-53AEB90F548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785926"/>
            <a:ext cx="8229600" cy="1143000"/>
          </a:xfrm>
        </p:spPr>
        <p:txBody>
          <a:bodyPr>
            <a:normAutofit fontScale="90000"/>
          </a:bodyPr>
          <a:lstStyle/>
          <a:p>
            <a:r>
              <a:rPr lang="el-GR" b="1" dirty="0" smtClean="0"/>
              <a:t/>
            </a:r>
            <a:br>
              <a:rPr lang="el-GR" b="1" dirty="0" smtClean="0"/>
            </a:br>
            <a:r>
              <a:rPr lang="el-GR" b="1" dirty="0"/>
              <a:t/>
            </a:r>
            <a:br>
              <a:rPr lang="el-GR" b="1" dirty="0"/>
            </a:br>
            <a:r>
              <a:rPr lang="el-GR" sz="3100" b="1" dirty="0" smtClean="0">
                <a:latin typeface="Bahnschrift" pitchFamily="34" charset="0"/>
              </a:rPr>
              <a:t>Εφαρμογές Δημοσίου Δικαίου -</a:t>
            </a:r>
            <a:br>
              <a:rPr lang="el-GR" sz="3100" b="1" dirty="0" smtClean="0">
                <a:latin typeface="Bahnschrift" pitchFamily="34" charset="0"/>
              </a:rPr>
            </a:br>
            <a:r>
              <a:rPr lang="el-GR" sz="3100" b="1" dirty="0" smtClean="0">
                <a:latin typeface="Bahnschrift" pitchFamily="34" charset="0"/>
              </a:rPr>
              <a:t>Ανασκόπηση διοικητικού δικαίου</a:t>
            </a:r>
            <a:r>
              <a:rPr lang="el-GR" b="1" dirty="0" smtClean="0"/>
              <a:t/>
            </a:r>
            <a:br>
              <a:rPr lang="el-GR" b="1" dirty="0" smtClean="0"/>
            </a:b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55000" lnSpcReduction="20000"/>
          </a:bodyPr>
          <a:lstStyle/>
          <a:p>
            <a:pPr algn="ctr">
              <a:buNone/>
            </a:pPr>
            <a:endParaRPr lang="el-GR" b="1" dirty="0" smtClean="0">
              <a:latin typeface="Bahnschrift"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sz="3500" b="1" dirty="0" smtClean="0">
              <a:latin typeface="Arial Black" pitchFamily="34" charset="0"/>
            </a:endParaRPr>
          </a:p>
          <a:p>
            <a:pPr algn="ctr">
              <a:buNone/>
            </a:pPr>
            <a:r>
              <a:rPr lang="el-GR" sz="3600" b="1" dirty="0" smtClean="0">
                <a:latin typeface="Arial Black" pitchFamily="34" charset="0"/>
              </a:rPr>
              <a:t>Η </a:t>
            </a:r>
            <a:r>
              <a:rPr lang="el-GR" sz="3600" b="1" smtClean="0">
                <a:latin typeface="Arial Black" pitchFamily="34" charset="0"/>
              </a:rPr>
              <a:t>ΑΙΤΗΣΗ ΑΚΥΡΩΣΕΩΣ</a:t>
            </a:r>
            <a:endParaRPr lang="el-GR" sz="3500" b="1" dirty="0" smtClean="0">
              <a:latin typeface="Arial Black" pitchFamily="34" charset="0"/>
            </a:endParaRPr>
          </a:p>
          <a:p>
            <a:pPr algn="ctr">
              <a:buNone/>
            </a:pPr>
            <a:r>
              <a:rPr lang="el-GR" b="1" dirty="0" smtClean="0">
                <a:latin typeface="Arial Black" pitchFamily="34" charset="0"/>
              </a:rPr>
              <a:t>(σύνοψη)</a:t>
            </a:r>
          </a:p>
          <a:p>
            <a:pPr>
              <a:buNone/>
            </a:pPr>
            <a:endParaRPr lang="el-GR" b="1" dirty="0"/>
          </a:p>
          <a:p>
            <a:pPr>
              <a:buNone/>
            </a:pPr>
            <a:endParaRPr lang="el-GR" b="1" dirty="0" smtClean="0"/>
          </a:p>
          <a:p>
            <a:pPr algn="r">
              <a:buNone/>
            </a:pPr>
            <a:endParaRPr lang="el-GR" sz="2500" b="1" i="1" dirty="0" smtClean="0"/>
          </a:p>
          <a:p>
            <a:pPr algn="r">
              <a:buNone/>
            </a:pPr>
            <a:r>
              <a:rPr lang="el-GR" sz="2500" b="1" i="1" dirty="0" smtClean="0"/>
              <a:t> </a:t>
            </a:r>
          </a:p>
          <a:p>
            <a:pPr algn="r">
              <a:buNone/>
            </a:pPr>
            <a:r>
              <a:rPr lang="el-GR" sz="2900" b="1" i="1" dirty="0" smtClean="0"/>
              <a:t>Αναπληρωτής Καθηγητής Ν. </a:t>
            </a:r>
            <a:r>
              <a:rPr lang="el-GR" sz="2900" b="1" i="1" dirty="0" err="1" smtClean="0"/>
              <a:t>Παπασπύρου</a:t>
            </a:r>
            <a:endParaRPr lang="el-GR" sz="2900" b="1" i="1" dirty="0" smtClean="0"/>
          </a:p>
          <a:p>
            <a:pPr algn="r">
              <a:buNone/>
            </a:pPr>
            <a:r>
              <a:rPr lang="el-GR" sz="2900" b="1" i="1" dirty="0" smtClean="0"/>
              <a:t>Επίκουρος Καθηγητής Η. </a:t>
            </a:r>
            <a:r>
              <a:rPr lang="el-GR" sz="2900" b="1" i="1" dirty="0" err="1" smtClean="0"/>
              <a:t>Κουβαράς</a:t>
            </a:r>
            <a:endParaRPr lang="el-GR" sz="2900" b="1" i="1" dirty="0" smtClean="0"/>
          </a:p>
          <a:p>
            <a:pPr algn="r">
              <a:buNone/>
            </a:pPr>
            <a:endParaRPr lang="el-GR" sz="2900" b="1" i="1" dirty="0" smtClean="0"/>
          </a:p>
          <a:p>
            <a:pPr algn="r">
              <a:buNone/>
            </a:pPr>
            <a:endParaRPr lang="el-GR" sz="2900" b="1" i="1" dirty="0" smtClean="0"/>
          </a:p>
          <a:p>
            <a:pPr algn="ctr">
              <a:buNone/>
            </a:pPr>
            <a:r>
              <a:rPr lang="el-GR" sz="2900" b="1" dirty="0" smtClean="0"/>
              <a:t>Μάρτιος 2024</a:t>
            </a:r>
          </a:p>
          <a:p>
            <a:pPr>
              <a:buNone/>
            </a:pPr>
            <a:endParaRPr lang="el-GR" sz="2900" dirty="0"/>
          </a:p>
        </p:txBody>
      </p:sp>
      <p:pic>
        <p:nvPicPr>
          <p:cNvPr id="31746" name="Picture 2" descr="Nομική Αθήνας | ΕΚΠΑ - neolaia.gr"/>
          <p:cNvPicPr>
            <a:picLocks noChangeAspect="1" noChangeArrowheads="1"/>
          </p:cNvPicPr>
          <p:nvPr/>
        </p:nvPicPr>
        <p:blipFill>
          <a:blip r:embed="rId2"/>
          <a:srcRect/>
          <a:stretch>
            <a:fillRect/>
          </a:stretch>
        </p:blipFill>
        <p:spPr bwMode="auto">
          <a:xfrm>
            <a:off x="428596" y="285729"/>
            <a:ext cx="1800238" cy="150019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a:bodyPr>
          <a:lstStyle/>
          <a:p>
            <a:r>
              <a:rPr lang="el-GR" sz="2400" b="1" dirty="0" smtClean="0">
                <a:solidFill>
                  <a:srgbClr val="FF0000"/>
                </a:solidFill>
              </a:rPr>
              <a:t>προσβάλλονται </a:t>
            </a:r>
            <a:r>
              <a:rPr lang="el-GR" sz="2400" b="1" dirty="0" err="1" smtClean="0">
                <a:solidFill>
                  <a:srgbClr val="FF0000"/>
                </a:solidFill>
              </a:rPr>
              <a:t>απαραδεκτώς</a:t>
            </a:r>
            <a:r>
              <a:rPr lang="el-GR" sz="2400" b="1" dirty="0" smtClean="0">
                <a:solidFill>
                  <a:srgbClr val="FF0000"/>
                </a:solidFill>
              </a:rPr>
              <a:t> με αίτηση ακύρωσης:</a:t>
            </a:r>
            <a:endParaRPr lang="el-GR" sz="2400" b="1" dirty="0">
              <a:solidFill>
                <a:srgbClr val="FF0000"/>
              </a:solidFill>
            </a:endParaRPr>
          </a:p>
        </p:txBody>
      </p:sp>
      <p:sp>
        <p:nvSpPr>
          <p:cNvPr id="3" name="2 - Θέση περιεχομένου"/>
          <p:cNvSpPr>
            <a:spLocks noGrp="1"/>
          </p:cNvSpPr>
          <p:nvPr>
            <p:ph idx="1"/>
          </p:nvPr>
        </p:nvSpPr>
        <p:spPr>
          <a:xfrm>
            <a:off x="457200" y="857232"/>
            <a:ext cx="8229600" cy="5500726"/>
          </a:xfrm>
        </p:spPr>
        <p:txBody>
          <a:bodyPr>
            <a:noAutofit/>
          </a:bodyPr>
          <a:lstStyle/>
          <a:p>
            <a:pPr algn="just">
              <a:buFont typeface="Wingdings" pitchFamily="2" charset="2"/>
              <a:buChar char="q"/>
            </a:pPr>
            <a:r>
              <a:rPr lang="el-GR" sz="1400" b="1" dirty="0" smtClean="0"/>
              <a:t>οι τυπικοί νόμοι.</a:t>
            </a:r>
          </a:p>
          <a:p>
            <a:pPr algn="just">
              <a:buFont typeface="Wingdings" pitchFamily="2" charset="2"/>
              <a:buChar char="q"/>
            </a:pPr>
            <a:r>
              <a:rPr lang="el-GR" sz="1400" b="1" dirty="0" smtClean="0"/>
              <a:t>οι δικαστικές αποφάσεις  και εν γένει οι πράξεις δικαστικών αρχών.</a:t>
            </a:r>
          </a:p>
          <a:p>
            <a:pPr algn="just">
              <a:buFont typeface="Wingdings" pitchFamily="2" charset="2"/>
              <a:buChar char="q"/>
            </a:pPr>
            <a:r>
              <a:rPr lang="el-GR" sz="1400" b="1" dirty="0" smtClean="0"/>
              <a:t>οι κυβερνητικές πράξεις</a:t>
            </a:r>
          </a:p>
          <a:p>
            <a:pPr algn="just">
              <a:buFont typeface="Wingdings" pitchFamily="2" charset="2"/>
              <a:buChar char="q"/>
            </a:pPr>
            <a:r>
              <a:rPr lang="el-GR" sz="1400" b="1" dirty="0" smtClean="0"/>
              <a:t>πράξεις της Διοίκησης που κινούνται σε κύκλο σχέσεων του ιδιωτικού δικαίου</a:t>
            </a:r>
            <a:r>
              <a:rPr lang="el-GR" sz="1400" dirty="0" smtClean="0"/>
              <a:t>: πράξεις που φέρουν μεν τα εξωτερικά γνωρίσματα μονομερούς διοικητικής πράξης, πλην όμως </a:t>
            </a:r>
            <a:r>
              <a:rPr lang="el-GR" sz="1400" b="1" dirty="0" smtClean="0"/>
              <a:t>δεν επιδιώκουν άμεσα</a:t>
            </a:r>
            <a:r>
              <a:rPr lang="el-GR" sz="1400" dirty="0" smtClean="0"/>
              <a:t>, στο πλαίσιο των διατάξεων που διέπουν τη διοικητική δράση, </a:t>
            </a:r>
            <a:r>
              <a:rPr lang="el-GR" sz="1400" b="1" dirty="0" smtClean="0"/>
              <a:t>συγκεκριμένο δημόσιο σκοπό </a:t>
            </a:r>
            <a:r>
              <a:rPr lang="el-GR" sz="1400" dirty="0" smtClean="0"/>
              <a:t>(απουσία λειτουργικού στοιχείου).</a:t>
            </a:r>
          </a:p>
          <a:p>
            <a:pPr algn="just">
              <a:buFont typeface="Wingdings" pitchFamily="2" charset="2"/>
              <a:buChar char="q"/>
            </a:pPr>
            <a:r>
              <a:rPr lang="el-GR" sz="1400" b="1" dirty="0" smtClean="0"/>
              <a:t>πράξεις διοικητικών αρχών</a:t>
            </a:r>
            <a:r>
              <a:rPr lang="el-GR" sz="1400" dirty="0" smtClean="0"/>
              <a:t>, οι οποίες δεν εκδίδονται κατ’ εφαρμογή διατάξεων που διέπουν την άσκηση δημόσιας εξουσίας, αλλά </a:t>
            </a:r>
            <a:r>
              <a:rPr lang="el-GR" sz="1400" b="1" dirty="0" smtClean="0"/>
              <a:t>βάσει διατάξεων που ρυθμίζουν τη συναλλακτική δράση της Διοίκησης </a:t>
            </a:r>
            <a:r>
              <a:rPr lang="el-GR" sz="1400" dirty="0" smtClean="0"/>
              <a:t>με σκοπό την εξυπηρέτηση ταμιευτικών αναγκών του δημοσίου.</a:t>
            </a:r>
          </a:p>
          <a:p>
            <a:pPr algn="just">
              <a:buFont typeface="Wingdings" pitchFamily="2" charset="2"/>
              <a:buChar char="q"/>
            </a:pPr>
            <a:r>
              <a:rPr lang="el-GR" sz="1400" b="1" dirty="0" smtClean="0"/>
              <a:t>πράξεις διοικητικών οργάνων </a:t>
            </a:r>
            <a:r>
              <a:rPr lang="el-GR" sz="1400" dirty="0" smtClean="0"/>
              <a:t>που εκδίδονται </a:t>
            </a:r>
            <a:r>
              <a:rPr lang="el-GR" sz="1400" b="1" dirty="0" smtClean="0"/>
              <a:t>στο πλαίσιο των συμβατικών έννομων σχέσεων </a:t>
            </a:r>
            <a:r>
              <a:rPr lang="el-GR" sz="1400" dirty="0" smtClean="0"/>
              <a:t>ή άλλων σχέσεων που ρυθμίζονται από το ιδιωτικό δίκαιο </a:t>
            </a:r>
            <a:r>
              <a:rPr lang="en-US" sz="1400" dirty="0" smtClean="0"/>
              <a:t>(</a:t>
            </a:r>
            <a:r>
              <a:rPr lang="el-GR" sz="1400" dirty="0" smtClean="0"/>
              <a:t>πράξεις διαχείρισης της </a:t>
            </a:r>
            <a:r>
              <a:rPr lang="en-US" sz="1400" dirty="0" smtClean="0"/>
              <a:t> </a:t>
            </a:r>
            <a:r>
              <a:rPr lang="el-GR" sz="1400" dirty="0" smtClean="0"/>
              <a:t>δημόσιας περιουσίας  και συμβάσεις που διέπονται από το ιδιωτικό δίκαιο).</a:t>
            </a:r>
          </a:p>
          <a:p>
            <a:pPr algn="just">
              <a:buFont typeface="Wingdings" pitchFamily="2" charset="2"/>
              <a:buChar char="q"/>
            </a:pPr>
            <a:r>
              <a:rPr lang="el-GR" sz="1400" b="1" dirty="0" smtClean="0"/>
              <a:t>διοικητικές συμβάσεις.</a:t>
            </a:r>
          </a:p>
          <a:p>
            <a:pPr algn="just">
              <a:buFont typeface="Wingdings" pitchFamily="2" charset="2"/>
              <a:buChar char="q"/>
            </a:pPr>
            <a:r>
              <a:rPr lang="el-GR" sz="1400" b="1" dirty="0" smtClean="0"/>
              <a:t>πράξεις που στερούνται εκτελεστού χαρακτήρα</a:t>
            </a:r>
            <a:r>
              <a:rPr lang="el-GR" sz="1400" dirty="0" smtClean="0"/>
              <a:t>: δεν περιέχουν καθορισμό του δικαίου στη συγκεκριμένη περίπτωση, δηλαδή ρύθμιση με τρόπο </a:t>
            </a:r>
            <a:r>
              <a:rPr lang="el-GR" sz="1400" dirty="0" err="1" smtClean="0"/>
              <a:t>εξαναγκαστό</a:t>
            </a:r>
            <a:r>
              <a:rPr lang="el-GR" sz="1400" dirty="0" smtClean="0"/>
              <a:t> μιας έννομης κατάστασης, εντάσσονται σε </a:t>
            </a:r>
            <a:r>
              <a:rPr lang="el-GR" sz="1400" dirty="0" err="1" smtClean="0"/>
              <a:t>προπαρασκευστικό</a:t>
            </a:r>
            <a:r>
              <a:rPr lang="el-GR" sz="1400" dirty="0" smtClean="0"/>
              <a:t> στάδιο δημιουργίας διοικητικής πράξης ή αποτελούν πράξη εκτέλεσης αυτής, όπως: </a:t>
            </a:r>
          </a:p>
          <a:p>
            <a:pPr algn="r">
              <a:buFont typeface="Wingdings" pitchFamily="2" charset="2"/>
              <a:buChar char="ü"/>
            </a:pPr>
            <a:r>
              <a:rPr lang="el-GR" sz="1400" i="1" dirty="0" smtClean="0"/>
              <a:t>πράξεις που υπόκεινται σε έγκριση ή κύρωση από άλλο όργανο</a:t>
            </a:r>
          </a:p>
          <a:p>
            <a:pPr algn="r">
              <a:buFont typeface="Wingdings" pitchFamily="2" charset="2"/>
              <a:buChar char="ü"/>
            </a:pPr>
            <a:r>
              <a:rPr lang="el-GR" sz="1400" i="1" dirty="0" smtClean="0"/>
              <a:t>πράξεις και ενέργειες εσωτερικής φύσης </a:t>
            </a:r>
          </a:p>
          <a:p>
            <a:pPr algn="r">
              <a:buFont typeface="Wingdings" pitchFamily="2" charset="2"/>
              <a:buChar char="ü"/>
            </a:pPr>
            <a:r>
              <a:rPr lang="el-GR" sz="1400" i="1" dirty="0" smtClean="0"/>
              <a:t>πληροφοριακά έγγραφα</a:t>
            </a:r>
          </a:p>
          <a:p>
            <a:pPr algn="r">
              <a:buFont typeface="Wingdings" pitchFamily="2" charset="2"/>
              <a:buChar char="ü"/>
            </a:pPr>
            <a:r>
              <a:rPr lang="el-GR" sz="1400" i="1" dirty="0" smtClean="0"/>
              <a:t>προπαρασκευαστικές πράξεις</a:t>
            </a:r>
          </a:p>
          <a:p>
            <a:pPr algn="r">
              <a:buFont typeface="Wingdings" pitchFamily="2" charset="2"/>
              <a:buChar char="ü"/>
            </a:pPr>
            <a:r>
              <a:rPr lang="el-GR" sz="1400" i="1" dirty="0" smtClean="0"/>
              <a:t>βεβαιωτικές ή επιβεβαιωτικές πράξεις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9718"/>
          </a:xfrm>
        </p:spPr>
        <p:txBody>
          <a:bodyPr>
            <a:normAutofit fontScale="90000"/>
          </a:bodyPr>
          <a:lstStyle/>
          <a:p>
            <a:r>
              <a:rPr lang="el-GR" sz="2600" b="1" dirty="0" smtClean="0"/>
              <a:t>Παράλειψη Οφειλόμενης Νόμιμης Ενέργειας (Π.Ν.Ο.Ε.)</a:t>
            </a:r>
            <a:endParaRPr lang="el-GR" sz="2600" b="1" dirty="0"/>
          </a:p>
        </p:txBody>
      </p:sp>
      <p:sp>
        <p:nvSpPr>
          <p:cNvPr id="3" name="2 - Θέση περιεχομένου"/>
          <p:cNvSpPr>
            <a:spLocks noGrp="1"/>
          </p:cNvSpPr>
          <p:nvPr>
            <p:ph idx="1"/>
          </p:nvPr>
        </p:nvSpPr>
        <p:spPr>
          <a:xfrm>
            <a:off x="457200" y="714356"/>
            <a:ext cx="8229600" cy="5857916"/>
          </a:xfrm>
        </p:spPr>
        <p:txBody>
          <a:bodyPr>
            <a:noAutofit/>
          </a:bodyPr>
          <a:lstStyle/>
          <a:p>
            <a:pPr algn="just" fontAlgn="base">
              <a:buNone/>
            </a:pPr>
            <a:r>
              <a:rPr lang="el-GR" sz="1400" dirty="0" smtClean="0"/>
              <a:t>	</a:t>
            </a:r>
            <a:r>
              <a:rPr lang="el-GR" sz="1500" dirty="0" smtClean="0"/>
              <a:t>	«</a:t>
            </a:r>
            <a:r>
              <a:rPr lang="el-GR" sz="1500" i="1" dirty="0" smtClean="0">
                <a:solidFill>
                  <a:schemeClr val="accent1">
                    <a:lumMod val="75000"/>
                  </a:schemeClr>
                </a:solidFill>
              </a:rPr>
              <a:t>Στις περιπτώσεις που </a:t>
            </a:r>
            <a:r>
              <a:rPr lang="el-GR" sz="1500" b="1" i="1" dirty="0" smtClean="0">
                <a:solidFill>
                  <a:schemeClr val="accent1">
                    <a:lumMod val="75000"/>
                  </a:schemeClr>
                </a:solidFill>
              </a:rPr>
              <a:t>ο νόμος επιβάλλει σε κάποια αρχή να ρυθμίσει συγκεκριμένη σχέση </a:t>
            </a:r>
            <a:r>
              <a:rPr lang="el-GR" sz="1500" i="1" dirty="0" smtClean="0">
                <a:solidFill>
                  <a:schemeClr val="accent1">
                    <a:lumMod val="75000"/>
                  </a:schemeClr>
                </a:solidFill>
              </a:rPr>
              <a:t>με την έκδοση εκτελεστής πράξης, η οποία υπάγεται στους όρους της παραγράφου 1, η αίτηση ακυρώσεως είναι δεκτή και κατά της παράλειψης της αρχής να προβεί σε οφειλόμενη νόμιμη ενέργεια. Η αρχή θεωρείται ότι αρνείται την ενέργεια αυτή όταν </a:t>
            </a:r>
            <a:r>
              <a:rPr lang="el-GR" sz="1500" b="1" i="1" dirty="0" smtClean="0">
                <a:solidFill>
                  <a:schemeClr val="accent1">
                    <a:lumMod val="75000"/>
                  </a:schemeClr>
                </a:solidFill>
              </a:rPr>
              <a:t>παρέλθει άπρακτη η ειδική προθεσμία που τυχόν τάσσει ο νόμος, διαφορετικά όταν παρέλθει τρίμηνο από την υποβολή της σχετικής αιτήσεως </a:t>
            </a:r>
            <a:r>
              <a:rPr lang="el-GR" sz="1500" i="1" dirty="0" smtClean="0">
                <a:solidFill>
                  <a:schemeClr val="accent1">
                    <a:lumMod val="75000"/>
                  </a:schemeClr>
                </a:solidFill>
              </a:rPr>
              <a:t>στη Διοίκηση, η οποία είναι υποχρεωμένη να χορηγεί ατελώς βεβαίωση για την ημέρα υποβολής της αίτησης αυτής. Αίτηση ακυρώσεως που ασκείται πριν παρέλθουν οι παραπάνω προθεσμίες είναι απαράδεκτη. Με την αίτηση ακυρώσεως που ασκείται </a:t>
            </a:r>
            <a:r>
              <a:rPr lang="el-GR" sz="1500" i="1" dirty="0" err="1" smtClean="0">
                <a:solidFill>
                  <a:schemeClr val="accent1">
                    <a:lumMod val="75000"/>
                  </a:schemeClr>
                </a:solidFill>
              </a:rPr>
              <a:t>παραδεκτώς</a:t>
            </a:r>
            <a:r>
              <a:rPr lang="el-GR" sz="1500" i="1" dirty="0" smtClean="0">
                <a:solidFill>
                  <a:schemeClr val="accent1">
                    <a:lumMod val="75000"/>
                  </a:schemeClr>
                </a:solidFill>
              </a:rPr>
              <a:t> κατά σιωπηρής αρνήσεως λογίζεται ότι </a:t>
            </a:r>
            <a:r>
              <a:rPr lang="el-GR" sz="1500" i="1" dirty="0" err="1" smtClean="0">
                <a:solidFill>
                  <a:schemeClr val="accent1">
                    <a:lumMod val="75000"/>
                  </a:schemeClr>
                </a:solidFill>
              </a:rPr>
              <a:t>συμπροσβάλλεται</a:t>
            </a:r>
            <a:r>
              <a:rPr lang="el-GR" sz="1500" i="1" dirty="0" smtClean="0">
                <a:solidFill>
                  <a:schemeClr val="accent1">
                    <a:lumMod val="75000"/>
                  </a:schemeClr>
                </a:solidFill>
              </a:rPr>
              <a:t> και η τυχόν μεταγενέστερη ρητή αρνητική πράξη της Διοίκησης, η οποία μπορεί πάντως να προσβάλλεται και αυτοτελώς.</a:t>
            </a:r>
            <a:r>
              <a:rPr lang="el-GR" sz="1500" i="1" dirty="0" smtClean="0"/>
              <a:t>» </a:t>
            </a:r>
            <a:r>
              <a:rPr lang="el-GR" sz="1500" b="1" i="1" dirty="0" smtClean="0"/>
              <a:t>[άρθρο 45 παρ.4  Π.Δ. 18/1989].</a:t>
            </a:r>
          </a:p>
          <a:p>
            <a:pPr fontAlgn="base">
              <a:buNone/>
            </a:pPr>
            <a:endParaRPr lang="el-GR" sz="1500" dirty="0" smtClean="0"/>
          </a:p>
          <a:p>
            <a:pPr>
              <a:buFont typeface="Wingdings" pitchFamily="2" charset="2"/>
              <a:buChar char="v"/>
            </a:pPr>
            <a:r>
              <a:rPr lang="el-GR" sz="1500" b="1" dirty="0" smtClean="0"/>
              <a:t>Π.Ν.Ο.Ε. : ειδική περίπτωση σιωπηρής αρνητικής πράξης της Διοίκησης, όταν έχει υποχρέωση να την εκδώσει είτε αυτεπάγγελτα, είτε μετά από αίτηση του ενδιαφερόμενου</a:t>
            </a:r>
          </a:p>
          <a:p>
            <a:pPr>
              <a:buFont typeface="Wingdings" pitchFamily="2" charset="2"/>
              <a:buChar char="v"/>
            </a:pPr>
            <a:endParaRPr lang="el-GR" sz="1500" dirty="0" smtClean="0"/>
          </a:p>
          <a:p>
            <a:pPr algn="ctr">
              <a:buFont typeface="Wingdings" pitchFamily="2" charset="2"/>
              <a:buChar char="v"/>
            </a:pPr>
            <a:r>
              <a:rPr lang="el-GR" sz="1500" b="1" dirty="0" smtClean="0"/>
              <a:t>Π.Ν.Ο.Ε.  </a:t>
            </a:r>
            <a:r>
              <a:rPr lang="el-GR" sz="1500" dirty="0" smtClean="0"/>
              <a:t>στοιχειοθετείται εφόσον συντρέχουν οι παρακάτω προϋποθέσεις:</a:t>
            </a:r>
          </a:p>
          <a:p>
            <a:pPr algn="just">
              <a:buFont typeface="Wingdings" pitchFamily="2" charset="2"/>
              <a:buChar char="ü"/>
            </a:pPr>
            <a:r>
              <a:rPr lang="el-GR" sz="1500" dirty="0" smtClean="0"/>
              <a:t> Υποχρέωση από διάταξη ουσιαστικού νόμου.</a:t>
            </a:r>
          </a:p>
          <a:p>
            <a:pPr algn="just">
              <a:buFont typeface="Wingdings" pitchFamily="2" charset="2"/>
              <a:buChar char="ü"/>
            </a:pPr>
            <a:r>
              <a:rPr lang="el-GR" sz="1500" dirty="0" smtClean="0"/>
              <a:t>Αίτημα του ενδιαφερόμενου προς την αρμόδια για τη έκδοση της πράξης διοικητική αρχή.</a:t>
            </a:r>
          </a:p>
          <a:p>
            <a:pPr algn="just">
              <a:buFont typeface="Wingdings" pitchFamily="2" charset="2"/>
              <a:buChar char="ü"/>
            </a:pPr>
            <a:r>
              <a:rPr lang="el-GR" sz="1500" dirty="0" smtClean="0"/>
              <a:t>Παρέλευση άπρακτης της τυχόν προβλεπόμενης από το νόμο ειδικής προθεσμίας για την έκδοση της διοικητικής πράξης, άλλως ενός τριμήνου από την υποβολή της αίτησης στην αρμόδια διοικητική αρχή, ή την </a:t>
            </a:r>
            <a:r>
              <a:rPr lang="el-GR" sz="1500" dirty="0" err="1" smtClean="0"/>
              <a:t>περιέλευσή</a:t>
            </a:r>
            <a:r>
              <a:rPr lang="el-GR" sz="1500" dirty="0" smtClean="0"/>
              <a:t> της σε αυτήν (βλ. άρθρ. 4 παρ. 1 του Κώδικα Διοικητικής Διαδικασίας).</a:t>
            </a:r>
          </a:p>
          <a:p>
            <a:pPr>
              <a:buFont typeface="Wingdings" pitchFamily="2" charset="2"/>
              <a:buChar char="v"/>
            </a:pPr>
            <a:r>
              <a:rPr lang="el-GR" sz="1500" dirty="0" smtClean="0"/>
              <a:t>Αίτηση ακύρωσης που ασκείται πριν παρέλθουν οι παραπάνω προθεσμίες είναι </a:t>
            </a:r>
            <a:r>
              <a:rPr lang="el-GR" sz="1500" b="1" dirty="0" smtClean="0"/>
              <a:t>απαράδεκτη λόγω πρόωρης άσκησης αυτής.</a:t>
            </a:r>
            <a:endParaRPr lang="el-GR" sz="15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pPr marL="342900" lvl="0" indent="-342900">
              <a:spcBef>
                <a:spcPct val="20000"/>
              </a:spcBef>
            </a:pPr>
            <a:r>
              <a:rPr lang="el-GR" sz="1800" b="1" dirty="0" smtClean="0">
                <a:solidFill>
                  <a:prstClr val="black"/>
                </a:solidFill>
                <a:ea typeface="+mn-ea"/>
                <a:cs typeface="+mn-cs"/>
              </a:rPr>
              <a:t>6. Μη πρόβλεψη παράλληλης προσφυγής</a:t>
            </a:r>
            <a:r>
              <a:rPr lang="el-GR" sz="1800" b="1" dirty="0" smtClean="0"/>
              <a:t> </a:t>
            </a:r>
            <a:r>
              <a:rPr lang="el-GR" sz="1800" b="1" i="1" dirty="0" smtClean="0"/>
              <a:t>[άρθρ. 45 παρ. 1 του Π.Δ. 18/1989]</a:t>
            </a:r>
            <a:r>
              <a:rPr lang="el-GR" sz="1800" b="1" dirty="0" smtClean="0">
                <a:solidFill>
                  <a:prstClr val="black"/>
                </a:solidFill>
                <a:ea typeface="+mn-ea"/>
                <a:cs typeface="+mn-cs"/>
              </a:rPr>
              <a:t/>
            </a:r>
            <a:br>
              <a:rPr lang="el-GR" sz="1800" b="1" dirty="0" smtClean="0">
                <a:solidFill>
                  <a:prstClr val="black"/>
                </a:solidFill>
                <a:ea typeface="+mn-ea"/>
                <a:cs typeface="+mn-cs"/>
              </a:rPr>
            </a:br>
            <a:endParaRPr lang="el-GR" sz="1800" dirty="0"/>
          </a:p>
        </p:txBody>
      </p:sp>
      <p:sp>
        <p:nvSpPr>
          <p:cNvPr id="3" name="2 - Θέση περιεχομένου"/>
          <p:cNvSpPr>
            <a:spLocks noGrp="1"/>
          </p:cNvSpPr>
          <p:nvPr>
            <p:ph idx="1"/>
          </p:nvPr>
        </p:nvSpPr>
        <p:spPr>
          <a:xfrm>
            <a:off x="457200" y="642918"/>
            <a:ext cx="8229600" cy="5929354"/>
          </a:xfrm>
        </p:spPr>
        <p:txBody>
          <a:bodyPr>
            <a:noAutofit/>
          </a:bodyPr>
          <a:lstStyle/>
          <a:p>
            <a:pPr algn="just"/>
            <a:endParaRPr lang="el-GR" sz="1600" dirty="0" smtClean="0"/>
          </a:p>
          <a:p>
            <a:pPr algn="just"/>
            <a:r>
              <a:rPr lang="el-GR" sz="1600" dirty="0" smtClean="0"/>
              <a:t>«</a:t>
            </a:r>
            <a:r>
              <a:rPr lang="el-GR" sz="1600" b="1" i="1" dirty="0" smtClean="0"/>
              <a:t>παράλληλη προσφυγή</a:t>
            </a:r>
            <a:r>
              <a:rPr lang="el-GR" sz="1600" dirty="0" smtClean="0"/>
              <a:t>»: το ένδικο βοήθημα που μπορεί να ασκήσει ο ενδιαφερόμενος κατά της διοικητικής πράξης και παρέχει </a:t>
            </a:r>
            <a:r>
              <a:rPr lang="el-GR" sz="1600" b="1" dirty="0" smtClean="0"/>
              <a:t>ισοδύναμη τουλάχιστον </a:t>
            </a:r>
            <a:r>
              <a:rPr lang="el-GR" sz="1600" dirty="0" smtClean="0"/>
              <a:t>δικαστική προστασία με την αίτηση ακύρωσης. </a:t>
            </a:r>
          </a:p>
          <a:p>
            <a:pPr algn="just"/>
            <a:endParaRPr lang="el-GR" sz="1600" dirty="0" smtClean="0"/>
          </a:p>
          <a:p>
            <a:pPr algn="just"/>
            <a:r>
              <a:rPr lang="el-GR" sz="1600" dirty="0" smtClean="0"/>
              <a:t>όλα τα </a:t>
            </a:r>
            <a:r>
              <a:rPr lang="el-GR" sz="1600" b="1" dirty="0" smtClean="0"/>
              <a:t>διαπλαστικά</a:t>
            </a:r>
            <a:r>
              <a:rPr lang="el-GR" sz="1600" dirty="0" smtClean="0"/>
              <a:t> ένδικα βοηθήματα που εισάγουν </a:t>
            </a:r>
            <a:r>
              <a:rPr lang="el-GR" sz="1600" b="1" dirty="0" smtClean="0"/>
              <a:t>διοικητικές διαφορές ουσίας </a:t>
            </a:r>
            <a:r>
              <a:rPr lang="el-GR" sz="1600" dirty="0" smtClean="0"/>
              <a:t>παρέχουν ευρύτερη προστασία έναντι της αίτησης ακύρωσης, καθώς </a:t>
            </a:r>
            <a:r>
              <a:rPr lang="en-US" sz="1600" dirty="0" smtClean="0"/>
              <a:t>ex </a:t>
            </a:r>
            <a:r>
              <a:rPr lang="en-US" sz="1600" dirty="0" err="1" smtClean="0"/>
              <a:t>lege</a:t>
            </a:r>
            <a:r>
              <a:rPr lang="en-US" sz="1600" dirty="0" smtClean="0"/>
              <a:t> </a:t>
            </a:r>
            <a:r>
              <a:rPr lang="el-GR" sz="1600" dirty="0" smtClean="0"/>
              <a:t>το δικαστήριο</a:t>
            </a:r>
          </a:p>
          <a:p>
            <a:pPr algn="just">
              <a:buFont typeface="Wingdings" pitchFamily="2" charset="2"/>
              <a:buChar char="Ø"/>
            </a:pPr>
            <a:r>
              <a:rPr lang="el-GR" sz="1600" dirty="0" smtClean="0"/>
              <a:t> εξετάζει την προσβαλλόμενη πράξη κατά το νόμο και την ουσία.</a:t>
            </a:r>
          </a:p>
          <a:p>
            <a:pPr algn="just">
              <a:buFont typeface="Wingdings" pitchFamily="2" charset="2"/>
              <a:buChar char="Ø"/>
            </a:pPr>
            <a:r>
              <a:rPr lang="el-GR" sz="1600" dirty="0" smtClean="0"/>
              <a:t>έχει εξουσία να προβεί όχι μόνο σε ακύρωση, αλλά και τροποποίηση της πράξης.</a:t>
            </a:r>
          </a:p>
          <a:p>
            <a:pPr algn="just"/>
            <a:endParaRPr lang="el-GR" sz="1600" dirty="0" smtClean="0"/>
          </a:p>
          <a:p>
            <a:pPr algn="just"/>
            <a:r>
              <a:rPr lang="el-GR" sz="1600" b="1" dirty="0" smtClean="0"/>
              <a:t>Εξαίρεση:</a:t>
            </a:r>
            <a:r>
              <a:rPr lang="el-GR" sz="1600" dirty="0" smtClean="0"/>
              <a:t> </a:t>
            </a:r>
            <a:r>
              <a:rPr lang="el-GR" sz="1600" b="1" dirty="0" smtClean="0"/>
              <a:t>η </a:t>
            </a:r>
            <a:r>
              <a:rPr lang="el-GR" sz="1600" b="1" u="sng" dirty="0" smtClean="0"/>
              <a:t>αγωγή αποζημίωσης </a:t>
            </a:r>
            <a:r>
              <a:rPr lang="el-GR" sz="1600" b="1" dirty="0" smtClean="0"/>
              <a:t>δεν παρέχει ισοδύναμη δικαστική προστασία </a:t>
            </a:r>
            <a:r>
              <a:rPr lang="el-GR" sz="1600" dirty="0" smtClean="0"/>
              <a:t>με την αίτηση ακύρωσης γιατί δεν μπορεί να έχει ως αίτημα την ακύρωση ή την άρση της ισχύος της προσβαλλόμενης πράξης, παρά μόνο την καταψήφιση ή αναγνώριση χρηματικής αξίωσης κατόπιν παρεμπίπτοντος ελέγχου του κύρους και της ισχύος της παράνομης πράξης.</a:t>
            </a:r>
          </a:p>
          <a:p>
            <a:pPr algn="just">
              <a:buNone/>
            </a:pPr>
            <a:r>
              <a:rPr lang="el-GR" sz="1600" dirty="0" smtClean="0"/>
              <a:t>		</a:t>
            </a:r>
          </a:p>
          <a:p>
            <a:pPr algn="just">
              <a:buNone/>
            </a:pPr>
            <a:r>
              <a:rPr lang="el-GR" sz="1600" dirty="0" smtClean="0"/>
              <a:t>		η πρόβλεψη παράλληλης προσφυγής δεν συνεπάγεται την απόρριψη της αίτησης ακύρωσης, αλλά </a:t>
            </a:r>
          </a:p>
          <a:p>
            <a:pPr algn="just">
              <a:buNone/>
            </a:pPr>
            <a:r>
              <a:rPr lang="el-GR" sz="1600" dirty="0" smtClean="0"/>
              <a:t>	είτε </a:t>
            </a:r>
            <a:r>
              <a:rPr lang="el-GR" sz="1600" b="1" i="1" dirty="0" smtClean="0"/>
              <a:t>την παραπομπή της προς εκδίκαση </a:t>
            </a:r>
            <a:r>
              <a:rPr lang="el-GR" sz="1600" dirty="0" smtClean="0"/>
              <a:t>στο αρμόδιο διοικητικό δικαστήριο (άρθρ. 34 παρ. 1 του ν. 1968/1991, άρθρ. 7 παρ. 1 του ν. 2717/1999).</a:t>
            </a:r>
          </a:p>
          <a:p>
            <a:pPr algn="just">
              <a:buNone/>
            </a:pPr>
            <a:r>
              <a:rPr lang="el-GR" sz="1600" dirty="0" smtClean="0"/>
              <a:t>	είτε </a:t>
            </a:r>
            <a:r>
              <a:rPr lang="el-GR" sz="1600" b="1" i="1" dirty="0" smtClean="0"/>
              <a:t>την εκδίκαση της υπόθεσης από το ίδιο δικαστήριο </a:t>
            </a:r>
            <a:r>
              <a:rPr lang="el-GR" sz="1600" dirty="0" smtClean="0"/>
              <a:t>μετά από ορθό νομικό χαρακτηρισμό του εισαγωγικού της δίκης δικογράφου (προσφυγή, ανακοπή κλπ).</a:t>
            </a:r>
          </a:p>
        </p:txBody>
      </p:sp>
      <p:sp>
        <p:nvSpPr>
          <p:cNvPr id="4" name="3 - Βέλος προς τα κάτω"/>
          <p:cNvSpPr/>
          <p:nvPr/>
        </p:nvSpPr>
        <p:spPr>
          <a:xfrm>
            <a:off x="4429124" y="1714488"/>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928662" y="5000636"/>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
            </a:r>
            <a:br>
              <a:rPr lang="el-GR" b="1" dirty="0" smtClean="0"/>
            </a:br>
            <a:r>
              <a:rPr lang="el-GR" b="1" dirty="0" smtClean="0"/>
              <a:t/>
            </a:r>
            <a:br>
              <a:rPr lang="el-GR" b="1" dirty="0" smtClean="0"/>
            </a:br>
            <a:r>
              <a:rPr lang="el-GR" b="1" dirty="0" smtClean="0">
                <a:solidFill>
                  <a:schemeClr val="tx2">
                    <a:lumMod val="60000"/>
                    <a:lumOff val="40000"/>
                  </a:schemeClr>
                </a:solidFill>
              </a:rPr>
              <a:t>Λόγοι ακύρωσης</a:t>
            </a:r>
            <a:br>
              <a:rPr lang="el-GR" b="1" dirty="0" smtClean="0">
                <a:solidFill>
                  <a:schemeClr val="tx2">
                    <a:lumMod val="60000"/>
                    <a:lumOff val="40000"/>
                  </a:schemeClr>
                </a:solidFill>
              </a:rPr>
            </a:br>
            <a:r>
              <a:rPr lang="el-GR" b="1" dirty="0" smtClean="0"/>
              <a:t/>
            </a:r>
            <a:br>
              <a:rPr lang="el-GR" b="1" dirty="0" smtClean="0"/>
            </a:br>
            <a:r>
              <a:rPr lang="el-GR" b="1" dirty="0" smtClean="0"/>
              <a:t> </a:t>
            </a:r>
            <a:br>
              <a:rPr lang="el-GR" b="1" dirty="0" smtClean="0"/>
            </a:br>
            <a:endParaRPr lang="el-GR" dirty="0"/>
          </a:p>
        </p:txBody>
      </p:sp>
      <p:sp>
        <p:nvSpPr>
          <p:cNvPr id="3" name="2 - Θέση περιεχομένου"/>
          <p:cNvSpPr>
            <a:spLocks noGrp="1"/>
          </p:cNvSpPr>
          <p:nvPr>
            <p:ph idx="1"/>
          </p:nvPr>
        </p:nvSpPr>
        <p:spPr/>
        <p:txBody>
          <a:bodyPr>
            <a:normAutofit/>
          </a:bodyPr>
          <a:lstStyle/>
          <a:p>
            <a:pPr>
              <a:buNone/>
            </a:pPr>
            <a:r>
              <a:rPr lang="el-GR" b="1" dirty="0" smtClean="0"/>
              <a:t>1. Αναρμοδιότητα</a:t>
            </a:r>
          </a:p>
          <a:p>
            <a:pPr>
              <a:buNone/>
            </a:pPr>
            <a:r>
              <a:rPr lang="el-GR" b="1" dirty="0" smtClean="0"/>
              <a:t>2. Παράβαση ουσιώδους τύπου</a:t>
            </a:r>
          </a:p>
          <a:p>
            <a:pPr>
              <a:buNone/>
            </a:pPr>
            <a:r>
              <a:rPr lang="el-GR" b="1" dirty="0" smtClean="0"/>
              <a:t>3. Παράβαση (ουσιαστικής διάταξης) νόμου</a:t>
            </a:r>
          </a:p>
          <a:p>
            <a:pPr>
              <a:buNone/>
            </a:pPr>
            <a:r>
              <a:rPr lang="el-GR" b="1" dirty="0" smtClean="0"/>
              <a:t>4. Κατάχρηση εξουσίας</a:t>
            </a:r>
          </a:p>
          <a:p>
            <a:endParaRPr lang="el-GR" dirty="0" smtClean="0"/>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9718"/>
          </a:xfrm>
        </p:spPr>
        <p:txBody>
          <a:bodyPr>
            <a:normAutofit fontScale="90000"/>
          </a:bodyPr>
          <a:lstStyle/>
          <a:p>
            <a:r>
              <a:rPr lang="el-GR" sz="2800" b="1" dirty="0" smtClean="0"/>
              <a:t/>
            </a:r>
            <a:br>
              <a:rPr lang="el-GR" sz="2800" b="1" dirty="0" smtClean="0"/>
            </a:br>
            <a:r>
              <a:rPr lang="el-GR" sz="2800" b="1" dirty="0" smtClean="0"/>
              <a:t>1. Αναρμοδιότητα</a:t>
            </a:r>
            <a:r>
              <a:rPr lang="el-GR" sz="2600" b="1" dirty="0" smtClean="0"/>
              <a:t/>
            </a:r>
            <a:br>
              <a:rPr lang="el-GR" sz="2600" b="1" dirty="0" smtClean="0"/>
            </a:br>
            <a:endParaRPr lang="el-GR" sz="2600" dirty="0"/>
          </a:p>
        </p:txBody>
      </p:sp>
      <p:sp>
        <p:nvSpPr>
          <p:cNvPr id="3" name="2 - Θέση περιεχομένου"/>
          <p:cNvSpPr>
            <a:spLocks noGrp="1"/>
          </p:cNvSpPr>
          <p:nvPr>
            <p:ph idx="1"/>
          </p:nvPr>
        </p:nvSpPr>
        <p:spPr>
          <a:xfrm>
            <a:off x="457200" y="642918"/>
            <a:ext cx="8229600" cy="6000792"/>
          </a:xfrm>
        </p:spPr>
        <p:txBody>
          <a:bodyPr>
            <a:noAutofit/>
          </a:bodyPr>
          <a:lstStyle/>
          <a:p>
            <a:pPr>
              <a:buNone/>
            </a:pPr>
            <a:r>
              <a:rPr lang="el-GR" sz="1500" b="1" dirty="0" smtClean="0"/>
              <a:t>	</a:t>
            </a:r>
          </a:p>
          <a:p>
            <a:pPr>
              <a:buNone/>
            </a:pPr>
            <a:r>
              <a:rPr lang="el-GR" sz="1600" b="1" dirty="0" smtClean="0"/>
              <a:t>Αναρμοδιότητα: </a:t>
            </a:r>
            <a:r>
              <a:rPr lang="el-GR" sz="1600" dirty="0" smtClean="0"/>
              <a:t>το διοικητικό οργάνου δεν έχει νομικά την ικανότητα να εκδώσει τη διοικητική πράξη</a:t>
            </a:r>
          </a:p>
          <a:p>
            <a:pPr algn="ctr">
              <a:buNone/>
            </a:pPr>
            <a:r>
              <a:rPr lang="el-GR" sz="1600" dirty="0" smtClean="0"/>
              <a:t>	όταν η αρχή που εξέδωσε την πράξη δεν ήταν κατά τον χρόνο της έκδοσης αρμόδια</a:t>
            </a:r>
          </a:p>
          <a:p>
            <a:pPr algn="ctr">
              <a:buNone/>
            </a:pPr>
            <a:r>
              <a:rPr lang="el-GR" sz="1600" dirty="0" smtClean="0"/>
              <a:t> </a:t>
            </a:r>
            <a:r>
              <a:rPr lang="el-GR" sz="1600" b="1" dirty="0" smtClean="0"/>
              <a:t>καθ’ ύλη/κατά τόπο/κατά χρόνο. </a:t>
            </a:r>
          </a:p>
          <a:p>
            <a:pPr>
              <a:buNone/>
            </a:pPr>
            <a:r>
              <a:rPr lang="el-GR" sz="1600" dirty="0" smtClean="0"/>
              <a:t>	</a:t>
            </a:r>
          </a:p>
          <a:p>
            <a:pPr algn="ctr">
              <a:buNone/>
            </a:pPr>
            <a:r>
              <a:rPr lang="el-GR" sz="1600" b="1" dirty="0" smtClean="0"/>
              <a:t>Αναρμοδιότητα συντρέχει  και:</a:t>
            </a:r>
          </a:p>
          <a:p>
            <a:pPr>
              <a:buFont typeface="Wingdings" pitchFamily="2" charset="2"/>
              <a:buChar char="ü"/>
            </a:pPr>
            <a:r>
              <a:rPr lang="el-GR" sz="1600" dirty="0" smtClean="0"/>
              <a:t>όταν το συλλογικό όργανο δεν έχει </a:t>
            </a:r>
            <a:r>
              <a:rPr lang="el-GR" sz="1600" b="1" dirty="0" smtClean="0"/>
              <a:t>νόμιμη υπόσταση (μη νόμιμη συγκρότηση).</a:t>
            </a:r>
          </a:p>
          <a:p>
            <a:pPr>
              <a:buFont typeface="Wingdings" pitchFamily="2" charset="2"/>
              <a:buChar char="ü"/>
            </a:pPr>
            <a:r>
              <a:rPr lang="el-GR" sz="1600" dirty="0" smtClean="0"/>
              <a:t>όταν το μονομελές όργανο </a:t>
            </a:r>
            <a:r>
              <a:rPr lang="el-GR" sz="1600" b="1" dirty="0" smtClean="0"/>
              <a:t>δεν έχει χαρακτήρα </a:t>
            </a:r>
            <a:r>
              <a:rPr lang="el-GR" sz="1600" b="1" dirty="0" err="1" smtClean="0"/>
              <a:t>de</a:t>
            </a:r>
            <a:r>
              <a:rPr lang="el-GR" sz="1600" b="1" dirty="0" smtClean="0"/>
              <a:t> </a:t>
            </a:r>
            <a:r>
              <a:rPr lang="el-GR" sz="1600" b="1" dirty="0" err="1" smtClean="0"/>
              <a:t>facto</a:t>
            </a:r>
            <a:r>
              <a:rPr lang="el-GR" sz="1600" b="1" dirty="0" smtClean="0"/>
              <a:t> οργάνου.</a:t>
            </a:r>
          </a:p>
          <a:p>
            <a:pPr algn="just">
              <a:buFont typeface="Wingdings" pitchFamily="2" charset="2"/>
              <a:buChar char="ü"/>
            </a:pPr>
            <a:r>
              <a:rPr lang="el-GR" sz="1600" b="1" dirty="0" smtClean="0"/>
              <a:t>επί υπέρβασης καθηκόντων</a:t>
            </a:r>
            <a:r>
              <a:rPr lang="el-GR" sz="1600" dirty="0" smtClean="0"/>
              <a:t>: παράβαση των κανόνων δικαίου που καθορίζουν την ένταξη των δημοσίων οργάνων στην εκτελεστική ή τη δικαστική εξουσία  λ.χ. όταν το διοικητικό όργανο εκδίδει δικαστική απόφαση (</a:t>
            </a:r>
            <a:r>
              <a:rPr lang="el-GR" sz="1600" b="1" dirty="0" smtClean="0"/>
              <a:t>απόλυτη αναρμοδιότητα </a:t>
            </a:r>
            <a:r>
              <a:rPr lang="el-GR" sz="1600" dirty="0" smtClean="0"/>
              <a:t>– η διοικητική πράξη ανυπόστατη).</a:t>
            </a:r>
          </a:p>
          <a:p>
            <a:pPr algn="just">
              <a:buFont typeface="Wingdings" pitchFamily="2" charset="2"/>
              <a:buChar char="ü"/>
            </a:pPr>
            <a:r>
              <a:rPr lang="el-GR" sz="1600" dirty="0" smtClean="0"/>
              <a:t>όταν το διοικητικό όργανο εκδίδει πράξη εντός της διοικητικής λειτουργίας, αλλά κατά παράβαση του πλαισίου της αρμοδιότητας του οικείου υπηρεσιακού κλάδου π.χ. Υπουργός  Άμυνας ρυθμίζει ζήτημα  αρμοδιότητας του Υπουργού Υγείας (</a:t>
            </a:r>
            <a:r>
              <a:rPr lang="el-GR" sz="1600" b="1" dirty="0" smtClean="0"/>
              <a:t>κλαδική αναρμοδιότητα</a:t>
            </a:r>
            <a:r>
              <a:rPr lang="el-GR" sz="1600" dirty="0" smtClean="0"/>
              <a:t>).</a:t>
            </a:r>
          </a:p>
          <a:p>
            <a:pPr algn="just">
              <a:buFont typeface="Wingdings" pitchFamily="2" charset="2"/>
              <a:buChar char="ü"/>
            </a:pPr>
            <a:r>
              <a:rPr lang="el-GR" sz="1600" dirty="0" smtClean="0"/>
              <a:t>όταν η </a:t>
            </a:r>
            <a:r>
              <a:rPr lang="el-GR" sz="1600" b="1" dirty="0" smtClean="0"/>
              <a:t>μεταβίβαση της αρμοδιότητας </a:t>
            </a:r>
            <a:r>
              <a:rPr lang="el-GR" sz="1600" dirty="0" smtClean="0"/>
              <a:t>ή της εξουσίας </a:t>
            </a:r>
            <a:r>
              <a:rPr lang="el-GR" sz="1600" b="1" dirty="0" smtClean="0"/>
              <a:t>υπογραφής</a:t>
            </a:r>
            <a:r>
              <a:rPr lang="el-GR" sz="1600" dirty="0" smtClean="0"/>
              <a:t> δεν έχει γίνει νομότυπα, λ.χ. μη  δημοσίευση της κανονιστικής πράξης  μεταβίβασης.</a:t>
            </a:r>
          </a:p>
          <a:p>
            <a:pPr>
              <a:buFont typeface="Wingdings" pitchFamily="2" charset="2"/>
              <a:buChar char="§"/>
            </a:pPr>
            <a:r>
              <a:rPr lang="el-GR" sz="1600" dirty="0" smtClean="0"/>
              <a:t>	Η πλημμέλεια της αναρμοδιότητας αφορά καταρχήν την αποφασιστική αρμοδιότητα.</a:t>
            </a:r>
          </a:p>
          <a:p>
            <a:pPr>
              <a:buNone/>
            </a:pPr>
            <a:r>
              <a:rPr lang="el-GR" sz="1600" dirty="0" smtClean="0">
                <a:solidFill>
                  <a:schemeClr val="accent1">
                    <a:lumMod val="75000"/>
                  </a:schemeClr>
                </a:solidFill>
              </a:rPr>
              <a:t>	</a:t>
            </a:r>
          </a:p>
          <a:p>
            <a:pPr>
              <a:buFont typeface="Wingdings" pitchFamily="2" charset="2"/>
              <a:buChar char="§"/>
            </a:pPr>
            <a:r>
              <a:rPr lang="el-GR" sz="1600" dirty="0" smtClean="0">
                <a:solidFill>
                  <a:schemeClr val="accent1">
                    <a:lumMod val="75000"/>
                  </a:schemeClr>
                </a:solidFill>
              </a:rPr>
              <a:t>εξετάζεται και αυτεπάγγελτα από τον ακυρωτικό δικαστή</a:t>
            </a:r>
          </a:p>
        </p:txBody>
      </p:sp>
      <p:sp>
        <p:nvSpPr>
          <p:cNvPr id="5" name="4 - Βέλος προς τα κάτω"/>
          <p:cNvSpPr/>
          <p:nvPr/>
        </p:nvSpPr>
        <p:spPr>
          <a:xfrm>
            <a:off x="4357686" y="1285860"/>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500" b="1" dirty="0" smtClean="0"/>
              <a:t>2. Παράβαση ουσιώδους τύπου </a:t>
            </a:r>
            <a:br>
              <a:rPr lang="el-GR" sz="2500" b="1" dirty="0" smtClean="0"/>
            </a:br>
            <a:endParaRPr lang="el-GR" sz="2500" dirty="0"/>
          </a:p>
        </p:txBody>
      </p:sp>
      <p:sp>
        <p:nvSpPr>
          <p:cNvPr id="3" name="2 - Θέση περιεχομένου"/>
          <p:cNvSpPr>
            <a:spLocks noGrp="1"/>
          </p:cNvSpPr>
          <p:nvPr>
            <p:ph idx="1"/>
          </p:nvPr>
        </p:nvSpPr>
        <p:spPr>
          <a:xfrm>
            <a:off x="457200" y="1071546"/>
            <a:ext cx="8229600" cy="5214974"/>
          </a:xfrm>
        </p:spPr>
        <p:txBody>
          <a:bodyPr>
            <a:noAutofit/>
          </a:bodyPr>
          <a:lstStyle/>
          <a:p>
            <a:pPr>
              <a:buFont typeface="Wingdings" pitchFamily="2" charset="2"/>
              <a:buChar char="Ø"/>
            </a:pPr>
            <a:r>
              <a:rPr lang="el-GR" sz="1600" dirty="0" smtClean="0"/>
              <a:t>παράβαση των διαδικαστικών κανόνων που προβλέπονται για την έκδοση της πράξης</a:t>
            </a:r>
          </a:p>
          <a:p>
            <a:pPr>
              <a:buFont typeface="Wingdings" pitchFamily="2" charset="2"/>
              <a:buChar char="Ø"/>
            </a:pPr>
            <a:endParaRPr lang="el-GR" sz="1600" dirty="0" smtClean="0"/>
          </a:p>
          <a:p>
            <a:pPr>
              <a:buFont typeface="Wingdings" pitchFamily="2" charset="2"/>
              <a:buChar char="Ø"/>
            </a:pPr>
            <a:r>
              <a:rPr lang="el-GR" sz="1600" dirty="0" smtClean="0"/>
              <a:t>αφορούν τη </a:t>
            </a:r>
            <a:r>
              <a:rPr lang="el-GR" sz="1600" b="1" dirty="0" smtClean="0"/>
              <a:t>μέθοδο</a:t>
            </a:r>
            <a:r>
              <a:rPr lang="el-GR" sz="1600" dirty="0" smtClean="0"/>
              <a:t> λήψης της απόφασης από τη Διοίκηση </a:t>
            </a:r>
          </a:p>
          <a:p>
            <a:pPr lvl="2">
              <a:buNone/>
            </a:pPr>
            <a:r>
              <a:rPr lang="el-GR" sz="1600" dirty="0" smtClean="0"/>
              <a:t>«</a:t>
            </a:r>
            <a:r>
              <a:rPr lang="el-GR" sz="1600" b="1" dirty="0" smtClean="0"/>
              <a:t>ουσία</a:t>
            </a:r>
            <a:r>
              <a:rPr lang="el-GR" sz="1600" dirty="0" smtClean="0"/>
              <a:t>»: περιεχόμενο της ρύθμισης που θεσπίζει η πράξη.</a:t>
            </a:r>
          </a:p>
          <a:p>
            <a:pPr>
              <a:buFont typeface="Wingdings" pitchFamily="2" charset="2"/>
              <a:buChar char="Ø"/>
            </a:pPr>
            <a:endParaRPr lang="el-GR" sz="1600" dirty="0" smtClean="0"/>
          </a:p>
          <a:p>
            <a:pPr>
              <a:buFont typeface="Wingdings" pitchFamily="2" charset="2"/>
              <a:buChar char="Ø"/>
            </a:pPr>
            <a:r>
              <a:rPr lang="el-GR" sz="1600" dirty="0" smtClean="0"/>
              <a:t>αφορά διαδικαστικές ενέργειες: α) των αρμοδίων διοικητικών οργάνων και</a:t>
            </a:r>
          </a:p>
          <a:p>
            <a:pPr>
              <a:buNone/>
            </a:pPr>
            <a:r>
              <a:rPr lang="el-GR" sz="1600" dirty="0" smtClean="0"/>
              <a:t>	 			β) των διοικούμενων, όταν ο νόμος απαιτεί τη συμμετοχή τους</a:t>
            </a:r>
          </a:p>
          <a:p>
            <a:endParaRPr lang="el-GR" sz="1600" dirty="0" smtClean="0"/>
          </a:p>
          <a:p>
            <a:pPr>
              <a:buFont typeface="Wingdings" pitchFamily="2" charset="2"/>
              <a:buChar char="Ø"/>
            </a:pPr>
            <a:r>
              <a:rPr lang="el-GR" sz="1600" dirty="0" smtClean="0"/>
              <a:t>Μόνο η παράβαση </a:t>
            </a:r>
            <a:r>
              <a:rPr lang="el-GR" sz="1600" b="1" u="sng" dirty="0" smtClean="0"/>
              <a:t>ουσιώδους</a:t>
            </a:r>
            <a:r>
              <a:rPr lang="el-GR" sz="1600" b="1" dirty="0" smtClean="0"/>
              <a:t> τύπου </a:t>
            </a:r>
            <a:r>
              <a:rPr lang="el-GR" sz="1600" dirty="0" smtClean="0"/>
              <a:t>(και όχι του επουσιώδους) καθιστά ελαττωματική την πράξη (τεκμήριο υπέρ του ουσιώδους των τύπων).</a:t>
            </a:r>
          </a:p>
          <a:p>
            <a:pPr>
              <a:buNone/>
            </a:pPr>
            <a:r>
              <a:rPr lang="el-GR" sz="1600" dirty="0" smtClean="0"/>
              <a:t>	</a:t>
            </a:r>
          </a:p>
          <a:p>
            <a:pPr>
              <a:buFont typeface="Wingdings" pitchFamily="2" charset="2"/>
              <a:buChar char="Ø"/>
            </a:pPr>
            <a:r>
              <a:rPr lang="el-GR" sz="1600" dirty="0" smtClean="0"/>
              <a:t>Το ουσιώδες ή μη του τύπου κρίνεται </a:t>
            </a:r>
            <a:r>
              <a:rPr lang="el-GR" sz="1600" b="1" dirty="0" smtClean="0"/>
              <a:t>κατά περίπτωση </a:t>
            </a:r>
            <a:r>
              <a:rPr lang="el-GR" sz="1600" dirty="0" smtClean="0"/>
              <a:t>με κριτήρια τη σημασία που έχει για:</a:t>
            </a:r>
          </a:p>
          <a:p>
            <a:r>
              <a:rPr lang="el-GR" sz="1600" dirty="0" smtClean="0"/>
              <a:t>την προστασία του διοικούμενου (λ.χ. δυνατότητα υπεράσπισης κ.λπ.).</a:t>
            </a:r>
          </a:p>
          <a:p>
            <a:r>
              <a:rPr lang="el-GR" sz="1600" dirty="0" smtClean="0"/>
              <a:t>την καλή λειτουργία της Διοίκησης. </a:t>
            </a:r>
          </a:p>
          <a:p>
            <a:r>
              <a:rPr lang="el-GR" sz="1600" dirty="0" smtClean="0"/>
              <a:t>την εξυπηρέτηση του δημοσίου συμφέροντος.</a:t>
            </a:r>
          </a:p>
          <a:p>
            <a:r>
              <a:rPr lang="el-GR" sz="1600" dirty="0" smtClean="0"/>
              <a:t>τον δικαστικό έλεγχο της πράξης.</a:t>
            </a:r>
          </a:p>
          <a:p>
            <a:pPr>
              <a:buNone/>
            </a:pPr>
            <a:r>
              <a:rPr lang="el-GR" sz="1600" dirty="0" smtClean="0"/>
              <a:t>			και εν γένει</a:t>
            </a:r>
          </a:p>
          <a:p>
            <a:pPr>
              <a:buNone/>
            </a:pPr>
            <a:r>
              <a:rPr lang="el-GR" sz="1600" b="1" dirty="0" smtClean="0"/>
              <a:t>	</a:t>
            </a:r>
            <a:r>
              <a:rPr lang="el-GR" sz="1600" b="1" dirty="0" smtClean="0">
                <a:solidFill>
                  <a:srgbClr val="FF0000"/>
                </a:solidFill>
              </a:rPr>
              <a:t>την επιρροή της παράλειψης του τύπου στη διοικητική ρύθμιση</a:t>
            </a:r>
            <a:r>
              <a:rPr lang="el-GR" sz="1600" b="1" dirty="0" smtClean="0"/>
              <a:t>.</a:t>
            </a:r>
          </a:p>
          <a:p>
            <a:endParaRPr lang="el-GR" sz="1600" dirty="0" smtClean="0"/>
          </a:p>
        </p:txBody>
      </p:sp>
      <p:sp>
        <p:nvSpPr>
          <p:cNvPr id="4" name="3 - Διάφορο"/>
          <p:cNvSpPr/>
          <p:nvPr/>
        </p:nvSpPr>
        <p:spPr>
          <a:xfrm>
            <a:off x="785786" y="1928802"/>
            <a:ext cx="428628" cy="35719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9718"/>
          </a:xfrm>
        </p:spPr>
        <p:txBody>
          <a:bodyPr>
            <a:normAutofit fontScale="90000"/>
          </a:bodyPr>
          <a:lstStyle/>
          <a:p>
            <a:r>
              <a:rPr lang="el-GR" sz="3000" b="1" dirty="0" smtClean="0"/>
              <a:t>Ουσιώδεις τύποι….</a:t>
            </a:r>
            <a:endParaRPr lang="el-GR" sz="3000" b="1" dirty="0"/>
          </a:p>
        </p:txBody>
      </p:sp>
      <p:sp>
        <p:nvSpPr>
          <p:cNvPr id="3" name="2 - Θέση περιεχομένου"/>
          <p:cNvSpPr>
            <a:spLocks noGrp="1"/>
          </p:cNvSpPr>
          <p:nvPr>
            <p:ph idx="1"/>
          </p:nvPr>
        </p:nvSpPr>
        <p:spPr>
          <a:xfrm>
            <a:off x="457200" y="714356"/>
            <a:ext cx="8229600" cy="5643602"/>
          </a:xfrm>
        </p:spPr>
        <p:txBody>
          <a:bodyPr>
            <a:noAutofit/>
          </a:bodyPr>
          <a:lstStyle/>
          <a:p>
            <a:pPr algn="just"/>
            <a:r>
              <a:rPr lang="el-GR" sz="1600" dirty="0" smtClean="0"/>
              <a:t>οι κανόνες νόμιμης σύνθεσης και λειτουργίας των συλλογικών οργάνων με αποφασιστική αρμοδιότητα.</a:t>
            </a:r>
          </a:p>
          <a:p>
            <a:pPr algn="just"/>
            <a:endParaRPr lang="el-GR" sz="1600" dirty="0" smtClean="0"/>
          </a:p>
          <a:p>
            <a:pPr algn="just"/>
            <a:r>
              <a:rPr lang="el-GR" sz="1600" dirty="0" smtClean="0"/>
              <a:t>η λήψη υπόψη από το αποφασίζον όργανο της γνωμοδότησης/πρότασης ή η έγκριση της πράξης, όπου αυτή απαιτείται.</a:t>
            </a:r>
          </a:p>
          <a:p>
            <a:pPr algn="just"/>
            <a:endParaRPr lang="el-GR" sz="1600" dirty="0" smtClean="0"/>
          </a:p>
          <a:p>
            <a:pPr algn="just"/>
            <a:r>
              <a:rPr lang="el-GR" sz="1600" dirty="0" smtClean="0"/>
              <a:t>η επεξεργασία προεδρικού διατάγματος κανονιστικού χαρακτήρα από το Συμβούλιο της Επικρατείας.</a:t>
            </a:r>
          </a:p>
          <a:p>
            <a:pPr algn="just"/>
            <a:endParaRPr lang="el-GR" sz="1600" dirty="0" smtClean="0"/>
          </a:p>
          <a:p>
            <a:pPr algn="just"/>
            <a:r>
              <a:rPr lang="el-GR" sz="1600" dirty="0" smtClean="0"/>
              <a:t>η προηγούμενη ακρόαση του διοικούμενου, όταν αυτή απαιτείται.</a:t>
            </a:r>
          </a:p>
          <a:p>
            <a:pPr algn="just"/>
            <a:endParaRPr lang="el-GR" sz="1600" dirty="0" smtClean="0"/>
          </a:p>
          <a:p>
            <a:pPr algn="just"/>
            <a:r>
              <a:rPr lang="el-GR" sz="1600" dirty="0" smtClean="0"/>
              <a:t>η αιτιολογία στο σώμα της διοικητικής πράξης, όταν αυτή απαιτείται από το νόμο. </a:t>
            </a:r>
          </a:p>
          <a:p>
            <a:pPr algn="ctr">
              <a:buNone/>
            </a:pPr>
            <a:r>
              <a:rPr lang="el-GR" sz="1600" b="1" dirty="0" smtClean="0"/>
              <a:t>	</a:t>
            </a:r>
            <a:r>
              <a:rPr lang="el-GR" sz="1600" dirty="0" smtClean="0"/>
              <a:t>[όταν η αιτιολογία της πράξης απαιτείται από τη φύση της </a:t>
            </a:r>
          </a:p>
          <a:p>
            <a:pPr algn="ctr">
              <a:buNone/>
            </a:pPr>
            <a:r>
              <a:rPr lang="el-GR" sz="1600" dirty="0" smtClean="0"/>
              <a:t>	παράβαση ουσιαστικής διάταξης νόμου].</a:t>
            </a:r>
          </a:p>
          <a:p>
            <a:pPr algn="ctr">
              <a:buNone/>
            </a:pPr>
            <a:endParaRPr lang="el-GR" sz="1600" b="1" dirty="0" smtClean="0"/>
          </a:p>
          <a:p>
            <a:pPr algn="ctr">
              <a:buNone/>
            </a:pPr>
            <a:r>
              <a:rPr lang="el-GR" sz="1600" b="1" dirty="0" smtClean="0"/>
              <a:t>μη τήρηση του ουσιώδους τύπου</a:t>
            </a:r>
          </a:p>
          <a:p>
            <a:pPr algn="ctr">
              <a:buNone/>
            </a:pPr>
            <a:endParaRPr lang="el-GR" sz="1600" b="1" dirty="0" smtClean="0"/>
          </a:p>
          <a:p>
            <a:pPr algn="ctr">
              <a:buNone/>
            </a:pPr>
            <a:r>
              <a:rPr lang="el-GR" sz="1600" b="1" dirty="0" smtClean="0"/>
              <a:t>νομικά πλημμελής η πράξη</a:t>
            </a:r>
          </a:p>
          <a:p>
            <a:pPr algn="just">
              <a:buFont typeface="Wingdings" pitchFamily="2" charset="2"/>
              <a:buChar char="Ø"/>
            </a:pPr>
            <a:r>
              <a:rPr lang="el-GR" sz="1600" dirty="0" smtClean="0">
                <a:solidFill>
                  <a:schemeClr val="accent1">
                    <a:lumMod val="75000"/>
                  </a:schemeClr>
                </a:solidFill>
              </a:rPr>
              <a:t>η παράβαση του τύπου δεν εξετάζεται αυτεπάγγελτα από το δικαστήριο, ακόμη και αν προβλέπεται σε συνταγματική διάταξη λ.χ. το δικαίωμα της προηγούμενης ακρόασης (άρθρο 20 παρ. 2 Σ.)</a:t>
            </a:r>
          </a:p>
          <a:p>
            <a:pPr algn="just"/>
            <a:endParaRPr lang="el-GR" sz="1500" dirty="0" smtClean="0"/>
          </a:p>
        </p:txBody>
      </p:sp>
      <p:sp>
        <p:nvSpPr>
          <p:cNvPr id="5" name="4 - Βέλος προς τα κάτω"/>
          <p:cNvSpPr/>
          <p:nvPr/>
        </p:nvSpPr>
        <p:spPr>
          <a:xfrm>
            <a:off x="4143372" y="5357826"/>
            <a:ext cx="64294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2571736" y="4500570"/>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500" b="1" dirty="0" smtClean="0"/>
              <a:t>3. Παράβαση (ουσιαστικής διάταξης) νόμου</a:t>
            </a:r>
            <a:br>
              <a:rPr lang="el-GR" sz="2500" b="1" dirty="0" smtClean="0"/>
            </a:br>
            <a:endParaRPr lang="el-GR" sz="2500" dirty="0"/>
          </a:p>
        </p:txBody>
      </p:sp>
      <p:sp>
        <p:nvSpPr>
          <p:cNvPr id="3" name="2 - Θέση περιεχομένου"/>
          <p:cNvSpPr>
            <a:spLocks noGrp="1"/>
          </p:cNvSpPr>
          <p:nvPr>
            <p:ph idx="1"/>
          </p:nvPr>
        </p:nvSpPr>
        <p:spPr>
          <a:xfrm>
            <a:off x="457200" y="1142984"/>
            <a:ext cx="8229600" cy="4983179"/>
          </a:xfrm>
        </p:spPr>
        <p:txBody>
          <a:bodyPr>
            <a:normAutofit fontScale="32500" lnSpcReduction="20000"/>
          </a:bodyPr>
          <a:lstStyle/>
          <a:p>
            <a:pPr algn="just">
              <a:buFont typeface="Wingdings" pitchFamily="2" charset="2"/>
              <a:buChar char="Ø"/>
            </a:pPr>
            <a:r>
              <a:rPr lang="el-GR" sz="5200" dirty="0" smtClean="0"/>
              <a:t>παράβαση </a:t>
            </a:r>
            <a:r>
              <a:rPr lang="el-GR" sz="5200" b="1" dirty="0" smtClean="0"/>
              <a:t>οποιουδήποτε κανόνα δικαίου </a:t>
            </a:r>
            <a:r>
              <a:rPr lang="el-GR" sz="5200" dirty="0" smtClean="0"/>
              <a:t>κάθε βαθμίδας (Σύνταγμα, </a:t>
            </a:r>
            <a:r>
              <a:rPr lang="el-GR" sz="5200" dirty="0" err="1" smtClean="0"/>
              <a:t>ενωσιακό</a:t>
            </a:r>
            <a:r>
              <a:rPr lang="el-GR" sz="5200" dirty="0" smtClean="0"/>
              <a:t> δίκαιο, διεθνείς συμβάσεις, νόμος, γενικές αρχές του διοικητικού δικαίου κ.λπ.), πλην εκείνων που αφορούν στην εξωτερική νομιμότητα της πράξης (αναρμοδιότητα και διαδικασία).</a:t>
            </a:r>
          </a:p>
          <a:p>
            <a:pPr algn="just"/>
            <a:endParaRPr lang="el-GR" sz="5200" dirty="0" smtClean="0"/>
          </a:p>
          <a:p>
            <a:pPr algn="just">
              <a:buFont typeface="Wingdings" pitchFamily="2" charset="2"/>
              <a:buChar char="Ø"/>
            </a:pPr>
            <a:r>
              <a:rPr lang="el-GR" sz="5200" dirty="0" smtClean="0"/>
              <a:t>Το σφάλμα της πράξης μπορεί να εντοπίζεται:</a:t>
            </a:r>
          </a:p>
          <a:p>
            <a:pPr algn="just">
              <a:buFont typeface="Wingdings" pitchFamily="2" charset="2"/>
              <a:buChar char="ü"/>
            </a:pPr>
            <a:r>
              <a:rPr lang="el-GR" sz="5200" dirty="0" smtClean="0"/>
              <a:t>	είτε στην εσφαλμένη ερμηνεία ή εφαρμογή του κανόνα δικαίου π.χ. ανυπαρξία, εσφαλμένη ερμηνεία του νόμου, εσφαλμένος νομικός χαρακτηρισμός</a:t>
            </a:r>
            <a:r>
              <a:rPr lang="el-GR" sz="5200" b="1" dirty="0" smtClean="0"/>
              <a:t> (μείζονα πρόταση του δικανικού συλλογισμού).</a:t>
            </a:r>
            <a:endParaRPr lang="el-GR" sz="5200" dirty="0" smtClean="0"/>
          </a:p>
          <a:p>
            <a:pPr algn="just">
              <a:buFont typeface="Wingdings" pitchFamily="2" charset="2"/>
              <a:buChar char="ü"/>
            </a:pPr>
            <a:r>
              <a:rPr lang="el-GR" sz="5200" dirty="0" smtClean="0"/>
              <a:t>	είτε στην εκτίμηση για τη συνδρομή των νομικών και πραγματικών όρων που απαιτούνται για την έκδοση της πράξης</a:t>
            </a:r>
            <a:r>
              <a:rPr lang="el-GR" sz="5200" b="1" dirty="0" smtClean="0"/>
              <a:t> (ελάσσονα πρόταση).</a:t>
            </a:r>
            <a:endParaRPr lang="el-GR" sz="5200" dirty="0" smtClean="0"/>
          </a:p>
          <a:p>
            <a:pPr algn="just">
              <a:buFont typeface="Wingdings" pitchFamily="2" charset="2"/>
              <a:buChar char="Ø"/>
            </a:pPr>
            <a:endParaRPr lang="el-GR" sz="5200" dirty="0" smtClean="0"/>
          </a:p>
          <a:p>
            <a:pPr algn="just">
              <a:buFont typeface="Wingdings" pitchFamily="2" charset="2"/>
              <a:buChar char="Ø"/>
            </a:pPr>
            <a:r>
              <a:rPr lang="el-GR" sz="5200" b="1" dirty="0" smtClean="0"/>
              <a:t>κανονιστικές πράξεις:</a:t>
            </a:r>
            <a:r>
              <a:rPr lang="el-GR" sz="5200" dirty="0" smtClean="0"/>
              <a:t> ελέγχονται ως προς τον υπερκείμενο κανόνα δικαίου (όχι αιτιολογία)</a:t>
            </a:r>
          </a:p>
          <a:p>
            <a:pPr lvl="1" algn="just">
              <a:buFont typeface="Wingdings" pitchFamily="2" charset="2"/>
              <a:buChar char="ü"/>
            </a:pPr>
            <a:r>
              <a:rPr lang="el-GR" sz="5200" dirty="0" smtClean="0"/>
              <a:t>η ύπαρξη νομοθετικού ερείσματος  για την έκδοσή της </a:t>
            </a:r>
          </a:p>
          <a:p>
            <a:pPr lvl="1" algn="just">
              <a:buFont typeface="Wingdings" pitchFamily="2" charset="2"/>
              <a:buChar char="ü"/>
            </a:pPr>
            <a:r>
              <a:rPr lang="el-GR" sz="5200" dirty="0" smtClean="0"/>
              <a:t>την τήρηση των όρων της εξουσιοδότησης βάσει της οποίας εκδίδονται</a:t>
            </a:r>
          </a:p>
          <a:p>
            <a:pPr lvl="1" algn="just">
              <a:buFont typeface="Wingdings" pitchFamily="2" charset="2"/>
              <a:buChar char="ü"/>
            </a:pPr>
            <a:r>
              <a:rPr lang="el-GR" sz="5200" dirty="0" smtClean="0"/>
              <a:t>την τυχόν υπέρβασης των ορίων της εξουσιοδότησης </a:t>
            </a:r>
          </a:p>
          <a:p>
            <a:pPr algn="just">
              <a:buNone/>
            </a:pPr>
            <a:r>
              <a:rPr lang="el-GR" sz="5200" dirty="0" smtClean="0"/>
              <a:t>	</a:t>
            </a:r>
          </a:p>
          <a:p>
            <a:pPr algn="ctr">
              <a:buNone/>
            </a:pPr>
            <a:r>
              <a:rPr lang="el-GR" sz="5200" dirty="0" smtClean="0"/>
              <a:t>η ουσιαστική ορθότητα των επιλογών του κανονιστικού νομοθέτη </a:t>
            </a:r>
          </a:p>
          <a:p>
            <a:pPr algn="ctr">
              <a:buNone/>
            </a:pPr>
            <a:r>
              <a:rPr lang="el-GR" sz="5200" dirty="0" err="1" smtClean="0"/>
              <a:t>εκφεύγει</a:t>
            </a:r>
            <a:r>
              <a:rPr lang="el-GR" sz="5200" dirty="0" smtClean="0"/>
              <a:t> των ορίων του ακυρωτικού ελέγχου</a:t>
            </a:r>
          </a:p>
          <a:p>
            <a:pPr algn="just">
              <a:buFont typeface="Wingdings" pitchFamily="2" charset="2"/>
              <a:buChar char="Ø"/>
            </a:pPr>
            <a:endParaRPr lang="el-GR" sz="4000" dirty="0" smtClean="0"/>
          </a:p>
          <a:p>
            <a:pPr algn="just"/>
            <a:endParaRPr lang="el-GR" sz="3600" dirty="0" smtClean="0"/>
          </a:p>
          <a:p>
            <a:endParaRPr lang="el-GR" dirty="0" smtClean="0"/>
          </a:p>
          <a:p>
            <a:endParaRPr lang="el-GR" dirty="0" smtClean="0"/>
          </a:p>
          <a:p>
            <a:pPr>
              <a:buNone/>
            </a:pPr>
            <a:endParaRPr lang="el-GR" dirty="0"/>
          </a:p>
        </p:txBody>
      </p:sp>
      <p:sp>
        <p:nvSpPr>
          <p:cNvPr id="4" name="3 - Βέλος προς τα κάτω"/>
          <p:cNvSpPr/>
          <p:nvPr/>
        </p:nvSpPr>
        <p:spPr>
          <a:xfrm>
            <a:off x="4214810" y="5286388"/>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a:bodyPr>
          <a:lstStyle/>
          <a:p>
            <a:r>
              <a:rPr lang="el-GR" sz="2600" b="1" dirty="0" smtClean="0"/>
              <a:t>Ατομικές διοικητικές πράξεις</a:t>
            </a:r>
            <a:endParaRPr lang="el-GR" sz="2600" b="1" dirty="0"/>
          </a:p>
        </p:txBody>
      </p:sp>
      <p:sp>
        <p:nvSpPr>
          <p:cNvPr id="3" name="2 - Θέση περιεχομένου"/>
          <p:cNvSpPr>
            <a:spLocks noGrp="1"/>
          </p:cNvSpPr>
          <p:nvPr>
            <p:ph idx="1"/>
          </p:nvPr>
        </p:nvSpPr>
        <p:spPr>
          <a:xfrm>
            <a:off x="457200" y="928670"/>
            <a:ext cx="8229600" cy="5572164"/>
          </a:xfrm>
        </p:spPr>
        <p:txBody>
          <a:bodyPr>
            <a:normAutofit fontScale="32500" lnSpcReduction="20000"/>
          </a:bodyPr>
          <a:lstStyle/>
          <a:p>
            <a:pPr algn="just">
              <a:buFont typeface="Wingdings" pitchFamily="2" charset="2"/>
              <a:buChar char="Ø"/>
            </a:pPr>
            <a:r>
              <a:rPr lang="el-GR" sz="4900" b="1" dirty="0" smtClean="0">
                <a:solidFill>
                  <a:srgbClr val="FF0000"/>
                </a:solidFill>
              </a:rPr>
              <a:t>Α. Πράξη δέσμιας αρμοδιότητας</a:t>
            </a:r>
            <a:r>
              <a:rPr lang="el-GR" sz="4900" b="1" dirty="0" smtClean="0"/>
              <a:t>: </a:t>
            </a:r>
            <a:r>
              <a:rPr lang="el-GR" sz="4900" dirty="0" smtClean="0"/>
              <a:t>εκδίδονται</a:t>
            </a:r>
            <a:r>
              <a:rPr lang="el-GR" sz="4900" b="1" dirty="0" smtClean="0"/>
              <a:t> </a:t>
            </a:r>
            <a:r>
              <a:rPr lang="el-GR" sz="4900" dirty="0" smtClean="0"/>
              <a:t>με προκαθορισμένο περιεχόμενο, όταν συντρέχουν οι νομικές και πραγματικές προϋποθέσεις του νόμου</a:t>
            </a:r>
          </a:p>
          <a:p>
            <a:pPr algn="just">
              <a:buNone/>
            </a:pPr>
            <a:r>
              <a:rPr lang="el-GR" sz="4900" dirty="0" smtClean="0"/>
              <a:t>		ελέγχεται η συνδρομή των νόμιμων προϋποθέσεων μέσα από τον έλεγχο του διοικητικού συλλογισμού (σχηματισμός μείζονος, ελάσσονος και διατακτικό)</a:t>
            </a:r>
          </a:p>
          <a:p>
            <a:pPr>
              <a:buFont typeface="Wingdings" pitchFamily="2" charset="2"/>
              <a:buChar char="Ø"/>
            </a:pPr>
            <a:endParaRPr lang="el-GR" sz="4900" dirty="0" smtClean="0"/>
          </a:p>
          <a:p>
            <a:pPr algn="just">
              <a:buFont typeface="Wingdings" pitchFamily="2" charset="2"/>
              <a:buChar char="Ø"/>
            </a:pPr>
            <a:r>
              <a:rPr lang="el-GR" sz="4900" b="1" dirty="0" smtClean="0">
                <a:solidFill>
                  <a:srgbClr val="FF0000"/>
                </a:solidFill>
              </a:rPr>
              <a:t>Β. Πράξη διακριτικής ευχέρειας</a:t>
            </a:r>
            <a:r>
              <a:rPr lang="el-GR" sz="4900" b="1" dirty="0" smtClean="0"/>
              <a:t>:  </a:t>
            </a:r>
            <a:r>
              <a:rPr lang="el-GR" sz="4900" dirty="0" smtClean="0"/>
              <a:t>η Διοίκηση έχει ευχέρεια ως προς το αν θα εκδοθεί, τον χρόνο έκδοσης και το περιεχόμενο της πράξης</a:t>
            </a:r>
          </a:p>
          <a:p>
            <a:pPr>
              <a:buNone/>
            </a:pPr>
            <a:r>
              <a:rPr lang="el-GR" sz="4900" dirty="0" smtClean="0"/>
              <a:t>	</a:t>
            </a:r>
          </a:p>
          <a:p>
            <a:pPr>
              <a:buNone/>
            </a:pPr>
            <a:r>
              <a:rPr lang="el-GR" sz="4900" dirty="0" smtClean="0"/>
              <a:t> 	ακυρωτικός δικαστής δεν  ελέγχει της σκοπιμότητα της διοικητικής ενέργειας (υποκατάσταση στην κρίση της Διοίκησης), αλλά  μόνο:</a:t>
            </a:r>
          </a:p>
          <a:p>
            <a:pPr>
              <a:buFont typeface="Wingdings" pitchFamily="2" charset="2"/>
              <a:buChar char="ü"/>
            </a:pPr>
            <a:r>
              <a:rPr lang="el-GR" sz="4900" dirty="0" smtClean="0"/>
              <a:t>την παραχώρηση ή μη διακριτικής ευχέρειας στο διοικητικό όργανο.</a:t>
            </a:r>
          </a:p>
          <a:p>
            <a:pPr>
              <a:buFont typeface="Wingdings" pitchFamily="2" charset="2"/>
              <a:buChar char="ü"/>
            </a:pPr>
            <a:r>
              <a:rPr lang="el-GR" sz="4900" dirty="0" smtClean="0"/>
              <a:t>την πραγματική άσκηση της παραχωρηθείσας διακριτικής ευχέρειας.</a:t>
            </a:r>
          </a:p>
          <a:p>
            <a:pPr>
              <a:buFont typeface="Wingdings" pitchFamily="2" charset="2"/>
              <a:buChar char="ü"/>
            </a:pPr>
            <a:r>
              <a:rPr lang="el-GR" sz="4900" dirty="0" smtClean="0"/>
              <a:t>την κακή χρήση ή υπέρβαση των ορίων της με βάση</a:t>
            </a:r>
          </a:p>
          <a:p>
            <a:pPr marL="742950" indent="-742950" algn="just">
              <a:buNone/>
            </a:pPr>
            <a:r>
              <a:rPr lang="el-GR" sz="4900" dirty="0" smtClean="0"/>
              <a:t>	- νομικά κριτήρια (αρχές της ισότητας, της αναλογικότητας, της χρηστής διοίκησης, της 	καλής πίστης κ.λπ.) και </a:t>
            </a:r>
          </a:p>
          <a:p>
            <a:pPr marL="742950" indent="-742950">
              <a:buNone/>
            </a:pPr>
            <a:r>
              <a:rPr lang="el-GR" sz="4900" dirty="0" smtClean="0"/>
              <a:t>	-τα διδάγματα της κοινής πείρας. </a:t>
            </a:r>
          </a:p>
          <a:p>
            <a:endParaRPr lang="el-GR" sz="4900" dirty="0" smtClean="0"/>
          </a:p>
          <a:p>
            <a:pPr>
              <a:buFont typeface="Wingdings" pitchFamily="2" charset="2"/>
              <a:buChar char="Ø"/>
            </a:pPr>
            <a:r>
              <a:rPr lang="el-GR" sz="4900" b="1" dirty="0" smtClean="0"/>
              <a:t>κακή χρήση της διακριτικής ευχέρειας: </a:t>
            </a:r>
          </a:p>
          <a:p>
            <a:pPr algn="just"/>
            <a:r>
              <a:rPr lang="el-GR" sz="4900" dirty="0" smtClean="0"/>
              <a:t>όταν η πράξη δεν τελεί σε αρμονία με τον απρόσωπο κανόνα δίκαιου που παρέχει τη διακριτική ευχέρεια.</a:t>
            </a:r>
          </a:p>
          <a:p>
            <a:pPr algn="just"/>
            <a:r>
              <a:rPr lang="el-GR" sz="4900" dirty="0" smtClean="0"/>
              <a:t>όταν η Διοίκηση δεν ασκεί τη διακριτική της ευχέρεια, ενώ κατά γενική αρχή έχει υποχρέωση να ασκεί.</a:t>
            </a:r>
          </a:p>
          <a:p>
            <a:pPr algn="just"/>
            <a:r>
              <a:rPr lang="el-GR" sz="4900" dirty="0" smtClean="0"/>
              <a:t>αν η Διοίκηση θεώρησε ότι έχει δέσμια αρμοδιότητα, ενώ έχει διακριτική ευχέρεια.</a:t>
            </a:r>
          </a:p>
          <a:p>
            <a:endParaRPr lang="el-GR" dirty="0"/>
          </a:p>
        </p:txBody>
      </p:sp>
      <p:sp>
        <p:nvSpPr>
          <p:cNvPr id="4" name="3 - Δεξιό βέλος"/>
          <p:cNvSpPr/>
          <p:nvPr/>
        </p:nvSpPr>
        <p:spPr>
          <a:xfrm>
            <a:off x="1000100" y="1428736"/>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714480" y="2500306"/>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Autofit/>
          </a:bodyPr>
          <a:lstStyle/>
          <a:p>
            <a:r>
              <a:rPr lang="el-GR" sz="2500" b="1" dirty="0" smtClean="0"/>
              <a:t/>
            </a:r>
            <a:br>
              <a:rPr lang="el-GR" sz="2500" b="1" dirty="0" smtClean="0"/>
            </a:br>
            <a:r>
              <a:rPr lang="el-GR" sz="2500" b="1" dirty="0" smtClean="0"/>
              <a:t>Πλάνη περί τα πράγματα</a:t>
            </a:r>
            <a:br>
              <a:rPr lang="el-GR" sz="2500" b="1" dirty="0" smtClean="0"/>
            </a:br>
            <a:endParaRPr lang="el-GR" sz="2500" b="1" dirty="0"/>
          </a:p>
        </p:txBody>
      </p:sp>
      <p:sp>
        <p:nvSpPr>
          <p:cNvPr id="3" name="2 - Θέση περιεχομένου"/>
          <p:cNvSpPr>
            <a:spLocks noGrp="1"/>
          </p:cNvSpPr>
          <p:nvPr>
            <p:ph idx="1"/>
          </p:nvPr>
        </p:nvSpPr>
        <p:spPr>
          <a:xfrm>
            <a:off x="457200" y="1214422"/>
            <a:ext cx="8229600" cy="4911741"/>
          </a:xfrm>
        </p:spPr>
        <p:txBody>
          <a:bodyPr>
            <a:noAutofit/>
          </a:bodyPr>
          <a:lstStyle/>
          <a:p>
            <a:pPr algn="just">
              <a:buNone/>
            </a:pPr>
            <a:r>
              <a:rPr lang="el-GR" sz="1700" dirty="0" smtClean="0"/>
              <a:t>	όταν αποδεικνύεται η </a:t>
            </a:r>
            <a:r>
              <a:rPr lang="el-GR" sz="1700" b="1" dirty="0" smtClean="0"/>
              <a:t>αντικειμενική</a:t>
            </a:r>
            <a:r>
              <a:rPr lang="el-GR" sz="1700" dirty="0" smtClean="0"/>
              <a:t> (χωρίς ουσιαστική έρευνα) </a:t>
            </a:r>
            <a:r>
              <a:rPr lang="el-GR" sz="1700" b="1" dirty="0" smtClean="0"/>
              <a:t>ανυπαρξία των πραγματικών ή νομικών καταστάσεων</a:t>
            </a:r>
            <a:r>
              <a:rPr lang="el-GR" sz="1700" dirty="0" smtClean="0"/>
              <a:t>, στις οποίες στήριξε το διοικητικό όργανο την πράξη (= η Διοίκηση αντελήφθη εσφαλμένα τη συνδρομή των κρίσιμων πραγματικών περιστατικών στα οποία στήριξε την πράξη της).</a:t>
            </a:r>
          </a:p>
          <a:p>
            <a:pPr algn="just">
              <a:buNone/>
            </a:pPr>
            <a:r>
              <a:rPr lang="el-GR" sz="1700" dirty="0" smtClean="0"/>
              <a:t>		λ.χ. έκδοση πτυχίου ενώ ο αριθμός των μαθημάτων στα οποία είχε επιτύχει ο φοιτητής </a:t>
            </a:r>
            <a:r>
              <a:rPr lang="el-GR" sz="1700" dirty="0" err="1" smtClean="0"/>
              <a:t>υπολείπετο</a:t>
            </a:r>
            <a:r>
              <a:rPr lang="el-GR" sz="1700" dirty="0" smtClean="0"/>
              <a:t> του οριζόμενου από τον Κανονισμό του ΑΕΙ.</a:t>
            </a:r>
          </a:p>
          <a:p>
            <a:pPr algn="just">
              <a:buNone/>
            </a:pPr>
            <a:endParaRPr lang="el-GR" sz="1700" dirty="0" smtClean="0"/>
          </a:p>
          <a:p>
            <a:pPr algn="just">
              <a:buFont typeface="Wingdings" pitchFamily="2" charset="2"/>
              <a:buChar char="Ø"/>
            </a:pPr>
            <a:r>
              <a:rPr lang="el-GR" sz="1700" dirty="0" smtClean="0"/>
              <a:t>δεν συντρέχει όταν η Διοίκηση </a:t>
            </a:r>
            <a:r>
              <a:rPr lang="el-GR" sz="1700" b="1" dirty="0" smtClean="0"/>
              <a:t>έχει  απλώς  εκτιμήσει διαφορετικά </a:t>
            </a:r>
            <a:r>
              <a:rPr lang="el-GR" sz="1700" dirty="0" smtClean="0"/>
              <a:t>τα πραγματικά ή νομικά περιστατικά. </a:t>
            </a:r>
          </a:p>
          <a:p>
            <a:pPr lvl="1" algn="ctr">
              <a:buNone/>
            </a:pPr>
            <a:r>
              <a:rPr lang="el-GR" sz="1700" b="1" dirty="0" smtClean="0"/>
              <a:t>η πλάνη πρέπει:</a:t>
            </a:r>
          </a:p>
          <a:p>
            <a:pPr lvl="1">
              <a:buFont typeface="Wingdings" pitchFamily="2" charset="2"/>
              <a:buChar char="ü"/>
            </a:pPr>
            <a:r>
              <a:rPr lang="el-GR" sz="1700" dirty="0" smtClean="0"/>
              <a:t>να είναι </a:t>
            </a:r>
            <a:r>
              <a:rPr lang="el-GR" sz="1700" b="1" dirty="0" smtClean="0"/>
              <a:t>ουσιώδης</a:t>
            </a:r>
            <a:r>
              <a:rPr lang="el-GR" sz="1700" dirty="0" smtClean="0"/>
              <a:t>: να είχε επίδραση στην κρίση του οργάνου</a:t>
            </a:r>
          </a:p>
          <a:p>
            <a:pPr algn="just">
              <a:buFont typeface="Wingdings" pitchFamily="2" charset="2"/>
              <a:buChar char="ü"/>
            </a:pPr>
            <a:r>
              <a:rPr lang="el-GR" sz="1700" dirty="0" smtClean="0"/>
              <a:t>	να αποδεικνύεται από τα </a:t>
            </a:r>
            <a:r>
              <a:rPr lang="el-GR" sz="1700" b="1" dirty="0" smtClean="0"/>
              <a:t>στοιχεία του φακέλου </a:t>
            </a:r>
            <a:r>
              <a:rPr lang="el-GR" sz="1700" dirty="0" smtClean="0"/>
              <a:t>που υπήρχαν κατά την έκδοση της πράξης. </a:t>
            </a:r>
          </a:p>
          <a:p>
            <a:pPr algn="just">
              <a:buFont typeface="Wingdings" pitchFamily="2" charset="2"/>
              <a:buChar char="ü"/>
            </a:pPr>
            <a:r>
              <a:rPr lang="el-GR" sz="1700" dirty="0" smtClean="0"/>
              <a:t>	μπορεί να ανακύπτει και όταν τίθενται υπόψη της Διοίκησης νέα συγκεκριμένα στοιχεία, όταν τούτο επιτρέπεται, τα οποία </a:t>
            </a:r>
            <a:r>
              <a:rPr lang="el-GR" sz="1700" b="1" dirty="0" smtClean="0"/>
              <a:t>ανατρέπουν την πραγματική βάση της πράξης.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endParaRPr lang="el-GR" sz="4000" b="1" dirty="0"/>
          </a:p>
        </p:txBody>
      </p:sp>
      <p:sp>
        <p:nvSpPr>
          <p:cNvPr id="3" name="2 - Θέση περιεχομένου"/>
          <p:cNvSpPr>
            <a:spLocks noGrp="1"/>
          </p:cNvSpPr>
          <p:nvPr>
            <p:ph idx="1"/>
          </p:nvPr>
        </p:nvSpPr>
        <p:spPr>
          <a:xfrm>
            <a:off x="457200" y="1214422"/>
            <a:ext cx="8229600" cy="5072098"/>
          </a:xfrm>
        </p:spPr>
        <p:txBody>
          <a:bodyPr>
            <a:normAutofit fontScale="62500" lnSpcReduction="20000"/>
          </a:bodyPr>
          <a:lstStyle/>
          <a:p>
            <a:pPr>
              <a:buNone/>
            </a:pPr>
            <a:r>
              <a:rPr lang="el-GR" b="1" i="1" dirty="0" smtClean="0"/>
              <a:t>Που ασκείται</a:t>
            </a:r>
            <a:r>
              <a:rPr lang="en-US" b="1" i="1" dirty="0" smtClean="0"/>
              <a:t>; </a:t>
            </a:r>
          </a:p>
          <a:p>
            <a:pPr algn="just">
              <a:buFont typeface="Wingdings" pitchFamily="2" charset="2"/>
              <a:buChar char="Ø"/>
            </a:pPr>
            <a:r>
              <a:rPr lang="el-GR" dirty="0" smtClean="0"/>
              <a:t>ενώπιον του Συμβουλίου της Επικρατείας (τεκμήριο ακυρωτικής αρμοδιότητας (άρθρο 95 παρ. 1 </a:t>
            </a:r>
            <a:r>
              <a:rPr lang="el-GR" dirty="0" err="1" smtClean="0"/>
              <a:t>στοιχ</a:t>
            </a:r>
            <a:r>
              <a:rPr lang="el-GR" dirty="0" smtClean="0"/>
              <a:t>. </a:t>
            </a:r>
            <a:r>
              <a:rPr lang="el-GR" dirty="0" err="1" smtClean="0"/>
              <a:t>α΄</a:t>
            </a:r>
            <a:r>
              <a:rPr lang="el-GR" dirty="0" smtClean="0"/>
              <a:t>)</a:t>
            </a:r>
          </a:p>
          <a:p>
            <a:pPr algn="just">
              <a:buFont typeface="Wingdings" pitchFamily="2" charset="2"/>
              <a:buChar char="Ø"/>
            </a:pPr>
            <a:r>
              <a:rPr lang="el-GR" dirty="0" smtClean="0"/>
              <a:t>ενώπιον Τακτικού Διοικητικού Δικαστηρίου στο οποίο έχει ανατεθεί η αρμοδιότητα με ειδική διάταξη (δυνάμει του άρθρου 95 παρ. 3 Σ.) </a:t>
            </a:r>
          </a:p>
          <a:p>
            <a:pPr>
              <a:buNone/>
            </a:pPr>
            <a:r>
              <a:rPr lang="el-GR" dirty="0" smtClean="0"/>
              <a:t>	</a:t>
            </a:r>
          </a:p>
          <a:p>
            <a:pPr>
              <a:buNone/>
            </a:pPr>
            <a:r>
              <a:rPr lang="el-GR" b="1" i="1" dirty="0" smtClean="0"/>
              <a:t>Αίτημα</a:t>
            </a:r>
            <a:r>
              <a:rPr lang="en-US" b="1" i="1" dirty="0" smtClean="0"/>
              <a:t>;</a:t>
            </a:r>
          </a:p>
          <a:p>
            <a:pPr algn="ctr">
              <a:buNone/>
            </a:pPr>
            <a:r>
              <a:rPr lang="en-US" dirty="0" smtClean="0"/>
              <a:t>	</a:t>
            </a:r>
            <a:r>
              <a:rPr lang="el-GR" b="1" dirty="0" smtClean="0"/>
              <a:t>η(εν </a:t>
            </a:r>
            <a:r>
              <a:rPr lang="el-GR" b="1" dirty="0" err="1" smtClean="0"/>
              <a:t>όλω</a:t>
            </a:r>
            <a:r>
              <a:rPr lang="el-GR" b="1" dirty="0" smtClean="0"/>
              <a:t> ή εν μέρει) εξαφάνιση της διοικητικής πράξης </a:t>
            </a:r>
          </a:p>
          <a:p>
            <a:pPr algn="ctr">
              <a:buNone/>
            </a:pPr>
            <a:r>
              <a:rPr lang="el-GR" b="1" dirty="0" smtClean="0"/>
              <a:t>για λόγους αναγόμενους στη νομιμότητά της.</a:t>
            </a:r>
          </a:p>
          <a:p>
            <a:pPr algn="ctr">
              <a:buNone/>
            </a:pPr>
            <a:endParaRPr lang="el-GR" dirty="0" smtClean="0"/>
          </a:p>
          <a:p>
            <a:pPr algn="just">
              <a:buNone/>
            </a:pPr>
            <a:r>
              <a:rPr lang="el-GR" dirty="0" smtClean="0"/>
              <a:t>	Ο χαρακτήρας του αιτήματος </a:t>
            </a:r>
            <a:r>
              <a:rPr lang="el-GR" b="1" i="1" dirty="0" smtClean="0"/>
              <a:t>μεταβάλλεται</a:t>
            </a:r>
            <a:r>
              <a:rPr lang="el-GR" dirty="0" smtClean="0"/>
              <a:t> ανάλογα με το είδος της προσβαλλόμενης πράξης:</a:t>
            </a:r>
          </a:p>
          <a:p>
            <a:pPr>
              <a:buFont typeface="Wingdings" pitchFamily="2" charset="2"/>
              <a:buChar char="§"/>
            </a:pPr>
            <a:r>
              <a:rPr lang="el-GR" dirty="0" smtClean="0"/>
              <a:t>ρητή πράξη διοικητικής αρχής			διαπλαστικός</a:t>
            </a:r>
          </a:p>
          <a:p>
            <a:pPr>
              <a:buFont typeface="Wingdings" pitchFamily="2" charset="2"/>
              <a:buChar char="§"/>
            </a:pPr>
            <a:r>
              <a:rPr lang="el-GR" dirty="0" smtClean="0"/>
              <a:t>άρνηση ή παράλειψη της διοίκησης 		</a:t>
            </a:r>
            <a:r>
              <a:rPr lang="el-GR" dirty="0" err="1" smtClean="0"/>
              <a:t>καταψηφιστικός</a:t>
            </a:r>
            <a:endParaRPr lang="el-GR" dirty="0" smtClean="0"/>
          </a:p>
          <a:p>
            <a:pPr>
              <a:buFont typeface="Wingdings" pitchFamily="2" charset="2"/>
              <a:buChar char="§"/>
            </a:pPr>
            <a:r>
              <a:rPr lang="el-GR" dirty="0" smtClean="0"/>
              <a:t>ανυπόστατη πράξη που εφαρμόστηκε		αναγνωριστικός </a:t>
            </a:r>
          </a:p>
          <a:p>
            <a:pPr>
              <a:buNone/>
            </a:pPr>
            <a:r>
              <a:rPr lang="el-GR" dirty="0" smtClean="0"/>
              <a:t>					(αναγνωρίζεται το εξαρχής ανυπόστατο 				της πράξης χάριν ασφάλειας δικαίου)</a:t>
            </a:r>
          </a:p>
          <a:p>
            <a:pPr>
              <a:buNone/>
            </a:pPr>
            <a:endParaRPr lang="el-GR" dirty="0"/>
          </a:p>
        </p:txBody>
      </p:sp>
      <p:sp>
        <p:nvSpPr>
          <p:cNvPr id="4" name="3 - Δεξιό βέλος"/>
          <p:cNvSpPr/>
          <p:nvPr/>
        </p:nvSpPr>
        <p:spPr>
          <a:xfrm>
            <a:off x="5286380" y="4786322"/>
            <a:ext cx="42862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5286380" y="5072074"/>
            <a:ext cx="42862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5286380" y="5429264"/>
            <a:ext cx="42862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a:bodyPr>
          <a:lstStyle/>
          <a:p>
            <a:r>
              <a:rPr lang="el-GR" sz="2500" b="1" dirty="0" smtClean="0"/>
              <a:t>4. Κατάχρηση εξουσίας</a:t>
            </a:r>
            <a:br>
              <a:rPr lang="el-GR" sz="2500" b="1" dirty="0" smtClean="0"/>
            </a:br>
            <a:endParaRPr lang="el-GR" sz="2500" dirty="0"/>
          </a:p>
        </p:txBody>
      </p:sp>
      <p:sp>
        <p:nvSpPr>
          <p:cNvPr id="3" name="2 - Θέση περιεχομένου"/>
          <p:cNvSpPr>
            <a:spLocks noGrp="1"/>
          </p:cNvSpPr>
          <p:nvPr>
            <p:ph idx="1"/>
          </p:nvPr>
        </p:nvSpPr>
        <p:spPr>
          <a:xfrm>
            <a:off x="457200" y="1071546"/>
            <a:ext cx="8229600" cy="5054617"/>
          </a:xfrm>
        </p:spPr>
        <p:txBody>
          <a:bodyPr>
            <a:noAutofit/>
          </a:bodyPr>
          <a:lstStyle/>
          <a:p>
            <a:pPr algn="ctr">
              <a:buNone/>
            </a:pPr>
            <a:r>
              <a:rPr lang="el-GR" sz="1700" b="1" i="1" dirty="0" smtClean="0"/>
              <a:t>η πράξη φέρει μεν </a:t>
            </a:r>
            <a:r>
              <a:rPr lang="el-GR" sz="1700" b="1" i="1" dirty="0" err="1" smtClean="0"/>
              <a:t>καθεαυτήν</a:t>
            </a:r>
            <a:r>
              <a:rPr lang="el-GR" sz="1700" b="1" i="1" dirty="0" smtClean="0"/>
              <a:t> όλα τα στοιχεία της νομιμότητας, γίνεται όμως για σκοπό καταδήλως άλλον από εκείνον για τον οποίον έχει νομοθετηθεί</a:t>
            </a:r>
          </a:p>
          <a:p>
            <a:pPr algn="just"/>
            <a:endParaRPr lang="el-GR" sz="1700" dirty="0" smtClean="0"/>
          </a:p>
          <a:p>
            <a:pPr algn="just"/>
            <a:r>
              <a:rPr lang="el-GR" sz="1700" dirty="0" smtClean="0"/>
              <a:t>διερευνώνται τα ουσιαστικά κίνητρα της Διοίκησης.</a:t>
            </a:r>
          </a:p>
          <a:p>
            <a:pPr algn="just"/>
            <a:r>
              <a:rPr lang="el-GR" sz="1700" dirty="0" smtClean="0"/>
              <a:t>ο σκοπός της ελεγχόμενης πράξης πρέπει να είναι «</a:t>
            </a:r>
            <a:r>
              <a:rPr lang="el-GR" sz="1700" b="1" i="1" dirty="0" smtClean="0"/>
              <a:t>καταδήλως διάφορος</a:t>
            </a:r>
            <a:r>
              <a:rPr lang="el-GR" sz="1700" dirty="0" smtClean="0"/>
              <a:t>» από το σκοπό του νόμου</a:t>
            </a:r>
          </a:p>
          <a:p>
            <a:pPr algn="just"/>
            <a:r>
              <a:rPr lang="el-GR" sz="1700" dirty="0" smtClean="0"/>
              <a:t>η κατάχρηση εξουσίας προϋποθέτει διακριτική ευχέρεια (στις πράξεις δέσμιας αρμοδιότητας το ουσιαστικό περιεχόμενο είναι συγκεκριμένο εφόσον συντρέχουν οι όροι έκδοσής τους)</a:t>
            </a:r>
          </a:p>
          <a:p>
            <a:pPr algn="just"/>
            <a:r>
              <a:rPr lang="el-GR" sz="1700" dirty="0" smtClean="0"/>
              <a:t>στοιχειοθετείται κατάχρηση και όταν ο σκοπός της πράξης είναι μεν σκοπός δημοσίου συμφέροντος, πλην όμως δεν είναι αυτός των διατάξεων που επιτρέπουν την έκδοση της πράξης.</a:t>
            </a:r>
          </a:p>
          <a:p>
            <a:pPr algn="just"/>
            <a:endParaRPr lang="el-GR" sz="1700" dirty="0" smtClean="0"/>
          </a:p>
          <a:p>
            <a:pPr algn="just">
              <a:buNone/>
            </a:pPr>
            <a:r>
              <a:rPr lang="el-GR" sz="1700" dirty="0" smtClean="0"/>
              <a:t>	λ.χ. </a:t>
            </a:r>
            <a:r>
              <a:rPr lang="el-GR" sz="1700" i="1" dirty="0" smtClean="0"/>
              <a:t>ο Δήμος αρνείται τη χορήγηση άδειας λειτουργίας καταστήματος υγειονομικού ενδιαφέροντος  με το αιτιολογικό ότι δεν πληρούνται οι όροι του νόμου, πλην όμως στην πραγματικότητα για να διαφυλάξει τα συμφέροντα των παρακείμενων καταστημάτων, οι ιδιοκτήτες των οποίων πρόσκεινται στη παράταξη του Δημάρχου.</a:t>
            </a:r>
          </a:p>
          <a:p>
            <a:pPr algn="just"/>
            <a:endParaRPr lang="el-GR" sz="17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82660"/>
          </a:xfrm>
        </p:spPr>
        <p:txBody>
          <a:bodyPr>
            <a:noAutofit/>
          </a:bodyPr>
          <a:lstStyle/>
          <a:p>
            <a:r>
              <a:rPr lang="el-GR" sz="3200" b="1" dirty="0" smtClean="0"/>
              <a:t/>
            </a:r>
            <a:br>
              <a:rPr lang="el-GR" sz="3200" b="1" dirty="0" smtClean="0"/>
            </a:br>
            <a:r>
              <a:rPr lang="el-GR" sz="3200" b="1" dirty="0" smtClean="0"/>
              <a:t/>
            </a:r>
            <a:br>
              <a:rPr lang="el-GR" sz="3200" b="1" dirty="0" smtClean="0"/>
            </a:br>
            <a:r>
              <a:rPr lang="el-GR" sz="3200" b="1" dirty="0" smtClean="0"/>
              <a:t/>
            </a:r>
            <a:br>
              <a:rPr lang="el-GR" sz="3200" b="1" dirty="0" smtClean="0"/>
            </a:br>
            <a:r>
              <a:rPr lang="el-GR" sz="3200" b="1" dirty="0" smtClean="0">
                <a:solidFill>
                  <a:schemeClr val="tx2">
                    <a:lumMod val="60000"/>
                    <a:lumOff val="40000"/>
                  </a:schemeClr>
                </a:solidFill>
              </a:rPr>
              <a:t>Προϋποθέσεις του παραδεκτού</a:t>
            </a:r>
            <a:br>
              <a:rPr lang="el-GR" sz="3200" b="1" dirty="0" smtClean="0">
                <a:solidFill>
                  <a:schemeClr val="tx2">
                    <a:lumMod val="60000"/>
                    <a:lumOff val="40000"/>
                  </a:schemeClr>
                </a:solidFill>
              </a:rPr>
            </a:br>
            <a:r>
              <a:rPr lang="el-GR" sz="3200" b="1" dirty="0" smtClean="0"/>
              <a:t/>
            </a:r>
            <a:br>
              <a:rPr lang="el-GR" sz="3200" b="1" dirty="0" smtClean="0"/>
            </a:br>
            <a:r>
              <a:rPr lang="el-GR" sz="3200" b="1" dirty="0" smtClean="0"/>
              <a:t> </a:t>
            </a:r>
            <a:br>
              <a:rPr lang="el-GR" sz="3200" b="1" dirty="0" smtClean="0"/>
            </a:br>
            <a:endParaRPr lang="el-GR" sz="3200" b="1" dirty="0"/>
          </a:p>
        </p:txBody>
      </p:sp>
      <p:sp>
        <p:nvSpPr>
          <p:cNvPr id="3" name="2 - Θέση περιεχομένου"/>
          <p:cNvSpPr>
            <a:spLocks noGrp="1"/>
          </p:cNvSpPr>
          <p:nvPr>
            <p:ph idx="1"/>
          </p:nvPr>
        </p:nvSpPr>
        <p:spPr>
          <a:xfrm>
            <a:off x="428596" y="1428736"/>
            <a:ext cx="8229600" cy="4857784"/>
          </a:xfrm>
        </p:spPr>
        <p:txBody>
          <a:bodyPr>
            <a:normAutofit/>
          </a:bodyPr>
          <a:lstStyle/>
          <a:p>
            <a:pPr>
              <a:buNone/>
            </a:pPr>
            <a:r>
              <a:rPr lang="el-GR" sz="2400" b="1" dirty="0" smtClean="0"/>
              <a:t>1. Ικανότητα διαδίκου και ικανότητα για δικαστική παράσταση</a:t>
            </a:r>
          </a:p>
          <a:p>
            <a:pPr>
              <a:buNone/>
            </a:pPr>
            <a:r>
              <a:rPr lang="el-GR" sz="2400" b="1" dirty="0" smtClean="0"/>
              <a:t>2. Έννομο συμφέρον</a:t>
            </a:r>
          </a:p>
          <a:p>
            <a:pPr>
              <a:buNone/>
            </a:pPr>
            <a:r>
              <a:rPr lang="el-GR" sz="2400" b="1" dirty="0" smtClean="0"/>
              <a:t>3. Προθεσμία</a:t>
            </a:r>
          </a:p>
          <a:p>
            <a:pPr>
              <a:buNone/>
            </a:pPr>
            <a:r>
              <a:rPr lang="el-GR" sz="2400" b="1" dirty="0" smtClean="0"/>
              <a:t>4. Προηγούμενη άσκηση </a:t>
            </a:r>
            <a:r>
              <a:rPr lang="el-GR" sz="2400" b="1" dirty="0" err="1" smtClean="0"/>
              <a:t>ενδικοφανούς</a:t>
            </a:r>
            <a:r>
              <a:rPr lang="el-GR" sz="2400" b="1" dirty="0" smtClean="0"/>
              <a:t> προσφυγής</a:t>
            </a:r>
          </a:p>
          <a:p>
            <a:pPr>
              <a:buNone/>
            </a:pPr>
            <a:r>
              <a:rPr lang="el-GR" sz="2400" b="1" dirty="0" smtClean="0"/>
              <a:t>5. Φύση της προσβαλλόμενης πράξης</a:t>
            </a:r>
          </a:p>
          <a:p>
            <a:pPr>
              <a:buNone/>
            </a:pPr>
            <a:r>
              <a:rPr lang="el-GR" sz="2400" b="1" dirty="0" smtClean="0"/>
              <a:t>6. Μη πρόβλεψη παράλληλης προσφυγής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Autofit/>
          </a:bodyPr>
          <a:lstStyle/>
          <a:p>
            <a:r>
              <a:rPr lang="el-GR" sz="3200" b="1" dirty="0" smtClean="0"/>
              <a:t/>
            </a:r>
            <a:br>
              <a:rPr lang="el-GR" sz="3200" b="1" dirty="0" smtClean="0"/>
            </a:br>
            <a:r>
              <a:rPr lang="el-GR" sz="3200" b="1" dirty="0" smtClean="0"/>
              <a:t/>
            </a:r>
            <a:br>
              <a:rPr lang="el-GR" sz="3200" b="1" dirty="0" smtClean="0"/>
            </a:br>
            <a:r>
              <a:rPr lang="el-GR" sz="3200" b="1" dirty="0" smtClean="0"/>
              <a:t/>
            </a:r>
            <a:br>
              <a:rPr lang="el-GR" sz="3200" b="1" dirty="0" smtClean="0"/>
            </a:br>
            <a:r>
              <a:rPr lang="el-GR" sz="2800" b="1" dirty="0" smtClean="0"/>
              <a:t>1. Ικανότητα διαδίκου και </a:t>
            </a:r>
            <a:br>
              <a:rPr lang="el-GR" sz="2800" b="1" dirty="0" smtClean="0"/>
            </a:br>
            <a:r>
              <a:rPr lang="el-GR" sz="2800" b="1" dirty="0" smtClean="0"/>
              <a:t>ικανότητα για δικαστική παράσταση</a:t>
            </a:r>
            <a:br>
              <a:rPr lang="el-GR" sz="2800" b="1" dirty="0" smtClean="0"/>
            </a:br>
            <a:r>
              <a:rPr lang="el-GR" sz="3200" b="1" dirty="0" smtClean="0"/>
              <a:t/>
            </a:r>
            <a:br>
              <a:rPr lang="el-GR" sz="3200" b="1" dirty="0" smtClean="0"/>
            </a:br>
            <a:r>
              <a:rPr lang="el-GR" sz="3200" b="1" dirty="0" smtClean="0"/>
              <a:t> </a:t>
            </a:r>
            <a:br>
              <a:rPr lang="el-GR" sz="3200" b="1" dirty="0" smtClean="0"/>
            </a:br>
            <a:endParaRPr lang="el-GR" sz="3200" b="1" dirty="0"/>
          </a:p>
        </p:txBody>
      </p:sp>
      <p:sp>
        <p:nvSpPr>
          <p:cNvPr id="3" name="2 - Θέση περιεχομένου"/>
          <p:cNvSpPr>
            <a:spLocks noGrp="1"/>
          </p:cNvSpPr>
          <p:nvPr>
            <p:ph idx="1"/>
          </p:nvPr>
        </p:nvSpPr>
        <p:spPr>
          <a:xfrm>
            <a:off x="457200" y="928670"/>
            <a:ext cx="8229600" cy="5357850"/>
          </a:xfrm>
        </p:spPr>
        <p:txBody>
          <a:bodyPr>
            <a:normAutofit fontScale="32500" lnSpcReduction="20000"/>
          </a:bodyPr>
          <a:lstStyle/>
          <a:p>
            <a:pPr algn="ctr">
              <a:buNone/>
            </a:pPr>
            <a:endParaRPr lang="el-GR" sz="6200" b="1" dirty="0" smtClean="0"/>
          </a:p>
          <a:p>
            <a:pPr>
              <a:buNone/>
            </a:pPr>
            <a:r>
              <a:rPr lang="el-GR" sz="6200" b="1" dirty="0" smtClean="0"/>
              <a:t>	Α. Ικανότητα διαδίκου</a:t>
            </a:r>
          </a:p>
          <a:p>
            <a:pPr>
              <a:buNone/>
            </a:pPr>
            <a:r>
              <a:rPr lang="el-GR" sz="5200" dirty="0" smtClean="0"/>
              <a:t>	</a:t>
            </a:r>
          </a:p>
          <a:p>
            <a:pPr>
              <a:buNone/>
            </a:pPr>
            <a:r>
              <a:rPr lang="el-GR" sz="5200" b="1" dirty="0" smtClean="0"/>
              <a:t>	</a:t>
            </a:r>
            <a:r>
              <a:rPr lang="el-GR" sz="5500" b="1" dirty="0" smtClean="0"/>
              <a:t>α. Ενεργητική</a:t>
            </a:r>
            <a:endParaRPr lang="el-GR" sz="5500" dirty="0" smtClean="0"/>
          </a:p>
          <a:p>
            <a:pPr>
              <a:buNone/>
            </a:pPr>
            <a:r>
              <a:rPr lang="el-GR" sz="5500" dirty="0" smtClean="0"/>
              <a:t>	 – φυσικά πρόσωπα ανεξαρτήτως ιθαγένειας και ηλικίας (και οι ανήλικοι δια του νομίμου εκπροσώπου) </a:t>
            </a:r>
          </a:p>
          <a:p>
            <a:pPr>
              <a:buNone/>
            </a:pPr>
            <a:r>
              <a:rPr lang="el-GR" sz="5500" dirty="0" smtClean="0"/>
              <a:t>	 – ΝΠΙΔ κάθε μορφής</a:t>
            </a:r>
          </a:p>
          <a:p>
            <a:pPr>
              <a:buNone/>
            </a:pPr>
            <a:r>
              <a:rPr lang="el-GR" sz="5500" dirty="0" smtClean="0"/>
              <a:t>	 –ΝΠΔΔ (εκτός του ελληνικού Δημοσίου), όχι κατά των πράξεων που τα αφορούν</a:t>
            </a:r>
          </a:p>
          <a:p>
            <a:pPr>
              <a:buNone/>
            </a:pPr>
            <a:r>
              <a:rPr lang="el-GR" sz="5500" dirty="0" smtClean="0"/>
              <a:t>	 – διοικητικό όργανο κατά πράξης άλλου οργάνου του ίδιου ΝΠΔΔ</a:t>
            </a:r>
            <a:r>
              <a:rPr lang="en-US" sz="5500" dirty="0" smtClean="0"/>
              <a:t>,</a:t>
            </a:r>
            <a:r>
              <a:rPr lang="el-GR" sz="5500" dirty="0" smtClean="0"/>
              <a:t> </a:t>
            </a:r>
            <a:r>
              <a:rPr lang="el-GR" sz="5500" i="1" dirty="0" smtClean="0"/>
              <a:t>εφόσον το επιτρέπει ο νόμος</a:t>
            </a:r>
            <a:r>
              <a:rPr lang="el-GR" sz="5500" dirty="0" smtClean="0"/>
              <a:t> </a:t>
            </a:r>
          </a:p>
          <a:p>
            <a:pPr>
              <a:buNone/>
            </a:pPr>
            <a:r>
              <a:rPr lang="el-GR" sz="5500" dirty="0" smtClean="0"/>
              <a:t>	 – ένωση προσώπων ή ομάδα περιουσίας χωρίς νομική προσωπικότητα</a:t>
            </a:r>
          </a:p>
          <a:p>
            <a:pPr>
              <a:buNone/>
            </a:pPr>
            <a:r>
              <a:rPr lang="el-GR" sz="5500" dirty="0" smtClean="0"/>
              <a:t>	 – κοινοπραξίες, εφόσον τη συμμετοχή τους στον διαγωνισμό προβλέπουν ειδικές διατάξεις και η προκήρυξη του διαγωνισμού</a:t>
            </a:r>
          </a:p>
          <a:p>
            <a:pPr>
              <a:buNone/>
            </a:pPr>
            <a:r>
              <a:rPr lang="el-GR" sz="5500" dirty="0" smtClean="0"/>
              <a:t> </a:t>
            </a:r>
          </a:p>
          <a:p>
            <a:pPr>
              <a:buNone/>
            </a:pPr>
            <a:r>
              <a:rPr lang="el-GR" sz="5500" b="1" dirty="0" smtClean="0"/>
              <a:t>	β. Παθητική</a:t>
            </a:r>
          </a:p>
          <a:p>
            <a:pPr>
              <a:buNone/>
            </a:pPr>
            <a:r>
              <a:rPr lang="el-GR" sz="5500" dirty="0" smtClean="0"/>
              <a:t>	- Δημόσιο, ΝΠΔΔ, ΝΠΙΔ όταν εκδίδουν πράξεις κατ’ ενάσκηση δημόσιας εξουσίας</a:t>
            </a:r>
          </a:p>
          <a:p>
            <a:pPr>
              <a:buNone/>
            </a:pPr>
            <a:r>
              <a:rPr lang="el-GR" sz="5500" dirty="0" smtClean="0"/>
              <a:t>	- Ανεξάρτητες Αρχές.</a:t>
            </a:r>
          </a:p>
          <a:p>
            <a:pPr>
              <a:buNone/>
            </a:pPr>
            <a:r>
              <a:rPr lang="el-GR" sz="5500" dirty="0" smtClean="0"/>
              <a:t>	 «</a:t>
            </a:r>
            <a:r>
              <a:rPr lang="el-GR" sz="5500" i="1" dirty="0" smtClean="0"/>
              <a:t>έχουν την ικανότητα να παρίστανται αυτοτελώς σε κάθε είδους δίκες που έχουν ως αντικείμενο πράξεις ή παραλείψεις τους</a:t>
            </a:r>
            <a:r>
              <a:rPr lang="el-GR" sz="5500" dirty="0" smtClean="0"/>
              <a:t>» </a:t>
            </a:r>
            <a:r>
              <a:rPr lang="el-GR" sz="5500" b="1" i="1" dirty="0" smtClean="0"/>
              <a:t>[Ν. 3051/2002 άρθρο 2 παρ. 9]</a:t>
            </a:r>
            <a:r>
              <a:rPr lang="el-GR" sz="5500" dirty="0" smtClean="0"/>
              <a:t>. </a:t>
            </a:r>
          </a:p>
          <a:p>
            <a:pPr>
              <a:buNone/>
            </a:pPr>
            <a:r>
              <a:rPr lang="el-GR" sz="5500" dirty="0" smtClean="0"/>
              <a:t> </a:t>
            </a:r>
            <a:endParaRPr lang="el-GR" sz="5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fontScale="90000"/>
          </a:bodyPr>
          <a:lstStyle/>
          <a:p>
            <a:r>
              <a:rPr lang="el-GR" sz="2400" b="1" dirty="0" smtClean="0"/>
              <a:t>Β . Ικανότητα δικαστικής παράστασης ή δικανική ικανότητα </a:t>
            </a:r>
            <a:r>
              <a:rPr lang="el-GR" sz="2200" b="1" dirty="0" smtClean="0"/>
              <a:t/>
            </a:r>
            <a:br>
              <a:rPr lang="el-GR" sz="2200" b="1" dirty="0" smtClean="0"/>
            </a:br>
            <a:r>
              <a:rPr lang="el-GR" sz="2200" b="1" dirty="0" smtClean="0"/>
              <a:t>(ικανότητα να αποφασίζει για τη διενέργεια διαδικαστικών πράξεων)</a:t>
            </a:r>
            <a:br>
              <a:rPr lang="el-GR" sz="2200" b="1" dirty="0" smtClean="0"/>
            </a:br>
            <a:endParaRPr lang="el-GR" sz="2200" b="1" dirty="0"/>
          </a:p>
        </p:txBody>
      </p:sp>
      <p:sp>
        <p:nvSpPr>
          <p:cNvPr id="3" name="2 - Θέση περιεχομένου"/>
          <p:cNvSpPr>
            <a:spLocks noGrp="1"/>
          </p:cNvSpPr>
          <p:nvPr>
            <p:ph idx="1"/>
          </p:nvPr>
        </p:nvSpPr>
        <p:spPr>
          <a:xfrm>
            <a:off x="457200" y="1357298"/>
            <a:ext cx="8229600" cy="4768865"/>
          </a:xfrm>
        </p:spPr>
        <p:txBody>
          <a:bodyPr>
            <a:normAutofit/>
          </a:bodyPr>
          <a:lstStyle/>
          <a:p>
            <a:pPr algn="ctr">
              <a:buNone/>
            </a:pPr>
            <a:r>
              <a:rPr lang="el-GR" sz="2400" b="1" dirty="0" smtClean="0">
                <a:solidFill>
                  <a:schemeClr val="tx2">
                    <a:lumMod val="60000"/>
                    <a:lumOff val="40000"/>
                  </a:schemeClr>
                </a:solidFill>
              </a:rPr>
              <a:t>εκπροσώπηση 	</a:t>
            </a:r>
          </a:p>
          <a:p>
            <a:pPr algn="just"/>
            <a:r>
              <a:rPr lang="el-GR" sz="2400" dirty="0" smtClean="0"/>
              <a:t>Δημόσιο 		από τον αρμόδιο Υπουργό.</a:t>
            </a:r>
          </a:p>
          <a:p>
            <a:pPr algn="just"/>
            <a:r>
              <a:rPr lang="el-GR" sz="2400" dirty="0" smtClean="0"/>
              <a:t>ΝΠΔΔ  		από τους νομίμους εκπροσώπους τους, σύμφωνα με τις διατάξεις που διέπουν την λειτουργία τους.</a:t>
            </a:r>
          </a:p>
          <a:p>
            <a:pPr algn="just"/>
            <a:r>
              <a:rPr lang="el-GR" sz="2400" dirty="0" smtClean="0"/>
              <a:t>Ανεξάρτητες Αρχές 		από τον πρόεδρό τους.</a:t>
            </a:r>
          </a:p>
          <a:p>
            <a:pPr algn="just"/>
            <a:r>
              <a:rPr lang="el-GR" sz="2400" dirty="0" smtClean="0"/>
              <a:t>ΝΠΙΔ 		από τους νόμιμους εκπροσώπους τους.</a:t>
            </a:r>
          </a:p>
          <a:p>
            <a:r>
              <a:rPr lang="el-GR" sz="2400" dirty="0" smtClean="0"/>
              <a:t>ενώσεις προσώπων /ομάδες περιουσίας 		από  τα πρόσωπα που έχουν οριστεί ως διαχειριστές τους.</a:t>
            </a:r>
          </a:p>
          <a:p>
            <a:pPr algn="just"/>
            <a:r>
              <a:rPr lang="el-GR" sz="2400" dirty="0" smtClean="0"/>
              <a:t>αλλοδαπά νομικά πρόσωπα 	τα πρόσωπα που ορίζει το δίκαιο της έδρας τους.</a:t>
            </a:r>
          </a:p>
          <a:p>
            <a:endParaRPr lang="el-GR" dirty="0" smtClean="0"/>
          </a:p>
          <a:p>
            <a:endParaRPr lang="el-GR" dirty="0"/>
          </a:p>
        </p:txBody>
      </p:sp>
      <p:sp>
        <p:nvSpPr>
          <p:cNvPr id="4" name="3 - Δεξιό βέλος"/>
          <p:cNvSpPr/>
          <p:nvPr/>
        </p:nvSpPr>
        <p:spPr>
          <a:xfrm>
            <a:off x="2357422" y="2071678"/>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2357422" y="2500306"/>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εξιό βέλος"/>
          <p:cNvSpPr/>
          <p:nvPr/>
        </p:nvSpPr>
        <p:spPr>
          <a:xfrm>
            <a:off x="4000496" y="3286124"/>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Δεξιό βέλος"/>
          <p:cNvSpPr/>
          <p:nvPr/>
        </p:nvSpPr>
        <p:spPr>
          <a:xfrm>
            <a:off x="2428860" y="3714752"/>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Δεξιό βέλος"/>
          <p:cNvSpPr/>
          <p:nvPr/>
        </p:nvSpPr>
        <p:spPr>
          <a:xfrm>
            <a:off x="6215074" y="4143380"/>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Δεξιό βέλος"/>
          <p:cNvSpPr/>
          <p:nvPr/>
        </p:nvSpPr>
        <p:spPr>
          <a:xfrm>
            <a:off x="4500562" y="4857760"/>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pPr marL="342900" lvl="0" indent="-342900">
              <a:spcBef>
                <a:spcPct val="20000"/>
              </a:spcBef>
            </a:pPr>
            <a:r>
              <a:rPr lang="el-GR" sz="2900" b="1" dirty="0" smtClean="0">
                <a:solidFill>
                  <a:prstClr val="black"/>
                </a:solidFill>
                <a:ea typeface="+mn-ea"/>
                <a:cs typeface="+mn-cs"/>
              </a:rPr>
              <a:t>2. Έννομο συμφέρον</a:t>
            </a:r>
            <a:r>
              <a:rPr lang="el-GR" sz="2400" dirty="0" smtClean="0"/>
              <a:t> </a:t>
            </a:r>
            <a:r>
              <a:rPr lang="el-GR" sz="2400" b="1" i="1" dirty="0" smtClean="0"/>
              <a:t>[άρθρο 47  Π.Δ. 18/1989]</a:t>
            </a:r>
            <a:r>
              <a:rPr lang="el-GR" sz="2400" dirty="0" smtClean="0"/>
              <a:t> </a:t>
            </a:r>
            <a:r>
              <a:rPr lang="el-GR" sz="2800" b="1" dirty="0" smtClean="0">
                <a:solidFill>
                  <a:prstClr val="black"/>
                </a:solidFill>
                <a:ea typeface="+mn-ea"/>
                <a:cs typeface="+mn-cs"/>
              </a:rPr>
              <a:t/>
            </a:r>
            <a:br>
              <a:rPr lang="el-GR" sz="2800" b="1" dirty="0" smtClean="0">
                <a:solidFill>
                  <a:prstClr val="black"/>
                </a:solidFill>
                <a:ea typeface="+mn-ea"/>
                <a:cs typeface="+mn-cs"/>
              </a:rPr>
            </a:br>
            <a:endParaRPr lang="el-GR" sz="2800" dirty="0"/>
          </a:p>
        </p:txBody>
      </p:sp>
      <p:sp>
        <p:nvSpPr>
          <p:cNvPr id="3" name="2 - Θέση περιεχομένου"/>
          <p:cNvSpPr>
            <a:spLocks noGrp="1"/>
          </p:cNvSpPr>
          <p:nvPr>
            <p:ph idx="1"/>
          </p:nvPr>
        </p:nvSpPr>
        <p:spPr>
          <a:xfrm>
            <a:off x="457200" y="500042"/>
            <a:ext cx="8229600" cy="6000792"/>
          </a:xfrm>
        </p:spPr>
        <p:txBody>
          <a:bodyPr>
            <a:normAutofit fontScale="25000" lnSpcReduction="20000"/>
          </a:bodyPr>
          <a:lstStyle/>
          <a:p>
            <a:endParaRPr lang="el-GR" sz="4000" dirty="0" smtClean="0"/>
          </a:p>
          <a:p>
            <a:pPr algn="just">
              <a:buNone/>
            </a:pPr>
            <a:r>
              <a:rPr lang="el-GR" sz="4000" dirty="0" smtClean="0"/>
              <a:t>	</a:t>
            </a:r>
            <a:r>
              <a:rPr lang="el-GR" sz="5600" dirty="0" smtClean="0"/>
              <a:t>«</a:t>
            </a:r>
            <a:r>
              <a:rPr lang="el-GR" sz="5600" i="1" dirty="0" smtClean="0">
                <a:solidFill>
                  <a:schemeClr val="accent1">
                    <a:lumMod val="75000"/>
                  </a:schemeClr>
                </a:solidFill>
              </a:rPr>
              <a:t>1. Αίτηση ακυρώσεως δικαιούται να ασκήσει ο ιδιώτης ή το νομικό πρόσωπο, τους οποίους αφορά η διοικητική πράξη ή των οποίων έννομα συμφέροντα, έστω και μη χρηματικά, προσβάλλονται από αυτήν. 2. Αίτηση ακυρώσεως δικαιούται να ασκήσει και εκείνος που είναι μέλος του διοικητικού οργανισμού ή νομικού προσώπου δημοσίου δικαίου, αν κατά την κατάρτιση των αποφάσεών τους έχουν παραβλεφθεί τα νόμιμα δικαιώματά του ως μέλους.</a:t>
            </a:r>
            <a:r>
              <a:rPr lang="el-GR" sz="5600" i="1" dirty="0" smtClean="0"/>
              <a:t>». </a:t>
            </a:r>
          </a:p>
          <a:p>
            <a:pPr algn="ctr"/>
            <a:r>
              <a:rPr lang="el-GR" sz="6000" b="1" dirty="0" smtClean="0"/>
              <a:t>έννομο</a:t>
            </a:r>
            <a:r>
              <a:rPr lang="el-GR" sz="6000" dirty="0" smtClean="0"/>
              <a:t> συμφέρον: εκείνο που προστατεύεται από το δίκαιο </a:t>
            </a:r>
          </a:p>
          <a:p>
            <a:endParaRPr lang="el-GR" sz="5600" dirty="0" smtClean="0"/>
          </a:p>
          <a:p>
            <a:pPr algn="ctr">
              <a:buNone/>
            </a:pPr>
            <a:r>
              <a:rPr lang="el-GR" sz="6000" b="1" dirty="0" smtClean="0"/>
              <a:t>Προσωπικό και άμεσο:  </a:t>
            </a:r>
          </a:p>
          <a:p>
            <a:pPr algn="ctr"/>
            <a:r>
              <a:rPr lang="el-GR" sz="5600" dirty="0" smtClean="0"/>
              <a:t>δεν αρκεί το γενικό ενδιαφέρον κάθε πολίτη για την τήρηση  των νόμων.</a:t>
            </a:r>
          </a:p>
          <a:p>
            <a:pPr algn="ctr"/>
            <a:endParaRPr lang="el-GR" sz="5600" dirty="0" smtClean="0"/>
          </a:p>
          <a:p>
            <a:pPr algn="ctr"/>
            <a:r>
              <a:rPr lang="el-GR" sz="5600" dirty="0" smtClean="0"/>
              <a:t>απαιτείται ιδιαίτερος δεσμός/ ειδική έννομη σχέση μεταξύ του αιτούντος και της προσβαλλόμενης πράξης  που δικαιολογεί αυξημένο ενδιαφέρον του αιτούντος έναντι των λοιπών διοικουμένων</a:t>
            </a:r>
          </a:p>
          <a:p>
            <a:pPr algn="ctr"/>
            <a:endParaRPr lang="el-GR" sz="5600" dirty="0" smtClean="0"/>
          </a:p>
          <a:p>
            <a:pPr algn="ctr"/>
            <a:r>
              <a:rPr lang="el-GR" sz="5600" dirty="0" smtClean="0"/>
              <a:t>ανεπίτρεπτη η λαϊκή αγωγή (</a:t>
            </a:r>
            <a:r>
              <a:rPr lang="el-GR" sz="5600" dirty="0" err="1" smtClean="0"/>
              <a:t>actiο</a:t>
            </a:r>
            <a:r>
              <a:rPr lang="el-GR" sz="5600" dirty="0" smtClean="0"/>
              <a:t> </a:t>
            </a:r>
            <a:r>
              <a:rPr lang="el-GR" sz="5600" dirty="0" err="1" smtClean="0"/>
              <a:t>pοpularis</a:t>
            </a:r>
            <a:r>
              <a:rPr lang="el-GR" sz="5600" dirty="0" smtClean="0"/>
              <a:t>): </a:t>
            </a:r>
            <a:r>
              <a:rPr lang="en-US" sz="5600" dirty="0" smtClean="0"/>
              <a:t>ratio </a:t>
            </a:r>
            <a:r>
              <a:rPr lang="el-GR" sz="5600" dirty="0" smtClean="0"/>
              <a:t>η</a:t>
            </a:r>
            <a:r>
              <a:rPr lang="en-US" sz="5600" dirty="0" smtClean="0"/>
              <a:t> </a:t>
            </a:r>
            <a:r>
              <a:rPr lang="el-GR" sz="5600" dirty="0" smtClean="0"/>
              <a:t>μη υπέρμετρη επιβάρυνση των δικαστηρίων</a:t>
            </a:r>
          </a:p>
          <a:p>
            <a:endParaRPr lang="el-GR" sz="5600" dirty="0" smtClean="0"/>
          </a:p>
          <a:p>
            <a:pPr algn="ctr">
              <a:buNone/>
            </a:pPr>
            <a:r>
              <a:rPr lang="el-GR" sz="6000" dirty="0" smtClean="0"/>
              <a:t>	</a:t>
            </a:r>
            <a:r>
              <a:rPr lang="el-GR" sz="6000" b="1" dirty="0" err="1" smtClean="0"/>
              <a:t>Ενεστώς</a:t>
            </a:r>
            <a:r>
              <a:rPr lang="el-GR" sz="6000" b="1" dirty="0" smtClean="0"/>
              <a:t> :</a:t>
            </a:r>
          </a:p>
          <a:p>
            <a:pPr>
              <a:buFont typeface="Wingdings" pitchFamily="2" charset="2"/>
              <a:buChar char="Ø"/>
            </a:pPr>
            <a:r>
              <a:rPr lang="el-GR" sz="5600" dirty="0" smtClean="0"/>
              <a:t> πρέπει να συντρέχει σωρευτικά κατά:</a:t>
            </a:r>
          </a:p>
          <a:p>
            <a:pPr>
              <a:buNone/>
            </a:pPr>
            <a:r>
              <a:rPr lang="el-GR" sz="5600" dirty="0" smtClean="0"/>
              <a:t>		α) την έκδοση ή δημοσίευσης της προσβαλλόμενης πράξης</a:t>
            </a:r>
          </a:p>
          <a:p>
            <a:pPr>
              <a:buNone/>
            </a:pPr>
            <a:r>
              <a:rPr lang="el-GR" sz="5600" dirty="0" smtClean="0"/>
              <a:t>		β) την άσκηση (κατάθεση)  του ενδίκου βοηθήματος και</a:t>
            </a:r>
          </a:p>
          <a:p>
            <a:pPr>
              <a:buNone/>
            </a:pPr>
            <a:r>
              <a:rPr lang="el-GR" sz="5600" dirty="0" smtClean="0"/>
              <a:t>		γ) την τελευταία συζήτηση</a:t>
            </a:r>
            <a:r>
              <a:rPr lang="en-US" sz="5600" dirty="0" smtClean="0"/>
              <a:t> </a:t>
            </a:r>
            <a:r>
              <a:rPr lang="el-GR" sz="5600" dirty="0" smtClean="0"/>
              <a:t>της υπόθεσης ενώπιον του δικαστηρίου.</a:t>
            </a:r>
          </a:p>
          <a:p>
            <a:pPr>
              <a:buFont typeface="Wingdings" pitchFamily="2" charset="2"/>
              <a:buChar char="Ø"/>
            </a:pPr>
            <a:endParaRPr lang="el-GR" sz="5600" dirty="0" smtClean="0"/>
          </a:p>
          <a:p>
            <a:pPr>
              <a:buFont typeface="Wingdings" pitchFamily="2" charset="2"/>
              <a:buChar char="Ø"/>
            </a:pPr>
            <a:r>
              <a:rPr lang="el-GR" sz="5600" dirty="0" smtClean="0"/>
              <a:t>εκλείπει όταν: </a:t>
            </a:r>
          </a:p>
          <a:p>
            <a:pPr>
              <a:buNone/>
            </a:pPr>
            <a:r>
              <a:rPr lang="el-GR" sz="5600" dirty="0" smtClean="0"/>
              <a:t>		-διακοπεί η ειδική σχέση μεταξύ του αιτούντος και της προσβαλλόμενης πράξης </a:t>
            </a:r>
          </a:p>
          <a:p>
            <a:pPr>
              <a:buNone/>
            </a:pPr>
            <a:r>
              <a:rPr lang="el-GR" sz="5600" dirty="0" smtClean="0"/>
              <a:t>		-ο αιτών αποδεχθεί ρητά ή σιωπηρά την πράξη</a:t>
            </a:r>
          </a:p>
          <a:p>
            <a:pPr lvl="1">
              <a:buNone/>
            </a:pPr>
            <a:r>
              <a:rPr lang="el-GR" sz="5200" dirty="0" smtClean="0"/>
              <a:t>		-το αντικείμενο της προσβαλλόμενης πράξης ή παράλειψης εξέλιπε για διάφορους λόγους</a:t>
            </a:r>
          </a:p>
          <a:p>
            <a:pPr lvl="2">
              <a:buNone/>
            </a:pPr>
            <a:r>
              <a:rPr lang="el-GR" sz="5200" dirty="0" smtClean="0"/>
              <a:t>-η προσβαλλόμενη πράξη έπαψε να ισχύει πριν από την πρώτη συζήτηση </a:t>
            </a:r>
          </a:p>
          <a:p>
            <a:endParaRPr lang="el-GR" sz="5600" dirty="0" smtClean="0"/>
          </a:p>
          <a:p>
            <a:pPr>
              <a:buFont typeface="Wingdings" pitchFamily="2" charset="2"/>
              <a:buChar char="v"/>
            </a:pPr>
            <a:r>
              <a:rPr lang="el-GR" sz="5600" b="1" dirty="0" smtClean="0"/>
              <a:t>συνέχιση της δίκης</a:t>
            </a:r>
            <a:r>
              <a:rPr lang="el-GR" sz="5600" dirty="0" smtClean="0"/>
              <a:t>: εάν ο αιτών επικαλείται ιδιαίτερο έννομο συμφέρον [άρθρο 32 παρ.2 Π.Δ. 18/1989)]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r>
              <a:rPr lang="el-GR" sz="2400" b="1" dirty="0" smtClean="0">
                <a:solidFill>
                  <a:prstClr val="black"/>
                </a:solidFill>
              </a:rPr>
              <a:t/>
            </a:r>
            <a:br>
              <a:rPr lang="el-GR" sz="2400" b="1" dirty="0" smtClean="0">
                <a:solidFill>
                  <a:prstClr val="black"/>
                </a:solidFill>
              </a:rPr>
            </a:br>
            <a:r>
              <a:rPr lang="el-GR" sz="2400" b="1" dirty="0" smtClean="0">
                <a:solidFill>
                  <a:prstClr val="black"/>
                </a:solidFill>
              </a:rPr>
              <a:t>3. Προθεσμία</a:t>
            </a:r>
            <a:r>
              <a:rPr lang="el-GR" sz="2400" b="1" i="1" dirty="0" smtClean="0">
                <a:solidFill>
                  <a:prstClr val="black"/>
                </a:solidFill>
              </a:rPr>
              <a:t>  [άρθρο 46  Π.Δ. 18/1989]</a:t>
            </a:r>
            <a:r>
              <a:rPr lang="el-GR" sz="2400" dirty="0" smtClean="0">
                <a:solidFill>
                  <a:prstClr val="black"/>
                </a:solidFill>
              </a:rPr>
              <a:t> </a:t>
            </a:r>
            <a:r>
              <a:rPr lang="el-GR" sz="2400" b="1" dirty="0" smtClean="0">
                <a:solidFill>
                  <a:prstClr val="black"/>
                </a:solidFill>
              </a:rPr>
              <a:t/>
            </a:r>
            <a:br>
              <a:rPr lang="el-GR" sz="2400" b="1" dirty="0" smtClean="0">
                <a:solidFill>
                  <a:prstClr val="black"/>
                </a:solidFill>
              </a:rPr>
            </a:br>
            <a:endParaRPr lang="el-GR" dirty="0"/>
          </a:p>
        </p:txBody>
      </p:sp>
      <p:sp>
        <p:nvSpPr>
          <p:cNvPr id="3" name="2 - Θέση περιεχομένου"/>
          <p:cNvSpPr>
            <a:spLocks noGrp="1"/>
          </p:cNvSpPr>
          <p:nvPr>
            <p:ph idx="1"/>
          </p:nvPr>
        </p:nvSpPr>
        <p:spPr>
          <a:xfrm>
            <a:off x="457200" y="857232"/>
            <a:ext cx="8229600" cy="5500726"/>
          </a:xfrm>
        </p:spPr>
        <p:txBody>
          <a:bodyPr>
            <a:normAutofit fontScale="47500" lnSpcReduction="20000"/>
          </a:bodyPr>
          <a:lstStyle/>
          <a:p>
            <a:pPr algn="just"/>
            <a:r>
              <a:rPr lang="el-GR" dirty="0" smtClean="0"/>
              <a:t>«</a:t>
            </a:r>
            <a:r>
              <a:rPr lang="el-GR" i="1" dirty="0" smtClean="0">
                <a:solidFill>
                  <a:schemeClr val="accent1">
                    <a:lumMod val="75000"/>
                  </a:schemeClr>
                </a:solidFill>
              </a:rPr>
              <a:t>1. Η αίτηση ακυρώσεως ασκείται, ενδεικτικώς </a:t>
            </a:r>
            <a:r>
              <a:rPr lang="en-US" i="1" dirty="0" smtClean="0">
                <a:solidFill>
                  <a:schemeClr val="accent1">
                    <a:lumMod val="75000"/>
                  </a:schemeClr>
                </a:solidFill>
              </a:rPr>
              <a:t>[</a:t>
            </a:r>
            <a:r>
              <a:rPr lang="el-GR" i="1" dirty="0" smtClean="0">
                <a:solidFill>
                  <a:schemeClr val="accent1">
                    <a:lumMod val="75000"/>
                  </a:schemeClr>
                </a:solidFill>
              </a:rPr>
              <a:t>αν] δεν ορίζεται διαφορετικά, μέσα σε προθεσμία </a:t>
            </a:r>
            <a:r>
              <a:rPr lang="el-GR" b="1" i="1" dirty="0" smtClean="0">
                <a:solidFill>
                  <a:schemeClr val="accent1">
                    <a:lumMod val="75000"/>
                  </a:schemeClr>
                </a:solidFill>
              </a:rPr>
              <a:t>εξήντα ημερών </a:t>
            </a:r>
            <a:r>
              <a:rPr lang="el-GR" i="1" dirty="0" smtClean="0">
                <a:solidFill>
                  <a:schemeClr val="accent1">
                    <a:lumMod val="75000"/>
                  </a:schemeClr>
                </a:solidFill>
              </a:rPr>
              <a:t>που αρχίζει από την επόμενη της κοινοποίησης της προσβαλλόμενης πράξης ή της δημοσίευσής της, αν την τελευταία επιβάλλει ο νόμος ή, διαφορετικά, από τότε που ο αιτών, έλαβε πλήρη γνώση της πράξης. Στις περιπτώσεις των παραγράφων 2,3 και 4 του άρθρου 45 η προθεσμία αρχίζει από την παρέλευση των προθεσμιών που ορίζουν οι διατάξεις αυτές.</a:t>
            </a:r>
            <a:r>
              <a:rPr lang="el-GR" i="1" dirty="0" smtClean="0"/>
              <a:t>».</a:t>
            </a:r>
            <a:r>
              <a:rPr lang="el-GR" dirty="0" smtClean="0"/>
              <a:t/>
            </a:r>
            <a:br>
              <a:rPr lang="el-GR" dirty="0" smtClean="0"/>
            </a:br>
            <a:endParaRPr lang="el-GR" dirty="0" smtClean="0"/>
          </a:p>
          <a:p>
            <a:pPr algn="ctr">
              <a:buNone/>
            </a:pPr>
            <a:r>
              <a:rPr lang="el-GR" dirty="0" smtClean="0"/>
              <a:t>Αφετηρία προσβολής της πράξης :</a:t>
            </a:r>
          </a:p>
          <a:p>
            <a:pPr>
              <a:buFont typeface="Wingdings" pitchFamily="2" charset="2"/>
              <a:buChar char="Ø"/>
            </a:pPr>
            <a:r>
              <a:rPr lang="el-GR" b="1" dirty="0" smtClean="0"/>
              <a:t> </a:t>
            </a:r>
            <a:r>
              <a:rPr lang="el-GR" sz="3400" b="1" dirty="0" smtClean="0"/>
              <a:t>η επομένη της κοινοποίησής της</a:t>
            </a:r>
          </a:p>
          <a:p>
            <a:pPr>
              <a:buFont typeface="Wingdings" pitchFamily="2" charset="2"/>
              <a:buChar char="Ø"/>
            </a:pPr>
            <a:r>
              <a:rPr lang="el-GR" sz="3400" b="1" dirty="0" smtClean="0"/>
              <a:t> η επομένη της δημοσίευσής της, αν επιβάλλει αυτήν ο νόμος</a:t>
            </a:r>
            <a:endParaRPr lang="el-GR" sz="3400" dirty="0" smtClean="0"/>
          </a:p>
          <a:p>
            <a:pPr>
              <a:buFont typeface="Wingdings" pitchFamily="2" charset="2"/>
              <a:buChar char="§"/>
            </a:pPr>
            <a:r>
              <a:rPr lang="el-GR" dirty="0" smtClean="0"/>
              <a:t>	 	 κανονιστικές πράξεις καταρχήν </a:t>
            </a:r>
            <a:r>
              <a:rPr lang="el-GR" dirty="0" err="1" smtClean="0"/>
              <a:t>δημοσιευτέες</a:t>
            </a:r>
            <a:r>
              <a:rPr lang="el-GR" dirty="0" smtClean="0"/>
              <a:t> στην </a:t>
            </a:r>
            <a:r>
              <a:rPr lang="el-GR" dirty="0" err="1" smtClean="0"/>
              <a:t>ΕτΚ</a:t>
            </a:r>
            <a:endParaRPr lang="el-GR" dirty="0" smtClean="0"/>
          </a:p>
          <a:p>
            <a:pPr>
              <a:buFont typeface="Wingdings" pitchFamily="2" charset="2"/>
              <a:buChar char="§"/>
            </a:pPr>
            <a:r>
              <a:rPr lang="el-GR" dirty="0" smtClean="0"/>
              <a:t>		</a:t>
            </a:r>
            <a:r>
              <a:rPr lang="el-GR" dirty="0" err="1" smtClean="0"/>
              <a:t>δημοσιευτέα</a:t>
            </a:r>
            <a:r>
              <a:rPr lang="el-GR" dirty="0" smtClean="0"/>
              <a:t> ατομική διοικητική πράξη</a:t>
            </a:r>
          </a:p>
          <a:p>
            <a:pPr>
              <a:buNone/>
            </a:pPr>
            <a:r>
              <a:rPr lang="el-GR" dirty="0" smtClean="0"/>
              <a:t>		-</a:t>
            </a:r>
            <a:r>
              <a:rPr lang="el-GR" i="1" dirty="0" smtClean="0"/>
              <a:t>ως προς μεν τους θιγόμενους 		από την κοινοποίηση της πράξης ή από την 	γνώση του περιεχομένου της</a:t>
            </a:r>
          </a:p>
          <a:p>
            <a:pPr>
              <a:buNone/>
            </a:pPr>
            <a:r>
              <a:rPr lang="el-GR" i="1" dirty="0" smtClean="0"/>
              <a:t>		- για τους τρίτους ενδιαφερόμενους	 από τη δημοσίευσή της [ασφάλεια	 δικαίου]</a:t>
            </a:r>
          </a:p>
          <a:p>
            <a:pPr>
              <a:buFont typeface="Wingdings" pitchFamily="2" charset="2"/>
              <a:buChar char="Ø"/>
            </a:pPr>
            <a:r>
              <a:rPr lang="el-GR" sz="3400" b="1" dirty="0" smtClean="0"/>
              <a:t>από τότε που ο ενδιαφερόμενος έλαβε </a:t>
            </a:r>
            <a:r>
              <a:rPr lang="el-GR" sz="3400" b="1" u="sng" dirty="0" smtClean="0"/>
              <a:t>πλήρη</a:t>
            </a:r>
            <a:r>
              <a:rPr lang="el-GR" sz="3400" b="1" dirty="0" smtClean="0"/>
              <a:t> γνώση</a:t>
            </a:r>
          </a:p>
          <a:p>
            <a:endParaRPr lang="el-GR" dirty="0" smtClean="0"/>
          </a:p>
          <a:p>
            <a:pPr algn="just">
              <a:buFont typeface="Wingdings" pitchFamily="2" charset="2"/>
              <a:buChar char="ü"/>
            </a:pPr>
            <a:endParaRPr lang="el-GR" dirty="0" smtClean="0"/>
          </a:p>
          <a:p>
            <a:pPr algn="just">
              <a:buFont typeface="Wingdings" pitchFamily="2" charset="2"/>
              <a:buChar char="ü"/>
            </a:pPr>
            <a:r>
              <a:rPr lang="el-GR" dirty="0" smtClean="0"/>
              <a:t>Το συγκεκριμένο χρονικό σημείο μπορεί να συνάγεται, </a:t>
            </a:r>
            <a:r>
              <a:rPr lang="el-GR" b="1" dirty="0" smtClean="0"/>
              <a:t>κατ’ εκτίμηση των περιστάσεων </a:t>
            </a:r>
            <a:r>
              <a:rPr lang="el-GR" dirty="0" smtClean="0"/>
              <a:t>κάθε υπόθεσης π.χ. επί προσβολής πράξεων έγκρισης περιβαλλοντικών όρων: η εν γένει δημοσιότητα που έχει προσλάβει η κατασκευή του έργου ή η ανάπτυξη της οικείας δραστηριότητας, η πάροδος ευλόγου χρόνου, η έναρξη εργασιών του έργου κ.α.</a:t>
            </a:r>
          </a:p>
          <a:p>
            <a:pPr algn="just">
              <a:buFont typeface="Wingdings" pitchFamily="2" charset="2"/>
              <a:buChar char="ü"/>
            </a:pPr>
            <a:endParaRPr lang="el-GR" dirty="0" smtClean="0"/>
          </a:p>
          <a:p>
            <a:pPr algn="just">
              <a:buFont typeface="Wingdings" pitchFamily="2" charset="2"/>
              <a:buChar char="ü"/>
            </a:pPr>
            <a:r>
              <a:rPr lang="el-GR" b="1" dirty="0" smtClean="0"/>
              <a:t>τεκμήρια πλήρους γνώσης της πράξης</a:t>
            </a:r>
            <a:r>
              <a:rPr lang="el-GR" dirty="0" smtClean="0"/>
              <a:t>: η υποβολή από τον αιτούντα ιεραρχικής προσφυγής ή αίτησης θεραπείας ή ένστασης, η άσκηση άλλης αιτήσεως ακυρώσεως κατά της πράξης και η παραίτηση από αυτήν, η πάροδος μεγάλου χρονικού διαστήματος από την έκδοση της πράξης κ.α.</a:t>
            </a:r>
          </a:p>
        </p:txBody>
      </p:sp>
      <p:sp>
        <p:nvSpPr>
          <p:cNvPr id="4" name="3 - Δεξιό βέλος"/>
          <p:cNvSpPr/>
          <p:nvPr/>
        </p:nvSpPr>
        <p:spPr>
          <a:xfrm>
            <a:off x="4429124" y="3643314"/>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4214810" y="3214686"/>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fontScale="90000"/>
          </a:bodyPr>
          <a:lstStyle/>
          <a:p>
            <a:pPr marL="342900" lvl="0" indent="-342900">
              <a:spcBef>
                <a:spcPct val="20000"/>
              </a:spcBef>
            </a:pPr>
            <a:r>
              <a:rPr lang="el-GR" sz="2400" b="1" dirty="0" smtClean="0">
                <a:solidFill>
                  <a:prstClr val="black"/>
                </a:solidFill>
                <a:ea typeface="+mn-ea"/>
                <a:cs typeface="+mn-cs"/>
              </a:rPr>
              <a:t/>
            </a:r>
            <a:br>
              <a:rPr lang="el-GR" sz="2400" b="1" dirty="0" smtClean="0">
                <a:solidFill>
                  <a:prstClr val="black"/>
                </a:solidFill>
                <a:ea typeface="+mn-ea"/>
                <a:cs typeface="+mn-cs"/>
              </a:rPr>
            </a:br>
            <a:r>
              <a:rPr lang="el-GR" sz="2400" b="1" dirty="0" smtClean="0">
                <a:solidFill>
                  <a:prstClr val="black"/>
                </a:solidFill>
                <a:ea typeface="+mn-ea"/>
                <a:cs typeface="+mn-cs"/>
              </a:rPr>
              <a:t>4. Προηγούμενη άσκηση </a:t>
            </a:r>
            <a:r>
              <a:rPr lang="el-GR" sz="2400" b="1" dirty="0" err="1" smtClean="0">
                <a:solidFill>
                  <a:prstClr val="black"/>
                </a:solidFill>
                <a:ea typeface="+mn-ea"/>
                <a:cs typeface="+mn-cs"/>
              </a:rPr>
              <a:t>ενδικοφανούς</a:t>
            </a:r>
            <a:r>
              <a:rPr lang="el-GR" sz="2400" b="1" dirty="0" smtClean="0">
                <a:solidFill>
                  <a:prstClr val="black"/>
                </a:solidFill>
                <a:ea typeface="+mn-ea"/>
                <a:cs typeface="+mn-cs"/>
              </a:rPr>
              <a:t> προσφυγής</a:t>
            </a:r>
            <a:r>
              <a:rPr lang="el-GR" sz="2400" b="1" i="1" dirty="0" smtClean="0">
                <a:solidFill>
                  <a:prstClr val="black"/>
                </a:solidFill>
              </a:rPr>
              <a:t> </a:t>
            </a:r>
            <a:r>
              <a:rPr lang="en-US" sz="2400" b="1" i="1" dirty="0" smtClean="0">
                <a:solidFill>
                  <a:prstClr val="black"/>
                </a:solidFill>
              </a:rPr>
              <a:t/>
            </a:r>
            <a:br>
              <a:rPr lang="en-US" sz="2400" b="1" i="1" dirty="0" smtClean="0">
                <a:solidFill>
                  <a:prstClr val="black"/>
                </a:solidFill>
              </a:rPr>
            </a:br>
            <a:r>
              <a:rPr lang="el-GR" sz="2400" b="1" i="1" dirty="0" smtClean="0">
                <a:solidFill>
                  <a:prstClr val="black"/>
                </a:solidFill>
              </a:rPr>
              <a:t>[άρθρο 4</a:t>
            </a:r>
            <a:r>
              <a:rPr lang="en-US" sz="2400" b="1" i="1" dirty="0" smtClean="0">
                <a:solidFill>
                  <a:prstClr val="black"/>
                </a:solidFill>
              </a:rPr>
              <a:t>5</a:t>
            </a:r>
            <a:r>
              <a:rPr lang="el-GR" sz="2400" b="1" i="1" dirty="0" smtClean="0">
                <a:solidFill>
                  <a:prstClr val="black"/>
                </a:solidFill>
              </a:rPr>
              <a:t> παρ.2  Π.Δ. 18/1989]</a:t>
            </a:r>
            <a:r>
              <a:rPr lang="el-GR" sz="2400" dirty="0" smtClean="0">
                <a:solidFill>
                  <a:prstClr val="black"/>
                </a:solidFill>
              </a:rPr>
              <a:t> </a:t>
            </a:r>
            <a:r>
              <a:rPr lang="el-GR" sz="2400" b="1" dirty="0" smtClean="0">
                <a:solidFill>
                  <a:prstClr val="black"/>
                </a:solidFill>
                <a:ea typeface="+mn-ea"/>
                <a:cs typeface="+mn-cs"/>
              </a:rPr>
              <a:t/>
            </a:r>
            <a:br>
              <a:rPr lang="el-GR" sz="2400" b="1" dirty="0" smtClean="0">
                <a:solidFill>
                  <a:prstClr val="black"/>
                </a:solidFill>
                <a:ea typeface="+mn-ea"/>
                <a:cs typeface="+mn-cs"/>
              </a:rPr>
            </a:br>
            <a:endParaRPr lang="el-GR" dirty="0"/>
          </a:p>
        </p:txBody>
      </p:sp>
      <p:sp>
        <p:nvSpPr>
          <p:cNvPr id="3" name="2 - Θέση περιεχομένου"/>
          <p:cNvSpPr>
            <a:spLocks noGrp="1"/>
          </p:cNvSpPr>
          <p:nvPr>
            <p:ph idx="1"/>
          </p:nvPr>
        </p:nvSpPr>
        <p:spPr>
          <a:xfrm>
            <a:off x="457200" y="928670"/>
            <a:ext cx="8229600" cy="5572164"/>
          </a:xfrm>
        </p:spPr>
        <p:txBody>
          <a:bodyPr>
            <a:normAutofit fontScale="47500" lnSpcReduction="20000"/>
          </a:bodyPr>
          <a:lstStyle/>
          <a:p>
            <a:pPr algn="just" fontAlgn="base">
              <a:buNone/>
            </a:pPr>
            <a:r>
              <a:rPr lang="el-GR" dirty="0" smtClean="0"/>
              <a:t>	«</a:t>
            </a:r>
            <a:r>
              <a:rPr lang="el-GR" i="1" dirty="0" smtClean="0">
                <a:solidFill>
                  <a:schemeClr val="accent1">
                    <a:lumMod val="75000"/>
                  </a:schemeClr>
                </a:solidFill>
              </a:rPr>
              <a:t>Η αίτηση ακυρώσεως είναι απαράδεκτη αν στρέφεται κατά εκτελεστής πράξης, κατά της οποίας προβλέπεται από το νόμο </a:t>
            </a:r>
            <a:r>
              <a:rPr lang="el-GR" b="1" i="1" dirty="0" err="1" smtClean="0">
                <a:solidFill>
                  <a:schemeClr val="accent1">
                    <a:lumMod val="75000"/>
                  </a:schemeClr>
                </a:solidFill>
              </a:rPr>
              <a:t>ενδικοφανής</a:t>
            </a:r>
            <a:r>
              <a:rPr lang="el-GR" b="1" i="1" dirty="0" smtClean="0">
                <a:solidFill>
                  <a:schemeClr val="accent1">
                    <a:lumMod val="75000"/>
                  </a:schemeClr>
                </a:solidFill>
              </a:rPr>
              <a:t> προσφυγή</a:t>
            </a:r>
            <a:r>
              <a:rPr lang="el-GR" i="1" dirty="0" smtClean="0">
                <a:solidFill>
                  <a:schemeClr val="accent1">
                    <a:lumMod val="75000"/>
                  </a:schemeClr>
                </a:solidFill>
              </a:rPr>
              <a:t>, που ασκείται κατά νόμο μέσα σε ορισμένη προθεσμία ενώπιον του οργάνου που έχει εκδώσει την πράξη ή άλλου οργάνου και καθιστά δυνατή την επανεξέταση της υπόθεσης κατ’ ουσία. Στην περίπτωση αυτή η αίτηση ακυρώσεως επιτρέπεται </a:t>
            </a:r>
            <a:r>
              <a:rPr lang="el-GR" b="1" i="1" dirty="0" smtClean="0">
                <a:solidFill>
                  <a:schemeClr val="accent1">
                    <a:lumMod val="75000"/>
                  </a:schemeClr>
                </a:solidFill>
              </a:rPr>
              <a:t>μόνο κατά της πράξης που εκδίδεται επί της προσφυγής.</a:t>
            </a:r>
            <a:r>
              <a:rPr lang="el-GR" i="1" dirty="0" smtClean="0">
                <a:solidFill>
                  <a:schemeClr val="accent1">
                    <a:lumMod val="75000"/>
                  </a:schemeClr>
                </a:solidFill>
              </a:rPr>
              <a:t> Αν παρέλθει η προθεσμία που τάσσει τυχόν ειδικώς ο νόμος για την έκδοση αποφάσεως επί της ανωτέρω προσφυγής ή, σε περίπτωση που δεν τάσσεται τέτοια προθεσμία, αν παρέλθει άπρακτο τρίμηνο από την υποβολή της προσφυγής, η αίτηση ακυρώσεως ασκείται </a:t>
            </a:r>
            <a:r>
              <a:rPr lang="el-GR" b="1" i="1" dirty="0" smtClean="0">
                <a:solidFill>
                  <a:schemeClr val="accent1">
                    <a:lumMod val="75000"/>
                  </a:schemeClr>
                </a:solidFill>
              </a:rPr>
              <a:t>κατά της τεκμαιρόμενης</a:t>
            </a:r>
            <a:r>
              <a:rPr lang="el-GR" i="1" dirty="0" smtClean="0">
                <a:solidFill>
                  <a:schemeClr val="accent1">
                    <a:lumMod val="75000"/>
                  </a:schemeClr>
                </a:solidFill>
              </a:rPr>
              <a:t>, από την πάροδο της προθεσμίας, απορρίψεως της προσφυγής. Με την αίτηση ακυρώσεως που ασκήθηκε κατά της τεκμαιρόμενης απόρριψης λογίζεται ότι </a:t>
            </a:r>
            <a:r>
              <a:rPr lang="el-GR" i="1" dirty="0" err="1" smtClean="0">
                <a:solidFill>
                  <a:schemeClr val="accent1">
                    <a:lumMod val="75000"/>
                  </a:schemeClr>
                </a:solidFill>
              </a:rPr>
              <a:t>συμπροσβάλλεται</a:t>
            </a:r>
            <a:r>
              <a:rPr lang="el-GR" i="1" dirty="0" smtClean="0">
                <a:solidFill>
                  <a:schemeClr val="accent1">
                    <a:lumMod val="75000"/>
                  </a:schemeClr>
                </a:solidFill>
              </a:rPr>
              <a:t> και η απόφαση επί της προσφυγής, που τυχόν εκδόθηκε οποτεδήποτε έως τη συζήτηση. Η απόφαση αυτή μπορεί πάντως και αυτοτελώς να προσβληθεί με αίτηση ακυρώσεως</a:t>
            </a:r>
            <a:r>
              <a:rPr lang="el-GR" dirty="0" smtClean="0"/>
              <a:t>».</a:t>
            </a:r>
          </a:p>
          <a:p>
            <a:endParaRPr lang="el-GR" dirty="0" smtClean="0"/>
          </a:p>
          <a:p>
            <a:pPr algn="just">
              <a:buFont typeface="Wingdings" pitchFamily="2" charset="2"/>
              <a:buChar char="ü"/>
            </a:pPr>
            <a:r>
              <a:rPr lang="en-US" sz="3400" dirty="0" smtClean="0"/>
              <a:t>Ratio</a:t>
            </a:r>
            <a:r>
              <a:rPr lang="el-GR" sz="3400" dirty="0" smtClean="0"/>
              <a:t>: φιλτράρισμα των υποθέσεων  + εκκαθάριση του πραγματικού της υπόθεσης</a:t>
            </a:r>
          </a:p>
          <a:p>
            <a:pPr algn="just">
              <a:buFont typeface="Wingdings" pitchFamily="2" charset="2"/>
              <a:buChar char="ü"/>
            </a:pPr>
            <a:endParaRPr lang="el-GR" sz="3400" dirty="0" smtClean="0"/>
          </a:p>
          <a:p>
            <a:pPr algn="just">
              <a:buFont typeface="Wingdings" pitchFamily="2" charset="2"/>
              <a:buChar char="ü"/>
            </a:pPr>
            <a:r>
              <a:rPr lang="el-GR" sz="3400" dirty="0" smtClean="0"/>
              <a:t>Προϋπόθεση του παραδεκτού </a:t>
            </a:r>
            <a:r>
              <a:rPr lang="el-GR" sz="3400" b="1" dirty="0" smtClean="0"/>
              <a:t>μόνο η άσκηση της </a:t>
            </a:r>
            <a:r>
              <a:rPr lang="el-GR" sz="3400" b="1" dirty="0" err="1" smtClean="0"/>
              <a:t>ενδικοφανούς</a:t>
            </a:r>
            <a:r>
              <a:rPr lang="el-GR" sz="3400" b="1" dirty="0" smtClean="0"/>
              <a:t> προσφυγής</a:t>
            </a:r>
            <a:r>
              <a:rPr lang="el-GR" sz="3400" dirty="0" smtClean="0"/>
              <a:t> και όχι η τήρηση οποιασδήποτε διοικητικής προδικασίας (αίτησης θεραπείας, ιεραρχικής ή ειδικής διοικητικής προσφυγής).</a:t>
            </a:r>
          </a:p>
          <a:p>
            <a:pPr algn="just">
              <a:buFont typeface="Wingdings" pitchFamily="2" charset="2"/>
              <a:buChar char="ü"/>
            </a:pPr>
            <a:endParaRPr lang="el-GR" sz="3400" dirty="0" smtClean="0"/>
          </a:p>
          <a:p>
            <a:pPr algn="just">
              <a:buFont typeface="Wingdings" pitchFamily="2" charset="2"/>
              <a:buChar char="ü"/>
            </a:pPr>
            <a:r>
              <a:rPr lang="el-GR" sz="3400" dirty="0" smtClean="0"/>
              <a:t>Η αίτηση ακύρωσης δεν απορρίπτεται αν δεν γνωστοποιηθεί στον ενδιαφερόμενο από τη διοικητική αρχή με την ίδια την πράξη ή με συνοδευτικό αυτής έγγραφο:</a:t>
            </a:r>
          </a:p>
          <a:p>
            <a:r>
              <a:rPr lang="el-GR" dirty="0" smtClean="0"/>
              <a:t>ότι η συγκεκριμένη διοικητική πράξη υπόκειται σε </a:t>
            </a:r>
            <a:r>
              <a:rPr lang="el-GR" dirty="0" err="1" smtClean="0"/>
              <a:t>ενδικοφανή</a:t>
            </a:r>
            <a:r>
              <a:rPr lang="el-GR" dirty="0" smtClean="0"/>
              <a:t> προσφυγή</a:t>
            </a:r>
          </a:p>
          <a:p>
            <a:r>
              <a:rPr lang="el-GR" dirty="0" smtClean="0"/>
              <a:t>το όργανο ενώπιον του οποίου αυτή  ασκείται</a:t>
            </a:r>
          </a:p>
          <a:p>
            <a:r>
              <a:rPr lang="el-GR" dirty="0" smtClean="0"/>
              <a:t>η τασσόμενη από το νόμο προθεσμία άσκησης και</a:t>
            </a:r>
          </a:p>
          <a:p>
            <a:r>
              <a:rPr lang="el-GR" dirty="0" smtClean="0"/>
              <a:t>οι συνέπειες από την μη άσκηση της, δηλαδή το απαράδεκτο της απευθείας προσφυγής στο δικαστήριο</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342900" lvl="0" indent="-342900">
              <a:spcBef>
                <a:spcPct val="20000"/>
              </a:spcBef>
            </a:pPr>
            <a:r>
              <a:rPr lang="el-GR" sz="2400" b="1" dirty="0" smtClean="0">
                <a:solidFill>
                  <a:prstClr val="black"/>
                </a:solidFill>
                <a:ea typeface="+mn-ea"/>
                <a:cs typeface="+mn-cs"/>
              </a:rPr>
              <a:t>5. Φύση της προσβαλλόμενης πράξης</a:t>
            </a:r>
            <a:br>
              <a:rPr lang="el-GR" sz="2400" b="1" dirty="0" smtClean="0">
                <a:solidFill>
                  <a:prstClr val="black"/>
                </a:solidFill>
                <a:ea typeface="+mn-ea"/>
                <a:cs typeface="+mn-cs"/>
              </a:rPr>
            </a:br>
            <a:endParaRPr lang="el-GR" dirty="0"/>
          </a:p>
        </p:txBody>
      </p:sp>
      <p:sp>
        <p:nvSpPr>
          <p:cNvPr id="3" name="2 - Θέση περιεχομένου"/>
          <p:cNvSpPr>
            <a:spLocks noGrp="1"/>
          </p:cNvSpPr>
          <p:nvPr>
            <p:ph idx="1"/>
          </p:nvPr>
        </p:nvSpPr>
        <p:spPr>
          <a:xfrm>
            <a:off x="457200" y="857232"/>
            <a:ext cx="8229600" cy="5429288"/>
          </a:xfrm>
        </p:spPr>
        <p:txBody>
          <a:bodyPr>
            <a:noAutofit/>
          </a:bodyPr>
          <a:lstStyle/>
          <a:p>
            <a:endParaRPr lang="el-GR" sz="1600" dirty="0" smtClean="0"/>
          </a:p>
          <a:p>
            <a:pPr fontAlgn="base"/>
            <a:r>
              <a:rPr lang="el-GR" sz="1800" i="1" dirty="0" smtClean="0"/>
              <a:t>«</a:t>
            </a:r>
            <a:r>
              <a:rPr lang="el-GR" sz="1800" i="1" dirty="0" smtClean="0">
                <a:solidFill>
                  <a:schemeClr val="accent1">
                    <a:lumMod val="75000"/>
                  </a:schemeClr>
                </a:solidFill>
              </a:rPr>
              <a:t>Στην αρμοδιότητα του Συμβουλίου της Επικρατείας ανήκουν ιδίως: α) Η μετά από αίτηση ακύρωση των εκτελεστών πράξεων των διοικητικών αρχών[…]</a:t>
            </a:r>
            <a:r>
              <a:rPr lang="el-GR" sz="1800" i="1" dirty="0" smtClean="0"/>
              <a:t>» </a:t>
            </a:r>
            <a:r>
              <a:rPr lang="el-GR" sz="1800" b="1" i="1" dirty="0" smtClean="0"/>
              <a:t>[άρθρο 95 παρ.1 Σ.].</a:t>
            </a:r>
            <a:endParaRPr lang="el-GR" sz="1800" i="1" dirty="0" smtClean="0"/>
          </a:p>
          <a:p>
            <a:endParaRPr lang="el-GR" sz="1800" dirty="0" smtClean="0"/>
          </a:p>
          <a:p>
            <a:r>
              <a:rPr lang="el-GR" sz="1800" dirty="0" smtClean="0"/>
              <a:t>«</a:t>
            </a:r>
            <a:r>
              <a:rPr lang="el-GR" sz="1800" i="1" dirty="0" smtClean="0">
                <a:solidFill>
                  <a:schemeClr val="accent1">
                    <a:lumMod val="75000"/>
                  </a:schemeClr>
                </a:solidFill>
              </a:rPr>
              <a:t>Η αίτηση ακυρώσεως για υπέρβαση εξουσίας ή παράβαση νόμου επιτρέπεται </a:t>
            </a:r>
            <a:r>
              <a:rPr lang="el-GR" sz="1800" b="1" i="1" dirty="0" smtClean="0">
                <a:solidFill>
                  <a:schemeClr val="accent1">
                    <a:lumMod val="75000"/>
                  </a:schemeClr>
                </a:solidFill>
              </a:rPr>
              <a:t>μόνο</a:t>
            </a:r>
            <a:r>
              <a:rPr lang="el-GR" sz="1800" i="1" dirty="0" smtClean="0">
                <a:solidFill>
                  <a:schemeClr val="accent1">
                    <a:lumMod val="75000"/>
                  </a:schemeClr>
                </a:solidFill>
              </a:rPr>
              <a:t> κατά των </a:t>
            </a:r>
            <a:r>
              <a:rPr lang="el-GR" sz="1800" b="1" i="1" dirty="0" smtClean="0">
                <a:solidFill>
                  <a:schemeClr val="accent1">
                    <a:lumMod val="75000"/>
                  </a:schemeClr>
                </a:solidFill>
              </a:rPr>
              <a:t>εκτελεστών</a:t>
            </a:r>
            <a:r>
              <a:rPr lang="el-GR" sz="1800" i="1" dirty="0" smtClean="0">
                <a:solidFill>
                  <a:schemeClr val="accent1">
                    <a:lumMod val="75000"/>
                  </a:schemeClr>
                </a:solidFill>
              </a:rPr>
              <a:t> πράξεων των διοικητικών αρχών και των νομικών προσώπων δημοσίου δικαίου, που δεν υπόκεινται σε άλλο ένδικο μέσο ενώπιον δικαστηρίου</a:t>
            </a:r>
            <a:r>
              <a:rPr lang="el-GR" sz="1800" dirty="0" smtClean="0"/>
              <a:t>» </a:t>
            </a:r>
            <a:r>
              <a:rPr lang="el-GR" sz="1800" b="1" i="1" dirty="0" smtClean="0"/>
              <a:t>[άρθρο 45 παρ. 1 του Π.Δ. 18/1989].</a:t>
            </a:r>
            <a:r>
              <a:rPr lang="el-GR" sz="1800" b="1" dirty="0" smtClean="0">
                <a:solidFill>
                  <a:prstClr val="black"/>
                </a:solidFill>
              </a:rPr>
              <a:t/>
            </a:r>
            <a:br>
              <a:rPr lang="el-GR" sz="1800" b="1" dirty="0" smtClean="0">
                <a:solidFill>
                  <a:prstClr val="black"/>
                </a:solidFill>
              </a:rPr>
            </a:br>
            <a:endParaRPr lang="el-GR" sz="1800" dirty="0" smtClean="0"/>
          </a:p>
          <a:p>
            <a:pPr>
              <a:buNone/>
            </a:pPr>
            <a:r>
              <a:rPr lang="el-GR" sz="1800" dirty="0" smtClean="0"/>
              <a:t>	αντικείμενο προσβολής: μόνο οι «εκτελεστές» πράξεις των διοικητικών αρχών</a:t>
            </a:r>
          </a:p>
          <a:p>
            <a:endParaRPr lang="el-GR" sz="1800" dirty="0" smtClean="0"/>
          </a:p>
          <a:p>
            <a:pPr>
              <a:buFont typeface="Wingdings" pitchFamily="2" charset="2"/>
              <a:buChar char="§"/>
            </a:pPr>
            <a:r>
              <a:rPr lang="el-GR" sz="1800" b="1" dirty="0" smtClean="0"/>
              <a:t>κεντρική και αποκεντρωμένη κρατική Διοίκηση</a:t>
            </a:r>
          </a:p>
          <a:p>
            <a:pPr algn="just">
              <a:buFont typeface="Wingdings" pitchFamily="2" charset="2"/>
              <a:buChar char="§"/>
            </a:pPr>
            <a:r>
              <a:rPr lang="el-GR" sz="1800" b="1" dirty="0" smtClean="0"/>
              <a:t>ΝΠΔΔ </a:t>
            </a:r>
          </a:p>
          <a:p>
            <a:pPr algn="just">
              <a:buFont typeface="Wingdings" pitchFamily="2" charset="2"/>
              <a:buChar char="§"/>
            </a:pPr>
            <a:r>
              <a:rPr lang="el-GR" sz="1800" b="1" dirty="0" smtClean="0"/>
              <a:t>ΝΠΙΔ όταν εκδίδουν πράξεις κατ’ ενάσκηση δημόσιας εξουσίας</a:t>
            </a:r>
            <a:endParaRPr lang="el-GR" sz="1800" dirty="0" smtClean="0"/>
          </a:p>
          <a:p>
            <a:endParaRPr lang="el-GR" sz="1800" dirty="0" smtClean="0"/>
          </a:p>
          <a:p>
            <a:endParaRPr lang="el-GR" sz="1800" dirty="0" smtClean="0"/>
          </a:p>
          <a:p>
            <a:endParaRPr lang="el-GR" sz="1800" dirty="0" smtClean="0"/>
          </a:p>
        </p:txBody>
      </p:sp>
      <p:sp>
        <p:nvSpPr>
          <p:cNvPr id="5" name="4 - Λυγισμένο βέλος"/>
          <p:cNvSpPr/>
          <p:nvPr/>
        </p:nvSpPr>
        <p:spPr>
          <a:xfrm rot="10606457">
            <a:off x="6690217" y="4266170"/>
            <a:ext cx="857256" cy="78581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TotalTime>
  <Words>935</Words>
  <Application>Microsoft Office PowerPoint</Application>
  <PresentationFormat>Προβολή στην οθόνη (4:3)</PresentationFormat>
  <Paragraphs>270</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  Εφαρμογές Δημοσίου Δικαίου - Ανασκόπηση διοικητικού δικαίου  </vt:lpstr>
      <vt:lpstr>Διαφάνεια 2</vt:lpstr>
      <vt:lpstr>   Προϋποθέσεις του παραδεκτού    </vt:lpstr>
      <vt:lpstr>   1. Ικανότητα διαδίκου και  ικανότητα για δικαστική παράσταση    </vt:lpstr>
      <vt:lpstr>Β . Ικανότητα δικαστικής παράστασης ή δικανική ικανότητα  (ικανότητα να αποφασίζει για τη διενέργεια διαδικαστικών πράξεων) </vt:lpstr>
      <vt:lpstr>2. Έννομο συμφέρον [άρθρο 47  Π.Δ. 18/1989]  </vt:lpstr>
      <vt:lpstr> 3. Προθεσμία  [άρθρο 46  Π.Δ. 18/1989]  </vt:lpstr>
      <vt:lpstr> 4. Προηγούμενη άσκηση ενδικοφανούς προσφυγής  [άρθρο 45 παρ.2  Π.Δ. 18/1989]  </vt:lpstr>
      <vt:lpstr>5. Φύση της προσβαλλόμενης πράξης </vt:lpstr>
      <vt:lpstr>προσβάλλονται απαραδεκτώς με αίτηση ακύρωσης:</vt:lpstr>
      <vt:lpstr>Παράλειψη Οφειλόμενης Νόμιμης Ενέργειας (Π.Ν.Ο.Ε.)</vt:lpstr>
      <vt:lpstr>6. Μη πρόβλεψη παράλληλης προσφυγής [άρθρ. 45 παρ. 1 του Π.Δ. 18/1989] </vt:lpstr>
      <vt:lpstr>   Λόγοι ακύρωσης    </vt:lpstr>
      <vt:lpstr> 1. Αναρμοδιότητα </vt:lpstr>
      <vt:lpstr>2. Παράβαση ουσιώδους τύπου  </vt:lpstr>
      <vt:lpstr>Ουσιώδεις τύποι….</vt:lpstr>
      <vt:lpstr>3. Παράβαση (ουσιαστικής διάταξης) νόμου </vt:lpstr>
      <vt:lpstr>Ατομικές διοικητικές πράξεις</vt:lpstr>
      <vt:lpstr> Πλάνη περί τα πράγματα </vt:lpstr>
      <vt:lpstr>4. Κατάχρηση εξουσίας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Εφαρμογές Δημοσίου Δικαίου - Ανασκόπηση διοικητικού δικαίου  </dc:title>
  <dc:creator>user</dc:creator>
  <cp:lastModifiedBy>user</cp:lastModifiedBy>
  <cp:revision>90</cp:revision>
  <dcterms:created xsi:type="dcterms:W3CDTF">2024-03-04T06:24:28Z</dcterms:created>
  <dcterms:modified xsi:type="dcterms:W3CDTF">2024-03-31T18:55:37Z</dcterms:modified>
</cp:coreProperties>
</file>