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312" r:id="rId4"/>
    <p:sldId id="274" r:id="rId5"/>
    <p:sldId id="280" r:id="rId6"/>
    <p:sldId id="271" r:id="rId7"/>
    <p:sldId id="282" r:id="rId8"/>
    <p:sldId id="296" r:id="rId9"/>
    <p:sldId id="297" r:id="rId10"/>
    <p:sldId id="288" r:id="rId11"/>
    <p:sldId id="298" r:id="rId12"/>
    <p:sldId id="299" r:id="rId13"/>
    <p:sldId id="300" r:id="rId14"/>
    <p:sldId id="284" r:id="rId15"/>
    <p:sldId id="301" r:id="rId16"/>
    <p:sldId id="302" r:id="rId17"/>
    <p:sldId id="304" r:id="rId18"/>
    <p:sldId id="314" r:id="rId19"/>
    <p:sldId id="306" r:id="rId20"/>
    <p:sldId id="307" r:id="rId21"/>
    <p:sldId id="315" r:id="rId22"/>
    <p:sldId id="308" r:id="rId23"/>
    <p:sldId id="311" r:id="rId24"/>
    <p:sldId id="27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34" autoAdjust="0"/>
    <p:restoredTop sz="94660"/>
  </p:normalViewPr>
  <p:slideViewPr>
    <p:cSldViewPr>
      <p:cViewPr varScale="1">
        <p:scale>
          <a:sx n="80" d="100"/>
          <a:sy n="80" d="100"/>
        </p:scale>
        <p:origin x="1622"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2"/>
      </p:bgRef>
    </p:bg>
    <p:spTree>
      <p:nvGrpSpPr>
        <p:cNvPr id="1" name=""/>
        <p:cNvGrpSpPr/>
        <p:nvPr/>
      </p:nvGrpSpPr>
      <p:grpSpPr>
        <a:xfrm>
          <a:off x="0" y="0"/>
          <a:ext cx="0" cy="0"/>
          <a:chOff x="0" y="0"/>
          <a:chExt cx="0" cy="0"/>
        </a:xfrm>
      </p:grpSpPr>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Υπότιτλος"/>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17" name="16 - Θέση υποσέλιδου"/>
          <p:cNvSpPr>
            <a:spLocks noGrp="1"/>
          </p:cNvSpPr>
          <p:nvPr>
            <p:ph type="ftr" sz="quarter" idx="11"/>
          </p:nvPr>
        </p:nvSpPr>
        <p:spPr/>
        <p:txBody>
          <a:bodyPr/>
          <a:lstStyle/>
          <a:p>
            <a:endParaRPr lang="en-US"/>
          </a:p>
        </p:txBody>
      </p:sp>
      <p:sp>
        <p:nvSpPr>
          <p:cNvPr id="7" name="6 - Ευθεία γραμμή σύνδεσης"/>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F9FC201-F095-443B-9F28-8E9E5511188F}" type="slidenum">
              <a:rPr lang="en-US" smtClean="0"/>
              <a:pPr/>
              <a:t>‹#›</a:t>
            </a:fld>
            <a:endParaRPr lang="en-US"/>
          </a:p>
        </p:txBody>
      </p:sp>
      <p:sp>
        <p:nvSpPr>
          <p:cNvPr id="8" name="7 - Τίτλος"/>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solidFill>
                  <a:schemeClr val="accent3">
                    <a:shade val="75000"/>
                  </a:schemeClr>
                </a:solidFill>
              </a:defRPr>
            </a:lvl1pPr>
          </a:lstStyle>
          <a:p>
            <a:r>
              <a:rPr kumimoji="0" lang="el-GR"/>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a:xfrm>
            <a:off x="4361688" y="1026372"/>
            <a:ext cx="457200" cy="441325"/>
          </a:xfrm>
        </p:spPr>
        <p:txBody>
          <a:bodyPr/>
          <a:lstStyle/>
          <a:p>
            <a:fld id="{DF9FC201-F095-443B-9F28-8E9E5511188F}" type="slidenum">
              <a:rPr lang="en-US" smtClean="0"/>
              <a:pPr/>
              <a:t>‹#›</a:t>
            </a:fld>
            <a:endParaRPr lang="en-US"/>
          </a:p>
        </p:txBody>
      </p:sp>
      <p:sp>
        <p:nvSpPr>
          <p:cNvPr id="8" name="7 - Θέση περιεχομένου"/>
          <p:cNvSpPr>
            <a:spLocks noGrp="1"/>
          </p:cNvSpPr>
          <p:nvPr>
            <p:ph sz="quarter" idx="1"/>
          </p:nvPr>
        </p:nvSpPr>
        <p:spPr>
          <a:xfrm>
            <a:off x="301752" y="1527048"/>
            <a:ext cx="8503920" cy="45720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Kλικ για επεξεργασία των στυλ του υποδείγματος</a:t>
            </a:r>
          </a:p>
        </p:txBody>
      </p:sp>
      <p:sp>
        <p:nvSpPr>
          <p:cNvPr id="13" name="12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υποσέλιδου"/>
          <p:cNvSpPr>
            <a:spLocks noGrp="1"/>
          </p:cNvSpPr>
          <p:nvPr>
            <p:ph type="ftr" sz="quarter" idx="11"/>
          </p:nvPr>
        </p:nvSpPr>
        <p:spPr/>
        <p:txBody>
          <a:bodyPr/>
          <a:lstStyle/>
          <a:p>
            <a:endParaRPr lang="en-US"/>
          </a:p>
        </p:txBody>
      </p:sp>
      <p:sp>
        <p:nvSpPr>
          <p:cNvPr id="4" name="3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8" name="7 - Ευθεία γραμμή σύνδεσης"/>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DF9FC201-F095-443B-9F28-8E9E5511188F}" type="slidenum">
              <a:rPr lang="en-US" smtClean="0"/>
              <a:pPr/>
              <a:t>‹#›</a:t>
            </a:fld>
            <a:endParaRPr lang="en-US"/>
          </a:p>
        </p:txBody>
      </p:sp>
      <p:sp>
        <p:nvSpPr>
          <p:cNvPr id="2" name="1 - Τίτλος"/>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301752" y="228600"/>
            <a:ext cx="8534400" cy="758952"/>
          </a:xfrm>
        </p:spPr>
        <p:txBody>
          <a:bodyPr/>
          <a:lstStyle/>
          <a:p>
            <a:r>
              <a:rPr kumimoji="0" lang="el-GR"/>
              <a:t>Kλικ για επεξεργασία του τίτλου</a:t>
            </a:r>
            <a:endParaRPr kumimoji="0" lang="en-US"/>
          </a:p>
        </p:txBody>
      </p:sp>
      <p:sp>
        <p:nvSpPr>
          <p:cNvPr id="5" name="4 - Θέση ημερομηνίας"/>
          <p:cNvSpPr>
            <a:spLocks noGrp="1"/>
          </p:cNvSpPr>
          <p:nvPr>
            <p:ph type="dt" sz="half" idx="10"/>
          </p:nvPr>
        </p:nvSpPr>
        <p:spPr>
          <a:xfrm>
            <a:off x="5791200" y="6409944"/>
            <a:ext cx="3044952" cy="365760"/>
          </a:xfrm>
        </p:spPr>
        <p:txBody>
          <a:bodyPr/>
          <a:lstStyle/>
          <a:p>
            <a:fld id="{C180947F-2B2B-4130-A7E1-E2EDA5FD6539}" type="datetimeFigureOut">
              <a:rPr lang="en-US" smtClean="0"/>
              <a:pPr/>
              <a:t>5/13/2026</a:t>
            </a:fld>
            <a:endParaRPr lang="en-US"/>
          </a:p>
        </p:txBody>
      </p:sp>
      <p:sp>
        <p:nvSpPr>
          <p:cNvPr id="6" name="5 - Θέση υποσέλιδου"/>
          <p:cNvSpPr>
            <a:spLocks noGrp="1"/>
          </p:cNvSpPr>
          <p:nvPr>
            <p:ph type="ftr" sz="quarter" idx="11"/>
          </p:nvPr>
        </p:nvSpPr>
        <p:spPr/>
        <p:txBody>
          <a:bodyPr/>
          <a:lstStyle/>
          <a:p>
            <a:endParaRPr lang="en-US"/>
          </a:p>
        </p:txBody>
      </p:sp>
      <p:sp>
        <p:nvSpPr>
          <p:cNvPr id="7" name="6 - Θέση αριθμού διαφάνειας"/>
          <p:cNvSpPr>
            <a:spLocks noGrp="1"/>
          </p:cNvSpPr>
          <p:nvPr>
            <p:ph type="sldNum" sz="quarter" idx="12"/>
          </p:nvPr>
        </p:nvSpPr>
        <p:spPr/>
        <p:txBody>
          <a:bodyPr/>
          <a:lstStyle/>
          <a:p>
            <a:fld id="{DF9FC201-F095-443B-9F28-8E9E5511188F}" type="slidenum">
              <a:rPr lang="en-US" smtClean="0"/>
              <a:pPr/>
              <a:t>‹#›</a:t>
            </a:fld>
            <a:endParaRPr lang="en-US"/>
          </a:p>
        </p:txBody>
      </p:sp>
      <p:sp>
        <p:nvSpPr>
          <p:cNvPr id="8" name="7 - Ευθεία γραμμή σύνδεσης"/>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Θέση περιεχομένου"/>
          <p:cNvSpPr>
            <a:spLocks noGrp="1"/>
          </p:cNvSpPr>
          <p:nvPr>
            <p:ph sz="half" idx="1"/>
          </p:nvPr>
        </p:nvSpPr>
        <p:spPr>
          <a:xfrm>
            <a:off x="301752" y="1371600"/>
            <a:ext cx="4038600" cy="4681728"/>
          </a:xfrm>
        </p:spPr>
        <p:txBody>
          <a:bodyPr/>
          <a:lstStyle>
            <a:lvl1pPr>
              <a:defRPr sz="2500"/>
            </a:lvl1p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2" name="11 - Θέση περιεχομένου"/>
          <p:cNvSpPr>
            <a:spLocks noGrp="1"/>
          </p:cNvSpPr>
          <p:nvPr>
            <p:ph sz="half" idx="2"/>
          </p:nvPr>
        </p:nvSpPr>
        <p:spPr>
          <a:xfrm>
            <a:off x="4800600" y="1371600"/>
            <a:ext cx="4038600" cy="4681728"/>
          </a:xfrm>
        </p:spPr>
        <p:txBody>
          <a:bodyPr/>
          <a:lstStyle>
            <a:lvl1pPr>
              <a:defRPr sz="2500"/>
            </a:lvl1p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1">
        <a:schemeClr val="bg2"/>
      </p:bgRef>
    </p:bg>
    <p:spTree>
      <p:nvGrpSpPr>
        <p:cNvPr id="1" name=""/>
        <p:cNvGrpSpPr/>
        <p:nvPr/>
      </p:nvGrpSpPr>
      <p:grpSpPr>
        <a:xfrm>
          <a:off x="0" y="0"/>
          <a:ext cx="0" cy="0"/>
          <a:chOff x="0" y="0"/>
          <a:chExt cx="0" cy="0"/>
        </a:xfrm>
      </p:grpSpPr>
      <p:sp>
        <p:nvSpPr>
          <p:cNvPr id="10" name="9 - Ευθεία γραμμή σύνδεσης"/>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Ορθογώνιο"/>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Ορθογώνιο"/>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4" name="3 - Θέση κειμένου"/>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l-GR"/>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8" name="7 - Θέση υποσέλιδου"/>
          <p:cNvSpPr>
            <a:spLocks noGrp="1"/>
          </p:cNvSpPr>
          <p:nvPr>
            <p:ph type="ftr" sz="quarter" idx="11"/>
          </p:nvPr>
        </p:nvSpPr>
        <p:spPr>
          <a:xfrm>
            <a:off x="304800" y="6409944"/>
            <a:ext cx="3581400" cy="365760"/>
          </a:xfrm>
        </p:spPr>
        <p:txBody>
          <a:bodyPr/>
          <a:lstStyle/>
          <a:p>
            <a:endParaRPr lang="en-US"/>
          </a:p>
        </p:txBody>
      </p:sp>
      <p:sp>
        <p:nvSpPr>
          <p:cNvPr id="15" name="14 - Ευθεία γραμμή σύνδεσης"/>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 Θέση περιεχομένου"/>
          <p:cNvSpPr>
            <a:spLocks noGrp="1"/>
          </p:cNvSpPr>
          <p:nvPr>
            <p:ph sz="quarter" idx="2"/>
          </p:nvPr>
        </p:nvSpPr>
        <p:spPr>
          <a:xfrm>
            <a:off x="301752" y="2471383"/>
            <a:ext cx="4041648" cy="3818404"/>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26" name="25 - Θέση περιεχομένου"/>
          <p:cNvSpPr>
            <a:spLocks noGrp="1"/>
          </p:cNvSpPr>
          <p:nvPr>
            <p:ph sz="quarter" idx="4"/>
          </p:nvPr>
        </p:nvSpPr>
        <p:spPr>
          <a:xfrm>
            <a:off x="4800600" y="2471383"/>
            <a:ext cx="4038600" cy="3822192"/>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25" name="24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Θέση αριθμού διαφάνειας"/>
          <p:cNvSpPr>
            <a:spLocks noGrp="1"/>
          </p:cNvSpPr>
          <p:nvPr>
            <p:ph type="sldNum" sz="quarter" idx="12"/>
          </p:nvPr>
        </p:nvSpPr>
        <p:spPr>
          <a:xfrm>
            <a:off x="4343400" y="1042416"/>
            <a:ext cx="457200" cy="441325"/>
          </a:xfrm>
        </p:spPr>
        <p:txBody>
          <a:bodyPr/>
          <a:lstStyle>
            <a:lvl1pPr algn="ctr">
              <a:defRPr/>
            </a:lvl1pPr>
          </a:lstStyle>
          <a:p>
            <a:fld id="{DF9FC201-F095-443B-9F28-8E9E5511188F}" type="slidenum">
              <a:rPr lang="en-US" smtClean="0"/>
              <a:pPr/>
              <a:t>‹#›</a:t>
            </a:fld>
            <a:endParaRPr lang="en-US"/>
          </a:p>
        </p:txBody>
      </p:sp>
      <p:sp>
        <p:nvSpPr>
          <p:cNvPr id="23" name="22 - Τίτλος"/>
          <p:cNvSpPr>
            <a:spLocks noGrp="1"/>
          </p:cNvSpPr>
          <p:nvPr>
            <p:ph type="title"/>
          </p:nvPr>
        </p:nvSpPr>
        <p:spPr/>
        <p:txBody>
          <a:bodyPr rtlCol="0" anchor="b" anchorCtr="0"/>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4" name="3 - Θέση υποσέλιδου"/>
          <p:cNvSpPr>
            <a:spLocks noGrp="1"/>
          </p:cNvSpPr>
          <p:nvPr>
            <p:ph type="ftr" sz="quarter" idx="11"/>
          </p:nvPr>
        </p:nvSpPr>
        <p:spPr/>
        <p:txBody>
          <a:bodyPr/>
          <a:lstStyle/>
          <a:p>
            <a:endParaRPr lang="en-US"/>
          </a:p>
        </p:txBody>
      </p:sp>
      <p:sp>
        <p:nvSpPr>
          <p:cNvPr id="5" name="4 - Θέση αριθμού διαφάνειας"/>
          <p:cNvSpPr>
            <a:spLocks noGrp="1"/>
          </p:cNvSpPr>
          <p:nvPr>
            <p:ph type="sldNum" sz="quarter" idx="12"/>
          </p:nvPr>
        </p:nvSpPr>
        <p:spPr>
          <a:xfrm>
            <a:off x="4343400" y="1036020"/>
            <a:ext cx="457200" cy="441325"/>
          </a:xfrm>
        </p:spPr>
        <p:txBody>
          <a:bodyPr/>
          <a:lstStyle/>
          <a:p>
            <a:fld id="{DF9FC201-F095-443B-9F28-8E9E551118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 Ορθογώνιο"/>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3" name="2 - Θέση υποσέλιδου"/>
          <p:cNvSpPr>
            <a:spLocks noGrp="1"/>
          </p:cNvSpPr>
          <p:nvPr>
            <p:ph type="ftr" sz="quarter" idx="11"/>
          </p:nvPr>
        </p:nvSpPr>
        <p:spPr/>
        <p:txBody>
          <a:bodyPr/>
          <a:lstStyle/>
          <a:p>
            <a:endParaRPr lang="en-US"/>
          </a:p>
        </p:txBody>
      </p:sp>
      <p:sp>
        <p:nvSpPr>
          <p:cNvPr id="4" name="3 - Θέση αριθμού διαφάνειας"/>
          <p:cNvSpPr>
            <a:spLocks noGrp="1"/>
          </p:cNvSpPr>
          <p:nvPr>
            <p:ph type="sldNum" sz="quarter" idx="12"/>
          </p:nvPr>
        </p:nvSpPr>
        <p:spPr>
          <a:xfrm>
            <a:off x="4267200" y="6324600"/>
            <a:ext cx="609600" cy="441324"/>
          </a:xfrm>
        </p:spPr>
        <p:txBody>
          <a:bodyPr/>
          <a:lstStyle>
            <a:lvl1pPr>
              <a:defRPr>
                <a:solidFill>
                  <a:srgbClr val="FFFFFF"/>
                </a:solidFill>
              </a:defRPr>
            </a:lvl1pPr>
          </a:lstStyle>
          <a:p>
            <a:fld id="{DF9FC201-F095-443B-9F28-8E9E551118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1"/>
      </p:bgRef>
    </p:bg>
    <p:spTree>
      <p:nvGrpSpPr>
        <p:cNvPr id="1" name=""/>
        <p:cNvGrpSpPr/>
        <p:nvPr/>
      </p:nvGrpSpPr>
      <p:grpSpPr>
        <a:xfrm>
          <a:off x="0" y="0"/>
          <a:ext cx="0" cy="0"/>
          <a:chOff x="0" y="0"/>
          <a:chExt cx="0" cy="0"/>
        </a:xfrm>
      </p:grpSpPr>
      <p:sp>
        <p:nvSpPr>
          <p:cNvPr id="19" name="18 - Ορθογώνιο"/>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l-GR"/>
              <a:t>Kλικ για επεξεργασία του τίτλου</a:t>
            </a:r>
            <a:endParaRPr kumimoji="0" lang="en-US"/>
          </a:p>
        </p:txBody>
      </p:sp>
      <p:sp>
        <p:nvSpPr>
          <p:cNvPr id="3" name="2 - Θέση κειμένου"/>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l-GR"/>
              <a:t>Kλικ για επεξεργασία των στυλ του υποδείγματος</a:t>
            </a:r>
          </a:p>
        </p:txBody>
      </p:sp>
      <p:sp>
        <p:nvSpPr>
          <p:cNvPr id="8" name="7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Θέση περιεχομένου"/>
          <p:cNvSpPr>
            <a:spLocks noGrp="1"/>
          </p:cNvSpPr>
          <p:nvPr>
            <p:ph sz="quarter" idx="1"/>
          </p:nvPr>
        </p:nvSpPr>
        <p:spPr>
          <a:xfrm>
            <a:off x="3124200" y="685800"/>
            <a:ext cx="5638800" cy="5410200"/>
          </a:xfrm>
        </p:spPr>
        <p:txBody>
          <a:bodyPr/>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10" name="9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DF9FC201-F095-443B-9F28-8E9E5511188F}" type="slidenum">
              <a:rPr lang="en-US" smtClean="0"/>
              <a:pPr/>
              <a:t>‹#›</a:t>
            </a:fld>
            <a:endParaRPr lang="en-US"/>
          </a:p>
        </p:txBody>
      </p:sp>
      <p:sp>
        <p:nvSpPr>
          <p:cNvPr id="21" name="20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6" name="5 - Θέση υποσέλιδου"/>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1" name="20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 Ορθογώνιο"/>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p>
            <a:fld id="{DF9FC201-F095-443B-9F28-8E9E5511188F}" type="slidenum">
              <a:rPr lang="en-US" smtClean="0"/>
              <a:pPr/>
              <a:t>‹#›</a:t>
            </a:fld>
            <a:endParaRPr lang="en-US"/>
          </a:p>
        </p:txBody>
      </p:sp>
      <p:sp>
        <p:nvSpPr>
          <p:cNvPr id="2" name="1 - Τίτλος"/>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l-GR"/>
              <a:t>Kλικ για επεξεργασία του τίτλου</a:t>
            </a:r>
            <a:endParaRPr kumimoji="0" lang="en-US"/>
          </a:p>
        </p:txBody>
      </p:sp>
      <p:sp>
        <p:nvSpPr>
          <p:cNvPr id="3" name="2 - Θέση εικόνας"/>
          <p:cNvSpPr>
            <a:spLocks noGrp="1"/>
          </p:cNvSpPr>
          <p:nvPr>
            <p:ph type="pic" idx="1"/>
          </p:nvPr>
        </p:nvSpPr>
        <p:spPr>
          <a:xfrm>
            <a:off x="3000375" y="609600"/>
            <a:ext cx="5867400" cy="4267200"/>
          </a:xfrm>
        </p:spPr>
        <p:txBody>
          <a:bodyPr/>
          <a:lstStyle>
            <a:lvl1pPr marL="0" indent="0">
              <a:buNone/>
              <a:defRPr sz="3200"/>
            </a:lvl1pPr>
          </a:lstStyle>
          <a:p>
            <a:r>
              <a:rPr kumimoji="0" lang="el-GR"/>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l-GR"/>
              <a:t>Kλικ για επεξεργασία των στυλ του υποδείγματος</a:t>
            </a:r>
          </a:p>
        </p:txBody>
      </p:sp>
      <p:sp>
        <p:nvSpPr>
          <p:cNvPr id="22" name="21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a:xfrm>
            <a:off x="5788152" y="6404984"/>
            <a:ext cx="3044952" cy="365760"/>
          </a:xfrm>
        </p:spPr>
        <p:txBody>
          <a:bodyPr/>
          <a:lstStyle/>
          <a:p>
            <a:fld id="{C180947F-2B2B-4130-A7E1-E2EDA5FD6539}" type="datetimeFigureOut">
              <a:rPr lang="en-US" smtClean="0"/>
              <a:pPr/>
              <a:t>5/13/2026</a:t>
            </a:fld>
            <a:endParaRPr lang="en-US"/>
          </a:p>
        </p:txBody>
      </p:sp>
      <p:sp>
        <p:nvSpPr>
          <p:cNvPr id="6" name="5 - Θέση υποσέλιδου"/>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6" name="5 - Θέση αριθμού διαφάνειας"/>
          <p:cNvSpPr>
            <a:spLocks noGrp="1"/>
          </p:cNvSpPr>
          <p:nvPr>
            <p:ph type="sldNum" sz="quarter" idx="12"/>
          </p:nvPr>
        </p:nvSpPr>
        <p:spPr/>
        <p:txBody>
          <a:bodyPr/>
          <a:lstStyle/>
          <a:p>
            <a:fld id="{DF9FC201-F095-443B-9F28-8E9E5511188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bg>
      <p:bgRef idx="1001">
        <a:schemeClr val="bg2"/>
      </p:bgRef>
    </p:bg>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Ευθεία γραμμή σύνδεσης"/>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 Έλλειψη"/>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6915912" y="3009901"/>
            <a:ext cx="457200" cy="441325"/>
          </a:xfrm>
        </p:spPr>
        <p:txBody>
          <a:bodyPr/>
          <a:lstStyle/>
          <a:p>
            <a:fld id="{DF9FC201-F095-443B-9F28-8E9E5511188F}" type="slidenum">
              <a:rPr lang="en-US" smtClean="0"/>
              <a:pPr/>
              <a:t>‹#›</a:t>
            </a:fld>
            <a:endParaRPr lang="en-US"/>
          </a:p>
        </p:txBody>
      </p:sp>
      <p:sp>
        <p:nvSpPr>
          <p:cNvPr id="3" name="2 - Θέση κατακόρυφου κειμένου"/>
          <p:cNvSpPr>
            <a:spLocks noGrp="1"/>
          </p:cNvSpPr>
          <p:nvPr>
            <p:ph type="body" orient="vert" idx="1"/>
          </p:nvPr>
        </p:nvSpPr>
        <p:spPr>
          <a:xfrm>
            <a:off x="304800" y="304800"/>
            <a:ext cx="6553200" cy="5821366"/>
          </a:xfrm>
        </p:spPr>
        <p:txBody>
          <a:bodyPr vert="eaVert"/>
          <a:lstStyle/>
          <a:p>
            <a:pPr lvl="0" eaLnBrk="1" latinLnBrk="0" hangingPunct="1"/>
            <a:r>
              <a:rPr lang="el-GR"/>
              <a:t>Kλικ για επεξεργασία των στυλ του υποδείγματος</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3 - Θέση ημερομηνίας"/>
          <p:cNvSpPr>
            <a:spLocks noGrp="1"/>
          </p:cNvSpPr>
          <p:nvPr>
            <p:ph type="dt" sz="half" idx="10"/>
          </p:nvPr>
        </p:nvSpPr>
        <p:spPr/>
        <p:txBody>
          <a:bodyPr/>
          <a:lstStyle/>
          <a:p>
            <a:fld id="{C180947F-2B2B-4130-A7E1-E2EDA5FD6539}" type="datetimeFigureOut">
              <a:rPr lang="en-US" smtClean="0"/>
              <a:pPr/>
              <a:t>5/13/2026</a:t>
            </a:fld>
            <a:endParaRPr lang="en-US"/>
          </a:p>
        </p:txBody>
      </p:sp>
      <p:sp>
        <p:nvSpPr>
          <p:cNvPr id="5" name="4 - Θέση υποσέλιδου"/>
          <p:cNvSpPr>
            <a:spLocks noGrp="1"/>
          </p:cNvSpPr>
          <p:nvPr>
            <p:ph type="ftr" sz="quarter" idx="11"/>
          </p:nvPr>
        </p:nvSpPr>
        <p:spPr/>
        <p:txBody>
          <a:bodyPr/>
          <a:lstStyle/>
          <a:p>
            <a:endParaRPr lang="en-US"/>
          </a:p>
        </p:txBody>
      </p:sp>
      <p:sp>
        <p:nvSpPr>
          <p:cNvPr id="2" name="1 - Κατακόρυφος τίτλος"/>
          <p:cNvSpPr>
            <a:spLocks noGrp="1"/>
          </p:cNvSpPr>
          <p:nvPr>
            <p:ph type="title" orient="vert"/>
          </p:nvPr>
        </p:nvSpPr>
        <p:spPr>
          <a:xfrm>
            <a:off x="7391400" y="304801"/>
            <a:ext cx="1447800" cy="5851525"/>
          </a:xfrm>
        </p:spPr>
        <p:txBody>
          <a:bodyPr vert="eaVert"/>
          <a:lstStyle/>
          <a:p>
            <a:r>
              <a:rPr kumimoji="0" lang="el-GR"/>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Θέση ημερομηνίας"/>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180947F-2B2B-4130-A7E1-E2EDA5FD6539}" type="datetimeFigureOut">
              <a:rPr lang="en-US" smtClean="0"/>
              <a:pPr/>
              <a:t>5/13/2026</a:t>
            </a:fld>
            <a:endParaRPr lang="en-US"/>
          </a:p>
        </p:txBody>
      </p:sp>
      <p:sp>
        <p:nvSpPr>
          <p:cNvPr id="3" name="2 - Θέση υποσέλιδου"/>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Ευθεία γραμμή σύνδεσης"/>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 Θέση αριθμού διαφάνειας"/>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DF9FC201-F095-443B-9F28-8E9E5511188F}" type="slidenum">
              <a:rPr lang="en-US" smtClean="0"/>
              <a:pPr/>
              <a:t>‹#›</a:t>
            </a:fld>
            <a:endParaRPr lang="en-US"/>
          </a:p>
        </p:txBody>
      </p:sp>
      <p:sp>
        <p:nvSpPr>
          <p:cNvPr id="22" name="21 - Θέση τίτλου"/>
          <p:cNvSpPr>
            <a:spLocks noGrp="1"/>
          </p:cNvSpPr>
          <p:nvPr>
            <p:ph type="title"/>
          </p:nvPr>
        </p:nvSpPr>
        <p:spPr>
          <a:xfrm>
            <a:off x="301752" y="228600"/>
            <a:ext cx="8534400" cy="758952"/>
          </a:xfrm>
          <a:prstGeom prst="rect">
            <a:avLst/>
          </a:prstGeom>
        </p:spPr>
        <p:txBody>
          <a:bodyPr vert="horz" anchor="b">
            <a:normAutofit/>
          </a:bodyPr>
          <a:lstStyle/>
          <a:p>
            <a:r>
              <a:rPr kumimoji="0" lang="el-GR"/>
              <a:t>Kλικ για επεξεργασία του τίτλου</a:t>
            </a:r>
            <a:endParaRPr kumimoji="0" lang="en-US"/>
          </a:p>
        </p:txBody>
      </p:sp>
      <p:sp>
        <p:nvSpPr>
          <p:cNvPr id="13" name="12 - Θέση κειμένου"/>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l-GR"/>
              <a:t>Kλικ για επεξεργασία των στυλ του υποδείγματος</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143000" y="2819400"/>
            <a:ext cx="6629400" cy="2362200"/>
          </a:xfrm>
        </p:spPr>
        <p:txBody>
          <a:bodyPr>
            <a:normAutofit fontScale="92500" lnSpcReduction="10000"/>
          </a:bodyPr>
          <a:lstStyle/>
          <a:p>
            <a:endParaRPr lang="el-GR" sz="1800" cap="none" dirty="0"/>
          </a:p>
          <a:p>
            <a:r>
              <a:rPr lang="el-GR" sz="1800" cap="none" dirty="0"/>
              <a:t>Η </a:t>
            </a:r>
            <a:r>
              <a:rPr lang="el-GR" sz="1800" cap="none" dirty="0" err="1"/>
              <a:t>καταλογιστική</a:t>
            </a:r>
            <a:r>
              <a:rPr lang="el-GR" sz="1800" cap="none" dirty="0"/>
              <a:t> αρμοδιότητα του </a:t>
            </a:r>
            <a:r>
              <a:rPr lang="el-GR" sz="1800" cap="none" dirty="0" err="1"/>
              <a:t>ΕλΣυν</a:t>
            </a:r>
            <a:r>
              <a:rPr lang="el-GR" sz="1800" cap="none" dirty="0"/>
              <a:t> και οι διαφορές από τον έλεγχο των λογαριασμών</a:t>
            </a:r>
          </a:p>
          <a:p>
            <a:r>
              <a:rPr lang="el-GR" sz="1800" cap="none" dirty="0" err="1"/>
              <a:t>Oι</a:t>
            </a:r>
            <a:r>
              <a:rPr lang="el-GR" sz="1800" cap="none" dirty="0"/>
              <a:t> έννοιες του υπολόγου και του ελλείμματος στη νομολογία του </a:t>
            </a:r>
            <a:r>
              <a:rPr lang="el-GR" sz="1800" cap="none" dirty="0" err="1"/>
              <a:t>ΕλΣυν</a:t>
            </a:r>
            <a:r>
              <a:rPr lang="el-GR" sz="1800" cap="none" dirty="0"/>
              <a:t>.</a:t>
            </a:r>
          </a:p>
          <a:p>
            <a:endParaRPr lang="el-GR" sz="1800" cap="none" dirty="0"/>
          </a:p>
          <a:p>
            <a:r>
              <a:rPr lang="el-GR" sz="1800" cap="none" dirty="0"/>
              <a:t>Ευτυχία </a:t>
            </a:r>
            <a:r>
              <a:rPr lang="el-GR" sz="1800" cap="none" dirty="0" err="1"/>
              <a:t>Κωνσταντάκου</a:t>
            </a:r>
            <a:r>
              <a:rPr lang="el-GR" sz="1800" cap="none" dirty="0"/>
              <a:t>, Πάρεδρος </a:t>
            </a:r>
            <a:r>
              <a:rPr lang="el-GR" sz="1800" cap="none" dirty="0" err="1"/>
              <a:t>ΕλΣυν</a:t>
            </a:r>
            <a:r>
              <a:rPr lang="el-GR" sz="1800" cap="none" dirty="0"/>
              <a:t>.</a:t>
            </a:r>
          </a:p>
          <a:p>
            <a:r>
              <a:rPr lang="en-US" sz="1800" cap="none" dirty="0"/>
              <a:t>evita.konstantakou@gmail.com</a:t>
            </a:r>
            <a:endParaRPr lang="el-GR" sz="1800" cap="none" dirty="0"/>
          </a:p>
          <a:p>
            <a:endParaRPr lang="el-GR" sz="1800" cap="none" dirty="0"/>
          </a:p>
          <a:p>
            <a:endParaRPr lang="en-US" sz="1800" dirty="0"/>
          </a:p>
          <a:p>
            <a:endParaRPr lang="en-US" cap="none" dirty="0"/>
          </a:p>
        </p:txBody>
      </p:sp>
      <p:sp>
        <p:nvSpPr>
          <p:cNvPr id="2" name="1 - Τίτλος"/>
          <p:cNvSpPr>
            <a:spLocks noGrp="1"/>
          </p:cNvSpPr>
          <p:nvPr>
            <p:ph type="ctrTitle"/>
          </p:nvPr>
        </p:nvSpPr>
        <p:spPr>
          <a:xfrm>
            <a:off x="609600" y="381000"/>
            <a:ext cx="7772400" cy="1905000"/>
          </a:xfrm>
        </p:spPr>
        <p:txBody>
          <a:bodyPr>
            <a:normAutofit fontScale="90000"/>
          </a:bodyPr>
          <a:lstStyle/>
          <a:p>
            <a:pPr marL="457200">
              <a:lnSpc>
                <a:spcPct val="115000"/>
              </a:lnSpc>
              <a:spcBef>
                <a:spcPts val="0"/>
              </a:spcBef>
              <a:spcAft>
                <a:spcPts val="800"/>
              </a:spcAft>
            </a:pPr>
            <a:br>
              <a:rPr lang="el-GR" sz="3100" dirty="0">
                <a:latin typeface="Times New Roman"/>
                <a:ea typeface="Calibri"/>
                <a:cs typeface="Times New Roman"/>
              </a:rPr>
            </a:br>
            <a:br>
              <a:rPr lang="el-GR" sz="3100" dirty="0">
                <a:latin typeface="Times New Roman"/>
                <a:ea typeface="Calibri"/>
                <a:cs typeface="Times New Roman"/>
              </a:rPr>
            </a:br>
            <a:r>
              <a:rPr lang="el-GR" sz="2700" dirty="0">
                <a:latin typeface="Times New Roman"/>
                <a:ea typeface="Calibri"/>
                <a:cs typeface="Times New Roman"/>
              </a:rPr>
              <a:t>ΠΜΣ Δημοσίου Δικαίου Νομικής Σχολής Αθηνών.</a:t>
            </a:r>
            <a:br>
              <a:rPr lang="el-GR" sz="2700" dirty="0">
                <a:latin typeface="Times New Roman"/>
                <a:ea typeface="Calibri"/>
                <a:cs typeface="Times New Roman"/>
              </a:rPr>
            </a:br>
            <a:r>
              <a:rPr lang="el-GR" sz="2700" b="1" dirty="0">
                <a:latin typeface="Times New Roman"/>
                <a:ea typeface="Calibri"/>
                <a:cs typeface="Times New Roman"/>
              </a:rPr>
              <a:t>Δίκαιο του Ελεγκτικού Συνεδρίου. </a:t>
            </a:r>
            <a:br>
              <a:rPr lang="el-GR" sz="2700" b="1" dirty="0">
                <a:latin typeface="Times New Roman"/>
                <a:ea typeface="Calibri"/>
                <a:cs typeface="Times New Roman"/>
              </a:rPr>
            </a:br>
            <a:endParaRPr lang="en-US" sz="2700" b="1" dirty="0">
              <a:solidFill>
                <a:schemeClr val="accent3">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Η δικαιοδοσία.</a:t>
            </a:r>
            <a:endParaRPr lang="en-US" sz="2400" b="1" dirty="0"/>
          </a:p>
        </p:txBody>
      </p:sp>
      <p:sp>
        <p:nvSpPr>
          <p:cNvPr id="4" name="3 - Θέση περιεχομένου"/>
          <p:cNvSpPr>
            <a:spLocks noGrp="1"/>
          </p:cNvSpPr>
          <p:nvPr>
            <p:ph sz="quarter" idx="1"/>
          </p:nvPr>
        </p:nvSpPr>
        <p:spPr>
          <a:xfrm>
            <a:off x="301752" y="1527048"/>
            <a:ext cx="8503920" cy="4873752"/>
          </a:xfrm>
        </p:spPr>
        <p:txBody>
          <a:bodyPr>
            <a:normAutofit fontScale="40000" lnSpcReduction="20000"/>
          </a:bodyPr>
          <a:lstStyle/>
          <a:p>
            <a:pPr algn="just">
              <a:buNone/>
            </a:pPr>
            <a:r>
              <a:rPr lang="el-GR" sz="6000" dirty="0"/>
              <a:t>1. </a:t>
            </a:r>
            <a:r>
              <a:rPr lang="el-GR" sz="5000" dirty="0"/>
              <a:t>Στην αρμοδιότητα του Ελεγκτικού Συνεδρίου ανήκουν </a:t>
            </a:r>
            <a:r>
              <a:rPr lang="el-GR" sz="5000" b="1" dirty="0"/>
              <a:t>ιδίως</a:t>
            </a:r>
            <a:r>
              <a:rPr lang="el-GR" sz="5000" dirty="0"/>
              <a:t>: </a:t>
            </a:r>
            <a:endParaRPr lang="en-US" sz="5000" dirty="0"/>
          </a:p>
          <a:p>
            <a:pPr algn="just">
              <a:buNone/>
            </a:pPr>
            <a:r>
              <a:rPr lang="el-GR" sz="5000" dirty="0"/>
              <a:t>α. O έλεγχος των δαπανών του Κράτους, καθώς και των οργανισμών τοπικής αυτοδιοίκησης ή άλλων νομικών προσώπων, που υπάγονται με ειδική διάταξη νόμου στο καθεστώς αυτό. (…) </a:t>
            </a:r>
            <a:endParaRPr lang="en-US" sz="5000" dirty="0"/>
          </a:p>
          <a:p>
            <a:pPr algn="just">
              <a:buNone/>
            </a:pPr>
            <a:r>
              <a:rPr lang="el-GR" sz="5000" dirty="0"/>
              <a:t>γ. O έλεγχος των </a:t>
            </a:r>
            <a:r>
              <a:rPr lang="el-GR" sz="5000" b="1" dirty="0"/>
              <a:t>λογαριασμών</a:t>
            </a:r>
            <a:r>
              <a:rPr lang="el-GR" sz="5000" dirty="0"/>
              <a:t> των δημόσιων υπολόγων και των οργανισμών τοπικής αυτοδιοίκησης ή άλλων νομικών προσώπων, που υπάγονται στον προβλεπόμενο από το εδάφιο </a:t>
            </a:r>
            <a:r>
              <a:rPr lang="el-GR" sz="5000" dirty="0" err="1"/>
              <a:t>α΄</a:t>
            </a:r>
            <a:r>
              <a:rPr lang="el-GR" sz="5000" dirty="0"/>
              <a:t> έλεγχο. (…) </a:t>
            </a:r>
            <a:endParaRPr lang="en-US" sz="5000" dirty="0"/>
          </a:p>
          <a:p>
            <a:pPr algn="just">
              <a:buNone/>
            </a:pPr>
            <a:r>
              <a:rPr lang="el-GR" sz="5000" b="1" dirty="0"/>
              <a:t>στ. Η εκδίκαση διαφορών σχετικά με την απονομή συντάξεων, καθώς και με τον έλεγχο των λογαριασμών του εδαφίου γ΄.</a:t>
            </a:r>
          </a:p>
          <a:p>
            <a:pPr algn="just">
              <a:buNone/>
            </a:pPr>
            <a:r>
              <a:rPr lang="el-GR" sz="5000" dirty="0"/>
              <a:t>ζ. Η εκδίκαση υποθέσεων που αναφέρονται στην ευθύνη των πολιτικών ή στρατιωτικών δημόσιων υπαλλήλων, καθώς και των υπαλλήλων των οργανισμών τοπικής αυτοδιοίκησης και των άλλων νομικών προσώπων δημοσίου δικαίου για κάθε ζημία που από δόλο ή αμέλεια προκλήθηκε στο Κράτος, τους οργανισμούς τοπικής αυτοδιοίκησης ή σε άλλα νομικά πρόσωπα δημοσίου δικαίου.</a:t>
            </a:r>
            <a:endParaRPr lang="en-US" sz="5000" dirty="0"/>
          </a:p>
          <a:p>
            <a:pPr algn="just">
              <a:buNone/>
            </a:pPr>
            <a:r>
              <a:rPr lang="el-GR" sz="5000" dirty="0"/>
              <a:t>2. </a:t>
            </a:r>
            <a:r>
              <a:rPr lang="el-GR" sz="5000" dirty="0" err="1"/>
              <a:t>Oι</a:t>
            </a:r>
            <a:r>
              <a:rPr lang="el-GR" sz="5000" dirty="0"/>
              <a:t> αρμοδιότητες του </a:t>
            </a:r>
            <a:r>
              <a:rPr lang="el-GR" sz="5000" dirty="0" err="1"/>
              <a:t>Eλεγκτικού</a:t>
            </a:r>
            <a:r>
              <a:rPr lang="el-GR" sz="5000" dirty="0"/>
              <a:t> Συνεδρίου ρυθμίζονται και ασκούνται, όπως νόμος ορίζει.</a:t>
            </a:r>
          </a:p>
          <a:p>
            <a:pPr algn="just">
              <a:buSzPct val="100000"/>
              <a:buFont typeface="Arial" pitchFamily="34" charset="0"/>
              <a:buChar char="•"/>
            </a:pPr>
            <a:endParaRPr lang="el-GR" sz="5600" dirty="0"/>
          </a:p>
          <a:p>
            <a:pPr algn="just">
              <a:buSzPct val="100000"/>
              <a:buFont typeface="Arial" pitchFamily="34" charset="0"/>
              <a:buChar char="•"/>
            </a:pPr>
            <a:endParaRPr lang="el-GR" sz="5600" dirty="0"/>
          </a:p>
          <a:p>
            <a:pPr marL="0" algn="just">
              <a:spcBef>
                <a:spcPts val="0"/>
              </a:spcBef>
              <a:buFont typeface="Wingdings" pitchFamily="2" charset="2"/>
              <a:buChar char="Ø"/>
            </a:pPr>
            <a:endParaRPr lang="el-GR" sz="5600" dirty="0"/>
          </a:p>
          <a:p>
            <a:pPr algn="just">
              <a:buNone/>
            </a:pPr>
            <a:endParaRPr lang="en-US" dirty="0"/>
          </a:p>
        </p:txBody>
      </p:sp>
      <p:sp>
        <p:nvSpPr>
          <p:cNvPr id="5" name="4 - Θέση περιεχομένου"/>
          <p:cNvSpPr>
            <a:spLocks noGrp="1"/>
          </p:cNvSpPr>
          <p:nvPr>
            <p:ph sz="half" idx="4294967295"/>
          </p:nvPr>
        </p:nvSpPr>
        <p:spPr>
          <a:xfrm flipH="1">
            <a:off x="9143999" y="1371600"/>
            <a:ext cx="45719" cy="5181600"/>
          </a:xfrm>
        </p:spPr>
        <p:txBody>
          <a:bodyPr>
            <a:normAutofit/>
          </a:bodyPr>
          <a:lstStyle/>
          <a:p>
            <a:pPr>
              <a:buNone/>
            </a:pPr>
            <a:r>
              <a:rPr lang="el-GR" sz="5200" dirty="0">
                <a:effectLst>
                  <a:outerShdw blurRad="38100" dist="38100" dir="2700000" algn="tl">
                    <a:srgbClr val="000000">
                      <a:alpha val="43137"/>
                    </a:srgbClr>
                  </a:outerShdw>
                </a:effectLst>
              </a:rPr>
              <a:t> </a:t>
            </a:r>
          </a:p>
          <a:p>
            <a:endParaRPr lang="el-GR" dirty="0">
              <a:effectLst>
                <a:outerShdw blurRad="38100" dist="38100" dir="2700000" algn="tl">
                  <a:srgbClr val="000000">
                    <a:alpha val="43137"/>
                  </a:srgbClr>
                </a:outerShdw>
              </a:effectLst>
            </a:endParaRPr>
          </a:p>
          <a:p>
            <a:pPr>
              <a:buFont typeface="Wingdings" pitchFamily="2" charset="2"/>
              <a:buChar char="v"/>
            </a:pPr>
            <a:endParaRPr lang="el-GR" dirty="0">
              <a:effectLst>
                <a:outerShdw blurRad="38100" dist="38100" dir="2700000" algn="tl">
                  <a:srgbClr val="000000">
                    <a:alpha val="43137"/>
                  </a:srgbClr>
                </a:outerShdw>
              </a:effectLst>
            </a:endParaRPr>
          </a:p>
          <a:p>
            <a:pPr>
              <a:buNone/>
            </a:pPr>
            <a:endParaRPr lang="el-GR" dirty="0"/>
          </a:p>
          <a:p>
            <a:pPr>
              <a:buNone/>
            </a:pPr>
            <a:endParaRPr lang="el-GR" dirty="0"/>
          </a:p>
          <a:p>
            <a:pPr>
              <a:buNone/>
            </a:pPr>
            <a:endParaRPr lang="en-US" dirty="0"/>
          </a:p>
        </p:txBody>
      </p:sp>
    </p:spTree>
  </p:cSld>
  <p:clrMapOvr>
    <a:masterClrMapping/>
  </p:clrMapOvr>
  <p:transition advTm="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Η δικαιοδοσία.</a:t>
            </a:r>
            <a:endParaRPr lang="en-US" sz="2400" b="1" dirty="0"/>
          </a:p>
        </p:txBody>
      </p:sp>
      <p:sp>
        <p:nvSpPr>
          <p:cNvPr id="4" name="3 - Θέση περιεχομένου"/>
          <p:cNvSpPr>
            <a:spLocks noGrp="1"/>
          </p:cNvSpPr>
          <p:nvPr>
            <p:ph sz="quarter" idx="1"/>
          </p:nvPr>
        </p:nvSpPr>
        <p:spPr>
          <a:xfrm>
            <a:off x="301752" y="1527048"/>
            <a:ext cx="8503920" cy="4873752"/>
          </a:xfrm>
        </p:spPr>
        <p:txBody>
          <a:bodyPr>
            <a:normAutofit fontScale="25000" lnSpcReduction="20000"/>
          </a:bodyPr>
          <a:lstStyle/>
          <a:p>
            <a:pPr marL="0" indent="0">
              <a:buNone/>
            </a:pPr>
            <a:endParaRPr lang="en-US" sz="6000" b="1" dirty="0"/>
          </a:p>
          <a:p>
            <a:pPr algn="just">
              <a:buSzPct val="100000"/>
              <a:buFont typeface="Arial" pitchFamily="34" charset="0"/>
              <a:buChar char="•"/>
            </a:pPr>
            <a:r>
              <a:rPr lang="el-GR" sz="5600" dirty="0"/>
              <a:t>Στη δικαιοδοσία του </a:t>
            </a:r>
            <a:r>
              <a:rPr lang="el-GR" sz="5600" dirty="0" err="1"/>
              <a:t>ΕλΣυν</a:t>
            </a:r>
            <a:r>
              <a:rPr lang="el-GR" sz="5600" dirty="0"/>
              <a:t> υπάγονται: οι διαφορές από την απονομή </a:t>
            </a:r>
            <a:r>
              <a:rPr lang="el-GR" sz="5600" b="1" dirty="0"/>
              <a:t>συντάξεων</a:t>
            </a:r>
            <a:r>
              <a:rPr lang="el-GR" sz="5600" dirty="0"/>
              <a:t>, οι διαφορές από την </a:t>
            </a:r>
            <a:r>
              <a:rPr lang="el-GR" sz="5600" b="1" dirty="0"/>
              <a:t>αστική ευθύνη </a:t>
            </a:r>
            <a:r>
              <a:rPr lang="el-GR" sz="5600" dirty="0"/>
              <a:t>των δημοσίων υπαλλήλων και όσες διαφορές </a:t>
            </a:r>
            <a:r>
              <a:rPr lang="el-GR" sz="5600" b="1" dirty="0"/>
              <a:t>ο κοινός νομοθέτης με νόμο υπήγαγε</a:t>
            </a:r>
            <a:r>
              <a:rPr lang="el-GR" sz="5600" dirty="0"/>
              <a:t> στη δικαιοδοσία του λόγω της ενδεικτικής απαρίθμησης - της λέξης «ιδίως» που χρησιμοποιεί στη παρ. 1 του άρθ. 98 - εφόσον είναι συναφείς προς αυτές για τις οποίες του έχει ήδη απονείμει δικαιοδοσία και δεν αφαιρεί ύλη από τις άλλες δύο δικαιοδοσίες, των πολιτικών και των διοικητικών δικαστηρίων. </a:t>
            </a:r>
          </a:p>
          <a:p>
            <a:pPr algn="just">
              <a:buSzPct val="100000"/>
              <a:buFont typeface="Arial" pitchFamily="34" charset="0"/>
              <a:buChar char="•"/>
            </a:pPr>
            <a:r>
              <a:rPr lang="el-GR" sz="5600" dirty="0"/>
              <a:t>Ειδικότερα, για τις διαφορές που προκύπτουν από τον έλεγχο των λογαριασμών:</a:t>
            </a:r>
          </a:p>
          <a:p>
            <a:pPr algn="just">
              <a:buSzPct val="100000"/>
              <a:buFont typeface="Arial" pitchFamily="34" charset="0"/>
              <a:buChar char="•"/>
            </a:pPr>
            <a:r>
              <a:rPr lang="el-GR" sz="5600" dirty="0"/>
              <a:t>Προσδιορισμός με «παράξενο» τρόπο, κατά παραπομπή σε άλλα δύο εδάφια του ίδιου άρθρου. </a:t>
            </a:r>
          </a:p>
          <a:p>
            <a:pPr algn="just">
              <a:buSzPct val="100000"/>
              <a:buFont typeface="Arial" pitchFamily="34" charset="0"/>
              <a:buChar char="•"/>
            </a:pPr>
            <a:r>
              <a:rPr lang="el-GR" sz="5600" dirty="0"/>
              <a:t> Με την αναθεώρηση, επεκτάθηκε η αναφορά της ρύθμισης σε όλα τα νομικά πρόσωπα, ήτοι και στα ιδιωτικού δικαίου, με εγκατάλειψη της μνείας μόνον των νομικών προσώπων δημοσίου δικαίου ως προβλεπόταν αρχικά. Συνεπώς, ο συνταγματικός νομοθέτης του έτους 2001 </a:t>
            </a:r>
            <a:r>
              <a:rPr lang="el-GR" sz="5600" b="1" i="1" dirty="0"/>
              <a:t>εγκατέλειψε το τυπικό/οργανικό κριτήριο του χαρακτήρα του υπό έλεγχο φορέα</a:t>
            </a:r>
            <a:r>
              <a:rPr lang="el-GR" sz="5600" dirty="0"/>
              <a:t>, </a:t>
            </a:r>
            <a:r>
              <a:rPr lang="el-GR" sz="5600" b="1" i="1" dirty="0"/>
              <a:t>ως δημοσίου δικαίου </a:t>
            </a:r>
            <a:r>
              <a:rPr lang="el-GR" sz="5600" dirty="0"/>
              <a:t>επιτρέποντας στον κοινό νομοθέτη να επεκτείνει την ελεγκτική αρμοδιότητα του Ελεγκτικού Συνεδρίου και επί νομικών προσώπων ιδιωτικού δικαίου, εφόσον εννοείται υφίσταται δημόσιο ενδιαφέρον ικανό να δικαιολογήσει την παρέμβαση αυτού (</a:t>
            </a:r>
            <a:r>
              <a:rPr lang="el-GR" sz="5600" b="1" dirty="0" err="1"/>
              <a:t>ΕλΣ</a:t>
            </a:r>
            <a:r>
              <a:rPr lang="el-GR" sz="5600" b="1" dirty="0"/>
              <a:t> </a:t>
            </a:r>
            <a:r>
              <a:rPr lang="el-GR" sz="5600" b="1" dirty="0" err="1"/>
              <a:t>Ολομ</a:t>
            </a:r>
            <a:r>
              <a:rPr lang="el-GR" sz="5600" b="1" dirty="0"/>
              <a:t>. 796/2025 </a:t>
            </a:r>
            <a:r>
              <a:rPr lang="el-GR" sz="5600" b="1" dirty="0" err="1"/>
              <a:t>σκ</a:t>
            </a:r>
            <a:r>
              <a:rPr lang="el-GR" sz="5600" b="1" dirty="0"/>
              <a:t>. 4</a:t>
            </a:r>
            <a:r>
              <a:rPr lang="el-GR" sz="5600" dirty="0"/>
              <a:t>).</a:t>
            </a:r>
          </a:p>
          <a:p>
            <a:pPr algn="just">
              <a:buSzPct val="100000"/>
              <a:buFont typeface="Arial" pitchFamily="34" charset="0"/>
              <a:buChar char="•"/>
            </a:pPr>
            <a:r>
              <a:rPr lang="el-GR" sz="5600" dirty="0"/>
              <a:t>Μάλιστα, ακόμη και εάν τα νομικά πρόσωπα ιδιωτικού δικαίου δεν υπάγονται με ειδική διάταξη νόμου στην ελεγκτική αρμοδιότητα του Ελεγκτικού Συνεδρίου, η αρμοδιότητά του αυτή ερείδεται απευθείας στη συνταγματική διάταξη του άρθρου 98 Συντ. Πλέον, αυτό έχει επιλυθεί εφόσον ήδη από τον ν. 4129/2013 και ρητά με τον οργανικό του νόμο, το Ελεγκτικό Συνέδριο έχει </a:t>
            </a:r>
            <a:r>
              <a:rPr lang="el-GR" sz="5600" dirty="0" err="1"/>
              <a:t>καταλογιστική</a:t>
            </a:r>
            <a:r>
              <a:rPr lang="el-GR" sz="5600" dirty="0"/>
              <a:t> αρμοδιότητα στο σύνολο των φορέων της Γενικής Κυβέρνησης οπότε οποιοσδήποτε φορέας επιχορηγείται με δημόσιο χρήμα, ανεξάρτητα από τη νομική του μορφή, υπάγεται στον έλεγχό του (</a:t>
            </a:r>
            <a:r>
              <a:rPr lang="el-GR" sz="5600" b="1" dirty="0"/>
              <a:t>Β΄ </a:t>
            </a:r>
            <a:r>
              <a:rPr lang="el-GR" sz="5600" b="1" dirty="0" err="1"/>
              <a:t>Κλιμ</a:t>
            </a:r>
            <a:r>
              <a:rPr lang="el-GR" sz="5600" b="1" dirty="0"/>
              <a:t>. 59/2016</a:t>
            </a:r>
            <a:r>
              <a:rPr lang="el-GR" sz="5600" dirty="0"/>
              <a:t>).</a:t>
            </a:r>
          </a:p>
          <a:p>
            <a:pPr algn="just">
              <a:buSzPct val="100000"/>
              <a:buFont typeface="Arial" pitchFamily="34" charset="0"/>
              <a:buChar char="•"/>
            </a:pPr>
            <a:endParaRPr lang="el-GR" sz="5600" dirty="0"/>
          </a:p>
          <a:p>
            <a:pPr algn="just">
              <a:buSzPct val="100000"/>
              <a:buFont typeface="Arial" pitchFamily="34" charset="0"/>
              <a:buChar char="•"/>
            </a:pPr>
            <a:endParaRPr lang="el-GR" sz="5600" dirty="0"/>
          </a:p>
          <a:p>
            <a:pPr marL="0" algn="just">
              <a:spcBef>
                <a:spcPts val="0"/>
              </a:spcBef>
              <a:buFont typeface="Wingdings" pitchFamily="2" charset="2"/>
              <a:buChar char="Ø"/>
            </a:pPr>
            <a:endParaRPr lang="el-GR" sz="5600" dirty="0"/>
          </a:p>
          <a:p>
            <a:pPr algn="just">
              <a:buNone/>
            </a:pPr>
            <a:endParaRPr lang="en-US" dirty="0"/>
          </a:p>
        </p:txBody>
      </p:sp>
      <p:sp>
        <p:nvSpPr>
          <p:cNvPr id="5" name="4 - Θέση περιεχομένου"/>
          <p:cNvSpPr>
            <a:spLocks noGrp="1"/>
          </p:cNvSpPr>
          <p:nvPr>
            <p:ph sz="half" idx="4294967295"/>
          </p:nvPr>
        </p:nvSpPr>
        <p:spPr>
          <a:xfrm flipH="1">
            <a:off x="9143999" y="1371600"/>
            <a:ext cx="45719" cy="5181600"/>
          </a:xfrm>
        </p:spPr>
        <p:txBody>
          <a:bodyPr>
            <a:normAutofit/>
          </a:bodyPr>
          <a:lstStyle/>
          <a:p>
            <a:pPr>
              <a:buNone/>
            </a:pPr>
            <a:r>
              <a:rPr lang="el-GR" sz="5200" dirty="0">
                <a:effectLst>
                  <a:outerShdw blurRad="38100" dist="38100" dir="2700000" algn="tl">
                    <a:srgbClr val="000000">
                      <a:alpha val="43137"/>
                    </a:srgbClr>
                  </a:outerShdw>
                </a:effectLst>
              </a:rPr>
              <a:t> </a:t>
            </a:r>
          </a:p>
          <a:p>
            <a:endParaRPr lang="el-GR" dirty="0">
              <a:effectLst>
                <a:outerShdw blurRad="38100" dist="38100" dir="2700000" algn="tl">
                  <a:srgbClr val="000000">
                    <a:alpha val="43137"/>
                  </a:srgbClr>
                </a:outerShdw>
              </a:effectLst>
            </a:endParaRPr>
          </a:p>
          <a:p>
            <a:pPr>
              <a:buFont typeface="Wingdings" pitchFamily="2" charset="2"/>
              <a:buChar char="v"/>
            </a:pPr>
            <a:endParaRPr lang="el-GR" dirty="0">
              <a:effectLst>
                <a:outerShdw blurRad="38100" dist="38100" dir="2700000" algn="tl">
                  <a:srgbClr val="000000">
                    <a:alpha val="43137"/>
                  </a:srgbClr>
                </a:outerShdw>
              </a:effectLst>
            </a:endParaRPr>
          </a:p>
          <a:p>
            <a:pPr>
              <a:buNone/>
            </a:pPr>
            <a:endParaRPr lang="el-GR" dirty="0"/>
          </a:p>
          <a:p>
            <a:pPr>
              <a:buNone/>
            </a:pPr>
            <a:endParaRPr lang="el-GR" dirty="0"/>
          </a:p>
          <a:p>
            <a:pPr>
              <a:buNone/>
            </a:pPr>
            <a:endParaRPr lang="en-US" dirty="0"/>
          </a:p>
        </p:txBody>
      </p:sp>
    </p:spTree>
  </p:cSld>
  <p:clrMapOvr>
    <a:masterClrMapping/>
  </p:clrMapOvr>
  <p:transition advTm="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Η δικαιοδοσία. </a:t>
            </a:r>
            <a:endParaRPr lang="en-US" sz="2400" b="1" dirty="0"/>
          </a:p>
        </p:txBody>
      </p:sp>
      <p:sp>
        <p:nvSpPr>
          <p:cNvPr id="3" name="2 - Θέση περιεχομένου"/>
          <p:cNvSpPr>
            <a:spLocks noGrp="1"/>
          </p:cNvSpPr>
          <p:nvPr>
            <p:ph sz="quarter" idx="1"/>
          </p:nvPr>
        </p:nvSpPr>
        <p:spPr/>
        <p:txBody>
          <a:bodyPr>
            <a:normAutofit fontScale="70000" lnSpcReduction="20000"/>
          </a:bodyPr>
          <a:lstStyle/>
          <a:p>
            <a:pPr algn="just"/>
            <a:endParaRPr lang="el-GR" dirty="0"/>
          </a:p>
          <a:p>
            <a:pPr algn="just"/>
            <a:r>
              <a:rPr lang="el-GR" b="1" dirty="0"/>
              <a:t>Δεν μπορεί να γίνει δεκτό ότι ταυτίζεται ο έλεγχος των λογαριασμών των δημόσιων υπολόγων και λοιπών φορέων που αναφέρεται </a:t>
            </a:r>
            <a:r>
              <a:rPr lang="el-GR" b="1" u="sng" dirty="0"/>
              <a:t>στο εδάφιο </a:t>
            </a:r>
            <a:r>
              <a:rPr lang="el-GR" b="1" u="sng" dirty="0" err="1"/>
              <a:t>γ΄</a:t>
            </a:r>
            <a:r>
              <a:rPr lang="el-GR" b="1" dirty="0"/>
              <a:t> του άρθρου 98 παρ. 1 με αυτόν που έχει υπόψη του ο συνταγματικός νομοθέτης αναφερόμενος, στο </a:t>
            </a:r>
            <a:r>
              <a:rPr lang="el-GR" b="1" u="sng" dirty="0"/>
              <a:t>εδάφιο </a:t>
            </a:r>
            <a:r>
              <a:rPr lang="el-GR" b="1" u="sng" dirty="0" err="1"/>
              <a:t>στ</a:t>
            </a:r>
            <a:r>
              <a:rPr lang="el-GR" b="1" u="sng" dirty="0"/>
              <a:t>΄ της αυτής διάταξης, σε διαφορές σχετικά με τον έλεγχο των λογαριασμών</a:t>
            </a:r>
            <a:r>
              <a:rPr lang="el-GR" b="1" dirty="0"/>
              <a:t>, υπό την έννοια ότι στη δικαιοδοσία του Δικαστηρίου υπάγονται μόνον οι διαφορές που προκύπτουν από τον έλεγχο τον οποίο αυτό το ίδιο το Δικαστήριο ως ελεγκτικό όργανο πραγματοποίησε.</a:t>
            </a:r>
            <a:r>
              <a:rPr lang="el-GR" dirty="0"/>
              <a:t> </a:t>
            </a:r>
          </a:p>
          <a:p>
            <a:pPr algn="just"/>
            <a:r>
              <a:rPr lang="el-GR" dirty="0"/>
              <a:t>Η αποδοχή μιας τόσο στενής για την πρωτογενή εκ του Συντάγματος δικαιοδοσία του Δικαστηρίου επί των εν λόγω διαφορών </a:t>
            </a:r>
            <a:r>
              <a:rPr lang="el-GR" b="1" dirty="0"/>
              <a:t>θα είχε ως συνέπεια να καθίστατο νομοθετικώς δυνατό, οι διαφορές από </a:t>
            </a:r>
            <a:r>
              <a:rPr lang="el-GR" b="1" dirty="0" err="1"/>
              <a:t>καταλογιστικές</a:t>
            </a:r>
            <a:r>
              <a:rPr lang="el-GR" b="1" dirty="0"/>
              <a:t> αποφάσεις εις βάρος δημόσιων υπολόγων </a:t>
            </a:r>
            <a:r>
              <a:rPr lang="el-GR" b="1" u="sng" dirty="0"/>
              <a:t>εκδιδόμενες από ελεγκτικές αρχές άλλες πλην του Ελεγκτικού Συνεδρίου </a:t>
            </a:r>
            <a:r>
              <a:rPr lang="el-GR" b="1" dirty="0"/>
              <a:t>να μπορεί υπαχθούν στα διοικητικά δικαστήρια</a:t>
            </a:r>
            <a:r>
              <a:rPr lang="el-GR" dirty="0"/>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Η δικαιοδοσία. </a:t>
            </a:r>
            <a:endParaRPr lang="en-US" sz="2400" b="1" dirty="0"/>
          </a:p>
        </p:txBody>
      </p:sp>
      <p:sp>
        <p:nvSpPr>
          <p:cNvPr id="3" name="2 - Θέση περιεχομένου"/>
          <p:cNvSpPr>
            <a:spLocks noGrp="1"/>
          </p:cNvSpPr>
          <p:nvPr>
            <p:ph sz="quarter" idx="1"/>
          </p:nvPr>
        </p:nvSpPr>
        <p:spPr/>
        <p:txBody>
          <a:bodyPr>
            <a:normAutofit fontScale="77500" lnSpcReduction="20000"/>
          </a:bodyPr>
          <a:lstStyle/>
          <a:p>
            <a:pPr algn="just"/>
            <a:endParaRPr lang="el-GR" dirty="0"/>
          </a:p>
          <a:p>
            <a:pPr algn="just"/>
            <a:r>
              <a:rPr lang="el-GR" dirty="0"/>
              <a:t>Επομένως, επειδή οι διαφορές που γεννώνται από τον καταλογισμό του ελλείμματος εις βάρος των δημόσιων υπολόγων, </a:t>
            </a:r>
            <a:r>
              <a:rPr lang="el-GR" i="1" dirty="0"/>
              <a:t>ανεξάρτητα από το όργανο που εξέδωσε την </a:t>
            </a:r>
            <a:r>
              <a:rPr lang="el-GR" i="1" dirty="0" err="1"/>
              <a:t>καταλογιστική</a:t>
            </a:r>
            <a:r>
              <a:rPr lang="el-GR" i="1" dirty="0"/>
              <a:t> πράξη, υπάγονται στην κατά το Σύνταγμα πρωτογενή δικαιοδοσία του Ελεγκτικού Συνεδρίου, ως διαφορές από τον έλεγχο των λογαριασμών</a:t>
            </a:r>
            <a:r>
              <a:rPr lang="el-GR" dirty="0"/>
              <a:t>. </a:t>
            </a:r>
          </a:p>
          <a:p>
            <a:pPr algn="just">
              <a:buNone/>
            </a:pPr>
            <a:endParaRPr lang="el-GR" dirty="0"/>
          </a:p>
          <a:p>
            <a:pPr algn="just"/>
            <a:r>
              <a:rPr lang="el-GR" dirty="0"/>
              <a:t>Είναι, επομένως, συνταγματικώς θεμιτές ισχύουσες πριν από την αναθεώρηση του 2001 διατάξεις, όπως αυτές των άρθρων 1 και 12 του </a:t>
            </a:r>
            <a:r>
              <a:rPr lang="el-GR" dirty="0" err="1"/>
              <a:t>ν.δ</a:t>
            </a:r>
            <a:r>
              <a:rPr lang="el-GR" dirty="0"/>
              <a:t>/τος 1264/1942 «Περί τροποποιήσεως και συμπληρώσεως των διατάξεων περί Οικονομικής Επιθεωρήσεως» (Α΄ 100),  με τις οποίες ανατίθεται στο Ελεγκτικό Συνέδριο η αρμοδιότητα εκδίκασης διαφορών που ανακύπτουν από τον έκτακτο κατασταλτικό έλεγχο και τις εξ αυτού </a:t>
            </a:r>
            <a:r>
              <a:rPr lang="el-GR" dirty="0" err="1"/>
              <a:t>καταλογιστικές</a:t>
            </a:r>
            <a:r>
              <a:rPr lang="el-GR" dirty="0"/>
              <a:t> πράξεις των Οικονομικών Επιθεωρητών.</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301752" y="152400"/>
            <a:ext cx="8534400" cy="835152"/>
          </a:xfrm>
        </p:spPr>
        <p:txBody>
          <a:bodyPr>
            <a:noAutofit/>
          </a:bodyPr>
          <a:lstStyle/>
          <a:p>
            <a:r>
              <a:rPr lang="el-GR" sz="2600" b="1" dirty="0"/>
              <a:t>Α. Η δικαιοδοσία.</a:t>
            </a:r>
            <a:endParaRPr lang="en-US" sz="2600" b="1" dirty="0"/>
          </a:p>
        </p:txBody>
      </p:sp>
      <p:sp>
        <p:nvSpPr>
          <p:cNvPr id="5" name="4 - Θέση περιεχομένου"/>
          <p:cNvSpPr>
            <a:spLocks noGrp="1"/>
          </p:cNvSpPr>
          <p:nvPr>
            <p:ph sz="quarter" idx="1"/>
          </p:nvPr>
        </p:nvSpPr>
        <p:spPr>
          <a:xfrm>
            <a:off x="301752" y="1527048"/>
            <a:ext cx="8503920" cy="4797552"/>
          </a:xfrm>
        </p:spPr>
        <p:txBody>
          <a:bodyPr>
            <a:normAutofit fontScale="92500" lnSpcReduction="20000"/>
          </a:bodyPr>
          <a:lstStyle/>
          <a:p>
            <a:pPr algn="just">
              <a:buFont typeface="Wingdings" pitchFamily="2" charset="2"/>
              <a:buChar char="v"/>
            </a:pPr>
            <a:r>
              <a:rPr lang="el-GR" sz="1800" dirty="0"/>
              <a:t>Αφού είδαμε, πώς κατανέμονται οι διαφορές από τον έλεγχο των λογαριασμών ας δούμε πολύ συνοπτικά τι είναι λογαριασμός, έννοια κεντρική για τη θεμελίωση της δικαιοδοσίας του Δικαστηρίου.</a:t>
            </a:r>
          </a:p>
          <a:p>
            <a:pPr algn="just">
              <a:buFont typeface="Wingdings" pitchFamily="2" charset="2"/>
              <a:buChar char="v"/>
            </a:pPr>
            <a:r>
              <a:rPr lang="el-GR" sz="1800" dirty="0"/>
              <a:t>Ως «</a:t>
            </a:r>
            <a:r>
              <a:rPr lang="el-GR" sz="1800" b="1" dirty="0"/>
              <a:t>λογαριασμός</a:t>
            </a:r>
            <a:r>
              <a:rPr lang="el-GR" sz="1800" dirty="0"/>
              <a:t>» νοείται όχι μόνον ο συγκεντρωτικός πίνακας δοσοληψιών ή δημοσιονομικών αναφορών εν γένει που καταρτίζεται για την απεικόνιση ορισμένης δημόσιας διαχείρισης αλλά και κάθε αριθμητική αναφορά με δημοσιονομικές συνέπειες, που μπορεί να χαρακτηρισθεί ως λογαριασμός, ανεξάρτητα αν η αναφορά αυτή έχει καταγραφεί ως τέτοια από το όργανο που όφειλε να την καταγράψει και έχει ήδη περιληφθεί σε καταρτισθέντα λογαριασμό δημόσιας διαχείρισης. Αρκεί η εν λόγω αναφορά να έχει αναδειχθεί ως κρίσιμη λόγω των δημοσιονομικών της συνεπειών από διενεργηθέντα έλεγχο (π.χ. πληρωμή δαπανών χωρίς την έκδοση χρηματικών ενταλμάτων, π.χ. με απόδειξη πληρωμής του Δημάρχου σε εταιρείες /</a:t>
            </a:r>
            <a:r>
              <a:rPr lang="el-GR" sz="1800" dirty="0" err="1"/>
              <a:t>εξωταμειακή</a:t>
            </a:r>
            <a:r>
              <a:rPr lang="el-GR" sz="1800" dirty="0"/>
              <a:t> διαχείριση).</a:t>
            </a:r>
          </a:p>
          <a:p>
            <a:pPr algn="just">
              <a:buFont typeface="Wingdings" pitchFamily="2" charset="2"/>
              <a:buChar char="v"/>
            </a:pPr>
            <a:r>
              <a:rPr lang="el-GR" sz="1800" dirty="0"/>
              <a:t>Εκείνος που χειρίζεται τον λογαριασμό είναι υπόχρεος σε λογοδοσία, είναι δημόσιος υπόλογος, υποχρεούται δηλαδή να αποδείξει, μέσα από τις αναγκαίες επαληθεύσεις, την κανονική διάθεση του δημοσίου χρήματος, δηλ. σύμφωνα με τον σκοπό για τον οποίο διατέθηκαν και σύμφωνα με τις νόμιμες διαδικασίες. Εάν αυτό δεν συμβεί, δημιουργείται έλλειμμα στη διαχείριση του λογαριασμού το οποίο πρέπει να «τακτοποιηθεί» με την έκδοση </a:t>
            </a:r>
            <a:r>
              <a:rPr lang="el-GR" sz="1800" dirty="0" err="1"/>
              <a:t>καταλογιστικής</a:t>
            </a:r>
            <a:r>
              <a:rPr lang="el-GR" sz="1800" dirty="0"/>
              <a:t> πράξης σε βάρος του δημοσίου υπολόγου η εκδίκαση της οποίας ανήκει στη δικαιοδοσία του </a:t>
            </a:r>
            <a:r>
              <a:rPr lang="el-GR" sz="1800" dirty="0" err="1"/>
              <a:t>ΕλΣυν</a:t>
            </a:r>
            <a:r>
              <a:rPr lang="el-GR" sz="1800" dirty="0"/>
              <a:t>.</a:t>
            </a:r>
            <a:endParaRPr lang="en-US" sz="1800" dirty="0"/>
          </a:p>
          <a:p>
            <a:pPr algn="just">
              <a:buFont typeface="Wingdings" pitchFamily="2" charset="2"/>
              <a:buChar char="v"/>
            </a:pPr>
            <a:endParaRPr lang="el-GR" sz="1800" dirty="0"/>
          </a:p>
          <a:p>
            <a:pPr marL="342900" indent="-342900" algn="just">
              <a:buNone/>
            </a:pPr>
            <a:endParaRPr lang="el-GR" sz="1600"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a:t>
            </a:r>
            <a:endParaRPr lang="en-US" sz="2400" b="1" dirty="0"/>
          </a:p>
        </p:txBody>
      </p:sp>
      <p:sp>
        <p:nvSpPr>
          <p:cNvPr id="3" name="2 - Θέση περιεχομένου"/>
          <p:cNvSpPr>
            <a:spLocks noGrp="1"/>
          </p:cNvSpPr>
          <p:nvPr>
            <p:ph sz="quarter" idx="1"/>
          </p:nvPr>
        </p:nvSpPr>
        <p:spPr/>
        <p:txBody>
          <a:bodyPr>
            <a:normAutofit fontScale="85000" lnSpcReduction="20000"/>
          </a:bodyPr>
          <a:lstStyle/>
          <a:p>
            <a:pPr algn="just">
              <a:buFont typeface="Wingdings" pitchFamily="2" charset="2"/>
              <a:buChar char="Ø"/>
            </a:pPr>
            <a:r>
              <a:rPr lang="el-GR" dirty="0"/>
              <a:t>Με αυτά τα δεδομένα: </a:t>
            </a:r>
          </a:p>
          <a:p>
            <a:pPr algn="just">
              <a:buFont typeface="Wingdings" pitchFamily="2" charset="2"/>
              <a:buChar char="Ø"/>
            </a:pPr>
            <a:r>
              <a:rPr lang="el-GR" dirty="0"/>
              <a:t>Η Δημοτική Επιχείρηση Τελετών (…) στοιχειοθετεί υπηρεσία του Δήμου με διοικητική και οικονομική αυτοτέλεια και συνεπώς, τα χρήματα και τα υλικά που διαχειρίζεται προς εκπλήρωση δημόσιου σκοπού δεν κατέστησαν ιδιωτική περιουσία αυτής, αλλά, διατηρούν τον χαρακτήρα τους</a:t>
            </a:r>
            <a:r>
              <a:rPr lang="el-GR" i="1" dirty="0"/>
              <a:t> ως δημόσιο χρήμα και περιουσία δημόσιου φορέα</a:t>
            </a:r>
            <a:r>
              <a:rPr lang="el-GR" dirty="0"/>
              <a:t>. </a:t>
            </a:r>
          </a:p>
          <a:p>
            <a:pPr algn="just">
              <a:buFont typeface="Wingdings" pitchFamily="2" charset="2"/>
              <a:buChar char="Ø"/>
            </a:pPr>
            <a:r>
              <a:rPr lang="el-GR" dirty="0"/>
              <a:t>Επομένως οι διαχειριστές τους, μέλη του διοικητικού συμβουλίου της επιχείρησης, φέρουν την ιδιότητα του διαχειριστή υπολόγου. </a:t>
            </a:r>
            <a:r>
              <a:rPr lang="el-GR" i="1" dirty="0"/>
              <a:t>Διευκρίνισε</a:t>
            </a:r>
            <a:r>
              <a:rPr lang="el-GR" dirty="0"/>
              <a:t> ότι υπήρχε ζήτημα σε αυτή την υπόθεση εάν η ευθύνη των υπολόγων θα κριθεί κατ’ αναλογία με τις διατάξεις του λογιστικού των δήμων ή με τις διατάξεις περί ανωνύμων εταιρειών που  καθιερώνουν άλλου είδους ευθύνη για ζημία και όχι για έλλειμμα (</a:t>
            </a:r>
            <a:r>
              <a:rPr lang="el-GR" b="1" dirty="0" err="1"/>
              <a:t>ΕλΣυν</a:t>
            </a:r>
            <a:r>
              <a:rPr lang="el-GR" b="1" dirty="0"/>
              <a:t> </a:t>
            </a:r>
            <a:r>
              <a:rPr lang="el-GR" b="1" dirty="0" err="1"/>
              <a:t>Ολομ</a:t>
            </a:r>
            <a:r>
              <a:rPr lang="el-GR" b="1" dirty="0"/>
              <a:t>. 464/2022, 796/2025</a:t>
            </a:r>
            <a:r>
              <a:rPr lang="el-GR" dirty="0"/>
              <a:t>).</a:t>
            </a:r>
            <a:endParaRPr lang="en-US" dirty="0"/>
          </a:p>
          <a:p>
            <a:pPr algn="just">
              <a:buFont typeface="Wingdings" pitchFamily="2" charset="2"/>
              <a:buChar char="Ø"/>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a:t>
            </a:r>
            <a:endParaRPr lang="en-US" sz="2400" b="1" dirty="0"/>
          </a:p>
        </p:txBody>
      </p:sp>
      <p:sp>
        <p:nvSpPr>
          <p:cNvPr id="3" name="2 - Θέση περιεχομένου"/>
          <p:cNvSpPr>
            <a:spLocks noGrp="1"/>
          </p:cNvSpPr>
          <p:nvPr>
            <p:ph sz="quarter" idx="1"/>
          </p:nvPr>
        </p:nvSpPr>
        <p:spPr/>
        <p:txBody>
          <a:bodyPr>
            <a:normAutofit fontScale="62500" lnSpcReduction="20000"/>
          </a:bodyPr>
          <a:lstStyle/>
          <a:p>
            <a:pPr algn="just">
              <a:buNone/>
            </a:pPr>
            <a:r>
              <a:rPr lang="el-GR" dirty="0"/>
              <a:t> </a:t>
            </a:r>
          </a:p>
          <a:p>
            <a:pPr algn="just">
              <a:buFont typeface="Wingdings" pitchFamily="2" charset="2"/>
              <a:buChar char="Ø"/>
            </a:pPr>
            <a:r>
              <a:rPr lang="en-US" dirty="0"/>
              <a:t>T</a:t>
            </a:r>
            <a:r>
              <a:rPr lang="el-GR" dirty="0"/>
              <a:t>α νομικά πρόσωπα ιδιωτικού δικαίου [νομικό πρόσωπο ιδιωτικού δικαίου με την επωνυμία «Κεντρική Οργανωτική και Εκτελεστική Επιτροπή για τη διεξαγωγή του 6ου Παγκοσμίου Πρωταθλήματος Κλασσικού Αθλητισμού Αθήνα 1997»], τα οποία ιδρύονται από το Δημόσιο με αποκλειστικό σκοπό τη διαχείριση δημοσίων κονδυλίων για την εξυπηρέτηση του προβλεπόμενου στα άρθρα 3 παρ. 5 του ν. 1351/1983 και 4 του ν. 2435/1996 σκοπού δημοσίου συμφέροντος, και συγκεκριμένα για την οργάνωση και διεξαγωγή σημαντικών για τη χώρα αθλητικών διοργανώσεων, παρόλο που συνιστούν νομικά πρόσωπα με ξεχωριστή ταμειακή διαχείριση, </a:t>
            </a:r>
            <a:r>
              <a:rPr lang="el-GR" i="1" dirty="0"/>
              <a:t>η οποία διενεργείται σύμφωνα με τους κανόνες της ιδιωτικής οικονομίας, εντούτοις βρίσκονται σε στενή σύνδεση και εξάρτηση από το Δημόσιο, το οποίο δεν παρέχει απλώς επιχορηγήσεις σε τρίτους ιδιωτικούς φορείς, αλλά δρα κατ’ ουσία το ίδιο με τη μορφή νομικού προσώπου ιδιωτικού δικαίου</a:t>
            </a:r>
            <a:r>
              <a:rPr lang="en-US" i="1" dirty="0"/>
              <a:t>.</a:t>
            </a:r>
            <a:endParaRPr lang="el-GR" i="1" dirty="0"/>
          </a:p>
          <a:p>
            <a:pPr algn="just">
              <a:buFont typeface="Wingdings" pitchFamily="2" charset="2"/>
              <a:buChar char="Ø"/>
            </a:pPr>
            <a:endParaRPr lang="el-GR" i="1" dirty="0"/>
          </a:p>
          <a:p>
            <a:pPr algn="just">
              <a:buFont typeface="Wingdings" pitchFamily="2" charset="2"/>
              <a:buChar char="Ø"/>
            </a:pPr>
            <a:r>
              <a:rPr lang="el-GR" dirty="0"/>
              <a:t>Ενόψει των ανωτέρω, τα μέλη της διοίκησης των νομικών αυτών προσώπων, εφόσον διαχειρίζονται δημόσια περιουσία, έχουν την ιδιότητα δημοσίου υπολόγου, ευθυνόμενοι για κάθε έλλειμμα που τυχόν διαπιστωθεί στη διαχείρισή τους.</a:t>
            </a:r>
            <a:r>
              <a:rPr lang="en-US" dirty="0"/>
              <a:t> </a:t>
            </a:r>
            <a:r>
              <a:rPr lang="el-GR" dirty="0"/>
              <a:t>(</a:t>
            </a:r>
            <a:r>
              <a:rPr lang="el-GR" b="1" dirty="0" err="1"/>
              <a:t>ΕλΣυν</a:t>
            </a:r>
            <a:r>
              <a:rPr lang="el-GR" b="1" dirty="0"/>
              <a:t> </a:t>
            </a:r>
            <a:r>
              <a:rPr lang="el-GR" b="1" dirty="0" err="1"/>
              <a:t>Ολομ</a:t>
            </a:r>
            <a:r>
              <a:rPr lang="el-GR" b="1" dirty="0"/>
              <a:t>. 1333/2023</a:t>
            </a:r>
            <a:r>
              <a:rPr lang="el-GR" dirty="0"/>
              <a:t>)</a:t>
            </a:r>
            <a:r>
              <a:rPr lang="el-GR" i="1" dirty="0"/>
              <a:t>.</a:t>
            </a:r>
            <a:endParaRPr lang="en-US" dirty="0"/>
          </a:p>
          <a:p>
            <a:pPr algn="just">
              <a:buNone/>
            </a:pPr>
            <a:endParaRPr lang="en-US" dirty="0"/>
          </a:p>
          <a:p>
            <a:pPr algn="just">
              <a:buFont typeface="Wingdings" pitchFamily="2" charset="2"/>
              <a:buChar char="Ø"/>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a:t>
            </a:r>
            <a:endParaRPr lang="en-US" sz="2400" b="1" dirty="0"/>
          </a:p>
        </p:txBody>
      </p:sp>
      <p:sp>
        <p:nvSpPr>
          <p:cNvPr id="3" name="2 - Θέση περιεχομένου"/>
          <p:cNvSpPr>
            <a:spLocks noGrp="1"/>
          </p:cNvSpPr>
          <p:nvPr>
            <p:ph sz="quarter" idx="1"/>
          </p:nvPr>
        </p:nvSpPr>
        <p:spPr>
          <a:xfrm>
            <a:off x="301752" y="1527048"/>
            <a:ext cx="8503920" cy="4873752"/>
          </a:xfrm>
        </p:spPr>
        <p:txBody>
          <a:bodyPr>
            <a:noAutofit/>
          </a:bodyPr>
          <a:lstStyle/>
          <a:p>
            <a:pPr algn="just">
              <a:buNone/>
            </a:pPr>
            <a:r>
              <a:rPr lang="el-GR" sz="1300" dirty="0"/>
              <a:t>Επίσης, </a:t>
            </a:r>
            <a:r>
              <a:rPr lang="el-GR" sz="1300" dirty="0" err="1"/>
              <a:t>ΕλΣυν</a:t>
            </a:r>
            <a:r>
              <a:rPr lang="el-GR" sz="1300" dirty="0"/>
              <a:t> </a:t>
            </a:r>
            <a:r>
              <a:rPr lang="el-GR" sz="1300" b="1" dirty="0"/>
              <a:t>201/2021 </a:t>
            </a:r>
            <a:r>
              <a:rPr lang="el-GR" sz="1300" b="1" dirty="0" err="1"/>
              <a:t>Ολομ</a:t>
            </a:r>
            <a:r>
              <a:rPr lang="el-GR" sz="1300" b="1" dirty="0"/>
              <a:t>.</a:t>
            </a:r>
            <a:r>
              <a:rPr lang="el-GR" sz="1300" dirty="0"/>
              <a:t> </a:t>
            </a:r>
          </a:p>
          <a:p>
            <a:pPr algn="just"/>
            <a:r>
              <a:rPr lang="el-GR" sz="1300" dirty="0"/>
              <a:t>Στην υπόθεση αυτή έγινε δεκτή η δικαιοδοσία του Ελεγκτικού Συνεδρίου επί αγωγής που άσκησε το Ελληνικό Δημόσιο κατά Δήμου ο οποίος ανάλωσε χρηματοδότηση που του διατέθηκε σε </a:t>
            </a:r>
            <a:r>
              <a:rPr lang="el-GR" sz="1300" b="1" dirty="0"/>
              <a:t>πληρωμές άσχετες με τον ειδικότερο σκοπό για τον οποίο αυτή δόθηκε. </a:t>
            </a:r>
          </a:p>
          <a:p>
            <a:pPr algn="just"/>
            <a:endParaRPr lang="en-US" sz="1300" dirty="0"/>
          </a:p>
          <a:p>
            <a:pPr algn="just"/>
            <a:r>
              <a:rPr lang="el-GR" sz="1300" dirty="0"/>
              <a:t>Ειδικότερα, με σειρά αποφάσεων των οργάνων του Ελληνικού Δημοσίου χρηματοδοτήθηκε ο Δήμος με το αιτηθέν με την αγωγή ποσό, προκειμένου να προβεί στην επισκευή υφιστάμενου κτηρίου καθώς και στην κατασκευή νέου σε ακίνητο του Δήμου για τη στέγαση Υπηρεσίας της Ελληνικής Αστυνομίας. Πλην, ο Δήμος ανάλωσε το εισπραχθέν ποσό για αλλότριους σκοπούς, ματαιωθέντος εκ του λόγου αυτού της επίτευξης του δημόσιου σκοπού, για τον οποίο δόθηκε η επίμαχη επιχορήγηση.</a:t>
            </a:r>
          </a:p>
          <a:p>
            <a:pPr algn="just"/>
            <a:endParaRPr lang="el-GR" sz="1300" dirty="0"/>
          </a:p>
          <a:p>
            <a:pPr algn="just"/>
            <a:r>
              <a:rPr lang="el-GR" sz="1300" dirty="0"/>
              <a:t>Το </a:t>
            </a:r>
            <a:r>
              <a:rPr lang="el-GR" sz="1300" dirty="0" err="1"/>
              <a:t>ΕλΣυν</a:t>
            </a:r>
            <a:r>
              <a:rPr lang="el-GR" sz="1300" dirty="0"/>
              <a:t> έχει δικαιοδοσία για την εκδίκαση της αγωγής επειδή η υποκείμενη σχέση ανάγεται σε έλεγχο και τακτοποίηση  λογαριασμού, υπό την έννοια ότι ο Δήμος, ως λαβών τη χρηματοδότηση προς επίτευξη δημόσιου σκοπού και άρα υπόχρεος σε λογοδοσία, ευθύνεται έναντι του Δημοσίου εφόσον κατά τη λογοδοσία δεν είναι σε θέση να αποδείξει την κανονική χρήση από αυτόν του δημοσίου χρήματος.</a:t>
            </a:r>
          </a:p>
          <a:p>
            <a:pPr algn="just"/>
            <a:endParaRPr lang="el-GR" sz="1300" dirty="0"/>
          </a:p>
          <a:p>
            <a:pPr algn="just"/>
            <a:r>
              <a:rPr lang="el-GR" sz="1300" dirty="0"/>
              <a:t>Ωστόσο, η αγωγή που ασκήθηκε κατ’ επίκληση των άρθ. 105-106 </a:t>
            </a:r>
            <a:r>
              <a:rPr lang="el-GR" sz="1300" dirty="0" err="1"/>
              <a:t>ΕισΝΑΚ</a:t>
            </a:r>
            <a:r>
              <a:rPr lang="el-GR" sz="1300" dirty="0"/>
              <a:t> απερρίφθη ως απαράδεκτη αφενός διότι οι διατάξεις αυτές δεν εφαρμόζονται αναλογικά στις σχέσεις μεταξύ φορέων δημόσιας εξουσίας, αφετέρου διότι «</a:t>
            </a:r>
            <a:r>
              <a:rPr lang="el-GR" sz="1300" i="1" dirty="0"/>
              <a:t>η τακτοποίηση δημόσιου λογαριασμού στον οποίο εντοπίσθηκε έλλειμμα ρυθμίζεται κατά πάγια νομοθετική πρακτική μέσω της έκδοσης ευθέως και μονομερώς </a:t>
            </a:r>
            <a:r>
              <a:rPr lang="el-GR" sz="1300" i="1" dirty="0" err="1"/>
              <a:t>καταλογιστικής</a:t>
            </a:r>
            <a:r>
              <a:rPr lang="el-GR" sz="1300" i="1" dirty="0"/>
              <a:t> απόφασης εις βάρος του υπεύθυνου υπολόγου</a:t>
            </a:r>
            <a:r>
              <a:rPr lang="el-GR" sz="1300" dirty="0"/>
              <a:t>»=&gt; </a:t>
            </a:r>
            <a:r>
              <a:rPr lang="el-GR" sz="1300" b="1" dirty="0"/>
              <a:t>φυσικά πρόσωπα </a:t>
            </a:r>
            <a:r>
              <a:rPr lang="el-GR" sz="1300" b="1" dirty="0" err="1"/>
              <a:t>κατ΄αντιδιαστολή</a:t>
            </a:r>
            <a:r>
              <a:rPr lang="el-GR" sz="1300" b="1" dirty="0"/>
              <a:t> προς τις δημοσιονομικές διορθώσεις</a:t>
            </a:r>
            <a:r>
              <a:rPr lang="el-GR" sz="1300" dirty="0"/>
              <a:t>.</a:t>
            </a:r>
            <a:endParaRPr lang="en-US" sz="1300" dirty="0"/>
          </a:p>
          <a:p>
            <a:endParaRPr lang="en-US" dirty="0"/>
          </a:p>
          <a:p>
            <a:endParaRPr lang="en-US" dirty="0"/>
          </a:p>
          <a:p>
            <a:pPr algn="just">
              <a:buFont typeface="Wingdings" pitchFamily="2" charset="2"/>
              <a:buChar char="Ø"/>
            </a:pPr>
            <a:endParaRPr lang="en-US" dirty="0"/>
          </a:p>
          <a:p>
            <a:pPr algn="just">
              <a:buNone/>
            </a:pPr>
            <a:endParaRPr lang="en-US" dirty="0"/>
          </a:p>
          <a:p>
            <a:pPr algn="just">
              <a:buFont typeface="Wingdings" pitchFamily="2" charset="2"/>
              <a:buChar char="Ø"/>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 Ειδικές εφαρμογές (συμβατικές σχέσεις). </a:t>
            </a:r>
            <a:endParaRPr lang="en-US" sz="2400" b="1" dirty="0"/>
          </a:p>
        </p:txBody>
      </p:sp>
      <p:sp>
        <p:nvSpPr>
          <p:cNvPr id="3" name="2 - Θέση περιεχομένου"/>
          <p:cNvSpPr>
            <a:spLocks noGrp="1"/>
          </p:cNvSpPr>
          <p:nvPr>
            <p:ph sz="quarter" idx="1"/>
          </p:nvPr>
        </p:nvSpPr>
        <p:spPr>
          <a:xfrm>
            <a:off x="301752" y="1527048"/>
            <a:ext cx="8503920" cy="4797552"/>
          </a:xfrm>
        </p:spPr>
        <p:txBody>
          <a:bodyPr>
            <a:normAutofit fontScale="77500" lnSpcReduction="20000"/>
          </a:bodyPr>
          <a:lstStyle/>
          <a:p>
            <a:pPr algn="just"/>
            <a:endParaRPr lang="el-GR" dirty="0"/>
          </a:p>
          <a:p>
            <a:pPr algn="just">
              <a:buFont typeface="Wingdings" pitchFamily="2" charset="2"/>
              <a:buChar char="Ø"/>
            </a:pPr>
            <a:r>
              <a:rPr lang="el-GR" dirty="0"/>
              <a:t>Η φύση της διαφοράς όταν προσβάλλεται </a:t>
            </a:r>
            <a:r>
              <a:rPr lang="el-GR" dirty="0" err="1"/>
              <a:t>καταλογιστική</a:t>
            </a:r>
            <a:r>
              <a:rPr lang="el-GR" dirty="0"/>
              <a:t> πράξη διοικητικού οργάνου το οποίο είναι παράλληλα αντισυμβαλλόμενος του προσώπου σε βάρος του οποίου εκδίδεται η πράξη αυτή (</a:t>
            </a:r>
            <a:r>
              <a:rPr lang="el-GR" dirty="0" err="1"/>
              <a:t>ΕλΣυν</a:t>
            </a:r>
            <a:r>
              <a:rPr lang="el-GR" dirty="0"/>
              <a:t> 1192/2024, σκ. 3.4, 1434/2021, σκ. 6, 900/2021 σκ. 7). </a:t>
            </a:r>
          </a:p>
          <a:p>
            <a:pPr algn="just">
              <a:buFont typeface="Wingdings" pitchFamily="2" charset="2"/>
              <a:buChar char="Ø"/>
            </a:pPr>
            <a:endParaRPr lang="el-GR" dirty="0"/>
          </a:p>
          <a:p>
            <a:pPr algn="just">
              <a:buFont typeface="Wingdings" pitchFamily="2" charset="2"/>
              <a:buChar char="Ø"/>
            </a:pPr>
            <a:r>
              <a:rPr lang="el-GR" dirty="0"/>
              <a:t>Δηλ. η διαχείριση του δημόσιου χρήματος σύμφωνα με συγκεκριμένο σκοπό και διαδικασίες και συνακόλουθα η απόδοση της ιδιότητας του δημοσίου υπολόγου σε αυτόν που διαχειρίζεται τα χρήματα, δεν διαγράφονται στον νόμο αλλά σε συμβατικό κείμενο.</a:t>
            </a:r>
          </a:p>
          <a:p>
            <a:pPr algn="just">
              <a:buFont typeface="Wingdings" pitchFamily="2" charset="2"/>
              <a:buChar char="Ø"/>
            </a:pPr>
            <a:endParaRPr lang="el-GR" dirty="0"/>
          </a:p>
          <a:p>
            <a:pPr algn="just">
              <a:buFont typeface="Wingdings" pitchFamily="2" charset="2"/>
              <a:buChar char="Ø"/>
            </a:pPr>
            <a:r>
              <a:rPr lang="el-GR" dirty="0"/>
              <a:t>Δηλ. το </a:t>
            </a:r>
            <a:r>
              <a:rPr lang="el-GR" dirty="0" err="1"/>
              <a:t>καταλογίζον</a:t>
            </a:r>
            <a:r>
              <a:rPr lang="el-GR" dirty="0"/>
              <a:t> όργανο με τον καταλογισθέντα υπόλογο δεν συνδέονται μόνον με την εξουσιαστική σχέση που γεννάται από τις συμβατικές διατάξεις που ορίζουν τον τρόπο διάθεσης της </a:t>
            </a:r>
            <a:r>
              <a:rPr lang="el-GR" dirty="0" err="1"/>
              <a:t>χρημτοδότησης</a:t>
            </a:r>
            <a:r>
              <a:rPr lang="el-GR" dirty="0"/>
              <a:t> και την έκδοση της </a:t>
            </a:r>
            <a:r>
              <a:rPr lang="el-GR" dirty="0" err="1"/>
              <a:t>καταλογιστικής</a:t>
            </a:r>
            <a:r>
              <a:rPr lang="el-GR" dirty="0"/>
              <a:t> πράξης αλλά έχουν συνδεθεί και συμβατικά, με </a:t>
            </a:r>
            <a:r>
              <a:rPr lang="el-GR" dirty="0" err="1"/>
              <a:t>ό,τι</a:t>
            </a:r>
            <a:r>
              <a:rPr lang="el-GR" dirty="0"/>
              <a:t> αυτό συνεπάγεται π.χ. για την καταγγελία της σύμβασης, τις ποινικές ρήτρες κλπ..</a:t>
            </a:r>
            <a:endParaRPr lang="en-US" dirty="0"/>
          </a:p>
          <a:p>
            <a:pPr algn="just">
              <a:buFont typeface="Wingdings" pitchFamily="2" charset="2"/>
              <a:buChar char="Ø"/>
            </a:pP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 </a:t>
            </a:r>
            <a:r>
              <a:rPr kumimoji="0" lang="el-GR" sz="2400" b="1" i="0" u="none" strike="noStrike" kern="1200" cap="none" spc="0" normalizeH="0" baseline="0" noProof="0" dirty="0">
                <a:ln>
                  <a:noFill/>
                </a:ln>
                <a:solidFill>
                  <a:srgbClr val="8CADAE">
                    <a:shade val="75000"/>
                  </a:srgbClr>
                </a:solidFill>
                <a:effectLst/>
                <a:uLnTx/>
                <a:uFillTx/>
                <a:latin typeface="Georgia"/>
                <a:ea typeface="+mj-ea"/>
                <a:cs typeface="+mj-cs"/>
              </a:rPr>
              <a:t>Ειδικές εφαρμογές (συμβατικές σχέσεις)</a:t>
            </a:r>
            <a:r>
              <a:rPr lang="el-GR" sz="2400" b="1" dirty="0"/>
              <a:t>. </a:t>
            </a:r>
            <a:endParaRPr lang="en-US" sz="2400" b="1" dirty="0"/>
          </a:p>
        </p:txBody>
      </p:sp>
      <p:sp>
        <p:nvSpPr>
          <p:cNvPr id="3" name="2 - Θέση περιεχομένου"/>
          <p:cNvSpPr>
            <a:spLocks noGrp="1"/>
          </p:cNvSpPr>
          <p:nvPr>
            <p:ph sz="quarter" idx="1"/>
          </p:nvPr>
        </p:nvSpPr>
        <p:spPr>
          <a:xfrm>
            <a:off x="301752" y="1447800"/>
            <a:ext cx="8503920" cy="4876800"/>
          </a:xfrm>
        </p:spPr>
        <p:txBody>
          <a:bodyPr>
            <a:normAutofit fontScale="55000" lnSpcReduction="20000"/>
          </a:bodyPr>
          <a:lstStyle/>
          <a:p>
            <a:pPr algn="just"/>
            <a:endParaRPr lang="el-GR" dirty="0"/>
          </a:p>
          <a:p>
            <a:pPr algn="just"/>
            <a:r>
              <a:rPr lang="el-GR" dirty="0"/>
              <a:t>Πράξεις του Υπουργείου Εξωτερικών με τις οποίες καταλογίζονται σε βάρος ιδιωτικών φορέων – που συνήθως έχουν τη μορφή μη κυβερνητικών οργανώσεων (ΜΚΟ) - ποσά που έλαβαν </a:t>
            </a:r>
            <a:r>
              <a:rPr lang="el-GR" dirty="0" err="1"/>
              <a:t>αχρεωστήτως</a:t>
            </a:r>
            <a:r>
              <a:rPr lang="el-GR" dirty="0"/>
              <a:t> ως χρηματοδότηση για την υλοποίηση προγραμμάτων στο πλαίσιο συμφωνίας μεταξύ της Ελλάδας και του Προγράμματος Ανάπτυξης των Ηνωμένων Εθνών.</a:t>
            </a:r>
          </a:p>
          <a:p>
            <a:pPr algn="just"/>
            <a:endParaRPr lang="el-GR" dirty="0"/>
          </a:p>
          <a:p>
            <a:pPr algn="just"/>
            <a:r>
              <a:rPr lang="el-GR" dirty="0"/>
              <a:t>Διευκρίνισε ότι δεν υπάγονται στις κλασικές συμβάσεις του ν. 4412/2016 διότι δεν αναθέτουν κάποιο έργο, προμήθεια ή υπηρεσία αλλά τους επιβάλουν συγκεκριμένες υποχρεώσεις σχετικά με τη διάθεση των συγκεκριμένων κονδυλίων.</a:t>
            </a:r>
          </a:p>
          <a:p>
            <a:pPr algn="just"/>
            <a:endParaRPr lang="en-US" dirty="0"/>
          </a:p>
          <a:p>
            <a:pPr algn="just"/>
            <a:r>
              <a:rPr lang="el-GR" dirty="0"/>
              <a:t>Από την επισκόπηση των νομοθετικών και των συμβατικών κειμένων, το Δικαστήριο συμπεραίνει ότι αυτά θεσπίζουν </a:t>
            </a:r>
            <a:r>
              <a:rPr lang="el-GR" b="1" dirty="0"/>
              <a:t>ειδικές υποχρεώσεις λογοδοσίας των ιδιωτών αντισυμβαλλομένων (ΜΚΟ) στο μέτρο που αυτοί αναλαμβάνουν να διαχειριστούν και να διαθέσουν τα κονδύλια αποκλειστικά για την υλοποίηση των εγκεκριμένων σχεδίων δράσης και όχι ως οικονομική ενίσχυση που μπορεί να διατεθεί κατά βούληση για οποιονδήποτε καταστατικό τους </a:t>
            </a:r>
            <a:r>
              <a:rPr lang="el-GR" dirty="0"/>
              <a:t>σκοπό</a:t>
            </a:r>
            <a:r>
              <a:rPr lang="el-GR" b="1" dirty="0"/>
              <a:t>, ενώ υποχρεούνται να επιστρέψουν τα ποσά που δεν αναλώθηκαν ή δεν αναλώθηκαν νόμιμα στο πλαίσιο του προγράμματος. </a:t>
            </a:r>
          </a:p>
          <a:p>
            <a:pPr algn="just"/>
            <a:endParaRPr lang="en-US" dirty="0"/>
          </a:p>
          <a:p>
            <a:pPr algn="just"/>
            <a:r>
              <a:rPr lang="el-GR" dirty="0"/>
              <a:t>Εκ τούτων </a:t>
            </a:r>
            <a:r>
              <a:rPr lang="el-GR" dirty="0" err="1"/>
              <a:t>παρέπεται</a:t>
            </a:r>
            <a:r>
              <a:rPr lang="el-GR" dirty="0"/>
              <a:t> ότι, τα ποσά που διατίθενται μέσω αυτών των συμβάσεων συνιστούν δημόσιο χρήμα και ο ιδιώτης που αναλαμβάνει τη διαχείρισή τους καθίσταται δημόσιος υπόλογος, </a:t>
            </a:r>
            <a:r>
              <a:rPr lang="el-GR" b="1" dirty="0"/>
              <a:t>χωρίς να ασκεί επιρροή το γεγονός ότι η ιδιότητα του δημοσίου υπολόγου και η συναφής με αυτήν ανάληψη της υποχρέωσης διαχείρισης δημοσίου χρήματος εγκαθιδρύθηκε δυνάμει σύμβασης που καταρτίστηκε με το Δημόσιο.</a:t>
            </a:r>
            <a:endParaRPr lang="en-US" dirty="0"/>
          </a:p>
          <a:p>
            <a:pPr algn="just">
              <a:buFont typeface="Wingdings" pitchFamily="2" charset="2"/>
              <a:buChar char="Ø"/>
            </a:pPr>
            <a:endParaRPr lang="en-US" dirty="0"/>
          </a:p>
          <a:p>
            <a:pPr algn="just">
              <a:buFont typeface="Wingdings" pitchFamily="2" charset="2"/>
              <a:buChar char="Ø"/>
            </a:pPr>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a:t>
            </a:r>
            <a:r>
              <a:rPr kumimoji="0" lang="el-GR" sz="2400" b="1" i="0" u="none" strike="noStrike" kern="1200" cap="none" spc="0" normalizeH="0" baseline="0" noProof="0" dirty="0">
                <a:ln>
                  <a:noFill/>
                </a:ln>
                <a:solidFill>
                  <a:srgbClr val="8CADAE">
                    <a:shade val="75000"/>
                  </a:srgbClr>
                </a:solidFill>
                <a:effectLst/>
                <a:uLnTx/>
                <a:uFillTx/>
                <a:latin typeface="Georgia"/>
                <a:ea typeface="+mj-ea"/>
                <a:cs typeface="+mj-cs"/>
              </a:rPr>
              <a:t>Ειδικές εφαρμογές (συμβατικές σχέσεις)</a:t>
            </a:r>
            <a:r>
              <a:rPr lang="el-GR" sz="2400" b="1" dirty="0"/>
              <a:t>. </a:t>
            </a:r>
            <a:endParaRPr lang="en-US" sz="2400" b="1" dirty="0"/>
          </a:p>
        </p:txBody>
      </p:sp>
      <p:sp>
        <p:nvSpPr>
          <p:cNvPr id="3" name="2 - Θέση περιεχομένου"/>
          <p:cNvSpPr>
            <a:spLocks noGrp="1"/>
          </p:cNvSpPr>
          <p:nvPr>
            <p:ph sz="quarter" idx="1"/>
          </p:nvPr>
        </p:nvSpPr>
        <p:spPr>
          <a:xfrm>
            <a:off x="301752" y="1219200"/>
            <a:ext cx="8503920" cy="5105400"/>
          </a:xfrm>
        </p:spPr>
        <p:txBody>
          <a:bodyPr>
            <a:normAutofit fontScale="70000" lnSpcReduction="20000"/>
          </a:bodyPr>
          <a:lstStyle/>
          <a:p>
            <a:pPr algn="just"/>
            <a:endParaRPr lang="el-GR" dirty="0"/>
          </a:p>
          <a:p>
            <a:pPr algn="just"/>
            <a:r>
              <a:rPr lang="el-GR" dirty="0"/>
              <a:t>Το Δικαστήριο αντιμετώπισε και την ειδικότερη περίπτωση όπου περισσότερες πράξεις συνδεόμενες με την ίδια σύμβαση μεταξύ της ΥΔΑΣ και της αντισυμβαλλόμενης ΜΚΟ, ήχθησαν τόσο ενώπιον του Ελεγκτικού Συνεδρίου ως διαφορές από </a:t>
            </a:r>
            <a:r>
              <a:rPr lang="el-GR" dirty="0" err="1"/>
              <a:t>καταλογιστική</a:t>
            </a:r>
            <a:r>
              <a:rPr lang="el-GR" dirty="0"/>
              <a:t> πράξη σύμφωνα με τα ανωτέρω αναφερθέντα όσο και ενώπιον του αρμόδιου διοικητικού εφετείου και κατ’ αναίρεση ενώπιον του Συμβουλίου της Επικρατείας, ως διαφορά από σύμβαση λόγω καταγγελίας της τελευταίας. </a:t>
            </a:r>
          </a:p>
          <a:p>
            <a:pPr algn="just"/>
            <a:r>
              <a:rPr lang="el-GR" dirty="0"/>
              <a:t>Ειδικότερα, με απόφαση της ΥΔΑΣ καταγγέλθηκε σύμβαση χρηματοδότησης που αυτή είχε καταρτίσει με την αντισυμβαλλόμενη ΜΚΟ και η τελευταία κλήθηκε να επιστρέψει </a:t>
            </a:r>
            <a:r>
              <a:rPr lang="el-GR" dirty="0" err="1"/>
              <a:t>νομιμοτόκως</a:t>
            </a:r>
            <a:r>
              <a:rPr lang="el-GR" dirty="0"/>
              <a:t> το ποσόν των 225.000 ευρώ, το οποίο της είχε χορηγηθεί βάσει της ως άνω σύμβασης εξαιτίας σοβαρής παράβασης των συμβατικών της υποχρεώσεων συνιστάμενες στη διενέργεια δαπανών εκτός του σκοπού και του αντικειμένου της. Κατά της πράξης καταγγελίας ασκήθηκε προσφυγή ενώπιον του κατά τόπον αρμόδιου διοικητικού εφετείου η οποία απερρίφθη, ομοίως δε απερρίφθη και αίτηση αναίρεσης ενώπιον του Συμβουλίου της Επικρατείας το οποίο επιβεβαίωσε τον διοικητικό χαρακτήρα της επίμαχης σύμβασης και συνακόλουθα τη δικαιοδοσία των διοικητικών δικαστηρίων επί της επίδικης πράξης καταγγελίας. </a:t>
            </a:r>
          </a:p>
          <a:p>
            <a:pPr algn="just">
              <a:buFont typeface="Wingdings" pitchFamily="2" charset="2"/>
              <a:buChar char="Ø"/>
            </a:pPr>
            <a:endParaRPr lang="en-US" dirty="0"/>
          </a:p>
          <a:p>
            <a:pPr algn="just">
              <a:buFont typeface="Wingdings" pitchFamily="2" charset="2"/>
              <a:buChar char="Ø"/>
            </a:pPr>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 </a:t>
            </a:r>
            <a:r>
              <a:rPr kumimoji="0" lang="el-GR" sz="2400" b="1" i="0" u="none" strike="noStrike" kern="1200" cap="none" spc="0" normalizeH="0" baseline="0" noProof="0" dirty="0">
                <a:ln>
                  <a:noFill/>
                </a:ln>
                <a:solidFill>
                  <a:srgbClr val="8CADAE">
                    <a:shade val="75000"/>
                  </a:srgbClr>
                </a:solidFill>
                <a:effectLst/>
                <a:uLnTx/>
                <a:uFillTx/>
                <a:latin typeface="Georgia"/>
                <a:ea typeface="+mj-ea"/>
                <a:cs typeface="+mj-cs"/>
              </a:rPr>
              <a:t>Ειδικές εφαρμογές (συμβατικές σχέσεις)</a:t>
            </a:r>
            <a:r>
              <a:rPr lang="el-GR" sz="2400" b="1" dirty="0"/>
              <a:t>. </a:t>
            </a:r>
            <a:endParaRPr lang="en-US" sz="2400" b="1" dirty="0"/>
          </a:p>
        </p:txBody>
      </p:sp>
      <p:sp>
        <p:nvSpPr>
          <p:cNvPr id="3" name="2 - Θέση περιεχομένου"/>
          <p:cNvSpPr>
            <a:spLocks noGrp="1"/>
          </p:cNvSpPr>
          <p:nvPr>
            <p:ph sz="quarter" idx="1"/>
          </p:nvPr>
        </p:nvSpPr>
        <p:spPr>
          <a:xfrm>
            <a:off x="301752" y="1219200"/>
            <a:ext cx="8503920" cy="5105400"/>
          </a:xfrm>
        </p:spPr>
        <p:txBody>
          <a:bodyPr>
            <a:normAutofit fontScale="77500" lnSpcReduction="20000"/>
          </a:bodyPr>
          <a:lstStyle/>
          <a:p>
            <a:pPr algn="just"/>
            <a:endParaRPr lang="el-GR" dirty="0"/>
          </a:p>
          <a:p>
            <a:pPr algn="just"/>
            <a:r>
              <a:rPr lang="el-GR" dirty="0"/>
              <a:t>Παράλληλα, περίπου εννέα έτη μετά την έκδοση της πράξης καταγγελίας η οποία στο μεταξύ είχε κριθεί αμετάκλητα νόμιμη με την ανωτέρω απόφαση του </a:t>
            </a:r>
            <a:r>
              <a:rPr lang="el-GR" dirty="0" err="1"/>
              <a:t>ΣτΕ</a:t>
            </a:r>
            <a:r>
              <a:rPr lang="el-GR" dirty="0"/>
              <a:t>, ο αρμόδιος Επίτροπος του Ελεγκτικού Συνεδρίου αναθεώρησε την πράξη θεώρησης με την οποία είχε καταβληθεί στη ΜΚΟ η επίμαχη χρηματοδότηση των 225.000 ευρώ και ο Υπουργός Εξωτερικών εξέδωσε πράξη καταλογισμού σε βάρος της υπολόγου ΜΚΟ για το επίμαχο ποσό των 225.000 ευρώ πλέον τόκων υπερημερίας. </a:t>
            </a:r>
          </a:p>
          <a:p>
            <a:pPr algn="just"/>
            <a:r>
              <a:rPr lang="el-GR" dirty="0"/>
              <a:t>Το Ελεγκτικό Συνέδριο έκρινε ότι η διαφορά που γεννάται από, εκδοθείσα με βάση τα άρθρα 56 παρ. 3 του ν. 2362/1995 και, ήδη, 152 παρ. 3 του ν. 4270/2014, </a:t>
            </a:r>
            <a:r>
              <a:rPr lang="el-GR" dirty="0" err="1"/>
              <a:t>καταλογιστική</a:t>
            </a:r>
            <a:r>
              <a:rPr lang="el-GR" dirty="0"/>
              <a:t> πράξη του </a:t>
            </a:r>
            <a:r>
              <a:rPr lang="el-GR" dirty="0" err="1"/>
              <a:t>διατάκτη</a:t>
            </a:r>
            <a:r>
              <a:rPr lang="el-GR" dirty="0"/>
              <a:t> με σκοπό την αποκατάσταση του διαπιστωθέντος ελλείμματος υπάγεται στη δικαιοδοσία του, </a:t>
            </a:r>
            <a:r>
              <a:rPr lang="el-GR" b="1" dirty="0"/>
              <a:t>χωρίς τούτο να αναιρεί τη δυνατότητα  προσφυγής στα διοικητικά ή πολιτικά –ανάλογα με τη φύση της σύμβασης ως διοικητικής ή ιδιωτικής- δικαστήρια, ώστε να επιλύονται οι διαφορές που τυχόν ανακύπτουν από την εκτέλεσή της. </a:t>
            </a:r>
          </a:p>
          <a:p>
            <a:pPr algn="just">
              <a:buFont typeface="Wingdings" pitchFamily="2" charset="2"/>
              <a:buChar char="Ø"/>
            </a:pPr>
            <a:endParaRPr lang="en-US" dirty="0"/>
          </a:p>
          <a:p>
            <a:pPr algn="just">
              <a:buFont typeface="Wingdings" pitchFamily="2" charset="2"/>
              <a:buChar char="Ø"/>
            </a:pPr>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 Ειδικές εφαρμογές (κληροδοτήματα). </a:t>
            </a:r>
            <a:endParaRPr lang="en-US" sz="2400" b="1" dirty="0"/>
          </a:p>
        </p:txBody>
      </p:sp>
      <p:sp>
        <p:nvSpPr>
          <p:cNvPr id="3" name="2 - Θέση περιεχομένου"/>
          <p:cNvSpPr>
            <a:spLocks noGrp="1"/>
          </p:cNvSpPr>
          <p:nvPr>
            <p:ph sz="quarter" idx="1"/>
          </p:nvPr>
        </p:nvSpPr>
        <p:spPr>
          <a:xfrm>
            <a:off x="301752" y="1527048"/>
            <a:ext cx="8503920" cy="4949952"/>
          </a:xfrm>
        </p:spPr>
        <p:txBody>
          <a:bodyPr>
            <a:noAutofit/>
          </a:bodyPr>
          <a:lstStyle/>
          <a:p>
            <a:pPr algn="just"/>
            <a:endParaRPr lang="el-GR" sz="1500" dirty="0"/>
          </a:p>
          <a:p>
            <a:pPr algn="just"/>
            <a:r>
              <a:rPr lang="el-GR" sz="1500" dirty="0"/>
              <a:t>Η ενδεικτική απαρίθμηση των αρμοδιοτήτων του </a:t>
            </a:r>
            <a:r>
              <a:rPr lang="el-GR" sz="1500" dirty="0" err="1"/>
              <a:t>ΕλΣυν</a:t>
            </a:r>
            <a:r>
              <a:rPr lang="el-GR" sz="1500" dirty="0"/>
              <a:t> μέσω της εγκαθίδρυσης της δικαιοδοσίας του για τα </a:t>
            </a:r>
            <a:r>
              <a:rPr lang="el-GR" sz="1500" b="1" dirty="0"/>
              <a:t>κληροδοτήματα</a:t>
            </a:r>
            <a:r>
              <a:rPr lang="el-GR" sz="1500" dirty="0"/>
              <a:t>.</a:t>
            </a:r>
          </a:p>
          <a:p>
            <a:pPr algn="just"/>
            <a:r>
              <a:rPr lang="el-GR" sz="1500" dirty="0"/>
              <a:t>Από τη λέξη «</a:t>
            </a:r>
            <a:r>
              <a:rPr lang="el-GR" sz="1500" i="1" dirty="0"/>
              <a:t>ιδίως</a:t>
            </a:r>
            <a:r>
              <a:rPr lang="el-GR" sz="1500" dirty="0"/>
              <a:t>» που χρησιμοποίησε ο συνταγματικός νομοθέτης συνάγεται ότι ο κοινός νομοθέτης δύναται, υπό την επιφύλαξη της μη αφαίρεσης δικαιοδοτικής ύλης ήδη κατανεμηθείσας στα διοικητικά δικαστήρια, να καθιδρύσει κατηγορίες διαφορών που υπάγονται στη δικαιοδοσία του Ελεγκτικού Συνεδρίου.</a:t>
            </a:r>
          </a:p>
          <a:p>
            <a:pPr algn="just"/>
            <a:r>
              <a:rPr lang="el-GR" sz="1500" dirty="0"/>
              <a:t>Συνάφεια με </a:t>
            </a:r>
            <a:r>
              <a:rPr lang="el-GR" sz="1500" dirty="0" err="1"/>
              <a:t>δημοσιολογιστικές</a:t>
            </a:r>
            <a:r>
              <a:rPr lang="el-GR" sz="1500" dirty="0"/>
              <a:t> διαφορές: α) η, </a:t>
            </a:r>
            <a:r>
              <a:rPr lang="el-GR" sz="1500" dirty="0" err="1"/>
              <a:t>καταλειπομένη</a:t>
            </a:r>
            <a:r>
              <a:rPr lang="el-GR" sz="1500" dirty="0"/>
              <a:t> υπέρ κοινωφελούς σκοπού, περιουσία αποβάλλει τον χαρακτήρα της ιδιωτικής και λειτουργεί πλέον ως </a:t>
            </a:r>
            <a:r>
              <a:rPr lang="el-GR" sz="1500" b="1" dirty="0"/>
              <a:t>δημόσια</a:t>
            </a:r>
            <a:r>
              <a:rPr lang="el-GR" sz="1500" dirty="0"/>
              <a:t>, β) ο διαχειριστής της είναι </a:t>
            </a:r>
            <a:r>
              <a:rPr lang="el-GR" sz="1500" b="1" dirty="0"/>
              <a:t>υπόλογος ειδικής μορφής</a:t>
            </a:r>
            <a:r>
              <a:rPr lang="el-GR" sz="1500" dirty="0"/>
              <a:t> που ασκεί δημόσια λειτουργία, υποχρεούται να την διαχειρίζεται σύμφωνα με τον κοινωφελή σκοπό για τον οποίο αυτή καταλήφθηκε και οφείλει να λογοδοτεί ενώπιον του Υπουργού Οικονομικών, γ) ο έλεγχος του τελευταίου επί της εν γένει διαχείρισης και διοίκησης των κληροδοτημάτων </a:t>
            </a:r>
            <a:r>
              <a:rPr lang="el-GR" sz="1500" b="1" dirty="0"/>
              <a:t>προσιδιάζει, κατά τα προαναφερθέντα, προς τον έλεγχο των λογαριασμών των δημοσίων υπολόγων του άρθρου 98 του Συντάγματος</a:t>
            </a:r>
            <a:r>
              <a:rPr lang="el-GR" sz="1500" dirty="0"/>
              <a:t> και δ) οι πράξεις καταλογισμού συνιστούν </a:t>
            </a:r>
            <a:r>
              <a:rPr lang="el-GR" sz="1500" b="1" dirty="0"/>
              <a:t>πράξεις διοικητικού καταναγκασμού</a:t>
            </a:r>
            <a:r>
              <a:rPr lang="el-GR" sz="1500" dirty="0"/>
              <a:t> που εκδίδονται με σκοπό τη διαφύλαξη του δημοσίου συμφέροντος, ήτοι τον έλεγχο της ορθής διαχείρισης της δημόσιας περιουσίας.</a:t>
            </a:r>
          </a:p>
          <a:p>
            <a:pPr algn="just"/>
            <a:r>
              <a:rPr lang="el-GR" sz="1500" dirty="0"/>
              <a:t>Μολονότι δεν </a:t>
            </a:r>
            <a:r>
              <a:rPr lang="el-GR" sz="1500" dirty="0" err="1"/>
              <a:t>πρόκεται</a:t>
            </a:r>
            <a:r>
              <a:rPr lang="el-GR" sz="1500" dirty="0"/>
              <a:t> για κατά κυριολεξία «έλεγχο λογαριασμών» προσιδιάζει προς αυτόν (αν 2039/1995 και ήδη 4182/2013).</a:t>
            </a:r>
          </a:p>
          <a:p>
            <a:pPr algn="just">
              <a:buNone/>
            </a:pPr>
            <a:endParaRPr lang="en-US" sz="1500" dirty="0"/>
          </a:p>
          <a:p>
            <a:pPr algn="just"/>
            <a:endParaRPr lang="en-US" sz="1500" dirty="0"/>
          </a:p>
          <a:p>
            <a:pPr algn="just"/>
            <a:endParaRPr lang="el-GR" sz="1500" dirty="0"/>
          </a:p>
          <a:p>
            <a:pPr algn="just"/>
            <a:endParaRPr lang="el-GR" sz="1500" dirty="0"/>
          </a:p>
          <a:p>
            <a:pPr algn="just">
              <a:buNone/>
            </a:pPr>
            <a:r>
              <a:rPr lang="el-GR" sz="1500" dirty="0"/>
              <a:t>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Α. Δικαιοδοσία - </a:t>
            </a:r>
            <a:r>
              <a:rPr kumimoji="0" lang="el-GR" sz="2400" b="1" i="0" u="none" strike="noStrike" kern="1200" cap="none" spc="0" normalizeH="0" baseline="0" noProof="0" dirty="0">
                <a:ln>
                  <a:noFill/>
                </a:ln>
                <a:solidFill>
                  <a:srgbClr val="8CADAE">
                    <a:shade val="75000"/>
                  </a:srgbClr>
                </a:solidFill>
                <a:effectLst/>
                <a:uLnTx/>
                <a:uFillTx/>
                <a:latin typeface="Georgia"/>
                <a:ea typeface="+mj-ea"/>
                <a:cs typeface="+mj-cs"/>
              </a:rPr>
              <a:t>Ειδικές εφαρμογές (κληροδοτήματα)</a:t>
            </a:r>
            <a:r>
              <a:rPr lang="el-GR" sz="2400" b="1" dirty="0"/>
              <a:t>. </a:t>
            </a:r>
            <a:endParaRPr lang="en-US" sz="2400" b="1" dirty="0"/>
          </a:p>
        </p:txBody>
      </p:sp>
      <p:sp>
        <p:nvSpPr>
          <p:cNvPr id="3" name="2 - Θέση περιεχομένου"/>
          <p:cNvSpPr>
            <a:spLocks noGrp="1"/>
          </p:cNvSpPr>
          <p:nvPr>
            <p:ph sz="quarter" idx="1"/>
          </p:nvPr>
        </p:nvSpPr>
        <p:spPr>
          <a:xfrm>
            <a:off x="301752" y="1447800"/>
            <a:ext cx="8503920" cy="5029200"/>
          </a:xfrm>
        </p:spPr>
        <p:txBody>
          <a:bodyPr>
            <a:noAutofit/>
          </a:bodyPr>
          <a:lstStyle/>
          <a:p>
            <a:pPr algn="just"/>
            <a:endParaRPr lang="el-GR" sz="1400" dirty="0"/>
          </a:p>
          <a:p>
            <a:pPr algn="just"/>
            <a:r>
              <a:rPr lang="el-GR" sz="1400" b="1" dirty="0"/>
              <a:t>Αντικείμενο του καταλογισμού</a:t>
            </a:r>
            <a:r>
              <a:rPr lang="el-GR" sz="1400" dirty="0"/>
              <a:t> είναι η </a:t>
            </a:r>
            <a:r>
              <a:rPr lang="el-GR" sz="1400" b="1" dirty="0"/>
              <a:t>ζημία</a:t>
            </a:r>
            <a:r>
              <a:rPr lang="el-GR" sz="1400" dirty="0"/>
              <a:t> (δηλ. η βλάβη στον προϋπολογισμό του) που επέρχεται στο κληροδότημα και η οποία μπορεί να προέρχεται: </a:t>
            </a:r>
            <a:endParaRPr lang="en-US" sz="1400" dirty="0"/>
          </a:p>
          <a:p>
            <a:pPr algn="just"/>
            <a:r>
              <a:rPr lang="el-GR" sz="1400" dirty="0"/>
              <a:t>Από την παραβίαση διατάξεων του ίδιου του αναγκαστικού νόμου ή της διαθήκης, με τους διαχειριστές να ευθύνονται σε αυτήν την περίπτωση ακόμη και για ελαφρά αμέλεια. Ως τέτοια παραβίαση έχει κριθεί: </a:t>
            </a:r>
            <a:r>
              <a:rPr lang="el-GR" sz="1400" b="1" dirty="0"/>
              <a:t>α) η διάθεση των εσόδων του κληροδοτήματος για σκοπό διάφορο από αυτόν που όρισε ο διαθέτης , β) η απώλεια χρημάτων , γ) η παράλειψη είσπραξης μισθωμάτων, δ) οι αποκλίσεις των συνταχθέντων απολογισμών εξαιτίας πλημμελούς ενημέρωσης του βιβλίου Ταμείου και ανακριβούς καταχώρησης εσόδων και δαπανών</a:t>
            </a:r>
            <a:r>
              <a:rPr lang="el-GR" sz="1400" dirty="0"/>
              <a:t>.</a:t>
            </a:r>
            <a:endParaRPr lang="en-US" sz="1400" dirty="0"/>
          </a:p>
          <a:p>
            <a:pPr algn="just"/>
            <a:r>
              <a:rPr lang="el-GR" sz="1400" dirty="0"/>
              <a:t>Από την παραβίαση της </a:t>
            </a:r>
            <a:r>
              <a:rPr lang="el-GR" sz="1400" u="sng" dirty="0"/>
              <a:t>γενικής ευθύνης για τη διοίκηση και τη διαχείριση της </a:t>
            </a:r>
            <a:r>
              <a:rPr lang="el-GR" sz="1400" u="sng" dirty="0" err="1"/>
              <a:t>καταλειφθείσας</a:t>
            </a:r>
            <a:r>
              <a:rPr lang="el-GR" sz="1400" u="sng" dirty="0"/>
              <a:t> περιουσίας</a:t>
            </a:r>
            <a:r>
              <a:rPr lang="el-GR" sz="1400" dirty="0"/>
              <a:t>, με τον διαχειριστή να ευθύνεται σε αυτήν την περίπτωση μόνον για δόλο ή βαρεία αμέλεια. Ως τέτοια δε παραβίαση έχει κριθεί: α) η παράλειψη αναπροσαρμογής του μισθώματος ακινήτου  και β) η μη τήρηση των διατάξεων περί παρακράτησης φόρου από αμοιβές ελεύθερων επαγγελματιών.</a:t>
            </a:r>
            <a:endParaRPr lang="en-US" sz="1400" dirty="0"/>
          </a:p>
          <a:p>
            <a:pPr algn="just"/>
            <a:r>
              <a:rPr lang="el-GR" sz="1400" dirty="0"/>
              <a:t>Από την επισκόπηση των αποφάσεων του Δικαστηρίου αλλά και των </a:t>
            </a:r>
            <a:r>
              <a:rPr lang="el-GR" sz="1400" dirty="0" err="1"/>
              <a:t>καταλογιστικών</a:t>
            </a:r>
            <a:r>
              <a:rPr lang="el-GR" sz="1400" dirty="0"/>
              <a:t> πράξεων που συντάσσονται από τους αρμόδιους ελεγκτές  και άγονται προς εκδίκαση </a:t>
            </a:r>
            <a:r>
              <a:rPr lang="el-GR" sz="1400" dirty="0" err="1"/>
              <a:t>ενώπιόν</a:t>
            </a:r>
            <a:r>
              <a:rPr lang="el-GR" sz="1400" dirty="0"/>
              <a:t> του, η «ζημία» που τελικώς καταλογίζεται </a:t>
            </a:r>
            <a:r>
              <a:rPr lang="el-GR" sz="1400" b="1" dirty="0"/>
              <a:t>συνήθως αντιστοιχεί σε πραγματική έλλειψη χρημάτων που διαπιστώνεται στη διαχείριση του κληροδοτήματος</a:t>
            </a:r>
            <a:r>
              <a:rPr lang="el-GR" sz="1400" dirty="0"/>
              <a:t>. Συναφώς, καταλογισμός που επιβλήθηκε λόγω διενέργειας δαπάνης υποτροφίας χωρίς ρητή πράξη έγκρισης του διαχειριστικού οργάνου με πλήρωση, όμως, των όρων απονομής που είχε θέσει ο διαθέτης, τελικώς ακυρώθηκε από το Δικαστήριο το οποίο έκρινε ότι «</a:t>
            </a:r>
            <a:r>
              <a:rPr lang="el-GR" sz="1400" i="1" dirty="0"/>
              <a:t>η ζημία συνιστά απαραίτητη προϋπόθεση για τη νόμιμη έκδοση </a:t>
            </a:r>
            <a:r>
              <a:rPr lang="el-GR" sz="1400" i="1" dirty="0" err="1"/>
              <a:t>καταλογιστικής</a:t>
            </a:r>
            <a:r>
              <a:rPr lang="el-GR" sz="1400" i="1" dirty="0"/>
              <a:t> απόφασης</a:t>
            </a:r>
            <a:r>
              <a:rPr lang="el-GR" sz="1400" dirty="0"/>
              <a:t>».</a:t>
            </a: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Β. Η έννοια του ελλείμματος. </a:t>
            </a:r>
            <a:endParaRPr lang="en-US" sz="2400" b="1" dirty="0"/>
          </a:p>
        </p:txBody>
      </p:sp>
      <p:sp>
        <p:nvSpPr>
          <p:cNvPr id="3" name="2 - Θέση περιεχομένου"/>
          <p:cNvSpPr>
            <a:spLocks noGrp="1"/>
          </p:cNvSpPr>
          <p:nvPr>
            <p:ph sz="quarter" idx="1"/>
          </p:nvPr>
        </p:nvSpPr>
        <p:spPr>
          <a:xfrm>
            <a:off x="381000" y="1143000"/>
            <a:ext cx="8503920" cy="5334000"/>
          </a:xfrm>
        </p:spPr>
        <p:txBody>
          <a:bodyPr>
            <a:noAutofit/>
          </a:bodyPr>
          <a:lstStyle/>
          <a:p>
            <a:pPr algn="just"/>
            <a:endParaRPr lang="el-GR" sz="1400" dirty="0"/>
          </a:p>
          <a:p>
            <a:pPr algn="just"/>
            <a:r>
              <a:rPr lang="el-GR" sz="1600" dirty="0"/>
              <a:t>Η επιβολή του καταλογισμού προϋποθέτει </a:t>
            </a:r>
            <a:r>
              <a:rPr lang="el-GR" sz="1600" b="1" dirty="0"/>
              <a:t>έλλειμμα</a:t>
            </a:r>
            <a:r>
              <a:rPr lang="el-GR" sz="1600" dirty="0"/>
              <a:t>, την απόδειξη του οποίου υποχρεούται να αποδείξει το </a:t>
            </a:r>
            <a:r>
              <a:rPr lang="el-GR" sz="1600" dirty="0" err="1"/>
              <a:t>καταλογίζον</a:t>
            </a:r>
            <a:r>
              <a:rPr lang="el-GR" sz="1600" dirty="0"/>
              <a:t> ελεγκτικό όργανο.</a:t>
            </a:r>
          </a:p>
          <a:p>
            <a:pPr algn="just"/>
            <a:r>
              <a:rPr lang="el-GR" sz="1600" dirty="0"/>
              <a:t>Δείτε τη διάταξη του άρθρου 152 του ν. 4270/2014.</a:t>
            </a:r>
          </a:p>
          <a:p>
            <a:pPr>
              <a:buNone/>
            </a:pPr>
            <a:r>
              <a:rPr lang="el-GR" sz="1400" dirty="0"/>
              <a:t>1.  Έλλειμμα δημοσίου υπολόγου είναι οποιαδήποτε </a:t>
            </a:r>
            <a:r>
              <a:rPr lang="el-GR" sz="1400" b="1" dirty="0"/>
              <a:t>έλλειψη χρημάτων, αξιών και υλικού</a:t>
            </a:r>
            <a:r>
              <a:rPr lang="el-GR" sz="1400" dirty="0"/>
              <a:t> που διαπιστώνεται με τη νόμιμη διαδικασία στη διαχείρισή του, καθώς και οποιαδήποτε άλλη κατάσταση διαχείρισης που θεωρείται έλλειμμα από το νόμο.</a:t>
            </a:r>
            <a:endParaRPr lang="en-US" sz="1400" dirty="0"/>
          </a:p>
          <a:p>
            <a:pPr>
              <a:buNone/>
            </a:pPr>
            <a:r>
              <a:rPr lang="el-GR" sz="1400" dirty="0"/>
              <a:t>Ως έλλειμμα θεωρείται και κάθε πληρωμή που:</a:t>
            </a:r>
            <a:endParaRPr lang="en-US" sz="1400" dirty="0"/>
          </a:p>
          <a:p>
            <a:pPr>
              <a:buNone/>
            </a:pPr>
            <a:r>
              <a:rPr lang="el-GR" sz="1400" b="1" dirty="0"/>
              <a:t>α. Δεν ανάγεται στην αρμοδιότητα του υπολόγου.</a:t>
            </a:r>
            <a:endParaRPr lang="en-US" sz="1400" b="1" dirty="0"/>
          </a:p>
          <a:p>
            <a:pPr>
              <a:buNone/>
            </a:pPr>
            <a:r>
              <a:rPr lang="el-GR" sz="1400" b="1" dirty="0"/>
              <a:t>β. Έγινε χωρίς τα προβλεπόμενα από τις ισχύουσες διατάξεις δικαιολογητικά (π.χ. έλλειψη φορολογικής ενημερότητας).</a:t>
            </a:r>
            <a:endParaRPr lang="en-US" sz="1400" b="1" dirty="0"/>
          </a:p>
          <a:p>
            <a:pPr>
              <a:buNone/>
            </a:pPr>
            <a:r>
              <a:rPr lang="el-GR" sz="1400" b="1" dirty="0"/>
              <a:t>γ. Αφορά δαπάνες για τις οποίες δεν έχουν τηρηθεί οι νόμιμες διαδικασίες εκ μέρους του υπολόγου (απευθείας ανάθεση αντί διαγωνισμού).</a:t>
            </a:r>
            <a:endParaRPr lang="en-US" sz="1400" b="1" dirty="0"/>
          </a:p>
          <a:p>
            <a:pPr>
              <a:buNone/>
            </a:pPr>
            <a:r>
              <a:rPr lang="el-GR" sz="1400" b="1" dirty="0"/>
              <a:t>δ. Έχει γίνει </a:t>
            </a:r>
            <a:r>
              <a:rPr lang="el-GR" sz="1400" b="1" dirty="0" err="1"/>
              <a:t>αχρεώστητα</a:t>
            </a:r>
            <a:r>
              <a:rPr lang="el-GR" sz="1400" b="1" dirty="0"/>
              <a:t> από υπαιτιότητα του υπολόγου.</a:t>
            </a:r>
            <a:endParaRPr lang="en-US" sz="1400" b="1" dirty="0"/>
          </a:p>
          <a:p>
            <a:pPr>
              <a:buNone/>
            </a:pPr>
            <a:r>
              <a:rPr lang="el-GR" sz="1400" b="1" dirty="0"/>
              <a:t>ε. Είναι άσχετη με το σκοπό της διαχείρισης.</a:t>
            </a:r>
            <a:endParaRPr lang="en-US" sz="1400" b="1" dirty="0"/>
          </a:p>
          <a:p>
            <a:pPr>
              <a:buNone/>
            </a:pPr>
            <a:r>
              <a:rPr lang="el-GR" sz="1400" dirty="0"/>
              <a:t>3. Το έλλειμμα που παρουσιάζουν οι δημόσιοι υπόλογοι καταλογίζεται με ειδικά αιτιολογημένη απόφαση</a:t>
            </a:r>
          </a:p>
          <a:p>
            <a:pPr algn="just"/>
            <a:r>
              <a:rPr lang="el-GR" sz="1600" b="1" dirty="0"/>
              <a:t>Το πρόβλημα, με την εν πολλοίς προγενέστερη νομοθεσία και νομολογία ήταν ότι όταν διαπιστωνόταν έλλειμμα στη διαχείριση του λογαριασμού, αυτό καταλογιζόταν στο σύνολο των δημοσιονομικά υπευθύνων κατά κανόνα χωρίς διάκριση της συμπεριφοράς τους και πώς αυτή επέδρασε στη δημιουργία του ελλείμματος, και επιπλέον καταλογιζόταν  ολόκληρο</a:t>
            </a:r>
            <a:r>
              <a:rPr lang="el-GR" sz="1400" b="1" dirty="0"/>
              <a:t>.</a:t>
            </a:r>
          </a:p>
          <a:p>
            <a:pPr algn="just"/>
            <a:endParaRPr lang="el-GR" sz="14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Β. Η έννοια του ελλείμματος. </a:t>
            </a:r>
            <a:endParaRPr lang="en-US" sz="2400" b="1" dirty="0"/>
          </a:p>
        </p:txBody>
      </p:sp>
      <p:sp>
        <p:nvSpPr>
          <p:cNvPr id="3" name="2 - Θέση περιεχομένου"/>
          <p:cNvSpPr>
            <a:spLocks noGrp="1"/>
          </p:cNvSpPr>
          <p:nvPr>
            <p:ph sz="quarter" idx="1"/>
          </p:nvPr>
        </p:nvSpPr>
        <p:spPr>
          <a:xfrm>
            <a:off x="152400" y="1143000"/>
            <a:ext cx="8732520" cy="5334000"/>
          </a:xfrm>
        </p:spPr>
        <p:txBody>
          <a:bodyPr>
            <a:noAutofit/>
          </a:bodyPr>
          <a:lstStyle/>
          <a:p>
            <a:pPr algn="just"/>
            <a:endParaRPr lang="el-GR" sz="1400" dirty="0"/>
          </a:p>
          <a:p>
            <a:pPr indent="0" algn="just"/>
            <a:r>
              <a:rPr lang="el-GR" sz="1600" dirty="0"/>
              <a:t>Αποσπασματική αντιμετώπιση του προβλήματος</a:t>
            </a:r>
          </a:p>
          <a:p>
            <a:pPr indent="0" algn="just">
              <a:buFont typeface="Wingdings" pitchFamily="2" charset="2"/>
              <a:buChar char="v"/>
            </a:pPr>
            <a:r>
              <a:rPr lang="el-GR" sz="1600" dirty="0"/>
              <a:t> </a:t>
            </a:r>
            <a:r>
              <a:rPr lang="el-GR" sz="1600" b="1" dirty="0"/>
              <a:t>Νομιμοποιητικές διατάξεις</a:t>
            </a:r>
            <a:r>
              <a:rPr lang="el-GR" sz="1600" dirty="0"/>
              <a:t>. Π.χ. </a:t>
            </a:r>
            <a:r>
              <a:rPr lang="el-GR" sz="1400" dirty="0"/>
              <a:t>1. Θεωρούνται νόμιμες οι δαπάνες που διενεργήθηκαν μετά την 1.7.2005 από τις Νομαρχιακές Αυτοδιοικήσεις, τους Δήμους, τις Κοινότητες και τους Συνδέσμους Δήμων και Κοινοτήτων, εφόσον αυτές </a:t>
            </a:r>
            <a:r>
              <a:rPr lang="el-GR" sz="1400" b="1" dirty="0"/>
              <a:t>αφορούν </a:t>
            </a:r>
            <a:r>
              <a:rPr lang="el-GR" sz="1400" b="1" u="sng" dirty="0"/>
              <a:t>άσκηση αρμοδιοτήτων που δεν προβλέπονται ρητώς από την κείμενη νομοθεσία</a:t>
            </a:r>
            <a:r>
              <a:rPr lang="el-GR" sz="1400" b="1" dirty="0"/>
              <a:t> ή αν, παρά τη ρητή πρόβλεψη τους, συνέτρεξαν πλημμέλειες </a:t>
            </a:r>
            <a:r>
              <a:rPr lang="el-GR" sz="1400" b="1" u="sng" dirty="0"/>
              <a:t>κατά τη διαδικασία ανάληψης της δαπάνης </a:t>
            </a:r>
            <a:r>
              <a:rPr lang="el-GR" sz="1400" b="1" dirty="0"/>
              <a:t>σε βάρος του προϋπολογισμού τους</a:t>
            </a:r>
            <a:r>
              <a:rPr lang="el-GR" sz="1400" dirty="0"/>
              <a:t>, υπό τις παρακάτω προϋποθέσεις, οι οποίες πρέπει να συντρέχουν σωρευτικά:</a:t>
            </a:r>
            <a:endParaRPr lang="en-US" sz="1400" dirty="0"/>
          </a:p>
          <a:p>
            <a:pPr indent="0" algn="just">
              <a:buNone/>
            </a:pPr>
            <a:r>
              <a:rPr lang="el-GR" sz="1400" dirty="0"/>
              <a:t>α) να αφορούν έργα, εργασίες, προμήθειες, παροχή υπηρεσιών, μισθώματα και χρηματοδοτήσεις, που παρασχέθηκαν σε νομικά πρόσωπα ή επιχειρήσεις των φορέων ή σε φορείς της περιοχής τους,</a:t>
            </a:r>
            <a:endParaRPr lang="en-US" sz="1400" dirty="0"/>
          </a:p>
          <a:p>
            <a:pPr indent="0" algn="just">
              <a:buNone/>
            </a:pPr>
            <a:r>
              <a:rPr lang="el-GR" sz="1400" dirty="0"/>
              <a:t>β) να έχουν καταβληθεί οι οικείες δαπάνες ως την ημερομηνία κατάθεσης του παρόντος,</a:t>
            </a:r>
            <a:endParaRPr lang="en-US" sz="1400" dirty="0"/>
          </a:p>
          <a:p>
            <a:pPr indent="0" algn="just">
              <a:buNone/>
            </a:pPr>
            <a:r>
              <a:rPr lang="el-GR" sz="1400" dirty="0"/>
              <a:t>γ) να έχει βεβαιωθεί από τις αρμόδιες επιτροπές και τα οικεία όργανα η εκτέλεση των έργων, εργασιών, προμηθειών και η απασχόληση των εργασθέντων και</a:t>
            </a:r>
            <a:endParaRPr lang="en-US" sz="1400" dirty="0"/>
          </a:p>
          <a:p>
            <a:pPr indent="0" algn="just">
              <a:buNone/>
            </a:pPr>
            <a:r>
              <a:rPr lang="el-GR" sz="1400" dirty="0"/>
              <a:t>δ) να μην έχουν ακυρωθεί από τον αρμόδιο Γενικό Γραμματέα της Περιφέρειας οι σχετικές πράξεις.</a:t>
            </a:r>
          </a:p>
          <a:p>
            <a:pPr indent="0" algn="just">
              <a:buNone/>
            </a:pPr>
            <a:endParaRPr lang="el-GR" sz="1400" dirty="0"/>
          </a:p>
          <a:p>
            <a:pPr indent="0" algn="just">
              <a:buFont typeface="Wingdings" pitchFamily="2" charset="2"/>
              <a:buChar char="v"/>
            </a:pPr>
            <a:r>
              <a:rPr lang="el-GR" sz="1400" dirty="0"/>
              <a:t> </a:t>
            </a:r>
            <a:r>
              <a:rPr lang="el-GR" sz="1400" b="1" dirty="0"/>
              <a:t>Αρχή του αιτιώδους συνδέσμου </a:t>
            </a:r>
            <a:r>
              <a:rPr lang="el-GR" sz="1400" dirty="0"/>
              <a:t>με βάση την αρχή του κράτους δικαίου. Π.χ. καταλογίζεται ο ταμίας που πληρώνει το χρηματικό ένταλμα επειδή η απόφαση του ΔΣ δεν είναι νόμιμη. Αντίστροφα, καταλογίζονται τα μέλη του ΔΣ επειδή ο ταμίας, σε χρόνο επιγενόμενο της νομικής δέσμευσης, επειδή ο ταμίας πλήρωσε χωρίς να ζητήσει φορολογική ενημερότητα. </a:t>
            </a:r>
            <a:endParaRPr lang="en-US" sz="1400" dirty="0"/>
          </a:p>
          <a:p>
            <a:pPr algn="just">
              <a:buNone/>
            </a:pPr>
            <a:endParaRPr lang="el-GR" sz="1400" dirty="0"/>
          </a:p>
          <a:p>
            <a:pPr algn="just">
              <a:buNone/>
            </a:pPr>
            <a:endParaRPr lang="el-GR" sz="1400" dirty="0"/>
          </a:p>
          <a:p>
            <a:pPr algn="just"/>
            <a:endParaRPr lang="el-GR" sz="14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Β. Η έννοια του ελλείμματος. </a:t>
            </a:r>
            <a:endParaRPr lang="en-US" sz="2400" b="1" dirty="0"/>
          </a:p>
        </p:txBody>
      </p:sp>
      <p:sp>
        <p:nvSpPr>
          <p:cNvPr id="3" name="2 - Θέση περιεχομένου"/>
          <p:cNvSpPr>
            <a:spLocks noGrp="1"/>
          </p:cNvSpPr>
          <p:nvPr>
            <p:ph sz="quarter" idx="1"/>
          </p:nvPr>
        </p:nvSpPr>
        <p:spPr>
          <a:xfrm>
            <a:off x="152400" y="1447800"/>
            <a:ext cx="8732520" cy="5105400"/>
          </a:xfrm>
        </p:spPr>
        <p:txBody>
          <a:bodyPr>
            <a:noAutofit/>
          </a:bodyPr>
          <a:lstStyle/>
          <a:p>
            <a:pPr indent="0" algn="just">
              <a:buNone/>
            </a:pPr>
            <a:r>
              <a:rPr lang="el-GR" sz="1500" b="1" dirty="0"/>
              <a:t>Τυπικό</a:t>
            </a:r>
            <a:r>
              <a:rPr lang="el-GR" sz="1500" dirty="0"/>
              <a:t> και </a:t>
            </a:r>
            <a:r>
              <a:rPr lang="el-GR" sz="1500" b="1" dirty="0"/>
              <a:t>πραγματικό</a:t>
            </a:r>
            <a:r>
              <a:rPr lang="el-GR" sz="1500" dirty="0"/>
              <a:t> έλλειμμα και εφαρμογή, στις περιπτώσεις του πρώτου, της αρχής της αναλογικότητας.</a:t>
            </a:r>
          </a:p>
          <a:p>
            <a:pPr indent="0" algn="just">
              <a:buNone/>
            </a:pPr>
            <a:r>
              <a:rPr lang="el-GR" sz="1500" dirty="0"/>
              <a:t> </a:t>
            </a:r>
            <a:r>
              <a:rPr lang="el-GR" sz="1500" u="sng" dirty="0" err="1"/>
              <a:t>Ολομ</a:t>
            </a:r>
            <a:r>
              <a:rPr lang="el-GR" sz="1500" u="sng" dirty="0"/>
              <a:t>. 4314/2013</a:t>
            </a:r>
            <a:r>
              <a:rPr lang="el-GR" sz="1500" dirty="0"/>
              <a:t>: η «επί το </a:t>
            </a:r>
            <a:r>
              <a:rPr lang="el-GR" sz="1500" dirty="0" err="1"/>
              <a:t>έλαττον</a:t>
            </a:r>
            <a:r>
              <a:rPr lang="el-GR" sz="1500" dirty="0"/>
              <a:t> αδικαιολόγητη διαφορά» στην οικεία διαχείριση άλλοτε μεν επάγεται ισόποση ζημία του νομικού προσώπου, οπότε ο επιβαλλόμενος σε βάρος του οικείου υπολόγου καταλογισμός έχει χαρακτήρα αμιγώς </a:t>
            </a:r>
            <a:r>
              <a:rPr lang="el-GR" sz="1500" dirty="0" err="1"/>
              <a:t>αποκαταστατικό</a:t>
            </a:r>
            <a:r>
              <a:rPr lang="el-GR" sz="1500" dirty="0"/>
              <a:t> της ζημίας αυτής (</a:t>
            </a:r>
            <a:r>
              <a:rPr lang="el-GR" sz="1500" u="sng" dirty="0"/>
              <a:t>ουσιαστικό έλλειμμα</a:t>
            </a:r>
            <a:r>
              <a:rPr lang="el-GR" sz="1500" dirty="0"/>
              <a:t>), άλλοτε δε, δεν συνεπάγεται αντιστοίχως πραγματική ζημία αυτού, καθόσον οφείλεται σε τυπικές παραλείψεις κατά τη διενέργεια των δημόσιων δαπανών ή σε παραλείψεις σχετικά με την κανονική τήρηση των οικείων λογαριασμών (</a:t>
            </a:r>
            <a:r>
              <a:rPr lang="el-GR" sz="1500" u="sng" dirty="0"/>
              <a:t>τυπικό έλλειμμα</a:t>
            </a:r>
            <a:r>
              <a:rPr lang="el-GR" sz="1500" dirty="0"/>
              <a:t>). </a:t>
            </a:r>
          </a:p>
          <a:p>
            <a:pPr marL="274320" marR="0" lvl="0" indent="-274320" algn="just" defTabSz="914400" rtl="0" eaLnBrk="1" fontAlgn="auto" latinLnBrk="0" hangingPunct="1">
              <a:lnSpc>
                <a:spcPct val="100000"/>
              </a:lnSpc>
              <a:spcBef>
                <a:spcPct val="20000"/>
              </a:spcBef>
              <a:spcAft>
                <a:spcPts val="0"/>
              </a:spcAft>
              <a:buClr>
                <a:srgbClr val="D16349"/>
              </a:buClr>
              <a:buSzPct val="85000"/>
              <a:buFont typeface="Wingdings 2"/>
              <a:buChar char=""/>
              <a:tabLst/>
              <a:defRPr/>
            </a:pPr>
            <a:r>
              <a:rPr kumimoji="0" lang="el-GR" sz="1500" b="1" i="0" u="none" strike="noStrike" kern="1200" cap="none" spc="0" normalizeH="0" baseline="0" noProof="0" dirty="0">
                <a:ln>
                  <a:noFill/>
                </a:ln>
                <a:solidFill>
                  <a:prstClr val="black"/>
                </a:solidFill>
                <a:effectLst/>
                <a:uLnTx/>
                <a:uFillTx/>
                <a:latin typeface="Georgia"/>
                <a:ea typeface="+mn-ea"/>
                <a:cs typeface="+mn-cs"/>
              </a:rPr>
              <a:t>Πραγματικό έλλειμμα: </a:t>
            </a:r>
            <a:r>
              <a:rPr kumimoji="0" lang="el-GR" sz="1500" b="0" i="0" u="none" strike="noStrike" kern="1200" cap="none" spc="0" normalizeH="0" baseline="0" noProof="0" dirty="0">
                <a:ln>
                  <a:noFill/>
                </a:ln>
                <a:solidFill>
                  <a:prstClr val="black"/>
                </a:solidFill>
                <a:effectLst/>
                <a:uLnTx/>
                <a:uFillTx/>
                <a:latin typeface="Georgia"/>
                <a:ea typeface="+mn-ea"/>
                <a:cs typeface="+mn-cs"/>
              </a:rPr>
              <a:t>λόγω της διάθεσής του για σκοπούς άλλους από αυτούς για τους οποίους καταβλήθηκε στην επιχείρηση.</a:t>
            </a:r>
          </a:p>
          <a:p>
            <a:pPr marL="274320" marR="0" lvl="0" indent="-274320" algn="just" defTabSz="914400" rtl="0" eaLnBrk="1" fontAlgn="auto" latinLnBrk="0" hangingPunct="1">
              <a:lnSpc>
                <a:spcPct val="100000"/>
              </a:lnSpc>
              <a:spcBef>
                <a:spcPct val="20000"/>
              </a:spcBef>
              <a:spcAft>
                <a:spcPts val="0"/>
              </a:spcAft>
              <a:buClr>
                <a:srgbClr val="D16349"/>
              </a:buClr>
              <a:buSzPct val="85000"/>
              <a:buFont typeface="Wingdings 2"/>
              <a:buChar char=""/>
              <a:tabLst/>
              <a:defRPr/>
            </a:pPr>
            <a:r>
              <a:rPr lang="el-GR" sz="1500" b="1" dirty="0">
                <a:solidFill>
                  <a:prstClr val="black"/>
                </a:solidFill>
                <a:latin typeface="Georgia"/>
              </a:rPr>
              <a:t>Πραγματικό έλλειμμα</a:t>
            </a:r>
            <a:r>
              <a:rPr lang="el-GR" sz="1500" dirty="0">
                <a:solidFill>
                  <a:prstClr val="black"/>
                </a:solidFill>
                <a:latin typeface="Georgia"/>
              </a:rPr>
              <a:t>: Λόγω μη απόδοσης ποσών που ο υπόλογος όφειλε να αποδώσει στο δημόσιο ταμείο. Μη απόδοση (υπεξαίρεση) σε αρμόδια ΔΟΥ και Δήμο, ποσών </a:t>
            </a:r>
            <a:r>
              <a:rPr lang="el-GR" sz="1500" dirty="0" err="1">
                <a:solidFill>
                  <a:prstClr val="black"/>
                </a:solidFill>
                <a:latin typeface="Georgia"/>
              </a:rPr>
              <a:t>παραβόλων</a:t>
            </a:r>
            <a:r>
              <a:rPr lang="el-GR" sz="1500" dirty="0">
                <a:solidFill>
                  <a:prstClr val="black"/>
                </a:solidFill>
                <a:latin typeface="Georgia"/>
              </a:rPr>
              <a:t> για τα οποία είχε εκδοθεί διπλότυπο είσπραξης. </a:t>
            </a:r>
          </a:p>
          <a:p>
            <a:pPr marR="0" lvl="0" algn="just" defTabSz="914400" rtl="0" eaLnBrk="1" fontAlgn="auto" latinLnBrk="0" hangingPunct="1">
              <a:lnSpc>
                <a:spcPct val="100000"/>
              </a:lnSpc>
              <a:spcBef>
                <a:spcPct val="20000"/>
              </a:spcBef>
              <a:spcAft>
                <a:spcPts val="0"/>
              </a:spcAft>
              <a:buClr>
                <a:srgbClr val="D16349"/>
              </a:buClr>
              <a:buSzPct val="85000"/>
              <a:buFont typeface="Wingdings" panose="05000000000000000000" pitchFamily="2" charset="2"/>
              <a:buChar char="Ø"/>
              <a:tabLst/>
              <a:defRPr/>
            </a:pPr>
            <a:r>
              <a:rPr lang="el-GR" sz="1500" dirty="0">
                <a:solidFill>
                  <a:prstClr val="black"/>
                </a:solidFill>
                <a:latin typeface="Georgia"/>
              </a:rPr>
              <a:t>Διαχείριση κωδικών εισόδου στο σύστημα, από πρόσωπο διαφορετικό από τον εξουσιοδοτημένο υπάλληλο. </a:t>
            </a:r>
            <a:r>
              <a:rPr lang="en-US" sz="1500" i="1" dirty="0">
                <a:solidFill>
                  <a:prstClr val="black"/>
                </a:solidFill>
                <a:latin typeface="Georgia"/>
              </a:rPr>
              <a:t>De jure </a:t>
            </a:r>
            <a:r>
              <a:rPr lang="el-GR" sz="1500" i="1" dirty="0">
                <a:solidFill>
                  <a:prstClr val="black"/>
                </a:solidFill>
                <a:latin typeface="Georgia"/>
              </a:rPr>
              <a:t>υπόλογος - </a:t>
            </a:r>
            <a:r>
              <a:rPr lang="el-GR" sz="1500" i="1" dirty="0" err="1">
                <a:solidFill>
                  <a:prstClr val="black"/>
                </a:solidFill>
                <a:latin typeface="Georgia"/>
              </a:rPr>
              <a:t>συνευθυνόμενος</a:t>
            </a:r>
            <a:r>
              <a:rPr lang="el-GR" sz="1500" dirty="0">
                <a:solidFill>
                  <a:prstClr val="black"/>
                </a:solidFill>
                <a:latin typeface="Georgia"/>
              </a:rPr>
              <a:t>. </a:t>
            </a:r>
            <a:endParaRPr kumimoji="0" lang="el-GR" sz="1500" b="0" i="0" u="none" strike="noStrike" kern="1200" cap="none" spc="0" normalizeH="0" baseline="0" noProof="0" dirty="0">
              <a:ln>
                <a:noFill/>
              </a:ln>
              <a:solidFill>
                <a:prstClr val="black"/>
              </a:solidFill>
              <a:effectLst/>
              <a:uLnTx/>
              <a:uFillTx/>
              <a:latin typeface="Georgia"/>
              <a:ea typeface="+mn-ea"/>
              <a:cs typeface="+mn-cs"/>
            </a:endParaRPr>
          </a:p>
          <a:p>
            <a:pPr marL="274320" marR="0" lvl="0" indent="-274320" algn="just" defTabSz="914400" rtl="0" eaLnBrk="1" fontAlgn="auto" latinLnBrk="0" hangingPunct="1">
              <a:lnSpc>
                <a:spcPct val="100000"/>
              </a:lnSpc>
              <a:spcBef>
                <a:spcPct val="20000"/>
              </a:spcBef>
              <a:spcAft>
                <a:spcPts val="0"/>
              </a:spcAft>
              <a:buClr>
                <a:srgbClr val="D16349"/>
              </a:buClr>
              <a:buSzPct val="85000"/>
              <a:buFont typeface="Wingdings 2"/>
              <a:buChar char=""/>
              <a:tabLst/>
              <a:defRPr/>
            </a:pPr>
            <a:r>
              <a:rPr kumimoji="0" lang="el-GR" sz="1500" b="1" i="0" u="none" strike="noStrike" kern="1200" cap="none" spc="0" normalizeH="0" baseline="0" noProof="0" dirty="0">
                <a:ln>
                  <a:noFill/>
                </a:ln>
                <a:solidFill>
                  <a:prstClr val="black"/>
                </a:solidFill>
                <a:effectLst/>
                <a:uLnTx/>
                <a:uFillTx/>
                <a:latin typeface="Georgia"/>
                <a:ea typeface="+mn-ea"/>
                <a:cs typeface="+mn-cs"/>
              </a:rPr>
              <a:t>Επιστροφή του ποσού</a:t>
            </a:r>
            <a:r>
              <a:rPr kumimoji="0" lang="el-GR" sz="1500" b="0" i="0" u="none" strike="noStrike" kern="1200" cap="none" spc="0" normalizeH="0" baseline="0" noProof="0" dirty="0">
                <a:ln>
                  <a:noFill/>
                </a:ln>
                <a:solidFill>
                  <a:prstClr val="black"/>
                </a:solidFill>
                <a:effectLst/>
                <a:uLnTx/>
                <a:uFillTx/>
                <a:latin typeface="Georgia"/>
                <a:ea typeface="+mn-ea"/>
                <a:cs typeface="+mn-cs"/>
              </a:rPr>
              <a:t>: </a:t>
            </a:r>
            <a:r>
              <a:rPr kumimoji="0" lang="el-GR" sz="1500" b="1" i="0" u="none" strike="noStrike" kern="1200" cap="none" spc="0" normalizeH="0" baseline="0" noProof="0" dirty="0">
                <a:ln>
                  <a:noFill/>
                </a:ln>
                <a:solidFill>
                  <a:prstClr val="black"/>
                </a:solidFill>
                <a:effectLst/>
                <a:uLnTx/>
                <a:uFillTx/>
                <a:latin typeface="Georgia"/>
                <a:ea typeface="+mn-ea"/>
                <a:cs typeface="+mn-cs"/>
              </a:rPr>
              <a:t>Δεν συνιστά έλλειμμα</a:t>
            </a:r>
            <a:r>
              <a:rPr kumimoji="0" lang="el-GR" sz="1500" b="0" i="0" u="none" strike="noStrike" kern="1200" cap="none" spc="0" normalizeH="0" baseline="0" noProof="0" dirty="0">
                <a:ln>
                  <a:noFill/>
                </a:ln>
                <a:solidFill>
                  <a:prstClr val="black"/>
                </a:solidFill>
                <a:effectLst/>
                <a:uLnTx/>
                <a:uFillTx/>
                <a:latin typeface="Georgia"/>
                <a:ea typeface="+mn-ea"/>
                <a:cs typeface="+mn-cs"/>
              </a:rPr>
              <a:t>, καθώς κατά τις πραγματικές παραδοχές της </a:t>
            </a:r>
            <a:r>
              <a:rPr kumimoji="0" lang="el-GR" sz="1500" b="0" i="0" u="none" strike="noStrike" kern="1200" cap="none" spc="0" normalizeH="0" baseline="0" noProof="0" dirty="0" err="1">
                <a:ln>
                  <a:noFill/>
                </a:ln>
                <a:solidFill>
                  <a:prstClr val="black"/>
                </a:solidFill>
                <a:effectLst/>
                <a:uLnTx/>
                <a:uFillTx/>
                <a:latin typeface="Georgia"/>
                <a:ea typeface="+mn-ea"/>
                <a:cs typeface="+mn-cs"/>
              </a:rPr>
              <a:t>αναιρεσιβαλλόμενης</a:t>
            </a:r>
            <a:r>
              <a:rPr kumimoji="0" lang="el-GR" sz="1500" b="0" i="0" u="none" strike="noStrike" kern="1200" cap="none" spc="0" normalizeH="0" baseline="0" noProof="0" dirty="0">
                <a:ln>
                  <a:noFill/>
                </a:ln>
                <a:solidFill>
                  <a:prstClr val="black"/>
                </a:solidFill>
                <a:effectLst/>
                <a:uLnTx/>
                <a:uFillTx/>
                <a:latin typeface="Georgia"/>
                <a:ea typeface="+mn-ea"/>
                <a:cs typeface="+mn-cs"/>
              </a:rPr>
              <a:t>, εμπεριέχεται στο υπόλοιπο της διαχείρισης της επιχείρησης στις 31.12.2010 και </a:t>
            </a:r>
            <a:r>
              <a:rPr kumimoji="0" lang="el-GR" sz="1500" b="0" i="1" u="none" strike="noStrike" kern="1200" cap="none" spc="0" normalizeH="0" baseline="0" noProof="0" dirty="0">
                <a:ln>
                  <a:noFill/>
                </a:ln>
                <a:solidFill>
                  <a:prstClr val="black"/>
                </a:solidFill>
                <a:effectLst/>
                <a:uLnTx/>
                <a:uFillTx/>
                <a:latin typeface="Georgia"/>
                <a:ea typeface="+mn-ea"/>
                <a:cs typeface="+mn-cs"/>
              </a:rPr>
              <a:t>επιστράφηκε στον Δήμο μετά την αυτοδίκαιη λύση της. </a:t>
            </a:r>
            <a:r>
              <a:rPr kumimoji="0" lang="el-GR" sz="1500" b="1" i="0" u="none" strike="noStrike" kern="1200" cap="none" spc="0" normalizeH="0" baseline="0" noProof="0" dirty="0">
                <a:ln>
                  <a:noFill/>
                </a:ln>
                <a:solidFill>
                  <a:prstClr val="black"/>
                </a:solidFill>
                <a:effectLst/>
                <a:uLnTx/>
                <a:uFillTx/>
                <a:latin typeface="Georgia"/>
                <a:ea typeface="+mn-ea"/>
                <a:cs typeface="+mn-cs"/>
              </a:rPr>
              <a:t>(</a:t>
            </a:r>
            <a:r>
              <a:rPr kumimoji="0" lang="el-GR" sz="1500" b="1" i="0" u="none" strike="noStrike" kern="1200" cap="none" spc="0" normalizeH="0" baseline="0" noProof="0" dirty="0" err="1">
                <a:ln>
                  <a:noFill/>
                </a:ln>
                <a:solidFill>
                  <a:prstClr val="black"/>
                </a:solidFill>
                <a:effectLst/>
                <a:uLnTx/>
                <a:uFillTx/>
                <a:latin typeface="Georgia"/>
                <a:ea typeface="+mn-ea"/>
                <a:cs typeface="+mn-cs"/>
              </a:rPr>
              <a:t>ΕλΣ</a:t>
            </a:r>
            <a:r>
              <a:rPr kumimoji="0" lang="el-GR" sz="1500" b="1" i="0" u="none" strike="noStrike" kern="1200" cap="none" spc="0" normalizeH="0" baseline="0" noProof="0" dirty="0">
                <a:ln>
                  <a:noFill/>
                </a:ln>
                <a:solidFill>
                  <a:prstClr val="black"/>
                </a:solidFill>
                <a:effectLst/>
                <a:uLnTx/>
                <a:uFillTx/>
                <a:latin typeface="Georgia"/>
                <a:ea typeface="+mn-ea"/>
                <a:cs typeface="+mn-cs"/>
              </a:rPr>
              <a:t> </a:t>
            </a:r>
            <a:r>
              <a:rPr kumimoji="0" lang="el-GR" sz="1500" b="1" i="0" u="none" strike="noStrike" kern="1200" cap="none" spc="0" normalizeH="0" baseline="0" noProof="0" dirty="0" err="1">
                <a:ln>
                  <a:noFill/>
                </a:ln>
                <a:solidFill>
                  <a:prstClr val="black"/>
                </a:solidFill>
                <a:effectLst/>
                <a:uLnTx/>
                <a:uFillTx/>
                <a:latin typeface="Georgia"/>
                <a:ea typeface="+mn-ea"/>
                <a:cs typeface="+mn-cs"/>
              </a:rPr>
              <a:t>Ολομ</a:t>
            </a:r>
            <a:r>
              <a:rPr kumimoji="0" lang="el-GR" sz="1500" b="1" i="0" u="none" strike="noStrike" kern="1200" cap="none" spc="0" normalizeH="0" baseline="0" noProof="0" dirty="0">
                <a:ln>
                  <a:noFill/>
                </a:ln>
                <a:solidFill>
                  <a:prstClr val="black"/>
                </a:solidFill>
                <a:effectLst/>
                <a:uLnTx/>
                <a:uFillTx/>
                <a:latin typeface="Georgia"/>
                <a:ea typeface="+mn-ea"/>
                <a:cs typeface="+mn-cs"/>
              </a:rPr>
              <a:t>. 563/2025 </a:t>
            </a:r>
            <a:r>
              <a:rPr kumimoji="0" lang="el-GR" sz="1500" b="1" i="0" u="none" strike="noStrike" kern="1200" cap="none" spc="0" normalizeH="0" baseline="0" noProof="0" dirty="0" err="1">
                <a:ln>
                  <a:noFill/>
                </a:ln>
                <a:solidFill>
                  <a:prstClr val="black"/>
                </a:solidFill>
                <a:effectLst/>
                <a:uLnTx/>
                <a:uFillTx/>
                <a:latin typeface="Georgia"/>
                <a:ea typeface="+mn-ea"/>
                <a:cs typeface="+mn-cs"/>
              </a:rPr>
              <a:t>σκ</a:t>
            </a:r>
            <a:r>
              <a:rPr kumimoji="0" lang="el-GR" sz="1500" b="1" i="0" u="none" strike="noStrike" kern="1200" cap="none" spc="0" normalizeH="0" baseline="0" noProof="0" dirty="0">
                <a:ln>
                  <a:noFill/>
                </a:ln>
                <a:solidFill>
                  <a:prstClr val="black"/>
                </a:solidFill>
                <a:effectLst/>
                <a:uLnTx/>
                <a:uFillTx/>
                <a:latin typeface="Georgia"/>
                <a:ea typeface="+mn-ea"/>
                <a:cs typeface="+mn-cs"/>
              </a:rPr>
              <a:t>. 24).</a:t>
            </a:r>
          </a:p>
          <a:p>
            <a:pPr indent="0" algn="just">
              <a:buNone/>
            </a:pPr>
            <a:endParaRPr lang="el-GR" sz="1600" dirty="0"/>
          </a:p>
          <a:p>
            <a:pPr indent="0" algn="just">
              <a:buNone/>
            </a:pPr>
            <a:endParaRPr lang="el-GR" sz="1400" dirty="0"/>
          </a:p>
          <a:p>
            <a:pPr algn="just">
              <a:buNone/>
            </a:pPr>
            <a:endParaRPr lang="el-GR" sz="1400" dirty="0"/>
          </a:p>
          <a:p>
            <a:pPr algn="just"/>
            <a:endParaRPr lang="el-GR" sz="14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extLst>
      <p:ext uri="{BB962C8B-B14F-4D97-AF65-F5344CB8AC3E}">
        <p14:creationId xmlns:p14="http://schemas.microsoft.com/office/powerpoint/2010/main" val="2414878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Β. Η έννοια του ελλείμματος. </a:t>
            </a:r>
            <a:endParaRPr lang="en-US" sz="2400" b="1" dirty="0"/>
          </a:p>
        </p:txBody>
      </p:sp>
      <p:sp>
        <p:nvSpPr>
          <p:cNvPr id="3" name="2 - Θέση περιεχομένου"/>
          <p:cNvSpPr>
            <a:spLocks noGrp="1"/>
          </p:cNvSpPr>
          <p:nvPr>
            <p:ph sz="quarter" idx="1"/>
          </p:nvPr>
        </p:nvSpPr>
        <p:spPr>
          <a:xfrm>
            <a:off x="152400" y="1447800"/>
            <a:ext cx="8732520" cy="5105400"/>
          </a:xfrm>
        </p:spPr>
        <p:txBody>
          <a:bodyPr>
            <a:noAutofit/>
          </a:bodyPr>
          <a:lstStyle/>
          <a:p>
            <a:pPr indent="0" algn="just">
              <a:buNone/>
            </a:pPr>
            <a:endParaRPr lang="el-GR" sz="1600" b="1" dirty="0"/>
          </a:p>
          <a:p>
            <a:pPr marL="560070" indent="-285750" algn="just">
              <a:buFont typeface="Wingdings" panose="05000000000000000000" pitchFamily="2" charset="2"/>
              <a:buChar char="Ø"/>
            </a:pPr>
            <a:r>
              <a:rPr lang="el-GR" sz="1600" b="1" dirty="0"/>
              <a:t>Εν μέρει τυπικό και εν μέρει πραγματικό (ουσιαστικό). </a:t>
            </a:r>
          </a:p>
          <a:p>
            <a:pPr marL="560070" indent="-285750" algn="just">
              <a:buFont typeface="Wingdings" panose="05000000000000000000" pitchFamily="2" charset="2"/>
              <a:buChar char="Ø"/>
            </a:pPr>
            <a:endParaRPr lang="el-GR" sz="1600" b="1" dirty="0"/>
          </a:p>
          <a:p>
            <a:pPr indent="0" algn="just">
              <a:buNone/>
            </a:pPr>
            <a:r>
              <a:rPr lang="el-GR" sz="1600" b="1" dirty="0"/>
              <a:t>Π.χ</a:t>
            </a:r>
            <a:r>
              <a:rPr lang="el-GR" sz="1600" dirty="0"/>
              <a:t>. παράνομη απευθείας ανάθεση για την προμήθεια αξονικού τομογράφου. Καταλογισμός του συνόλου του ποσού με αποτέλεσμα το νοσοκομείο να χρησιμοποιεί τον τομογράφο με τα χρήματα των </a:t>
            </a:r>
            <a:r>
              <a:rPr lang="el-GR" sz="1600" dirty="0" err="1"/>
              <a:t>καταλογισθέντων</a:t>
            </a:r>
            <a:r>
              <a:rPr lang="el-GR" sz="1600" dirty="0"/>
              <a:t>.</a:t>
            </a:r>
          </a:p>
          <a:p>
            <a:pPr indent="0" algn="just">
              <a:buNone/>
            </a:pPr>
            <a:endParaRPr lang="el-GR" sz="1600" dirty="0"/>
          </a:p>
          <a:p>
            <a:pPr indent="0" algn="just">
              <a:buNone/>
            </a:pPr>
            <a:r>
              <a:rPr lang="el-GR" sz="1600" i="1" dirty="0"/>
              <a:t>Πάντως</a:t>
            </a:r>
            <a:r>
              <a:rPr lang="el-GR" sz="1600" dirty="0"/>
              <a:t> (σκ. 13 και 14 των Πρακτικών 2020): Η ελεγκτική διαπίστωση ότι στη θέση του εξόδου που πληρώθηκε εισήλθε κάποιο άλλο αγαθό ή υπηρεσία δεν πρέπει να οδηγεί, άνευ ετέρου, στην υιοθέτηση της θέσης ότι πρόκειται για τυπικό έλλειμμα. </a:t>
            </a:r>
            <a:r>
              <a:rPr lang="el-GR" sz="1600" i="1" dirty="0"/>
              <a:t>Για παράδειγμα, στην περίπτωση κατάτμησης μιας προμήθειας εις τρόπον ώστε να καταστρατηγούνται τα όρια διενέργειας τακτικού διαγωνισμού, ουδόλως μπορεί να αποκλειστεί η ύπαρξη περιουσιακής ζημίας λόγω της έλλειψης ανταγωνισμού και δημοσιότητας ή - ακόμη χειρότερα - υπερτιμολόγησης των σχετικών ειδών, πράγμα που μπορεί - και πρέπει - να ερευνηθεί μέσω της συλλογής συγκριτικών στοιχείων από άλλους δημόσιους φορείς ή/και ιδιώτες που διενήργησαν αντίστοιχες προμήθειες. Με βάση τα παραπάνω, δεν μπορεί να αποκλειστεί η περίπτωση ένα έλλειμμα να είναι εν μέρει τυπικό και εν μέρει ουσιαστικό</a:t>
            </a:r>
            <a:r>
              <a:rPr lang="el-GR" sz="1600" dirty="0"/>
              <a:t>.</a:t>
            </a:r>
          </a:p>
          <a:p>
            <a:pPr indent="0" algn="just">
              <a:buNone/>
            </a:pPr>
            <a:endParaRPr lang="el-GR" sz="1600" dirty="0"/>
          </a:p>
          <a:p>
            <a:pPr algn="just">
              <a:buNone/>
            </a:pPr>
            <a:endParaRPr lang="el-GR" sz="1600" dirty="0"/>
          </a:p>
          <a:p>
            <a:pPr algn="just"/>
            <a:endParaRPr lang="el-GR" sz="16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Β. Η έννοια του ελλείμματος. </a:t>
            </a:r>
            <a:endParaRPr lang="en-US" sz="2400" b="1" dirty="0"/>
          </a:p>
        </p:txBody>
      </p:sp>
      <p:sp>
        <p:nvSpPr>
          <p:cNvPr id="3" name="2 - Θέση περιεχομένου"/>
          <p:cNvSpPr>
            <a:spLocks noGrp="1"/>
          </p:cNvSpPr>
          <p:nvPr>
            <p:ph sz="quarter" idx="1"/>
          </p:nvPr>
        </p:nvSpPr>
        <p:spPr>
          <a:xfrm>
            <a:off x="152400" y="1447800"/>
            <a:ext cx="8732520" cy="5105400"/>
          </a:xfrm>
        </p:spPr>
        <p:txBody>
          <a:bodyPr>
            <a:noAutofit/>
          </a:bodyPr>
          <a:lstStyle/>
          <a:p>
            <a:pPr indent="0" algn="just">
              <a:buFont typeface="Wingdings" pitchFamily="2" charset="2"/>
              <a:buChar char="v"/>
            </a:pPr>
            <a:endParaRPr lang="el-GR" sz="1400" b="1" dirty="0"/>
          </a:p>
          <a:p>
            <a:pPr indent="0" algn="just">
              <a:buFont typeface="Wingdings" pitchFamily="2" charset="2"/>
              <a:buChar char="v"/>
            </a:pPr>
            <a:r>
              <a:rPr lang="el-GR" sz="1400" dirty="0"/>
              <a:t> Οπότε, η στόχευση είναι αφενός το ποσό που εν τέλει καταλογίζεται να αντιστοιχεί σίγουρα στην αποκατάσταση της πραγματικής ζημίας που υπέστη ο δημόσιος φορέας και, κατά τα λοιπά, για το τυπικό μέρος να επιβάλλεται ένα διοικητικό μέτρο αποκατάστασης της δημοσιονομικής νομιμότητας που να μην μετατρέπεται σε κύρωση δυσβάσταχτη για τον καταλογιζόμενο.</a:t>
            </a:r>
            <a:endParaRPr lang="el-GR" sz="1400" b="1" dirty="0"/>
          </a:p>
          <a:p>
            <a:pPr indent="0" algn="just">
              <a:buFont typeface="Wingdings" pitchFamily="2" charset="2"/>
              <a:buChar char="v"/>
            </a:pPr>
            <a:endParaRPr lang="el-GR" sz="1400" b="1" dirty="0"/>
          </a:p>
          <a:p>
            <a:pPr indent="0" algn="just">
              <a:buFont typeface="Wingdings" pitchFamily="2" charset="2"/>
              <a:buChar char="v"/>
            </a:pPr>
            <a:r>
              <a:rPr lang="el-GR" sz="1400" b="1" dirty="0"/>
              <a:t>Εφαρμογή αρχή της αναλογικότητας:</a:t>
            </a:r>
            <a:endParaRPr lang="en-US" sz="1400" dirty="0"/>
          </a:p>
          <a:p>
            <a:pPr indent="0" algn="just">
              <a:buNone/>
            </a:pPr>
            <a:r>
              <a:rPr lang="el-GR" sz="1400" dirty="0"/>
              <a:t>Η συνταγματική αρχή της αναλογικότητας, υπό την έννοια ότι το ύψος του επιβαλλόμενου καταλογισμού δεν συνδέεται </a:t>
            </a:r>
            <a:r>
              <a:rPr lang="el-GR" sz="1400" dirty="0" err="1"/>
              <a:t>ακάμπτως</a:t>
            </a:r>
            <a:r>
              <a:rPr lang="el-GR" sz="1400" dirty="0"/>
              <a:t> με το ύψος του διαπιστωθέντος ελλείμματος -το οποίο ενδέχεται να είναι ιδιαιτέρως υψηλό ακόμη και όταν η απόκλιση από τη νομιμότητα είναι χαμηλής απαξίας ή οι πράξεις και παραλείψεις των καταλογισθέντων οφείλονται σε ελαφρά αμέλεια αυτών- αλλά συνεκτιμώνται κι άλλες συντρέχουσες στην κάθε περίπτωση προϋποθέσεις, όπως </a:t>
            </a:r>
            <a:r>
              <a:rPr lang="el-GR" sz="1400" b="1" dirty="0"/>
              <a:t>ο βαθμός υπαιτιότητας του καταλογισθέντος (π.χ. δικηγόρος που ψηφίζει υπέρ εκδήλωσης παρουσίασης βιβλίου η οποία διοργανώνεται από δημοτική εταιρεία τελετών)</a:t>
            </a:r>
            <a:r>
              <a:rPr lang="el-GR" sz="1400" dirty="0"/>
              <a:t>, </a:t>
            </a:r>
            <a:r>
              <a:rPr lang="el-GR" sz="1400" b="1" dirty="0"/>
              <a:t>η βαρύτητα της δημοσιονομικής παράβασης (ενώ έχει δικηγόρο με πάγια αντιμισθία, προσλαμβάνει για μία εύκολη υπόθεση εξωτερικό συνεργάτη)</a:t>
            </a:r>
            <a:r>
              <a:rPr lang="el-GR" sz="1400" dirty="0"/>
              <a:t>, </a:t>
            </a:r>
            <a:r>
              <a:rPr lang="el-GR" sz="1400" b="1" dirty="0"/>
              <a:t>οι συνθήκες υπό τις οποίες τελέσθηκε (π.χ. πάγια πρακτική της υπηρεσίας που δεν έρχεται σε προφανή αντίθεση με τις ισχύουσες διατάξεις) </a:t>
            </a:r>
            <a:r>
              <a:rPr lang="el-GR" sz="1400" dirty="0"/>
              <a:t>και το επελθόν αποτέλεσμα, καθώς και </a:t>
            </a:r>
            <a:r>
              <a:rPr lang="el-GR" sz="1400" b="1" dirty="0"/>
              <a:t>η προσωπική και οικογενειακή του κατάσταση</a:t>
            </a:r>
            <a:r>
              <a:rPr lang="el-GR" sz="1400" dirty="0"/>
              <a:t>.  </a:t>
            </a:r>
            <a:endParaRPr lang="en-US" sz="1400" dirty="0"/>
          </a:p>
          <a:p>
            <a:pPr indent="0" algn="just">
              <a:buFont typeface="Wingdings" pitchFamily="2" charset="2"/>
              <a:buChar char="Ø"/>
            </a:pPr>
            <a:r>
              <a:rPr lang="el-GR" sz="1400" dirty="0"/>
              <a:t>Σταθμίσεις χωρίς συγκεκριμένα κριτήρια από τον δικαστή, απευθείας με βάση τη συνταγματική διάταξη: ανασφάλεια δικαίου.</a:t>
            </a:r>
            <a:endParaRPr lang="en-US" sz="1400" dirty="0"/>
          </a:p>
          <a:p>
            <a:pPr algn="just">
              <a:buNone/>
            </a:pPr>
            <a:endParaRPr lang="el-GR" sz="1400" dirty="0"/>
          </a:p>
          <a:p>
            <a:pPr algn="just">
              <a:buNone/>
            </a:pPr>
            <a:endParaRPr lang="el-GR" sz="1400" dirty="0"/>
          </a:p>
          <a:p>
            <a:pPr algn="just"/>
            <a:endParaRPr lang="el-GR" sz="14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Β. Η έννοια του ελλείμματος. </a:t>
            </a:r>
            <a:endParaRPr lang="en-US" sz="2400" b="1" dirty="0"/>
          </a:p>
        </p:txBody>
      </p:sp>
      <p:sp>
        <p:nvSpPr>
          <p:cNvPr id="3" name="2 - Θέση περιεχομένου"/>
          <p:cNvSpPr>
            <a:spLocks noGrp="1"/>
          </p:cNvSpPr>
          <p:nvPr>
            <p:ph sz="quarter" idx="1"/>
          </p:nvPr>
        </p:nvSpPr>
        <p:spPr>
          <a:xfrm>
            <a:off x="152400" y="1371600"/>
            <a:ext cx="8732520" cy="5105400"/>
          </a:xfrm>
        </p:spPr>
        <p:txBody>
          <a:bodyPr>
            <a:noAutofit/>
          </a:bodyPr>
          <a:lstStyle/>
          <a:p>
            <a:pPr marL="560070" indent="-285750" algn="just">
              <a:buFont typeface="Wingdings" panose="05000000000000000000" pitchFamily="2" charset="2"/>
              <a:buChar char="v"/>
            </a:pPr>
            <a:r>
              <a:rPr lang="el-GR" sz="1500" b="1" dirty="0"/>
              <a:t> Εφαρμογή αρχή της αναλογικότητας και απόφαση της Ολομέλειας ΦΓ8/14823/23 (Β΄ 1963/27.3.2023) κατ’ εξουσιοδότηση του άρθ. 150 του Οργανικού Νόμου (ν. 4820/2021, Α΄ 130):</a:t>
            </a:r>
            <a:endParaRPr lang="el-GR" sz="1400" b="1" dirty="0"/>
          </a:p>
          <a:p>
            <a:pPr indent="0" algn="just">
              <a:buNone/>
            </a:pPr>
            <a:r>
              <a:rPr lang="el-GR" sz="1400" b="1" dirty="0"/>
              <a:t>Άρθρο 150</a:t>
            </a:r>
          </a:p>
          <a:p>
            <a:pPr indent="0" algn="just">
              <a:buNone/>
            </a:pPr>
            <a:r>
              <a:rPr lang="el-GR" sz="1400" dirty="0"/>
              <a:t>1. </a:t>
            </a:r>
            <a:r>
              <a:rPr lang="el-GR" sz="1400" b="1" dirty="0"/>
              <a:t>Το </a:t>
            </a:r>
            <a:r>
              <a:rPr lang="el-GR" sz="1400" b="1" dirty="0" err="1"/>
              <a:t>καταλογίζον</a:t>
            </a:r>
            <a:r>
              <a:rPr lang="el-GR" sz="1400" b="1" dirty="0"/>
              <a:t> όργανο </a:t>
            </a:r>
            <a:r>
              <a:rPr lang="el-GR" sz="1400" dirty="0"/>
              <a:t>προβαίνει σε σταθμίσεις που επιβάλλονται από την αρχή της δίκαιης ισορροπίας και, αν συντρέχει λόγος, μειώνει ανάλογα το ποσό του καταλογισμού. Κατά τις σταθμίσεις συνεκτιμώνται ιδίως, η βαρύτητα της δημοσιονομικής παράβασης, ο βαθμός υπαιτιότητας, η σαφήνεια του νομικού πλαισίου και το </a:t>
            </a:r>
            <a:r>
              <a:rPr lang="el-GR" sz="1400" dirty="0" err="1"/>
              <a:t>επελθόν</a:t>
            </a:r>
            <a:r>
              <a:rPr lang="el-GR" sz="1400" dirty="0"/>
              <a:t> δημοσιονομικό αποτέλεσμα.</a:t>
            </a:r>
          </a:p>
          <a:p>
            <a:pPr indent="0" algn="just">
              <a:buNone/>
            </a:pPr>
            <a:endParaRPr lang="el-GR" sz="1400" b="1" dirty="0"/>
          </a:p>
          <a:p>
            <a:pPr indent="0" algn="just">
              <a:buNone/>
            </a:pPr>
            <a:r>
              <a:rPr lang="el-GR" sz="1400" b="1" dirty="0"/>
              <a:t>Άρθρο 164</a:t>
            </a:r>
          </a:p>
          <a:p>
            <a:pPr indent="0" algn="just">
              <a:buNone/>
            </a:pPr>
            <a:r>
              <a:rPr lang="el-GR" sz="1400" dirty="0"/>
              <a:t>Έλεγχος εκκρεμών διαχειρίσεων και έλεγχος νομιμότητας </a:t>
            </a:r>
            <a:r>
              <a:rPr lang="el-GR" sz="1400" dirty="0" err="1"/>
              <a:t>καταλογιστικών</a:t>
            </a:r>
            <a:r>
              <a:rPr lang="el-GR" sz="1400" dirty="0"/>
              <a:t> πράξεων</a:t>
            </a:r>
          </a:p>
          <a:p>
            <a:pPr indent="0" algn="just">
              <a:buNone/>
            </a:pPr>
            <a:r>
              <a:rPr lang="el-GR" sz="1400" dirty="0"/>
              <a:t>1. Τα άρθρα 142, 143, 144, 145, 149 και </a:t>
            </a:r>
            <a:r>
              <a:rPr lang="el-GR" sz="1400" b="1" dirty="0"/>
              <a:t>150</a:t>
            </a:r>
            <a:r>
              <a:rPr lang="el-GR" sz="1400" dirty="0"/>
              <a:t> εφαρμόζονται και στις εκκρεμείς διαδικασίες καταλογισμού για τις οποίες δεν έχει εκδοθεί </a:t>
            </a:r>
            <a:r>
              <a:rPr lang="el-GR" sz="1400" dirty="0" err="1"/>
              <a:t>καταλογιστική</a:t>
            </a:r>
            <a:r>
              <a:rPr lang="el-GR" sz="1400" dirty="0"/>
              <a:t> πράξη, μέχρι τη δημοσίευση του παρόντος.</a:t>
            </a:r>
          </a:p>
          <a:p>
            <a:pPr indent="0" algn="just">
              <a:buNone/>
            </a:pPr>
            <a:r>
              <a:rPr lang="el-GR" sz="1400" dirty="0"/>
              <a:t>2. Τα άρθρα 144 και </a:t>
            </a:r>
            <a:r>
              <a:rPr lang="el-GR" sz="1400" b="1" dirty="0"/>
              <a:t>150</a:t>
            </a:r>
            <a:r>
              <a:rPr lang="el-GR" sz="1400" dirty="0"/>
              <a:t> εφαρμόζονται από το Ελεγκτικό Συνέδριο, κατά την εκδίκαση του ένδικου μέσου της έφεσης ενώπιον των Τμημάτων του σε υποθέσεις από </a:t>
            </a:r>
            <a:r>
              <a:rPr lang="el-GR" sz="1400" dirty="0" err="1"/>
              <a:t>καταλογιστικές</a:t>
            </a:r>
            <a:r>
              <a:rPr lang="el-GR" sz="1400" dirty="0"/>
              <a:t> πράξεις, που εκδόθηκαν μέχρι τη δημοσίευση του παρόντος.</a:t>
            </a:r>
          </a:p>
          <a:p>
            <a:pPr indent="0" algn="just">
              <a:buNone/>
            </a:pPr>
            <a:endParaRPr lang="el-GR" sz="1400" dirty="0"/>
          </a:p>
          <a:p>
            <a:pPr indent="0" algn="just">
              <a:buNone/>
            </a:pPr>
            <a:r>
              <a:rPr lang="el-GR" sz="1400" dirty="0"/>
              <a:t>Δεδομένου ότι, με βάση την απόφαση της Ολομέλειας το ποσό μπορεί να μειωθεί έως ένα συγκεκριμένο όριο, μπορούν τα Τμήματα, κατά την εκδίκαση της έφεσης, να μειώσουν έτι περαιτέρω, με απευθείας εφαρμογή της αρχής της αναλογικότητας?</a:t>
            </a:r>
          </a:p>
          <a:p>
            <a:pPr indent="0" algn="just">
              <a:buNone/>
            </a:pPr>
            <a:endParaRPr lang="el-GR" sz="1400" dirty="0"/>
          </a:p>
          <a:p>
            <a:pPr indent="0" algn="just">
              <a:buNone/>
            </a:pPr>
            <a:endParaRPr lang="en-US" sz="1400" dirty="0"/>
          </a:p>
          <a:p>
            <a:pPr algn="just">
              <a:buNone/>
            </a:pPr>
            <a:endParaRPr lang="el-GR" sz="1400" dirty="0"/>
          </a:p>
          <a:p>
            <a:pPr algn="just">
              <a:buNone/>
            </a:pPr>
            <a:endParaRPr lang="el-GR" sz="1400" dirty="0"/>
          </a:p>
          <a:p>
            <a:pPr algn="just"/>
            <a:endParaRPr lang="el-GR" sz="14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extLst>
      <p:ext uri="{BB962C8B-B14F-4D97-AF65-F5344CB8AC3E}">
        <p14:creationId xmlns:p14="http://schemas.microsoft.com/office/powerpoint/2010/main" val="588456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Γ. Οι υπέρογκοι καταλογισμοί στην περίπτωση των </a:t>
            </a:r>
            <a:r>
              <a:rPr lang="el-GR" sz="2400" b="1" dirty="0" err="1"/>
              <a:t>αχρεωστήτως</a:t>
            </a:r>
            <a:r>
              <a:rPr lang="el-GR" sz="2400" b="1" dirty="0"/>
              <a:t> </a:t>
            </a:r>
            <a:r>
              <a:rPr lang="el-GR" sz="2400" b="1" dirty="0" err="1"/>
              <a:t>λαβόντων</a:t>
            </a:r>
            <a:r>
              <a:rPr lang="el-GR" sz="2400" b="1" dirty="0"/>
              <a:t> και μόνον. </a:t>
            </a:r>
            <a:endParaRPr lang="en-US" sz="2400" b="1" dirty="0"/>
          </a:p>
        </p:txBody>
      </p:sp>
      <p:sp>
        <p:nvSpPr>
          <p:cNvPr id="3" name="2 - Θέση περιεχομένου"/>
          <p:cNvSpPr>
            <a:spLocks noGrp="1"/>
          </p:cNvSpPr>
          <p:nvPr>
            <p:ph sz="quarter" idx="1"/>
          </p:nvPr>
        </p:nvSpPr>
        <p:spPr>
          <a:xfrm>
            <a:off x="152400" y="1447800"/>
            <a:ext cx="8732520" cy="4800600"/>
          </a:xfrm>
        </p:spPr>
        <p:txBody>
          <a:bodyPr>
            <a:noAutofit/>
          </a:bodyPr>
          <a:lstStyle/>
          <a:p>
            <a:pPr indent="0" algn="just">
              <a:buFont typeface="Wingdings" pitchFamily="2" charset="2"/>
              <a:buChar char="v"/>
            </a:pPr>
            <a:endParaRPr lang="el-GR" sz="1400" b="1" dirty="0"/>
          </a:p>
          <a:p>
            <a:pPr indent="0" algn="just">
              <a:buFont typeface="Wingdings" pitchFamily="2" charset="2"/>
              <a:buChar char="v"/>
            </a:pPr>
            <a:r>
              <a:rPr lang="el-GR" sz="1600" dirty="0"/>
              <a:t> Αυτά τα ζητήματα έχουν εν πολλοίς αντιμετωπιστεί με τον νέο δημοσιονομικό πλαίσιο που όμως αφορά τους καταλογισμούς που διενεργεί ως ελεγκτικό όργανο το Ελεγκτικό Συνέδριο και δεν αφορά τους διοικητικούς καταλογισμούς από άλλα όργανα που, όπως αναφέρθηκε στο κομμάτι της δικαιοδοσίας, υπάγονται στην αρμοδιότητα εκδίκασής του. </a:t>
            </a:r>
          </a:p>
          <a:p>
            <a:pPr indent="0" algn="just">
              <a:buFont typeface="Wingdings" pitchFamily="2" charset="2"/>
              <a:buChar char="v"/>
            </a:pPr>
            <a:r>
              <a:rPr lang="el-GR" sz="1600" dirty="0"/>
              <a:t>Θα κλείσω με την ανάδειξη ενός ζητήματος που μας απασχολεί στο Δεύτερο Τμήμα όπου υπηρετώ που αφορά τους καταλογισμούς υπαλλήλων κατόπιν απόφασης αυτοδίκαιης έκπτωσης, το οποίο επίσης αναδεικνύει μέρος των προβλημάτων που αναφέρθηκαν ανωτέρω σχετικά με τους υπέρογκους καταλογισμούς, με τα αβέβαια κριτήρια στάθμισης και με την πλημμελή, από τα διοικητικά όργανα, απόδοση ευθυνών στο σύνολο των δημοσιονομικά υπευθύνων.</a:t>
            </a:r>
          </a:p>
          <a:p>
            <a:pPr algn="just"/>
            <a:r>
              <a:rPr lang="el-GR" sz="1600" b="1" dirty="0"/>
              <a:t>Παράδειγμα</a:t>
            </a:r>
            <a:r>
              <a:rPr lang="el-GR" sz="1600" dirty="0"/>
              <a:t>: υπαλλήλου ο οποίος καταδικάζεται αμετάκλητα λόγω υπεξαίρεσης στην υπηρεσία. Η υπηρεσία λαμβάνει έγκαιρα γνώση της καταδικαστικής απόφασης και αντί να εκδώσει πράξη αυτοδίκαιης έκπτωσης τον διατηρεί στην υπηρεσία επί δεκαετία. Καταλογισμός με 150.000 ευρώ.</a:t>
            </a:r>
            <a:endParaRPr lang="en-US" sz="1600" dirty="0"/>
          </a:p>
          <a:p>
            <a:pPr algn="just"/>
            <a:r>
              <a:rPr lang="el-GR" sz="1600" dirty="0"/>
              <a:t>Επίκληση των αρχών της δικαιολογημένης εμπιστοσύνης, της χρηστής και εύρυθμης διοίκησης, του αδικαιολόγητου πλουτισμού και της αρχής της αναλογικότητας (</a:t>
            </a:r>
            <a:r>
              <a:rPr lang="el-GR" sz="1600" b="1" dirty="0" err="1"/>
              <a:t>ΕλΣυν</a:t>
            </a:r>
            <a:r>
              <a:rPr lang="el-GR" sz="1600" b="1" dirty="0"/>
              <a:t> 548/2025</a:t>
            </a:r>
            <a:r>
              <a:rPr lang="el-GR" sz="1600" dirty="0"/>
              <a:t>).</a:t>
            </a:r>
            <a:endParaRPr lang="en-US" sz="1600" dirty="0"/>
          </a:p>
          <a:p>
            <a:pPr indent="0" algn="just">
              <a:buFont typeface="Wingdings" pitchFamily="2" charset="2"/>
              <a:buChar char="v"/>
            </a:pPr>
            <a:endParaRPr lang="en-US" sz="1600" dirty="0"/>
          </a:p>
          <a:p>
            <a:pPr algn="just">
              <a:buNone/>
            </a:pPr>
            <a:endParaRPr lang="el-GR" sz="1400" dirty="0"/>
          </a:p>
          <a:p>
            <a:pPr algn="just">
              <a:buNone/>
            </a:pPr>
            <a:endParaRPr lang="el-GR" sz="1400" dirty="0"/>
          </a:p>
          <a:p>
            <a:pPr algn="just"/>
            <a:endParaRPr lang="el-GR" sz="14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400" b="1" dirty="0"/>
              <a:t>Γ. Οι υπέρογκοι καταλογισμοί στην περίπτωση των </a:t>
            </a:r>
            <a:r>
              <a:rPr lang="el-GR" sz="2400" b="1" dirty="0" err="1"/>
              <a:t>αχρεωστήτως</a:t>
            </a:r>
            <a:r>
              <a:rPr lang="el-GR" sz="2400" b="1" dirty="0"/>
              <a:t> </a:t>
            </a:r>
            <a:r>
              <a:rPr lang="el-GR" sz="2400" b="1" dirty="0" err="1"/>
              <a:t>λαβόντων</a:t>
            </a:r>
            <a:r>
              <a:rPr lang="el-GR" sz="2400" b="1" dirty="0"/>
              <a:t>. </a:t>
            </a:r>
            <a:endParaRPr lang="en-US" sz="2400" b="1" dirty="0"/>
          </a:p>
        </p:txBody>
      </p:sp>
      <p:sp>
        <p:nvSpPr>
          <p:cNvPr id="3" name="2 - Θέση περιεχομένου"/>
          <p:cNvSpPr>
            <a:spLocks noGrp="1"/>
          </p:cNvSpPr>
          <p:nvPr>
            <p:ph sz="quarter" idx="1"/>
          </p:nvPr>
        </p:nvSpPr>
        <p:spPr>
          <a:xfrm>
            <a:off x="152400" y="1371600"/>
            <a:ext cx="8732520" cy="5029200"/>
          </a:xfrm>
        </p:spPr>
        <p:txBody>
          <a:bodyPr>
            <a:noAutofit/>
          </a:bodyPr>
          <a:lstStyle/>
          <a:p>
            <a:pPr indent="0" algn="just">
              <a:buFont typeface="Wingdings" pitchFamily="2" charset="2"/>
              <a:buChar char="v"/>
            </a:pPr>
            <a:endParaRPr lang="el-GR" sz="1400" b="1" dirty="0"/>
          </a:p>
          <a:p>
            <a:pPr indent="0" algn="just">
              <a:buFont typeface="Wingdings" pitchFamily="2" charset="2"/>
              <a:buChar char="v"/>
            </a:pPr>
            <a:r>
              <a:rPr lang="el-GR" sz="1400" dirty="0"/>
              <a:t> Αποκλείεται </a:t>
            </a:r>
            <a:r>
              <a:rPr lang="el-GR" sz="1400" b="1" dirty="0"/>
              <a:t>η αξίωση  αδικαιολόγητου  πλουτισμού</a:t>
            </a:r>
            <a:r>
              <a:rPr lang="el-GR" sz="1400" dirty="0"/>
              <a:t>, όταν η εργασία παρασχέθηκε χωρίς νόμιμο έρεισμα από καταδικασθέντα κατά τα ανωτέρω υπάλληλο, </a:t>
            </a:r>
            <a:r>
              <a:rPr lang="el-GR" sz="1400" i="1" dirty="0"/>
              <a:t>η αναζήτηση των </a:t>
            </a:r>
            <a:r>
              <a:rPr lang="el-GR" sz="1400" i="1" dirty="0" err="1"/>
              <a:t>αχρεωστήτως</a:t>
            </a:r>
            <a:r>
              <a:rPr lang="el-GR" sz="1400" i="1" dirty="0"/>
              <a:t> καταβληθεισών αποδοχών, αυτών δηλαδή που καταβλήθηκαν σε αυτοδικαίως </a:t>
            </a:r>
            <a:r>
              <a:rPr lang="el-GR" sz="1400" i="1" dirty="0" err="1"/>
              <a:t>εκπεσόντα</a:t>
            </a:r>
            <a:r>
              <a:rPr lang="el-GR" sz="1400" i="1" dirty="0"/>
              <a:t> υπάλληλο, ο οποίος συνέχισε να παρέχει τις υπηρεσίες του μετά την αμετάκλητη καταδίκη του, υπηρετεί θεμιτό σκοπό δημοσίου συμφέροντος, </a:t>
            </a:r>
            <a:r>
              <a:rPr lang="el-GR" sz="1400" b="1" i="1" dirty="0"/>
              <a:t>δηλαδή την αφαίρεση από τον υπάλληλο κάθε κινήτρου για την απόκρυψη από την υπηρεσία του της καταδίκης του</a:t>
            </a:r>
            <a:r>
              <a:rPr lang="el-GR" sz="1400" i="1" dirty="0"/>
              <a:t> </a:t>
            </a:r>
            <a:r>
              <a:rPr lang="el-GR" sz="1400" dirty="0"/>
              <a:t>(</a:t>
            </a:r>
            <a:r>
              <a:rPr lang="el-GR" sz="1400" dirty="0" err="1"/>
              <a:t>ΕλΣυν</a:t>
            </a:r>
            <a:r>
              <a:rPr lang="el-GR" sz="1400" dirty="0"/>
              <a:t> Ι Τμ. 239/2017).</a:t>
            </a:r>
            <a:endParaRPr lang="en-US" sz="1400" dirty="0"/>
          </a:p>
          <a:p>
            <a:pPr indent="0" algn="just">
              <a:buFont typeface="Wingdings" pitchFamily="2" charset="2"/>
              <a:buChar char="v"/>
            </a:pPr>
            <a:r>
              <a:rPr lang="el-GR" sz="1400" b="1" dirty="0"/>
              <a:t> Συνταγματική αρχή του κράτους δικαίου, αρχή της προστασίας της δικαιολογημένης εμπιστοσύνης</a:t>
            </a:r>
            <a:r>
              <a:rPr lang="el-GR" sz="1400" dirty="0"/>
              <a:t>: προστατευόμενη εμπιστοσύνη δεν δημιουργείται όταν ο διοικούμενος παρά την ύπαρξη νομοθετικής διάταξης και χωρίς οποιαδήποτε ρητή διαβεβαίωση ή θετική ενέργεια της διοίκησης παραβαίνει υποχρέωσή του που επιφέρει ως συνέπεια τον καταλογισμό του ως </a:t>
            </a:r>
            <a:r>
              <a:rPr lang="el-GR" sz="1400" dirty="0" err="1"/>
              <a:t>αχρεωστήτως</a:t>
            </a:r>
            <a:r>
              <a:rPr lang="el-GR" sz="1400" dirty="0"/>
              <a:t> </a:t>
            </a:r>
            <a:r>
              <a:rPr lang="el-GR" sz="1400" dirty="0" err="1"/>
              <a:t>λαβόντος</a:t>
            </a:r>
            <a:r>
              <a:rPr lang="el-GR" sz="1400" dirty="0"/>
              <a:t>.</a:t>
            </a:r>
          </a:p>
          <a:p>
            <a:pPr indent="0" algn="just">
              <a:buFont typeface="Wingdings" pitchFamily="2" charset="2"/>
              <a:buChar char="v"/>
            </a:pPr>
            <a:r>
              <a:rPr lang="el-GR" sz="1400" dirty="0"/>
              <a:t> </a:t>
            </a:r>
            <a:r>
              <a:rPr lang="el-GR" sz="1400" b="1" dirty="0"/>
              <a:t>Η αρχή της χρηστής και εύρυθμης διοίκησης: </a:t>
            </a:r>
            <a:r>
              <a:rPr lang="el-GR" sz="1400" dirty="0"/>
              <a:t>δημιουργήθηκε στο </a:t>
            </a:r>
            <a:r>
              <a:rPr lang="el-GR" sz="1400" dirty="0" err="1"/>
              <a:t>λαβόντα</a:t>
            </a:r>
            <a:r>
              <a:rPr lang="el-GR" sz="1400" dirty="0"/>
              <a:t> σταθερή και δικαιολογημένη πεποίθηση ότι ήταν δικαιούχος αυτών και, συνεπώς, τις εισέπραξε </a:t>
            </a:r>
            <a:r>
              <a:rPr lang="el-GR" sz="1400" dirty="0" err="1"/>
              <a:t>καλοπίστως</a:t>
            </a:r>
            <a:r>
              <a:rPr lang="el-GR" sz="1400" dirty="0"/>
              <a:t>.</a:t>
            </a:r>
          </a:p>
          <a:p>
            <a:pPr indent="0" algn="just">
              <a:buFont typeface="Wingdings" pitchFamily="2" charset="2"/>
              <a:buChar char="v"/>
            </a:pPr>
            <a:r>
              <a:rPr lang="el-GR" sz="1400" dirty="0"/>
              <a:t>Μείωση με βάση την </a:t>
            </a:r>
            <a:r>
              <a:rPr lang="el-GR" sz="1400" b="1" dirty="0"/>
              <a:t>αρχή της αναλογικότητας</a:t>
            </a:r>
            <a:r>
              <a:rPr lang="el-GR" sz="1400" dirty="0"/>
              <a:t>. </a:t>
            </a:r>
          </a:p>
          <a:p>
            <a:r>
              <a:rPr lang="el-GR" sz="1400" dirty="0"/>
              <a:t>Καταλογισμός και υπαλλήλων που συνέπραξαν στην παρανομία. </a:t>
            </a:r>
          </a:p>
          <a:p>
            <a:pPr algn="just"/>
            <a:r>
              <a:rPr lang="el-GR" sz="1400" dirty="0"/>
              <a:t>Άρθρο 152 ν. 4270/2014: «</a:t>
            </a:r>
            <a:r>
              <a:rPr lang="el-GR" sz="1400" i="1" dirty="0"/>
              <a:t>1. (…) 4. Στις περιπτώσεις πληρωμής μη νόμιμων δαπανών καταλογίζεται:</a:t>
            </a:r>
            <a:endParaRPr lang="en-US" sz="1400" i="1" dirty="0"/>
          </a:p>
          <a:p>
            <a:pPr indent="0" algn="just">
              <a:buNone/>
            </a:pPr>
            <a:r>
              <a:rPr lang="el-GR" sz="1400" b="1" i="1" dirty="0"/>
              <a:t>α. στα υπηρεσιακά όργανα που από </a:t>
            </a:r>
            <a:r>
              <a:rPr lang="el-GR" sz="1400" b="1" i="1" u="sng" dirty="0"/>
              <a:t>δόλο ή βαρεία αμέλεια </a:t>
            </a:r>
            <a:r>
              <a:rPr lang="el-GR" sz="1400" b="1" i="1" dirty="0"/>
              <a:t>έχουν εκδώσει παράνομες διοικητικές πράξεις ή έχουν συμπράξει στη μη τήρηση των νόμιμων διαδικασιών πραγματοποίησης της δαπάνης </a:t>
            </a:r>
            <a:r>
              <a:rPr lang="el-GR" sz="1400" i="1" dirty="0"/>
              <a:t>και</a:t>
            </a:r>
            <a:endParaRPr lang="en-US" sz="1400" i="1" dirty="0"/>
          </a:p>
          <a:p>
            <a:pPr indent="0" algn="just">
              <a:buNone/>
            </a:pPr>
            <a:r>
              <a:rPr lang="el-GR" sz="1400" i="1" dirty="0"/>
              <a:t>β. στους </a:t>
            </a:r>
            <a:r>
              <a:rPr lang="el-GR" sz="1400" i="1" dirty="0" err="1"/>
              <a:t>λαβόντες</a:t>
            </a:r>
            <a:r>
              <a:rPr lang="el-GR" sz="1400" i="1" dirty="0"/>
              <a:t>, εφόσον υπέχουν ευθύνη για τη μη τήρηση των ανωτέρω διαδικασιών.</a:t>
            </a:r>
            <a:endParaRPr lang="en-US" sz="1400" i="1" dirty="0"/>
          </a:p>
          <a:p>
            <a:pPr indent="0" algn="just">
              <a:buNone/>
            </a:pPr>
            <a:r>
              <a:rPr lang="el-GR" sz="1400" i="1" dirty="0"/>
              <a:t>Στους </a:t>
            </a:r>
            <a:r>
              <a:rPr lang="el-GR" sz="1400" i="1" dirty="0" err="1"/>
              <a:t>λαβόντες</a:t>
            </a:r>
            <a:r>
              <a:rPr lang="el-GR" sz="1400" i="1" dirty="0"/>
              <a:t> καταλογίζεται και σε κάθε περίπτωση </a:t>
            </a:r>
            <a:r>
              <a:rPr lang="el-GR" sz="1400" i="1" dirty="0" err="1"/>
              <a:t>αχρεώστητης</a:t>
            </a:r>
            <a:r>
              <a:rPr lang="el-GR" sz="1400" i="1" dirty="0"/>
              <a:t> πληρωμής</a:t>
            </a:r>
            <a:r>
              <a:rPr lang="el-GR" sz="1400" dirty="0"/>
              <a:t>».</a:t>
            </a:r>
            <a:endParaRPr lang="en-US" sz="1400" dirty="0"/>
          </a:p>
          <a:p>
            <a:pPr indent="0" algn="just">
              <a:buFont typeface="Wingdings" pitchFamily="2" charset="2"/>
              <a:buChar char="v"/>
            </a:pPr>
            <a:endParaRPr lang="el-GR" sz="1600" dirty="0"/>
          </a:p>
          <a:p>
            <a:pPr indent="0" algn="just">
              <a:buFont typeface="Wingdings" pitchFamily="2" charset="2"/>
              <a:buChar char="v"/>
            </a:pPr>
            <a:endParaRPr lang="en-US" sz="1600" dirty="0"/>
          </a:p>
          <a:p>
            <a:pPr algn="just"/>
            <a:endParaRPr lang="en-US" sz="1600" dirty="0"/>
          </a:p>
          <a:p>
            <a:pPr indent="0" algn="just">
              <a:buFont typeface="Wingdings" pitchFamily="2" charset="2"/>
              <a:buChar char="v"/>
            </a:pPr>
            <a:endParaRPr lang="en-US" sz="1600" dirty="0"/>
          </a:p>
          <a:p>
            <a:pPr algn="just">
              <a:buNone/>
            </a:pPr>
            <a:endParaRPr lang="el-GR" sz="1400" dirty="0"/>
          </a:p>
          <a:p>
            <a:pPr algn="just">
              <a:buNone/>
            </a:pPr>
            <a:endParaRPr lang="el-GR" sz="1400" dirty="0"/>
          </a:p>
          <a:p>
            <a:pPr algn="just"/>
            <a:endParaRPr lang="el-GR" sz="1400" dirty="0"/>
          </a:p>
          <a:p>
            <a:pPr algn="just">
              <a:buNone/>
            </a:pPr>
            <a:endParaRPr lang="en-US" sz="1400" dirty="0"/>
          </a:p>
          <a:p>
            <a:pPr algn="just">
              <a:buNone/>
            </a:pPr>
            <a:endParaRPr lang="el-GR" sz="1400" dirty="0"/>
          </a:p>
          <a:p>
            <a:pPr algn="just">
              <a:buNone/>
            </a:pPr>
            <a:endParaRPr lang="en-US" sz="1400" dirty="0"/>
          </a:p>
          <a:p>
            <a:pPr algn="just"/>
            <a:endParaRPr lang="en-US" sz="1400" dirty="0"/>
          </a:p>
          <a:p>
            <a:pPr algn="just"/>
            <a:endParaRPr lang="el-GR" sz="1400" dirty="0"/>
          </a:p>
          <a:p>
            <a:pPr algn="just"/>
            <a:endParaRPr lang="el-GR" sz="1400" dirty="0"/>
          </a:p>
          <a:p>
            <a:pPr algn="just">
              <a:buNone/>
            </a:pPr>
            <a:r>
              <a:rPr lang="el-GR" sz="1400" dirty="0"/>
              <a:t> </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Τίτλος"/>
          <p:cNvSpPr>
            <a:spLocks noGrp="1"/>
          </p:cNvSpPr>
          <p:nvPr>
            <p:ph type="title"/>
          </p:nvPr>
        </p:nvSpPr>
        <p:spPr>
          <a:xfrm>
            <a:off x="304800" y="1676400"/>
            <a:ext cx="8534400" cy="1676400"/>
          </a:xfrm>
        </p:spPr>
        <p:txBody>
          <a:bodyPr/>
          <a:lstStyle/>
          <a:p>
            <a:r>
              <a:rPr lang="el-GR" b="1" dirty="0"/>
              <a:t>Σας ευχαριστώ πολύ για την προσοχή σας!</a:t>
            </a:r>
            <a:endParaRPr lang="en-US" b="1"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ημοτικός">
  <a:themeElements>
    <a:clrScheme name="Δημοτικός">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Δημοτικός">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ημοτικός">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6355</TotalTime>
  <Words>4672</Words>
  <Application>Microsoft Office PowerPoint</Application>
  <PresentationFormat>Προβολή στην οθόνη (4:3)</PresentationFormat>
  <Paragraphs>275</Paragraphs>
  <Slides>24</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24</vt:i4>
      </vt:variant>
    </vt:vector>
  </HeadingPairs>
  <TitlesOfParts>
    <vt:vector size="30" baseType="lpstr">
      <vt:lpstr>Arial</vt:lpstr>
      <vt:lpstr>Georgia</vt:lpstr>
      <vt:lpstr>Times New Roman</vt:lpstr>
      <vt:lpstr>Wingdings</vt:lpstr>
      <vt:lpstr>Wingdings 2</vt:lpstr>
      <vt:lpstr>Δημοτικός</vt:lpstr>
      <vt:lpstr>  ΠΜΣ Δημοσίου Δικαίου Νομικής Σχολής Αθηνών. Δίκαιο του Ελεγκτικού Συνεδρίου.  </vt:lpstr>
      <vt:lpstr>Α. Η δικαιοδοσία.</vt:lpstr>
      <vt:lpstr>Α. Η δικαιοδοσία.</vt:lpstr>
      <vt:lpstr>Α. Η δικαιοδοσία. </vt:lpstr>
      <vt:lpstr>Α. Η δικαιοδοσία. </vt:lpstr>
      <vt:lpstr>Α. Η δικαιοδοσία.</vt:lpstr>
      <vt:lpstr>Α. Δικαιοδοσία. </vt:lpstr>
      <vt:lpstr>Α. Δικαιοδοσία. </vt:lpstr>
      <vt:lpstr>Α. Δικαιοδοσία. </vt:lpstr>
      <vt:lpstr>Α. Δικαιοδοσία – Ειδικές εφαρμογές (συμβατικές σχέσεις). </vt:lpstr>
      <vt:lpstr>Α. Δικαιοδοσία - Ειδικές εφαρμογές (συμβατικές σχέσεις). </vt:lpstr>
      <vt:lpstr>Α. Δικαιοδοσία Ειδικές εφαρμογές (συμβατικές σχέσεις). </vt:lpstr>
      <vt:lpstr>Α. Δικαιοδοσία - Ειδικές εφαρμογές (συμβατικές σχέσεις). </vt:lpstr>
      <vt:lpstr>Α. Δικαιοδοσία – Ειδικές εφαρμογές (κληροδοτήματα). </vt:lpstr>
      <vt:lpstr>Α. Δικαιοδοσία - Ειδικές εφαρμογές (κληροδοτήματα). </vt:lpstr>
      <vt:lpstr>Β. Η έννοια του ελλείμματος. </vt:lpstr>
      <vt:lpstr>Β. Η έννοια του ελλείμματος. </vt:lpstr>
      <vt:lpstr>Β. Η έννοια του ελλείμματος. </vt:lpstr>
      <vt:lpstr>Β. Η έννοια του ελλείμματος. </vt:lpstr>
      <vt:lpstr>Β. Η έννοια του ελλείμματος. </vt:lpstr>
      <vt:lpstr>Β. Η έννοια του ελλείμματος. </vt:lpstr>
      <vt:lpstr>Γ. Οι υπέρογκοι καταλογισμοί στην περίπτωση των αχρεωστήτως λαβόντων και μόνον. </vt:lpstr>
      <vt:lpstr>Γ. Οι υπέρογκοι καταλογισμοί στην περίπτωση των αχρεωστήτως λαβόντων. </vt:lpstr>
      <vt:lpstr>Σας ευχαριστώ πολύ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evita konstantakou</dc:creator>
  <cp:lastModifiedBy>user</cp:lastModifiedBy>
  <cp:revision>233</cp:revision>
  <dcterms:created xsi:type="dcterms:W3CDTF">2020-11-19T10:41:12Z</dcterms:created>
  <dcterms:modified xsi:type="dcterms:W3CDTF">2026-05-13T06:52:29Z</dcterms:modified>
</cp:coreProperties>
</file>