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74" r:id="rId5"/>
    <p:sldId id="262" r:id="rId6"/>
    <p:sldId id="261" r:id="rId7"/>
    <p:sldId id="257" r:id="rId8"/>
    <p:sldId id="258" r:id="rId9"/>
    <p:sldId id="276" r:id="rId10"/>
    <p:sldId id="275" r:id="rId11"/>
    <p:sldId id="277" r:id="rId12"/>
    <p:sldId id="279" r:id="rId13"/>
    <p:sldId id="278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0" autoAdjust="0"/>
  </p:normalViewPr>
  <p:slideViewPr>
    <p:cSldViewPr>
      <p:cViewPr varScale="1">
        <p:scale>
          <a:sx n="49" d="100"/>
          <a:sy n="49" d="100"/>
        </p:scale>
        <p:origin x="-52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2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74E8C-82BC-4A4C-BE7D-95BC74771BB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5E1B1-FFED-4652-A8DB-DD44632AD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A107-302E-4AE2-92DF-9BE054207E1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EC0E-C471-48AB-80D0-2A898BBFF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5DB9-44EE-4503-98B1-8A4592E2FA01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9F7B3-ED46-4E7D-A307-543A136A5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D7075-28F9-4A29-A8C0-4A2939D304E8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173A9-456B-4C19-AFF8-0D3D4D38D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C92FC-55E5-4B86-8BA0-2B0E55E0DAC4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DFF0-DDFD-418E-97A9-C28FE0A9C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410C-9539-450F-89DD-63CEE534378A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98D18-5A9E-4D22-9DE1-F6397C82B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2EC4-F033-4955-B31F-FF832453DE25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0D5D-9FCC-4B16-9074-09879DC46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988E0-F536-49AB-B869-F93A6BCC002D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CC84-A817-468D-BD55-6F98E97796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C2125-F4D9-451F-8857-13C8101B41D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C3967-1B36-4B03-8228-F13E50845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40249-612E-440E-A517-3C3930885D02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601D9-8F6A-4C5E-8C59-5D6D955CE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D888-74FB-453F-8C1A-7E267C02DEB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AE1E9-4286-42A6-B193-B25340DAD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F0BC4E-2EE2-44D3-B2A2-E02A6296E709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1536C6-C8CA-49AD-B9FA-368EE7EB2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xUriServ/LexUriServ.do?uri=OJ:C:2006:179:0002:0007:EL:PDF" TargetMode="External"/><Relationship Id="rId2" Type="http://schemas.openxmlformats.org/officeDocument/2006/relationships/hyperlink" Target="http://ec.europa.eu/internal_market/publicprocurement/rules/current/index_en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b="1" dirty="0" smtClean="0"/>
              <a:t>Συμβατική δράση της Δημόσιας Διοίκησης </a:t>
            </a:r>
            <a:endParaRPr lang="el-GR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i="1" dirty="0" smtClean="0"/>
              <a:t>Αικατερίνη </a:t>
            </a:r>
            <a:r>
              <a:rPr lang="el-GR" sz="2800" b="1" i="1" dirty="0" smtClean="0"/>
              <a:t>Ηλιάδου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i="1" dirty="0" smtClean="0"/>
              <a:t>20.05.2013</a:t>
            </a:r>
            <a:endParaRPr lang="el-GR" sz="28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4000" b="1" dirty="0" smtClean="0"/>
              <a:t>Διακήρυξη διαγωνισμού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Κανονιστική </a:t>
            </a:r>
            <a:r>
              <a:rPr lang="el-GR" dirty="0" smtClean="0"/>
              <a:t>φύση </a:t>
            </a:r>
            <a:r>
              <a:rPr lang="el-GR" dirty="0" smtClean="0"/>
              <a:t>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δεσμεύει </a:t>
            </a:r>
            <a:r>
              <a:rPr lang="el-GR" dirty="0" smtClean="0"/>
              <a:t>τόσο την αναθέτουσα αρχή όσο και τους </a:t>
            </a:r>
            <a:r>
              <a:rPr lang="el-GR" dirty="0" smtClean="0"/>
              <a:t>συμμετέχοντες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Καθορίζει το Α της σύμβασης, τους όρους συμμετοχής στον διαγωνισμό και τα κριτήρια επιλογής αναδόχου και ανάθεσης της σύμβασης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Παράβαση όρου διακήρυξης: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απαράδεκτη </a:t>
            </a:r>
            <a:r>
              <a:rPr lang="el-GR" dirty="0" smtClean="0"/>
              <a:t>προσφορά </a:t>
            </a:r>
            <a:endParaRPr lang="el-GR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ακυρότητα </a:t>
            </a:r>
            <a:r>
              <a:rPr lang="el-GR" dirty="0" smtClean="0"/>
              <a:t>πράξης της αρχής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Συμμετοχή</a:t>
            </a:r>
            <a:r>
              <a:rPr lang="el-GR" dirty="0" smtClean="0"/>
              <a:t>: αποδοχή όρων διακήρυξης, απώλεια έννομου συμφέροντος για αμφισβήτηση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4000" b="1" dirty="0" smtClean="0"/>
              <a:t>Αρχή της τυπικότητας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Γιατί: διαφάνεια</a:t>
            </a:r>
            <a:r>
              <a:rPr lang="el-GR" dirty="0" smtClean="0"/>
              <a:t>, αποφυγή </a:t>
            </a:r>
            <a:r>
              <a:rPr lang="el-GR" dirty="0" smtClean="0"/>
              <a:t>αλλοιώσεων, ανταγωνισμός , ισότητα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</a:t>
            </a:r>
            <a:r>
              <a:rPr lang="el-GR" dirty="0" smtClean="0"/>
              <a:t>χι </a:t>
            </a:r>
            <a:r>
              <a:rPr lang="el-GR" dirty="0" smtClean="0"/>
              <a:t>μόνον ότι προβάλλεται με ενστάσεις / προσφυγές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Όχι </a:t>
            </a:r>
            <a:r>
              <a:rPr lang="el-GR" dirty="0" smtClean="0"/>
              <a:t>δυνατότητα διόρθωσης με αιτιολογία περί «μικρής απόκλισης» κ.λπ</a:t>
            </a:r>
            <a:r>
              <a:rPr lang="el-GR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/>
              <a:t>Ό,τι</a:t>
            </a:r>
            <a:r>
              <a:rPr lang="el-GR" dirty="0" smtClean="0"/>
              <a:t> ελλείπει δεν συμπληρώνεται εκ των υστέρων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Μπορεί να γίνει συμπλήρωση ή διευκρίνιση μόνο σε σχέση με νομίμως υποβληθέντα έγγραφα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Όχι παλινδρομήσεις </a:t>
            </a:r>
            <a:endParaRPr lang="el-G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b="1" dirty="0" smtClean="0"/>
              <a:t>Τύπος Διοικητικής Σύμβασης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Έγγραφο – άρθρο 80 Ν.2362/1995 για συμβάσεις με αντικείμενο μεγαλύτερο των 2.500 Ευρώ </a:t>
            </a:r>
          </a:p>
          <a:p>
            <a:r>
              <a:rPr lang="el-GR" dirty="0" smtClean="0"/>
              <a:t>Άρθρο 22 ΚΔΔ </a:t>
            </a:r>
          </a:p>
          <a:p>
            <a:r>
              <a:rPr lang="el-GR" dirty="0" smtClean="0"/>
              <a:t>Αποδεικτικός τύπος και όχι συστατικός κατά κανόνα: άρα η σύμβαση καταρτίζεται με την επίδοση της απόφασης κατακύρωσης ή ανάθεσης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Ολοκλήρωση διαγωνισμού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Έκδοση κατακυρωτικής απόφασης </a:t>
            </a:r>
          </a:p>
          <a:p>
            <a:r>
              <a:rPr lang="el-GR" dirty="0" smtClean="0"/>
              <a:t>Βάση των κριτηρίων ανάδειξης αναδόχου – όπως προσδιορίζονται στη διακήρυξη κατά διακριτική ευχέρεια / δέσμια αρμοδιότητα όταν μειοδοτικός ή πλειοδοτικός διαγωνισμός </a:t>
            </a:r>
          </a:p>
          <a:p>
            <a:r>
              <a:rPr lang="el-GR" dirty="0" smtClean="0"/>
              <a:t>Δυνατότητα ελέγχου: αίτηση ακύρωσης </a:t>
            </a:r>
            <a:r>
              <a:rPr lang="el-GR" dirty="0" err="1" smtClean="0"/>
              <a:t>ΣτΕ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ακυρωτική απόφαση ενεργεί </a:t>
            </a:r>
            <a:r>
              <a:rPr lang="en-US" dirty="0" smtClean="0"/>
              <a:t>ex </a:t>
            </a:r>
            <a:r>
              <a:rPr lang="en-US" dirty="0" err="1" smtClean="0"/>
              <a:t>tunc</a:t>
            </a:r>
            <a:r>
              <a:rPr lang="en-US" dirty="0" smtClean="0"/>
              <a:t> </a:t>
            </a:r>
            <a:r>
              <a:rPr lang="el-GR" dirty="0" smtClean="0"/>
              <a:t>&amp; </a:t>
            </a:r>
            <a:r>
              <a:rPr lang="en-US" dirty="0" err="1" smtClean="0"/>
              <a:t>erga</a:t>
            </a:r>
            <a:r>
              <a:rPr lang="en-US" dirty="0" smtClean="0"/>
              <a:t> </a:t>
            </a:r>
            <a:r>
              <a:rPr lang="en-US" dirty="0" err="1" smtClean="0"/>
              <a:t>omnes</a:t>
            </a:r>
            <a:r>
              <a:rPr lang="en-US" dirty="0" smtClean="0"/>
              <a:t> </a:t>
            </a:r>
          </a:p>
          <a:p>
            <a:r>
              <a:rPr lang="el-GR" dirty="0" smtClean="0"/>
              <a:t>Υποχρέωση συμμόρφωσης: όχι μόνον ανύπαρκτη η ακυρωθείσα αλλά και υποχρέωση με θετικές ενέργειες να αναμορφωθεί η κατάσταση που δημιουργήθηκε </a:t>
            </a:r>
          </a:p>
          <a:p>
            <a:r>
              <a:rPr lang="el-GR" dirty="0" smtClean="0"/>
              <a:t>Εάν ακυρωθεί η κατακυρωτική θεωρείται ότι δεν έγινε ποτέ</a:t>
            </a:r>
          </a:p>
          <a:p>
            <a:pPr lvl="1"/>
            <a:r>
              <a:rPr lang="el-GR" dirty="0" smtClean="0"/>
              <a:t>Εάν έχει γίνει επίδοση της κατακυρωτικής που ακυρώθηκε, δεν δεσμεύεται το Δημόσιο</a:t>
            </a:r>
          </a:p>
          <a:p>
            <a:pPr lvl="1"/>
            <a:r>
              <a:rPr lang="el-GR" dirty="0" smtClean="0"/>
              <a:t>Εάν απαιτείται έγγραφο ως συστατικός τύπος και προηγηθεί ακύρωση, δεν μπορεί να υπογραφεί</a:t>
            </a:r>
          </a:p>
          <a:p>
            <a:pPr lvl="1"/>
            <a:r>
              <a:rPr lang="el-GR" dirty="0" smtClean="0"/>
              <a:t>Εάν έχει καταρτισθεί σύμβαση: αναγνωριστική δικαστική απόφαση περί ακυρότητας </a:t>
            </a:r>
          </a:p>
          <a:p>
            <a:pPr lvl="1"/>
            <a:r>
              <a:rPr lang="el-GR" dirty="0" smtClean="0"/>
              <a:t>Ευθύνη Δημοσίου: αδικαιολόγητος πλουτισμός και διαπραγματεύσεις </a:t>
            </a:r>
          </a:p>
          <a:p>
            <a:r>
              <a:rPr lang="el-GR" dirty="0" smtClean="0"/>
              <a:t>Κύρωση με νόμο 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Προσωρινή προστασία σχετικά με τις δημόσιες συμβάσεις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ρυθμίσεις του Ν. 3886/2010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Πριν το Ν. 3886/2010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Ν. 2522/1997 – Οδ. 89/655: «Δικονομική Οδηγία» – για συμβάσεις Οδ. 93/37, 93/36 και 92/50/ΕΟΚ</a:t>
            </a:r>
          </a:p>
          <a:p>
            <a:r>
              <a:rPr lang="el-GR" dirty="0" smtClean="0"/>
              <a:t>Ν. 2854/2000 για φορείς στους εξαιρούμενους τομείς (Οδ. 92/13/ΕΟΚ)</a:t>
            </a:r>
          </a:p>
          <a:p>
            <a:r>
              <a:rPr lang="el-GR" dirty="0" smtClean="0"/>
              <a:t>Οδ. 2004/18 και 17/ΕΚ</a:t>
            </a:r>
          </a:p>
          <a:p>
            <a:r>
              <a:rPr lang="el-GR" dirty="0" smtClean="0"/>
              <a:t>Οδ. 2007/66/ΕΚ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Προϋποθέσεις παραδεκτού αίτησης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Να εμπίπτει στο πεδίο εφαρμογής του ν. 3886/2010</a:t>
            </a:r>
          </a:p>
          <a:p>
            <a:r>
              <a:rPr lang="el-GR" dirty="0" smtClean="0"/>
              <a:t>Να υποβληθεί προδικαστική προσφυγή στην αναθέτουσα αρχή</a:t>
            </a:r>
          </a:p>
          <a:p>
            <a:r>
              <a:rPr lang="el-GR" dirty="0" smtClean="0"/>
              <a:t>Να έχει ο αιτών έννομο συμφέρον</a:t>
            </a:r>
          </a:p>
          <a:p>
            <a:r>
              <a:rPr lang="el-GR" dirty="0" smtClean="0"/>
              <a:t>Να βάλλει κατά μίας παραδεκτά προσβαλλόμενης πράξης (ρητή ή σιωπηρή απόρριψη προσφυγής)</a:t>
            </a:r>
          </a:p>
          <a:p>
            <a:r>
              <a:rPr lang="el-GR" dirty="0" smtClean="0"/>
              <a:t>Λοιπά θέματα παραδεκτού</a:t>
            </a:r>
          </a:p>
          <a:p>
            <a:r>
              <a:rPr lang="el-GR" i="1" dirty="0" smtClean="0"/>
              <a:t>Δεν απαιτείται (αλλά ούτε απαγορεύεται) προηγούμενη άσκηση του κυρίου ενδίκου βοηθήματος (βλ. ά. 52 </a:t>
            </a:r>
            <a:r>
              <a:rPr lang="el-GR" i="1" dirty="0" err="1" smtClean="0"/>
              <a:t>π.δ</a:t>
            </a:r>
            <a:r>
              <a:rPr lang="el-GR" i="1" dirty="0" smtClean="0"/>
              <a:t>. 18/1989)</a:t>
            </a:r>
            <a:endParaRPr lang="el-GR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Πεδίο εφαρμογής Ν. 3886/2010 – Σημασία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πεδίο εφαρμογής προσδιορίζεται από τον ίδιο το νόμο</a:t>
            </a:r>
          </a:p>
          <a:p>
            <a:r>
              <a:rPr lang="el-GR" dirty="0" smtClean="0"/>
              <a:t>Δεν αρκεί να το λέει η διακήρυξη γιατί δεν επιτρέπεται επιλογή δικονομικού καθεστώτος </a:t>
            </a:r>
          </a:p>
          <a:p>
            <a:r>
              <a:rPr lang="el-GR" dirty="0" smtClean="0"/>
              <a:t>Δεν αρκεί να επικαλείται ο αιτών παραβίαση δικαίου ΕΕ </a:t>
            </a:r>
          </a:p>
          <a:p>
            <a:r>
              <a:rPr lang="el-GR" dirty="0" smtClean="0"/>
              <a:t>Εάν δεν εμπίπτει, κρίνεται ως αίτηση αναστολής </a:t>
            </a:r>
          </a:p>
          <a:p>
            <a:r>
              <a:rPr lang="el-GR" dirty="0" smtClean="0"/>
              <a:t>Εάν εμπίπτει, δεν νοείται αίτηση αναστολής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πεδίου εφαρμογής (α)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Άρθρο 1: </a:t>
            </a:r>
          </a:p>
          <a:p>
            <a:r>
              <a:rPr lang="el-GR" dirty="0" smtClean="0"/>
              <a:t>Οδηγίες 2004/18 και 17/ΕΚ – χρηματικά όρια: </a:t>
            </a:r>
          </a:p>
          <a:p>
            <a:pPr lvl="1"/>
            <a:r>
              <a:rPr lang="el-GR" dirty="0" smtClean="0"/>
              <a:t>Για έργα 5.000.000 Ευρώ </a:t>
            </a:r>
          </a:p>
          <a:p>
            <a:pPr lvl="1"/>
            <a:r>
              <a:rPr lang="el-GR" dirty="0" smtClean="0"/>
              <a:t>Για υπηρεσίες / προμήθειες </a:t>
            </a:r>
          </a:p>
          <a:p>
            <a:pPr lvl="2"/>
            <a:r>
              <a:rPr lang="el-GR" dirty="0" smtClean="0"/>
              <a:t>400.000 Ευρώ για Οδ. 2004/17</a:t>
            </a:r>
          </a:p>
          <a:p>
            <a:pPr lvl="2"/>
            <a:r>
              <a:rPr lang="el-GR" dirty="0" smtClean="0"/>
              <a:t>200.000 ή 130.000</a:t>
            </a:r>
          </a:p>
          <a:p>
            <a:r>
              <a:rPr lang="el-GR" dirty="0" smtClean="0"/>
              <a:t>Συμφωνίες-πλαίσια, συμβάσεις παραχώρησης δημοσίων έργων και δυναμικά συστήματα αγοράς</a:t>
            </a:r>
          </a:p>
          <a:p>
            <a:r>
              <a:rPr lang="el-GR" dirty="0" smtClean="0"/>
              <a:t>Βλ. όμως </a:t>
            </a:r>
          </a:p>
          <a:p>
            <a:pPr lvl="1"/>
            <a:r>
              <a:rPr lang="el-GR" dirty="0" smtClean="0"/>
              <a:t>ά. 3 παρ. 3 : και παραχωρήσεις δημόσιων υπηρεσιών </a:t>
            </a:r>
          </a:p>
          <a:p>
            <a:pPr lvl="1"/>
            <a:r>
              <a:rPr lang="el-GR" dirty="0" smtClean="0"/>
              <a:t>ά.  2 και 8 : ακύρωση συναφθείσας σύμβασης 	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Περιγραφή πεδίου εφαρμογής (β)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Στάδιο πριν τη σύναψη της σύμβασης – μέχρι και την κατακυρωτική απόφαση </a:t>
            </a:r>
          </a:p>
          <a:p>
            <a:pPr lvl="1"/>
            <a:r>
              <a:rPr lang="el-GR" dirty="0" err="1" smtClean="0"/>
              <a:t>αποσπαστές</a:t>
            </a:r>
            <a:r>
              <a:rPr lang="el-GR" dirty="0" smtClean="0"/>
              <a:t> πράξεις – ακυρωτικές διαφορές </a:t>
            </a:r>
          </a:p>
          <a:p>
            <a:pPr lvl="1"/>
            <a:r>
              <a:rPr lang="el-GR" dirty="0" smtClean="0"/>
              <a:t>Μετά τη σύναψη: διαφορές ουσίας </a:t>
            </a:r>
          </a:p>
          <a:p>
            <a:r>
              <a:rPr lang="el-GR" dirty="0" smtClean="0"/>
              <a:t>Εμπίπτουν και περιπτώσεις που αφορούν σε πράξεις πριν τη σύναψη, ακόμη και αν ακολούθησε σύμβαση με τρίτον </a:t>
            </a:r>
          </a:p>
          <a:p>
            <a:r>
              <a:rPr lang="el-GR" dirty="0" smtClean="0"/>
              <a:t>Μετά τη σύναψη της σύμβασης: άρθρο 8 παρ. 1  + όταν επεκτείνεται με συμβατικό όρο το αντικείμενο του διαγωνισμού παρότι αυτό δεν προβλεπόταν στην οικεία προκήρυξη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Τι </a:t>
            </a:r>
            <a:r>
              <a:rPr lang="el-GR" sz="3600" b="1" dirty="0" smtClean="0"/>
              <a:t>είναι η Διοικητική Σύμβαση; </a:t>
            </a:r>
            <a:endParaRPr lang="el-GR" sz="36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Μορφή δράσης της Δημόσιας </a:t>
            </a:r>
            <a:r>
              <a:rPr lang="el-GR" dirty="0" smtClean="0"/>
              <a:t>Διοίκησης, όπου υπάρχουν τουλάχιστον 2 μέρη (συμβαλλόμενα μέρη):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	</a:t>
            </a:r>
            <a:r>
              <a:rPr lang="el-GR" i="1" dirty="0" smtClean="0"/>
              <a:t>Το ένα είναι το Κράτος ή </a:t>
            </a:r>
            <a:r>
              <a:rPr lang="el-GR" i="1" dirty="0" smtClean="0"/>
              <a:t>δ</a:t>
            </a:r>
            <a:r>
              <a:rPr lang="el-GR" i="1" dirty="0" smtClean="0"/>
              <a:t>ημόσιο </a:t>
            </a:r>
            <a:r>
              <a:rPr lang="el-GR" i="1" dirty="0" smtClean="0"/>
              <a:t>ν</a:t>
            </a:r>
            <a:r>
              <a:rPr lang="el-GR" i="1" dirty="0" smtClean="0"/>
              <a:t>ομικό πρόσωπο Αντισυμβαλλόμενος είναι </a:t>
            </a:r>
            <a:r>
              <a:rPr lang="el-GR" i="1" dirty="0" err="1" smtClean="0"/>
              <a:t>δνπ</a:t>
            </a:r>
            <a:r>
              <a:rPr lang="el-GR" i="1" dirty="0" smtClean="0"/>
              <a:t> ή ιδιώτης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Προϋποθέτει σύμπτωση βουλήσεων των μερών χάριν της επιδίωξης των συμφερόντων και σκοπών τους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Δημιουργεί μία νέα νομική κατάσταση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Αντιδιαστέλλεται προς την μονομερή δράση της </a:t>
            </a:r>
            <a:r>
              <a:rPr lang="el-GR" dirty="0" smtClean="0"/>
              <a:t>Διοίκησης, η οποία εκδηλώνεται </a:t>
            </a:r>
            <a:r>
              <a:rPr lang="el-GR" dirty="0" smtClean="0"/>
              <a:t>με ατομικές ή κανονιστικές πράξεις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Βασίζεται στη διαπραγμάτευση και συνεργασία μεταξύ των μερών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Προδικαστική προσφυγή - σημασία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Άρθρο 4 παρ. 1 </a:t>
            </a:r>
          </a:p>
          <a:p>
            <a:r>
              <a:rPr lang="el-GR" dirty="0" smtClean="0"/>
              <a:t>Προθεσμία: 10 ημέρες από πλήρη γνώση + να ασκείται </a:t>
            </a:r>
            <a:r>
              <a:rPr lang="el-GR" dirty="0" err="1" smtClean="0"/>
              <a:t>παραδεκτώς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Άλλως απαράδεκτο – διαδικαστική προϋπόθεση </a:t>
            </a:r>
          </a:p>
          <a:p>
            <a:r>
              <a:rPr lang="el-GR" dirty="0" smtClean="0"/>
              <a:t>Υποχρέωση τήρησης ακόμη και εάν η αναθέτουσα δώσει εσφαλμένη πληροφόρηση στον διοικούμενο </a:t>
            </a:r>
          </a:p>
          <a:p>
            <a:r>
              <a:rPr lang="el-GR" dirty="0" smtClean="0"/>
              <a:t>Λοιπές προσφυγές: άρθρο 4 παρ. 5 – δεν καταργούνται αλλά δεν εφαρμόζονται / ισχύει και για ακυρωτικό έλεγχο; </a:t>
            </a:r>
          </a:p>
          <a:p>
            <a:r>
              <a:rPr lang="el-GR" dirty="0" smtClean="0"/>
              <a:t>Εξαίρεση: άρθρο 4 παρ. 3 – αποδοχή προσφυγής άλλου προσώπου 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Προδικαστική προσφυγή – προϋποθέσεις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Έννομο συμφέρον – βλ. ά. 2 ν. 3886/2010 («ενδιαφερόμενος»)</a:t>
            </a:r>
          </a:p>
          <a:p>
            <a:r>
              <a:rPr lang="el-GR" dirty="0" smtClean="0"/>
              <a:t>Μόνο μία προσφυγή</a:t>
            </a:r>
          </a:p>
          <a:p>
            <a:r>
              <a:rPr lang="el-GR" dirty="0" smtClean="0"/>
              <a:t>Ενώπιον της αναθέτουσας αρχής (ά. 25 παρ. 3 ΚΔΔ)</a:t>
            </a:r>
          </a:p>
          <a:p>
            <a:r>
              <a:rPr lang="en-US" dirty="0" smtClean="0"/>
              <a:t>Fax – </a:t>
            </a:r>
            <a:r>
              <a:rPr lang="el-GR" dirty="0" smtClean="0"/>
              <a:t>ά. 10 παρ. 2 ΚΔΔ</a:t>
            </a:r>
          </a:p>
          <a:p>
            <a:r>
              <a:rPr lang="el-GR" dirty="0" smtClean="0"/>
              <a:t>Πράξη – εκτελεστή (διακήρυξη, παροχή διευκρινίσεων, αποκλεισμός ή κατακύρωση, όχι όμως γνωμοδοτήσεις) ή Παράλειψη</a:t>
            </a:r>
          </a:p>
          <a:p>
            <a:r>
              <a:rPr lang="el-GR" dirty="0" smtClean="0"/>
              <a:t>Πλήρης γνώση (+αιτιολογίας)</a:t>
            </a:r>
          </a:p>
          <a:p>
            <a:r>
              <a:rPr lang="el-GR" dirty="0" smtClean="0"/>
              <a:t>Προθεσμία (έναρξη - λήξη)</a:t>
            </a:r>
          </a:p>
          <a:p>
            <a:r>
              <a:rPr lang="el-GR" dirty="0" smtClean="0"/>
              <a:t>Ειδικός προσδιορισμός πραγματικών &amp; νομικών αιτιάσεων</a:t>
            </a:r>
          </a:p>
          <a:p>
            <a:r>
              <a:rPr lang="el-GR" dirty="0" smtClean="0"/>
              <a:t>Κοινοποίηση στον θιγόμενο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Αίτηση ασφαλιστικών μέτρων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Άρθρο 2: έννομο συμφέρον – άμεσο &amp; </a:t>
            </a:r>
            <a:r>
              <a:rPr lang="el-GR" dirty="0" err="1" smtClean="0"/>
              <a:t>ενεστώς</a:t>
            </a:r>
            <a:endParaRPr lang="el-GR" dirty="0" smtClean="0"/>
          </a:p>
          <a:p>
            <a:pPr lvl="1"/>
            <a:r>
              <a:rPr lang="el-GR" dirty="0" smtClean="0"/>
              <a:t>Να έχει συμφέρον να του ανατεθεί η σύμβαση </a:t>
            </a:r>
          </a:p>
          <a:p>
            <a:pPr lvl="1"/>
            <a:r>
              <a:rPr lang="el-GR" dirty="0" smtClean="0"/>
              <a:t>Να έχει υποστεί ζημία / βλάβη από παράβαση νθ</a:t>
            </a:r>
          </a:p>
          <a:p>
            <a:r>
              <a:rPr lang="el-GR" dirty="0" smtClean="0"/>
              <a:t>Να συμπίπτει με τον προσφεύγοντα ο αιτών (θέμα κοινοπραξίας)</a:t>
            </a:r>
          </a:p>
          <a:p>
            <a:r>
              <a:rPr lang="el-GR" dirty="0" smtClean="0"/>
              <a:t>Προθεσμία – ειδικές διατάξεις όχι αναστολή</a:t>
            </a:r>
          </a:p>
          <a:p>
            <a:pPr lvl="1"/>
            <a:r>
              <a:rPr lang="el-GR" dirty="0" smtClean="0"/>
              <a:t>Έναρξη – απόφαση μετά τη λήξη 15μέρου</a:t>
            </a:r>
          </a:p>
          <a:p>
            <a:pPr lvl="1"/>
            <a:r>
              <a:rPr lang="el-GR" dirty="0" smtClean="0"/>
              <a:t>πλήρης γνώση </a:t>
            </a:r>
          </a:p>
          <a:p>
            <a:pPr lvl="1"/>
            <a:r>
              <a:rPr lang="el-GR" dirty="0" smtClean="0"/>
              <a:t>Ανωτέρα βία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Αρμοδιότητα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Διοικητικό Εφετείο για όλες τις διαφορές (94 παρ. 3 Σ)</a:t>
            </a:r>
          </a:p>
          <a:p>
            <a:r>
              <a:rPr lang="el-GR" dirty="0" smtClean="0"/>
              <a:t>Κατ’ εξαίρεση </a:t>
            </a:r>
            <a:r>
              <a:rPr lang="el-GR" dirty="0" err="1" smtClean="0"/>
              <a:t>ΣτΕ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Εκτός πεδίου εφαρμογής Ν.3886: οργανικό </a:t>
            </a:r>
            <a:r>
              <a:rPr lang="el-GR" dirty="0" smtClean="0"/>
              <a:t>κριτήριο:</a:t>
            </a:r>
          </a:p>
          <a:p>
            <a:pPr lvl="1"/>
            <a:r>
              <a:rPr lang="el-GR" dirty="0" smtClean="0"/>
              <a:t>Πολιτικά δικαστήρια  (</a:t>
            </a:r>
            <a:r>
              <a:rPr lang="el-GR" dirty="0" err="1" smtClean="0"/>
              <a:t>ΜονΠρωτ</a:t>
            </a:r>
            <a:r>
              <a:rPr lang="el-GR" dirty="0" smtClean="0"/>
              <a:t> –αίτηση </a:t>
            </a:r>
            <a:r>
              <a:rPr lang="el-GR" dirty="0" err="1" smtClean="0"/>
              <a:t>ασφμετρων</a:t>
            </a:r>
            <a:r>
              <a:rPr lang="el-GR" dirty="0" smtClean="0"/>
              <a:t> </a:t>
            </a:r>
            <a:r>
              <a:rPr lang="el-GR" dirty="0" err="1" smtClean="0"/>
              <a:t>ΚΠολΔ</a:t>
            </a:r>
            <a:r>
              <a:rPr lang="el-GR" dirty="0" smtClean="0"/>
              <a:t>) ή </a:t>
            </a:r>
          </a:p>
          <a:p>
            <a:pPr lvl="1"/>
            <a:r>
              <a:rPr lang="el-GR" dirty="0" smtClean="0"/>
              <a:t>3μελή Διοικητικά εφετεία που αποφαίνονται αμετακλήτως σ. με ν. 3900/2010 (αίτηση αναστολής ά. 52 πδ 18 + 4 παρ. 2 Ν 702/1977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Γιατί η Διοίκηση συνάπτει συμβάσεις;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3581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Βοηθά στην αποδοχή της δράσης της Δημόσιας Διοίκησης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Ιδιαίτερη πρακτική σημασία </a:t>
            </a:r>
            <a:r>
              <a:rPr lang="el-GR" dirty="0" smtClean="0"/>
              <a:t>στο πλαίσιο δράσης του παρεμβατικού κράτους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Επίτευξη αποτελεσμάτων με οικονομικότερο τρόπο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200" b="1" dirty="0" smtClean="0"/>
              <a:t>Τι αντικείμενο έχουν οι συμβάσεις της Διοίκησης; 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Διάκριση σε τρεις κατηγορίες: </a:t>
            </a:r>
          </a:p>
          <a:p>
            <a:pPr lvl="1"/>
            <a:r>
              <a:rPr lang="el-GR" dirty="0" smtClean="0"/>
              <a:t>Κατασκευή υποδομών (έργα)</a:t>
            </a:r>
          </a:p>
          <a:p>
            <a:pPr lvl="1"/>
            <a:r>
              <a:rPr lang="el-GR" dirty="0" smtClean="0"/>
              <a:t> Προμήθεια αγαθών</a:t>
            </a:r>
          </a:p>
          <a:p>
            <a:pPr lvl="1"/>
            <a:r>
              <a:rPr lang="el-GR" dirty="0" smtClean="0"/>
              <a:t>Παροχή υπηρεσιών </a:t>
            </a:r>
          </a:p>
          <a:p>
            <a:r>
              <a:rPr lang="el-GR" dirty="0" smtClean="0"/>
              <a:t>Χρειάζεται γιατί διαφοροποιείται το νομικό πλαίσιο! (διαδικασία κατάρτισης, τύπος, ερμηνεία και εκτέλεση, λύση)</a:t>
            </a:r>
          </a:p>
          <a:p>
            <a:r>
              <a:rPr lang="el-GR" dirty="0" smtClean="0"/>
              <a:t>Μικτές συμβάσεις: κρίσιμο το κύριο αντικείμενο της σύμβασης </a:t>
            </a:r>
          </a:p>
          <a:p>
            <a:r>
              <a:rPr lang="el-GR" dirty="0" smtClean="0"/>
              <a:t>Συμβάσεις παραχώρησης 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Γιατί χρειάζεται ο προσδιορισμός «διοικητική»; 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Υπάρχουν και </a:t>
            </a:r>
            <a:r>
              <a:rPr lang="el-GR" i="1" dirty="0" smtClean="0"/>
              <a:t>ιδιωτικές συμβάσεις </a:t>
            </a:r>
            <a:r>
              <a:rPr lang="el-GR" dirty="0" smtClean="0"/>
              <a:t>οι οποίες συνάπτονται με το Κράτος όπου:</a:t>
            </a:r>
          </a:p>
          <a:p>
            <a:pPr lvl="1"/>
            <a:r>
              <a:rPr lang="el-GR" dirty="0" smtClean="0"/>
              <a:t>τα συμβαλλόμενα μέρη βρίσκονται στο ίδιο επίπεδο </a:t>
            </a:r>
          </a:p>
          <a:p>
            <a:pPr lvl="1"/>
            <a:r>
              <a:rPr lang="el-GR" dirty="0" smtClean="0"/>
              <a:t>Διαχείριση της ιδιωτικής περιουσίας του κράτους </a:t>
            </a:r>
            <a:endParaRPr lang="el-GR" dirty="0" smtClean="0"/>
          </a:p>
          <a:p>
            <a:r>
              <a:rPr lang="el-GR" dirty="0" smtClean="0"/>
              <a:t>Ο προσδιορισμός «διοικητική» έχει σημασία: </a:t>
            </a:r>
          </a:p>
          <a:p>
            <a:pPr lvl="1"/>
            <a:r>
              <a:rPr lang="el-GR" i="1" dirty="0" smtClean="0"/>
              <a:t>Δικονομική</a:t>
            </a:r>
            <a:r>
              <a:rPr lang="el-GR" dirty="0" smtClean="0"/>
              <a:t>: Για τον καθορισμό της δικαιοδοσίας των δικαστηρίων </a:t>
            </a:r>
          </a:p>
          <a:p>
            <a:pPr lvl="2"/>
            <a:r>
              <a:rPr lang="el-GR" dirty="0" smtClean="0"/>
              <a:t>προσοχή </a:t>
            </a:r>
            <a:r>
              <a:rPr lang="el-GR" dirty="0" smtClean="0"/>
              <a:t>ειδικά για τις διατάξεις του Ν.3886/2010 (άρθρο 94 παρ 3 Σ)</a:t>
            </a:r>
          </a:p>
          <a:p>
            <a:pPr lvl="1"/>
            <a:r>
              <a:rPr lang="el-GR" i="1" dirty="0" smtClean="0"/>
              <a:t>Ουσιαστική</a:t>
            </a:r>
            <a:r>
              <a:rPr lang="el-GR" dirty="0" smtClean="0"/>
              <a:t>: Για τον καθορισμό του δικαίου που οφείλουν να εφαρμόζουν τα Δικαστήρια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Πώς οργανώνεται ο δικαστικός έλεγχος;</a:t>
            </a:r>
            <a:endParaRPr lang="el-G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err="1" smtClean="0"/>
              <a:t>Αποσπαστές</a:t>
            </a:r>
            <a:r>
              <a:rPr lang="el-GR" dirty="0" smtClean="0"/>
              <a:t> διοικητικές πράξεις : όσες προετοιμάζουν τη σύναψη της σύμβασης </a:t>
            </a:r>
            <a:r>
              <a:rPr lang="el-GR" dirty="0" smtClean="0"/>
              <a:t>έως την τελική πράξη του διαγωνισμού (κατακύρωση) – </a:t>
            </a:r>
            <a:r>
              <a:rPr lang="el-GR" dirty="0" smtClean="0"/>
              <a:t>έλεγχος ακυρωτικός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Προσοχή: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για όρους της σύμβασης με κανονιστικό χαρακτήρα</a:t>
            </a:r>
          </a:p>
          <a:p>
            <a:pPr lvl="2"/>
            <a:r>
              <a:rPr lang="el-GR" dirty="0" smtClean="0"/>
              <a:t>Για όρους της σύμβασης που είναι κατ’ </a:t>
            </a:r>
            <a:r>
              <a:rPr lang="el-GR" dirty="0" err="1" smtClean="0"/>
              <a:t>ουσίαν</a:t>
            </a:r>
            <a:r>
              <a:rPr lang="el-GR" dirty="0" smtClean="0"/>
              <a:t> μονομερείς πράξεις της Διοίκησης (πχ άδεια)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Πράξεις </a:t>
            </a:r>
            <a:r>
              <a:rPr lang="el-GR" dirty="0" smtClean="0"/>
              <a:t>μετά τη σύναψη της </a:t>
            </a:r>
            <a:r>
              <a:rPr lang="el-GR" dirty="0" smtClean="0"/>
              <a:t>σύμβασης σε σχέση με αντισυμβαλλόμενο που αφορούν το κύρος</a:t>
            </a:r>
            <a:r>
              <a:rPr lang="el-GR" dirty="0" smtClean="0"/>
              <a:t>, </a:t>
            </a:r>
            <a:r>
              <a:rPr lang="el-GR" dirty="0" smtClean="0"/>
              <a:t>την ερμηνεία ή την εκτέλεση </a:t>
            </a:r>
            <a:r>
              <a:rPr lang="el-GR" dirty="0" smtClean="0"/>
              <a:t>σύμβασης : διοικητικές διαφορές ουσίας τακτικά διοικητικά δικαστήρια </a:t>
            </a:r>
            <a:r>
              <a:rPr lang="en-US" dirty="0" smtClean="0"/>
              <a:t>(</a:t>
            </a:r>
            <a:r>
              <a:rPr lang="el-GR" dirty="0" err="1" smtClean="0"/>
              <a:t>ΔΕφ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Αντισυμβατική συμπεριφορά ιδιώτη: αξίωση αποζημίωσης στα πολιτικά δικαστήρια; </a:t>
            </a:r>
            <a:r>
              <a:rPr lang="el-GR" dirty="0" err="1" smtClean="0"/>
              <a:t>ΣτΕ</a:t>
            </a:r>
            <a:r>
              <a:rPr lang="el-GR" dirty="0" smtClean="0"/>
              <a:t> 2087/2005 Τακτικά διοικητικά δικαστήρια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Κριτήρια χαρακτηρισμού</a:t>
            </a:r>
            <a:endParaRPr lang="el-GR" sz="36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Σωρευτικά απαιτείται κατά τη νομολογία (βλ. ΑΕΔ 10/1987):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Το </a:t>
            </a:r>
            <a:r>
              <a:rPr lang="el-GR" dirty="0" smtClean="0"/>
              <a:t>ένα τουλάχιστον από τα συμβαλλόμενα μέρη να είναι το Κράτος ή άλλο </a:t>
            </a:r>
            <a:r>
              <a:rPr lang="el-GR" dirty="0" smtClean="0"/>
              <a:t>νπδδ</a:t>
            </a:r>
            <a:r>
              <a:rPr lang="el-GR" dirty="0" smtClean="0"/>
              <a:t> ή </a:t>
            </a:r>
            <a:r>
              <a:rPr lang="el-GR" dirty="0" err="1" smtClean="0"/>
              <a:t>νπ</a:t>
            </a:r>
            <a:r>
              <a:rPr lang="el-GR" dirty="0" smtClean="0"/>
              <a:t> διφυούς </a:t>
            </a:r>
            <a:r>
              <a:rPr lang="el-GR" dirty="0" smtClean="0"/>
              <a:t>χαρακτήρα εφόσον λειτουργεί με δημόσια </a:t>
            </a:r>
            <a:r>
              <a:rPr lang="el-GR" dirty="0" smtClean="0"/>
              <a:t>εξουσία (γιατί;) </a:t>
            </a:r>
            <a:endParaRPr lang="el-GR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Να επιδιώκεται δημόσιος σκοπός – άσκηση δημόσιας υπηρεσίας ή εξυπηρέτηση δημοσίου συμφέροντος σε άμεση σχέση προς το αντικείμενο της </a:t>
            </a:r>
            <a:r>
              <a:rPr lang="el-GR" dirty="0" smtClean="0"/>
              <a:t>σύμβασης (όχι </a:t>
            </a:r>
            <a:r>
              <a:rPr lang="el-GR" dirty="0" err="1" smtClean="0"/>
              <a:t>ιδιωτικο</a:t>
            </a:r>
            <a:r>
              <a:rPr lang="el-GR" dirty="0" smtClean="0"/>
              <a:t>-οικονομικός σκοπός) </a:t>
            </a:r>
            <a:endParaRPr lang="el-GR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Υπό καθεστώς το οποίο εξασφαλίζει για το Δημόσιο υπερέχουσα θέση έναντι του </a:t>
            </a:r>
            <a:r>
              <a:rPr lang="el-GR" dirty="0" smtClean="0"/>
              <a:t>συμβαλλομένου (μονομερής επέμβαση στο συμβατικό δεσμό) </a:t>
            </a:r>
            <a:endParaRPr lang="el-GR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l-GR" dirty="0" smtClean="0"/>
              <a:t>Βλ</a:t>
            </a:r>
            <a:r>
              <a:rPr lang="el-GR" dirty="0" smtClean="0"/>
              <a:t>. </a:t>
            </a:r>
            <a:r>
              <a:rPr lang="el-GR" dirty="0" smtClean="0"/>
              <a:t>πάντως </a:t>
            </a:r>
            <a:r>
              <a:rPr lang="el-GR" b="1" i="1" dirty="0" smtClean="0"/>
              <a:t>ΣτΕ Ολομ</a:t>
            </a:r>
            <a:r>
              <a:rPr lang="el-GR" b="1" i="1" dirty="0" smtClean="0"/>
              <a:t>. </a:t>
            </a:r>
            <a:r>
              <a:rPr lang="el-GR" b="1" i="1" dirty="0" smtClean="0"/>
              <a:t>891/2008</a:t>
            </a:r>
            <a:r>
              <a:rPr lang="el-GR" dirty="0" smtClean="0"/>
              <a:t>: παραχώρηση σε ιδιώτες ιδιαίτερων δικαιωμάτων επί κοινόχρηστων πραγμάτων (αιγιαλός – παραλία) = ενάσκηση δημόσιας εξουσίας αποβλέπουσα σε δημόσιο σκοπό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l-GR" b="1" dirty="0" smtClean="0"/>
              <a:t> </a:t>
            </a:r>
            <a:r>
              <a:rPr lang="el-GR" b="1" dirty="0" smtClean="0"/>
              <a:t>Ευρωπαϊκό δίκαιο: Δημόσιες συμβάσεις (περιλαμβάνει τις διοικητικές συμβάσεις αλλά όχι  μόνον) 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el-GR" sz="3600" b="1" dirty="0" smtClean="0"/>
              <a:t>Διαδικασίες σύναψης συμβάσεων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)</a:t>
            </a:r>
            <a:endParaRPr lang="el-GR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Εθνικό δίκαιο: </a:t>
            </a:r>
            <a:r>
              <a:rPr lang="el-GR" dirty="0" smtClean="0"/>
              <a:t> άρθρα 82 </a:t>
            </a:r>
            <a:r>
              <a:rPr lang="el-GR" dirty="0" err="1" smtClean="0"/>
              <a:t>επ</a:t>
            </a:r>
            <a:r>
              <a:rPr lang="el-GR" dirty="0" smtClean="0"/>
              <a:t>. Ν2362/1995 (δημόσιο λογιστικό) 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Διαγωνισμός κατά κανόνα, με στόχο την αναζήτηση </a:t>
            </a:r>
            <a:r>
              <a:rPr lang="el-GR" dirty="0" smtClean="0"/>
              <a:t>του καταλληλότερου ανάδοχου </a:t>
            </a:r>
            <a:endParaRPr lang="el-GR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Τ</a:t>
            </a:r>
            <a:r>
              <a:rPr lang="el-GR" dirty="0" smtClean="0"/>
              <a:t>ακτικός διαγωνισμός για δαπάνη πάνω από 60.000 Ευρώ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Πρόχειρος  διαγωνισμός ή συνοπτική διαδικασία για δαπάνη από 20.000-60.000 Ευρώ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Απευθείας ανάθεση κατ’ εξαίρεση για δαπάνες μέχρι 20.000 Ευρώ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Μειοδοτικός – πλειοδοτικός – και ουσιαστική αξιολόγηση (βαθμολογία)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l-GR" sz="3600" b="1" dirty="0" smtClean="0"/>
              <a:t>Διαδικασίες σύναψης συμβάσεων</a:t>
            </a:r>
            <a:r>
              <a:rPr lang="en-US" sz="3600" b="1" dirty="0" smtClean="0"/>
              <a:t> (ii)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Ευρωπαϊκό δίκαιο – Οδηγίες 2004/17/ΕΚ και 2004/18/ΕΚ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Είδη διαδικασίας ανοιχτή /κλειστή  (με προεπιλογή) /διαπραγματεύσεις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l-GR" dirty="0" smtClean="0"/>
              <a:t>Ηλεκτρονικοί πλειστηριασμοί, δυναμικά συστήματα αγορών, ανταγωνιστικός διάλογος, συμφωνίες </a:t>
            </a:r>
            <a:r>
              <a:rPr lang="el-GR" dirty="0" smtClean="0"/>
              <a:t>πλαίσιο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Το πεδίο εφαρμογής προσδιορίζεται </a:t>
            </a:r>
            <a:r>
              <a:rPr lang="en-US" dirty="0" err="1" smtClean="0"/>
              <a:t>ratione</a:t>
            </a:r>
            <a:r>
              <a:rPr lang="en-US" dirty="0" smtClean="0"/>
              <a:t> </a:t>
            </a:r>
            <a:r>
              <a:rPr lang="en-US" dirty="0" err="1" smtClean="0"/>
              <a:t>personne</a:t>
            </a:r>
            <a:r>
              <a:rPr lang="en-US" dirty="0" smtClean="0"/>
              <a:t> &amp; </a:t>
            </a:r>
            <a:r>
              <a:rPr lang="en-US" dirty="0" err="1" smtClean="0"/>
              <a:t>ratione</a:t>
            </a:r>
            <a:r>
              <a:rPr lang="en-US" dirty="0" smtClean="0"/>
              <a:t> </a:t>
            </a:r>
            <a:r>
              <a:rPr lang="en-US" dirty="0" err="1" smtClean="0"/>
              <a:t>materiae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Κατώφλια εφαρμογής: </a:t>
            </a:r>
            <a:r>
              <a:rPr lang="fr-FR" dirty="0" smtClean="0">
                <a:hlinkClick r:id="rId2"/>
              </a:rPr>
              <a:t>http://ec.europa.eu/internal_market/publicprocurement/rules/current/index_en.htm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Για όσες συμβάσεις δεν διέπονται ευθέως από δίκαιο ΕΕ: γενικές αρχές ευρωπαϊκού δικαίου  </a:t>
            </a:r>
            <a:r>
              <a:rPr lang="el-GR" dirty="0" smtClean="0"/>
              <a:t>σύμφωνα με τη νομολογία ΔΕΕ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Βλ.: </a:t>
            </a:r>
            <a:r>
              <a:rPr lang="fr-FR" dirty="0" smtClean="0">
                <a:hlinkClick r:id="rId3"/>
              </a:rPr>
              <a:t>http://eur-lex.europa.eu/LexUriServ/LexUriServ.do?uri=OJ:C:2006:179:0002:0007:EL:PDF</a:t>
            </a:r>
            <a:endParaRPr lang="el-G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1415</Words>
  <Application>Microsoft Office PowerPoint</Application>
  <PresentationFormat>On-screen Show (4:3)</PresentationFormat>
  <Paragraphs>159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Συμβατική δράση της Δημόσιας Διοίκησης </vt:lpstr>
      <vt:lpstr>Τι είναι η Διοικητική Σύμβαση; </vt:lpstr>
      <vt:lpstr>Γιατί η Διοίκηση συνάπτει συμβάσεις; </vt:lpstr>
      <vt:lpstr>Τι αντικείμενο έχουν οι συμβάσεις της Διοίκησης; </vt:lpstr>
      <vt:lpstr>Γιατί χρειάζεται ο προσδιορισμός «διοικητική»; </vt:lpstr>
      <vt:lpstr>Πώς οργανώνεται ο δικαστικός έλεγχος;</vt:lpstr>
      <vt:lpstr>Κριτήρια χαρακτηρισμού</vt:lpstr>
      <vt:lpstr>Διαδικασίες σύναψης συμβάσεων (i)</vt:lpstr>
      <vt:lpstr>Διαδικασίες σύναψης συμβάσεων (ii)</vt:lpstr>
      <vt:lpstr>Διακήρυξη διαγωνισμού </vt:lpstr>
      <vt:lpstr>Αρχή της τυπικότητας</vt:lpstr>
      <vt:lpstr>Τύπος Διοικητικής Σύμβασης </vt:lpstr>
      <vt:lpstr>Ολοκλήρωση διαγωνισμού </vt:lpstr>
      <vt:lpstr>Προσωρινή προστασία σχετικά με τις δημόσιες συμβάσεις</vt:lpstr>
      <vt:lpstr>Πριν το Ν. 3886/2010</vt:lpstr>
      <vt:lpstr>Προϋποθέσεις παραδεκτού αίτησης</vt:lpstr>
      <vt:lpstr>Πεδίο εφαρμογής Ν. 3886/2010 – Σημασία </vt:lpstr>
      <vt:lpstr>Περιγραφή πεδίου εφαρμογής (α)</vt:lpstr>
      <vt:lpstr>Περιγραφή πεδίου εφαρμογής (β)</vt:lpstr>
      <vt:lpstr>Προδικαστική προσφυγή - σημασία</vt:lpstr>
      <vt:lpstr>Προδικαστική προσφυγή – προϋποθέσεις </vt:lpstr>
      <vt:lpstr>Αίτηση ασφαλιστικών μέτρων</vt:lpstr>
      <vt:lpstr>Αρμοδιότητα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ΔΙΟΙΚΗΤΙΚΗ ΣΥΜΒΑΣΗ</dc:title>
  <dc:creator>ΑΙ</dc:creator>
  <cp:lastModifiedBy>ΑΙ</cp:lastModifiedBy>
  <cp:revision>31</cp:revision>
  <dcterms:created xsi:type="dcterms:W3CDTF">2006-08-16T00:00:00Z</dcterms:created>
  <dcterms:modified xsi:type="dcterms:W3CDTF">2013-05-20T11:12:26Z</dcterms:modified>
</cp:coreProperties>
</file>