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58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2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10 - Στρογγυλεμένο ορθογώνιο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- Ορθογώνιο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2 - Ορθογώνιο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4 - Ορθογώνιο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99D45-35CD-40B9-9530-1E158E9318E1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12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EB691CC-FB2A-4700-A955-FF74DDF0AAF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CFCB5-FF73-4F7A-8DDE-D5A543DFC406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89BEA-56B7-47DB-92FE-4062998213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E12B1-3EE7-44F7-AF26-F5CF3DF471D5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39ECD-4974-46F9-A5D6-1F551E866C8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B4A6B-E243-49EE-92EE-66E53DAD8FE7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0B04-3C33-459F-852B-8EA69FB9F1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10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- Ορθογώνιο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2 - Ορθογώνιο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4 - Ορθογώνιο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4B1A8-38FE-4699-B9A2-CA2A2A0E0D9E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10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11FF4-44DD-42AB-B0A5-9372F85565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EC85-D08F-4AC7-881E-5DCDA64643CA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93CB1-85EC-43D0-917C-B46B0648A4A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30B7-27E9-4FFE-8AF9-45F1F0C2E384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6A7D-79B0-4FBB-B4ED-7A1101766B0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1C7BB-31F1-4ACE-A186-11DB0F89E9D9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A3C4-92E7-4ABD-B8D2-60DF3FA9D0F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C673-D03E-4932-8B7C-E342AC3FB827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3CD4-0F2C-410A-8E78-853F3E1B24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10 - Στρογγυλεμένο ορθογώνιο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FED8B-325C-4E00-9286-41728ECA656A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8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0FD05-CDE9-4548-91A9-019FFFD2BF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- Ορθογώνιο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- Ορθογώνιο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- Ορθογώνιο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7A080-5DD2-468D-9E7B-893F617A8E15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63F1-7BC8-4AE9-938A-3A8FBB198B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9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498525E-7FAB-4773-8609-0FE8846A55A8}" type="datetimeFigureOut">
              <a:rPr lang="el-GR"/>
              <a:pPr>
                <a:defRPr/>
              </a:pPr>
              <a:t>2/4/2013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07F2C90-74F8-4530-A636-F8EE1AD874F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3" r:id="rId2"/>
    <p:sldLayoutId id="2147483771" r:id="rId3"/>
    <p:sldLayoutId id="2147483764" r:id="rId4"/>
    <p:sldLayoutId id="2147483765" r:id="rId5"/>
    <p:sldLayoutId id="2147483766" r:id="rId6"/>
    <p:sldLayoutId id="2147483767" r:id="rId7"/>
    <p:sldLayoutId id="2147483772" r:id="rId8"/>
    <p:sldLayoutId id="2147483773" r:id="rId9"/>
    <p:sldLayoutId id="2147483768" r:id="rId10"/>
    <p:sldLayoutId id="21474837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Κανόνες οργάνωσης &amp; λειτουργίας</a:t>
            </a:r>
          </a:p>
        </p:txBody>
      </p:sp>
      <p:sp>
        <p:nvSpPr>
          <p:cNvPr id="6147" name="1 - Τίτλος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l-GR" smtClean="0"/>
              <a:t>Διοικητικά όργανα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Κανόνες συζητήσεων &amp; ψηφοφορίας </a:t>
            </a:r>
            <a:endParaRPr lang="el-GR" dirty="0"/>
          </a:p>
        </p:txBody>
      </p:sp>
      <p:sp>
        <p:nvSpPr>
          <p:cNvPr id="1536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Έγκαιρη πρόσκληση: 48 ώρες πριν, εκτός εάν τακτικές συνεδριάσεις </a:t>
            </a:r>
          </a:p>
          <a:p>
            <a:pPr eaLnBrk="1" hangingPunct="1"/>
            <a:r>
              <a:rPr lang="el-GR" smtClean="0"/>
              <a:t>Δεν απαιτείται πρόσκληση εάν συντρέχει γνωστός αντικειμενικός λόγος αδυναμίας προσέλευσης ή δήλωση κωλύματος </a:t>
            </a:r>
          </a:p>
          <a:p>
            <a:pPr eaLnBrk="1" hangingPunct="1"/>
            <a:r>
              <a:rPr lang="el-GR" smtClean="0"/>
              <a:t>Ειδικό βιβλίο</a:t>
            </a:r>
          </a:p>
          <a:p>
            <a:pPr eaLnBrk="1" hangingPunct="1"/>
            <a:r>
              <a:rPr lang="el-GR" smtClean="0"/>
              <a:t>Έλλειψη πρόσκλησης θεραπεύεται από προσέλευση και συμμετοχή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Αρχή αμεροληψίας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l-GR" dirty="0" smtClean="0"/>
              <a:t>Άρθρο 7 παρ. 1 ΚΔΔ – αδιάβλητο της πράξης</a:t>
            </a:r>
          </a:p>
          <a:p>
            <a:pPr eaLnBrk="1" hangingPunct="1">
              <a:defRPr/>
            </a:pPr>
            <a:r>
              <a:rPr lang="el-GR" dirty="0" smtClean="0"/>
              <a:t>Συνταγματική προέλευση </a:t>
            </a:r>
          </a:p>
          <a:p>
            <a:pPr eaLnBrk="1" hangingPunct="1">
              <a:defRPr/>
            </a:pPr>
            <a:r>
              <a:rPr lang="el-GR" dirty="0" smtClean="0"/>
              <a:t>Οφείλουν τα μέλη συλλογικού οργάνου να απέχουν: (α) ικανοποίηση προσωπικού συμφέροντος από έκβαση υπόθεσης (β) σύζυγοι ή συγγενείς εξ αίματος ή αγχιστείας με ενδιαφερόμενο (γ) ιδιαίτερος δεσμός ή ιδιάζουσα σχέση ή έχθρα ή δημόσια έκφραση απόψεων επί θέματος </a:t>
            </a:r>
          </a:p>
          <a:p>
            <a:pPr eaLnBrk="1" hangingPunct="1">
              <a:defRPr/>
            </a:pPr>
            <a:r>
              <a:rPr lang="el-GR" dirty="0" err="1" smtClean="0"/>
              <a:t>Αυτοεξαίρεση</a:t>
            </a:r>
            <a:r>
              <a:rPr lang="el-GR" dirty="0" smtClean="0"/>
              <a:t>, εξαίρεση με αίτηση ενδιαφερόμενου, εξαίρεση που διατάσσεται αυτεπαγγέλτως από προϊσταμένη αρχή, εκτός εάν τα μέλη που απομένουν δεν σχηματίζουν απαρτία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Λειτουργία συλλογικού οργάνου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l-GR" dirty="0" smtClean="0"/>
              <a:t>Εναλλαγή μελών : κανονικά να συμμετέχουν σε όλες τις συνεδριάσεις – εάν απουσίαζαν σε διαδοχικές συνεδριάσεις, δηλώνουν ρητά ότι ενημερώθηκαν πλήρως </a:t>
            </a:r>
          </a:p>
          <a:p>
            <a:pPr eaLnBrk="1" hangingPunct="1">
              <a:defRPr/>
            </a:pPr>
            <a:r>
              <a:rPr lang="el-GR" dirty="0" smtClean="0"/>
              <a:t>Μόνο θέματα ημερήσιας διάταξης – εκτός εάν είναι παρόντα όλα τα μέλη και δεν αντιλέγουν </a:t>
            </a:r>
          </a:p>
          <a:p>
            <a:pPr eaLnBrk="1" hangingPunct="1">
              <a:defRPr/>
            </a:pPr>
            <a:r>
              <a:rPr lang="el-GR" dirty="0" smtClean="0"/>
              <a:t>Μυστικότητα συνεδριάσεων, εκτός εάν ορίζεται άλλως </a:t>
            </a:r>
          </a:p>
          <a:p>
            <a:pPr eaLnBrk="1" hangingPunct="1">
              <a:defRPr/>
            </a:pPr>
            <a:r>
              <a:rPr lang="el-GR" dirty="0" smtClean="0"/>
              <a:t>Πλειοψηφία για τη λήψη απόφασης προκειμένου για αποφασιστικά όργανα – σε γνωμοδοτικά διατύπωση περισσότερων απόψεων</a:t>
            </a:r>
          </a:p>
          <a:p>
            <a:pPr eaLnBrk="1" hangingPunct="1">
              <a:defRPr/>
            </a:pPr>
            <a:r>
              <a:rPr lang="el-GR" dirty="0" smtClean="0"/>
              <a:t>Φανερή ψηφοφορία – ισοψηφία υπερισχύει του προέδρου  / διαφορετικά εάν μυστική</a:t>
            </a:r>
          </a:p>
          <a:p>
            <a:pPr eaLnBrk="1" hangingPunct="1">
              <a:defRPr/>
            </a:pPr>
            <a:r>
              <a:rPr lang="el-GR" dirty="0" smtClean="0"/>
              <a:t>Απόν θεωρείται το μέλος που αρνείται να ψηφίσει ή δίνει </a:t>
            </a:r>
            <a:r>
              <a:rPr lang="el-GR" smtClean="0"/>
              <a:t>λευκή ψήφο</a:t>
            </a:r>
            <a:endParaRPr lang="el-GR" dirty="0" smtClean="0"/>
          </a:p>
          <a:p>
            <a:pPr eaLnBrk="1" hangingPunct="1"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Διακρίσεις &amp; σημασία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10138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Με βάση την αρμοδιότητα: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Αποφασιστικά – γνωμοδοτικά : εκτελεστές </a:t>
            </a:r>
            <a:r>
              <a:rPr lang="el-GR" dirty="0" err="1" smtClean="0"/>
              <a:t>δ.π</a:t>
            </a:r>
            <a:r>
              <a:rPr lang="el-GR" dirty="0" smtClean="0"/>
              <a:t>.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Γενικής – ειδικής αρμοδιότητας : τα γενικής αρμοδιότητας (π.χ. </a:t>
            </a:r>
            <a:r>
              <a:rPr lang="el-GR" dirty="0" err="1" smtClean="0"/>
              <a:t>ΠτΔ</a:t>
            </a:r>
            <a:r>
              <a:rPr lang="el-GR" dirty="0" smtClean="0"/>
              <a:t>-</a:t>
            </a:r>
            <a:r>
              <a:rPr lang="el-GR" dirty="0" err="1" smtClean="0"/>
              <a:t>π.δ</a:t>
            </a:r>
            <a:r>
              <a:rPr lang="el-GR" dirty="0" smtClean="0"/>
              <a:t>.) όχι πράξεις κατά κλάδο αναρμοδίως = ανυπόστατες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Με βάση τον αριθμό των προσώπων: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Μονοπρόσωπα / ατομικά – πολυπρόσωπα/συλλογικά : ειδικοί κανόνες για συλλογικά </a:t>
            </a:r>
          </a:p>
          <a:p>
            <a:pPr marL="822960" lvl="2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l-GR" dirty="0" smtClean="0"/>
              <a:t>Διαφορά από σύνθετα όργανα : ++ ατομικά ή συλλογικά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Σύνταγμα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Άμεσα – έμμεσα: τα άμεσα δεν καταργούνται με πράξη του νομοθέτη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Νομικό πρόσωπο με το οποίο συνδέονται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Κρατικά – δημοτικά κ.λπ.:  διοικητική εποπτεία / δημόσιοι υπάλληλοι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Καθεστώς που διέπει τη λειτουργία τους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Δημόσιο – ιδιωτικό δίκαιο: ιδιαιτερότητα των εφαρμοστέων κανόνων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Νόμιμη υπόσταση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l-GR" dirty="0" smtClean="0"/>
              <a:t>Να έχουν τηρηθεί όλες οι προϋποθέσεις που προβλέπονται κατά το δίκαιο ώστε το φυσικό πρόσωπο που αποτελεί το όργανο να αποκτά ιδιότητα διοικητικού οργάνου </a:t>
            </a:r>
          </a:p>
          <a:p>
            <a:pPr lvl="1" eaLnBrk="1" hangingPunct="1">
              <a:defRPr/>
            </a:pPr>
            <a:r>
              <a:rPr lang="el-GR" dirty="0" smtClean="0"/>
              <a:t> εκλογή ή διορισμός</a:t>
            </a:r>
          </a:p>
          <a:p>
            <a:pPr eaLnBrk="1" hangingPunct="1">
              <a:defRPr/>
            </a:pPr>
            <a:r>
              <a:rPr lang="el-GR" dirty="0" smtClean="0"/>
              <a:t>Δεν συντρέχει - πράξεις ανυπόστατες όταν:</a:t>
            </a:r>
          </a:p>
          <a:p>
            <a:pPr lvl="1" eaLnBrk="1" hangingPunct="1">
              <a:defRPr/>
            </a:pPr>
            <a:r>
              <a:rPr lang="el-GR" dirty="0" smtClean="0"/>
              <a:t>δεν υπάρχει διορισμός ή εκλογή  </a:t>
            </a:r>
          </a:p>
          <a:p>
            <a:pPr lvl="1" eaLnBrk="1" hangingPunct="1">
              <a:defRPr/>
            </a:pPr>
            <a:r>
              <a:rPr lang="el-GR" dirty="0" smtClean="0"/>
              <a:t>Υπάρχει αλλά ανυπόστατη (κατά κλάδο αναρμοδιότητα / καθ’ υπέρβαση καθηκόντων) </a:t>
            </a:r>
          </a:p>
          <a:p>
            <a:pPr lvl="1" eaLnBrk="1" hangingPunct="1">
              <a:defRPr/>
            </a:pPr>
            <a:r>
              <a:rPr lang="el-GR" dirty="0" smtClean="0"/>
              <a:t>Δεν δημοσιεύθηκε </a:t>
            </a:r>
            <a:r>
              <a:rPr lang="el-GR" dirty="0" err="1" smtClean="0"/>
              <a:t>δημοσιευτέα</a:t>
            </a:r>
            <a:r>
              <a:rPr lang="el-GR" dirty="0" smtClean="0"/>
              <a:t> πράξη</a:t>
            </a:r>
          </a:p>
          <a:p>
            <a:pPr lvl="1" eaLnBrk="1" hangingPunct="1">
              <a:defRPr/>
            </a:pPr>
            <a:r>
              <a:rPr lang="el-GR" dirty="0" smtClean="0"/>
              <a:t>Λήξη νόμιμης υπόστασης </a:t>
            </a:r>
          </a:p>
          <a:p>
            <a:pPr eaLnBrk="1" hangingPunct="1">
              <a:defRPr/>
            </a:pPr>
            <a:r>
              <a:rPr lang="el-GR" dirty="0" smtClean="0"/>
              <a:t>Εάν υπάρχει αλλά άκυρη: επίφαση νομιμότητας –</a:t>
            </a:r>
            <a:r>
              <a:rPr lang="en-US" dirty="0" smtClean="0"/>
              <a:t> de facto </a:t>
            </a:r>
            <a:r>
              <a:rPr lang="el-GR" dirty="0" smtClean="0"/>
              <a:t>όργανο – οι πράξεις έγκυρες  </a:t>
            </a:r>
          </a:p>
          <a:p>
            <a:pPr eaLnBrk="1" hangingPunct="1">
              <a:defRPr/>
            </a:pPr>
            <a:endParaRPr lang="el-GR" dirty="0" smtClean="0"/>
          </a:p>
          <a:p>
            <a:pPr lvl="1" eaLnBrk="1" hangingPunct="1"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Κανόνες για συλλογικά όργανα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Ίδρυση: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Καθορισμός της αρμοδιότητας (γενικής ή ειδικής) &amp; της ιδιότητας ή του τρόπου επιλογής των φυσικών προσώπων που θα ασκήσουν την αρμοδιότητα αυτή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Ολοκλήρωση - Συγκρότηση: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Ορισμός φυσικών προσώπων που απαρτίζουν το όργανο και ασκούν την αρμοδιότητά του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Σύνθεση: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Πλήρωση προϋποθέσεων για τη νόμιμη λήψη αποφάσεων (αριθμός φυσικών προσώπων – κλήτευση – σύνδεση με τυχόν ιδιαίτερο δεσμό με την υπόθεση)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Αποφάσεις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Ίδρυση συλλογικού οργάνου</a:t>
            </a:r>
          </a:p>
        </p:txBody>
      </p:sp>
      <p:sp>
        <p:nvSpPr>
          <p:cNvPr id="1024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Νόμος ή κανονιστική διοικητική πράξη κατόπιν νομοθετικής εξουσιοδότησης </a:t>
            </a:r>
          </a:p>
          <a:p>
            <a:pPr eaLnBrk="1" hangingPunct="1"/>
            <a:r>
              <a:rPr lang="el-GR" smtClean="0"/>
              <a:t>Διαφορετική έννοια από την επιλογή των φυσικών προσώπων που θα ασκήσουν τη δραστηριότητα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Συγκρότηση – ολοκλήρωση: νόμιμη υπόσταση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Ορισμός των προσώπων που θα αποτελέσουν το όργανο : Διορισμός, εκλογή ή κλήρωση: ατομική πράξη / δημοσίευση μόνον εάν προβλέπεται ρητά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Άρθρο 13 παρ. 1 α’ ΚΔΔ: Για τη νόμιμη συγκρότηση συλλογικού οργάνου απαιτείται ο ορισμός, με πράξη, όλων των μελών (τακτικών και αναπληρωματικών) που προβλέπει ο νόμος.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Τυχόν παράνομη πράξη ορισμού αναπληρωματικού θίγει τη συγκρότηση μόνον εάν συμμετέχει σε συνεδρίαση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Τα αναπληρωματικά μόνο εφόσον απουσιάζουν ή κωλύονται τα τακτικά και όχι εάν ελλείπουν: παύει η νόμιμη συγκρότηση (εξαίρεση τρίμηνο)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Τουλάχιστον 3 μέλη, όχι κατ’ ανάγκη περιττός αριθμός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Άρθρο 13 παρ. 1 γ’ ΚΔΔ: Αν ορισμένα μέλη εκλέγονται ή υποδεικνύονται από τρίτους και τα μέλη αυτά δεν έχουν ακόμη εκλεγεί ή υποδειχθεί από τα αρμόδια όργανα, η συγκρότηση είναι νόμιμη αν έχει εγκαίρως ζητηθεί εγγράφως η εκλογή ή η υπόδειξή τους και τα υπόλοιπα μέλη επαρκούν ώστε να υπάρχει απαρτία.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Παρανομία ορισμού φυσικών προσώπων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Εάν αιρετά μέλη: δεν επηρεάζει τη συγκρότηση, οι πράξεις που εκδίδονται είναι νομικά έγκυρες και δεσμευτικές – όπως και στα </a:t>
            </a:r>
            <a:r>
              <a:rPr lang="en-US" dirty="0" smtClean="0"/>
              <a:t>de facto </a:t>
            </a:r>
            <a:r>
              <a:rPr lang="el-GR" dirty="0" smtClean="0"/>
              <a:t>διοικητικά όργανα για λόγους επιείκειας – αντικειμενική επίφαση νομιμότητας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Εάν διορίζονται: πάσχει ακυρότητας η συγκρότηση του οργάνου – περιορισμός ωστόσο από το τεκμήριο νομιμότητας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 άρθρο 13 παρ. 4 ΚΔΔ: Η τυχόν κατά παράνομο τρόπο κτήση της ιδιότητας (</a:t>
            </a:r>
            <a:r>
              <a:rPr lang="en-US" dirty="0" smtClean="0"/>
              <a:t>ex officio) </a:t>
            </a:r>
            <a:r>
              <a:rPr lang="el-GR" dirty="0" smtClean="0"/>
              <a:t>υπό την οποία κάποιος ορίζεται μέλος συλλογικού οργάνου δεν επηρεάζει τη νομιμότητα της συγκρότησης του οργάνου.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 Άρθρο 13 ΚΔΔ:  Συγκρότηση         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1. Ο ορισμός του ίδιου προσώπου με περισσότερες από μια ιδιότητες δεν επιτρέπεται.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2. Τα συλλογικά όργανα, αν στο νόμο δεν ορίζεται διαφορετικά, συγκροτούνται από </a:t>
            </a:r>
            <a:r>
              <a:rPr lang="el-GR" b="1" dirty="0" smtClean="0"/>
              <a:t>τρία (3)</a:t>
            </a:r>
            <a:r>
              <a:rPr lang="el-GR" dirty="0" smtClean="0"/>
              <a:t> τουλάχιστον μέλη.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3. Ο πρόεδρος και ο γραμματέας του συλλογικού οργάνου ορίζονται, μαζί με τους αναπληρωματικούς τους, με την πράξη συγκρότησής του. Αν το συλλογικό όργανο συγκροτείται αποκλειστικώς από αιρετά μέλη, ο πρόεδρος, ο γραμματέας και τα λοιπά μέλη στα οποία ανατίθεται συγκεκριμένο αξίωμα, μαζί με τους αναπληρωματικούς τους, εκλέγονται, με μυστική ψηφοφορία, από τα μέλη του συλλογικού οργάνου.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5. Το συλλογικό όργανο μπορεί να λειτουργήσει, όχι όμως πέρα από ένα </a:t>
            </a:r>
            <a:r>
              <a:rPr lang="el-GR" b="1" dirty="0" smtClean="0"/>
              <a:t>τρίμηνο</a:t>
            </a:r>
            <a:r>
              <a:rPr lang="el-GR" dirty="0" smtClean="0"/>
              <a:t>, αν κάποια από τα μέλη του εκλείψουν ή αποχωρήσουν για οποιονδήποτε λόγο ή απολέσουν την ιδιότητα βάσει της οποίας ορίστηκαν, εφόσον, κατά τις συνεδριάσεις του, τα λοιπά μέλη επαρκούν ώστε να υπάρχει απαρτία.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6. Όταν ο νόμος προβλέπει </a:t>
            </a:r>
            <a:r>
              <a:rPr lang="el-GR" b="1" dirty="0" smtClean="0"/>
              <a:t>θητεία</a:t>
            </a:r>
            <a:r>
              <a:rPr lang="el-GR" dirty="0" smtClean="0"/>
              <a:t> για τα μέλη του συλλογικού οργάνου, η αντικατάσταση μέλους πριν από τη λήξη της θητείας του είναι δυνατή μόνο για </a:t>
            </a:r>
            <a:r>
              <a:rPr lang="el-GR" b="1" dirty="0" smtClean="0"/>
              <a:t>λόγο αναγόμενο στην άσκηση των καθηκόντων του, ο οποίος και πρέπει να βεβαιώνεται</a:t>
            </a:r>
            <a:r>
              <a:rPr lang="el-GR" dirty="0" smtClean="0"/>
              <a:t> στη σχετική πράξη.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Σύνθεση – απαρτία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Άρθρο 14 ΚΔΔ : Το συλλογικό όργανο συνεδριάζει νομίμως όταν στη σύνθεσή του μετέχουν, ως τακτικά ή αναπληρωματικά μέλη, περισσότερα από τα μισά των διορισμένων τακτικών μελών (απαρτία). </a:t>
            </a:r>
          </a:p>
          <a:p>
            <a:pPr marL="548958" lvl="1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Αποκλεισμός τακτικού μέλους κατόπιν εντολής= κακή σύνθεση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Η απαρτία πρέπει να υπάρχει σε όλη τη διάρκεια της συνεδρίασης.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Αν, κατά την πρώτη συνεδρίαση, διαπιστωθεί έλλειψη απαρτίας, το όργανο καλείται εκ νέου σε συνεδρίαση, η οποία πραγματοποιείται το νωρίτερο σε είκοσι τέσσερις (24) ώρες, στον ίδιο τόπο και με την ίδια ημερήσια διάταξη. Κατά τη συνεδρίαση αυτή, υπάρχει απαρτία αν μετέχουν στη σύνθεση τακτικά ή αναπληρωματικά μέλη που παριστούν τουλάχιστον το ένα τρίτο (1/3) του συνόλου των διορισμένων τακτικών μελών του και εν πάση περιπτώσει όχι λιγότερα των τριών (3) τακτικών ή αναπληρωματικών μελών.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Στα τριμελή συλλογικά όργανα, για την ύπαρξη απαρτίας, απαιτείται η παρουσία και των τριών (3) τακτικών ή αναπληρωματικών μελών.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l-GR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584</TotalTime>
  <Words>1123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</vt:lpstr>
      <vt:lpstr>Wingdings 2</vt:lpstr>
      <vt:lpstr>Perpetua</vt:lpstr>
      <vt:lpstr>Δικαιοσύνη</vt:lpstr>
      <vt:lpstr>Διοικητικά όργανα</vt:lpstr>
      <vt:lpstr>Διακρίσεις &amp; σημασία </vt:lpstr>
      <vt:lpstr>Νόμιμη υπόσταση</vt:lpstr>
      <vt:lpstr>Κανόνες για συλλογικά όργανα</vt:lpstr>
      <vt:lpstr>Ίδρυση συλλογικού οργάνου</vt:lpstr>
      <vt:lpstr>Συγκρότηση – ολοκλήρωση: νόμιμη υπόσταση  </vt:lpstr>
      <vt:lpstr>Παρανομία ορισμού φυσικών προσώπων</vt:lpstr>
      <vt:lpstr> Άρθρο 13 ΚΔΔ:  Συγκρότηση         </vt:lpstr>
      <vt:lpstr>Σύνθεση – απαρτία</vt:lpstr>
      <vt:lpstr>Κανόνες συζητήσεων &amp; ψηφοφορίας </vt:lpstr>
      <vt:lpstr>Αρχή αμεροληψίας</vt:lpstr>
      <vt:lpstr>Λειτουργία συλλογικού οργάνου 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Συλλογικά όργανα της Διοίκησης</dc:title>
  <dc:creator>OWNER</dc:creator>
  <cp:lastModifiedBy>ΑΙ</cp:lastModifiedBy>
  <cp:revision>50</cp:revision>
  <dcterms:created xsi:type="dcterms:W3CDTF">2009-05-24T08:20:41Z</dcterms:created>
  <dcterms:modified xsi:type="dcterms:W3CDTF">2013-04-02T11:20:29Z</dcterms:modified>
</cp:coreProperties>
</file>