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73" r:id="rId3"/>
    <p:sldId id="27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46" autoAdjust="0"/>
    <p:restoredTop sz="94660"/>
  </p:normalViewPr>
  <p:slideViewPr>
    <p:cSldViewPr>
      <p:cViewPr varScale="1">
        <p:scale>
          <a:sx n="49" d="100"/>
          <a:sy n="49" d="100"/>
        </p:scale>
        <p:origin x="-54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DBAB4-0CD2-40B1-ACBE-1FD16E8BD762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9082D-E168-47D5-9CF3-FC953DF6A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2B023-F69A-42E1-9743-C96C0493C64A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6B372-2A7E-43E0-9CF6-1B68A8AB1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3358D-5AEF-45B9-A440-7BA26A0A72FF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E6DFA-9F5C-40FE-9371-64D03FF3C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C54B7-8C71-4DE7-A07F-32A50EBA25DF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C2D9E-530D-4E67-93BF-944778569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A3AA0-1795-4768-9003-93640A202346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3B9DB-4FEF-40AE-ACA5-067E8957B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5AA48-E040-4311-886C-8DD20A093527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0ECE-6263-4BF0-BA12-8B31A508B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F192D-9F4C-4D1E-9C84-3FD210101E9F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272A9-173E-471D-83AE-0433A4302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665F0-8E92-437F-B74E-29FAC45A2E43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CE6DF-0937-4E27-83F4-168C913F7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014DD-C54B-4D4E-BB48-9E4CA2194C09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52309-9FA0-4CC8-B699-3800D544F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E286C-26B2-4563-B307-A9D41A4F2F96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CCC17-99DD-42B9-98B8-A83BB3ECB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E9261-BA6C-4660-B320-E6B08EA2CD33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CA9E3-60DD-458B-99F9-AD2B0E476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15B96C-7E3F-4579-8D2A-7DF9127B0DA5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D2DE41-FA06-4FD4-8B0E-8684D7BDD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 smtClean="0">
                <a:solidFill>
                  <a:srgbClr val="FFC000"/>
                </a:solidFill>
              </a:rPr>
              <a:t>Λήξη της ισχύος διοικητικών πράξεων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l-GR" sz="1900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l-GR" sz="1900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1900" dirty="0" smtClean="0"/>
              <a:t>Αικατερίνη Ηλιάδου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900" dirty="0" smtClean="0">
                <a:latin typeface="Arial" charset="0"/>
              </a:rPr>
              <a:t>21.05.2013</a:t>
            </a:r>
            <a:endParaRPr lang="el-GR" sz="1900" dirty="0" smtClean="0">
              <a:latin typeface="Arial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1900" dirty="0" smtClean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Περαιτέρω διαδικαστικά θέματα</a:t>
            </a:r>
          </a:p>
        </p:txBody>
      </p:sp>
      <p:sp>
        <p:nvSpPr>
          <p:cNvPr id="24578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mtClean="0"/>
              <a:t>Απαίτηση αιτιολογίας – πλήρης και ειδική, άλλως ακυρωτέα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l-GR" dirty="0" smtClean="0"/>
              <a:t>Ρητή άρνηση Διοίκησης να ανακαλέσει μετά από αίτηση διοικούμενου και νέα ουσιαστική έρευνα της υπόθεσης – πλήρως αιτιολογημένη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Η πράξη της ανάκλησης καλύπτεται από το τεκμήριο νομιμότητας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Δεν απαιτείται προηγούμενη ακρόαση όταν η ανάκληση γίνεται για λόγους αντικειμενικούς – απαιτείται όταν η ανάκληση γίνεται μετά από μακρύ χρόνο ανοχής της Διοίκησης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Χρόνος αναφοράς ανάκλησης</a:t>
            </a:r>
          </a:p>
        </p:txBody>
      </p:sp>
      <p:sp>
        <p:nvSpPr>
          <p:cNvPr id="2560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mtClean="0"/>
              <a:t>Για το μέλλον για τις νόμιμες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mtClean="0"/>
              <a:t>Αναδρομικά για τις παράνομες – Εξαίρεση: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l-GR" smtClean="0"/>
              <a:t>Περιοδικές παροχές σε </a:t>
            </a:r>
            <a:r>
              <a:rPr lang="el-GR" smtClean="0">
                <a:solidFill>
                  <a:srgbClr val="FF0000"/>
                </a:solidFill>
              </a:rPr>
              <a:t>καλόπιστους</a:t>
            </a:r>
            <a:r>
              <a:rPr lang="el-GR" smtClean="0"/>
              <a:t> διοικούμενους και οι δυσμενείς οικονομικές συνέπειες σε βάρος τους είναι </a:t>
            </a:r>
            <a:r>
              <a:rPr lang="el-GR" smtClean="0">
                <a:solidFill>
                  <a:schemeClr val="accent2"/>
                </a:solidFill>
              </a:rPr>
              <a:t>δυσβάσταχτες</a:t>
            </a:r>
            <a:r>
              <a:rPr lang="el-GR" smtClean="0"/>
              <a:t> αποδεδειγμένα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mtClean="0"/>
              <a:t>Όταν ανακληθεί μία πράξη αναβιώνει η προηγούμενη εφόσον υπάρχει – σύνθετη διοικητική ενέργεια: η πράξη που προηγείται της ανακληθείσας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mtClean="0"/>
              <a:t>Η ανακλητική πράξη μπορεί να ανακληθεί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l-GR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 smtClean="0">
                <a:latin typeface="Arial" charset="0"/>
              </a:rPr>
              <a:t>Κατάργηση – Ανάκληση </a:t>
            </a:r>
          </a:p>
        </p:txBody>
      </p:sp>
      <p:sp>
        <p:nvSpPr>
          <p:cNvPr id="3075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500" dirty="0" smtClean="0">
                <a:cs typeface="Arial" pitchFamily="34" charset="0"/>
              </a:rPr>
              <a:t>Κανονιστικές διοικητικές πράξεις: </a:t>
            </a:r>
          </a:p>
          <a:p>
            <a:pPr lvl="1">
              <a:lnSpc>
                <a:spcPct val="80000"/>
              </a:lnSpc>
            </a:pPr>
            <a:r>
              <a:rPr lang="el-GR" sz="2100" dirty="0" smtClean="0">
                <a:cs typeface="Arial" pitchFamily="34" charset="0"/>
              </a:rPr>
              <a:t>Καταργούνται για το μέλλον με νεότερη κανονιστική πράξη, βάσει της ίδιας εξουσιοδοτικής (όχι εάν εφάπαξ) ή νεότερης </a:t>
            </a:r>
          </a:p>
          <a:p>
            <a:pPr lvl="1">
              <a:lnSpc>
                <a:spcPct val="80000"/>
              </a:lnSpc>
            </a:pPr>
            <a:r>
              <a:rPr lang="el-GR" sz="2100" dirty="0" smtClean="0">
                <a:cs typeface="Arial" pitchFamily="34" charset="0"/>
              </a:rPr>
              <a:t>Όχι αναδρομικά, παρά μόνον εάν επιτρέπεται από την εξουσιοδότηση ή βάσει του ίδιου του νόμου </a:t>
            </a:r>
          </a:p>
          <a:p>
            <a:pPr lvl="2">
              <a:lnSpc>
                <a:spcPct val="80000"/>
              </a:lnSpc>
            </a:pPr>
            <a:r>
              <a:rPr lang="el-GR" sz="1700" dirty="0" smtClean="0">
                <a:cs typeface="Arial" pitchFamily="34" charset="0"/>
              </a:rPr>
              <a:t>Βλ. νομολογία για «ανάκληση» κανονιστικής λόγω αναρμοδιότητας σε σύντομο χρόνο από την έκδοση (</a:t>
            </a:r>
            <a:r>
              <a:rPr lang="el-GR" sz="1700" dirty="0" err="1" smtClean="0">
                <a:cs typeface="Arial" pitchFamily="34" charset="0"/>
              </a:rPr>
              <a:t>ΣτΕ</a:t>
            </a:r>
            <a:r>
              <a:rPr lang="el-GR" sz="1700" dirty="0" smtClean="0">
                <a:cs typeface="Arial" pitchFamily="34" charset="0"/>
              </a:rPr>
              <a:t> 1542/1995)</a:t>
            </a:r>
          </a:p>
          <a:p>
            <a:pPr lvl="1">
              <a:lnSpc>
                <a:spcPct val="80000"/>
              </a:lnSpc>
            </a:pPr>
            <a:r>
              <a:rPr lang="el-GR" sz="2100" dirty="0" smtClean="0">
                <a:cs typeface="Arial" pitchFamily="34" charset="0"/>
              </a:rPr>
              <a:t>Μερική κατάργηση είναι και η τροποποίηση</a:t>
            </a:r>
          </a:p>
          <a:p>
            <a:pPr>
              <a:lnSpc>
                <a:spcPct val="80000"/>
              </a:lnSpc>
            </a:pPr>
            <a:r>
              <a:rPr lang="el-GR" sz="2500" dirty="0" smtClean="0">
                <a:cs typeface="Arial" pitchFamily="34" charset="0"/>
              </a:rPr>
              <a:t>Ατομικές διοικητικές πράξεις: </a:t>
            </a:r>
          </a:p>
          <a:p>
            <a:pPr lvl="1">
              <a:lnSpc>
                <a:spcPct val="80000"/>
              </a:lnSpc>
            </a:pPr>
            <a:r>
              <a:rPr lang="el-GR" sz="2100" dirty="0" smtClean="0">
                <a:cs typeface="Arial" pitchFamily="34" charset="0"/>
              </a:rPr>
              <a:t>Καταργούνται για το μέλλον με νεότερη αντίθετη πράξη εφόσον υπάρχει ρητή αρμοδιότητα ή συνάγεται από τις διατάξεις </a:t>
            </a:r>
          </a:p>
          <a:p>
            <a:pPr lvl="2">
              <a:lnSpc>
                <a:spcPct val="80000"/>
              </a:lnSpc>
            </a:pPr>
            <a:r>
              <a:rPr lang="el-GR" sz="1700" dirty="0" smtClean="0">
                <a:cs typeface="Arial" pitchFamily="34" charset="0"/>
              </a:rPr>
              <a:t>Με ατομική ή κανονιστική βάσει εξουσιοδότησης εφόσον δεν υπάρχουν συνταγματικοί ή </a:t>
            </a:r>
            <a:r>
              <a:rPr lang="el-GR" sz="1700" dirty="0" err="1" smtClean="0">
                <a:cs typeface="Arial" pitchFamily="34" charset="0"/>
              </a:rPr>
              <a:t>υπερνομοθετικοί</a:t>
            </a:r>
            <a:r>
              <a:rPr lang="el-GR" sz="1700" dirty="0" smtClean="0">
                <a:cs typeface="Arial" pitchFamily="34" charset="0"/>
              </a:rPr>
              <a:t> περιορισμοί</a:t>
            </a:r>
          </a:p>
          <a:p>
            <a:pPr lvl="1">
              <a:lnSpc>
                <a:spcPct val="80000"/>
              </a:lnSpc>
            </a:pPr>
            <a:r>
              <a:rPr lang="el-GR" sz="2100" dirty="0" smtClean="0">
                <a:cs typeface="Arial" pitchFamily="34" charset="0"/>
              </a:rPr>
              <a:t>Ανακαλούνται αναδρομικά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Κανόνες ανάκλησης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sz="2800" dirty="0" smtClean="0">
                <a:cs typeface="Arial" pitchFamily="34" charset="0"/>
              </a:rPr>
              <a:t>γενικές αρχές διοικητικού δικαίου </a:t>
            </a:r>
            <a:endParaRPr lang="el-GR" sz="2500" dirty="0" smtClean="0"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l-GR" sz="2500" dirty="0" smtClean="0">
                <a:cs typeface="Arial" pitchFamily="34" charset="0"/>
              </a:rPr>
              <a:t>γενικές ή ειδικές διατάξεις </a:t>
            </a:r>
          </a:p>
          <a:p>
            <a:pPr lvl="1">
              <a:lnSpc>
                <a:spcPct val="80000"/>
              </a:lnSpc>
            </a:pPr>
            <a:r>
              <a:rPr lang="el-GR" sz="2100" dirty="0" smtClean="0">
                <a:cs typeface="Arial" pitchFamily="34" charset="0"/>
              </a:rPr>
              <a:t>Βασικές γενικές διατάξεις: ΑΝ 261/1968 </a:t>
            </a:r>
          </a:p>
          <a:p>
            <a:pPr>
              <a:lnSpc>
                <a:spcPct val="80000"/>
              </a:lnSpc>
            </a:pPr>
            <a:r>
              <a:rPr lang="el-GR" sz="2500" i="1" dirty="0" smtClean="0">
                <a:cs typeface="Arial" pitchFamily="34" charset="0"/>
              </a:rPr>
              <a:t>Ασφάλεια δικαίου &amp; εφαρμογή της προστατευόμενης εμπιστοσύνης: Σταθερότητα νομικών και πραγματικών σχέσεων, χάριν της εύρυθμης και χρηστής διοίκησης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dirty="0" smtClean="0"/>
              <a:t>Νόμιμες ατομικές πράξεις</a:t>
            </a:r>
            <a:endParaRPr lang="el-GR" sz="3600" b="1" dirty="0"/>
          </a:p>
        </p:txBody>
      </p:sp>
      <p:sp>
        <p:nvSpPr>
          <p:cNvPr id="4099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300" dirty="0" smtClean="0">
                <a:cs typeface="Arial" pitchFamily="34" charset="0"/>
              </a:rPr>
              <a:t>Κανόνας: οι επωφελείς νόμιμες, συστατικές ή διαπιστωτικές, δεν ανακαλούνται εφόσον έχουν απορρεύσει δικαιώματα (υπό ευρεία έννοια) </a:t>
            </a:r>
          </a:p>
          <a:p>
            <a:pPr>
              <a:lnSpc>
                <a:spcPct val="80000"/>
              </a:lnSpc>
            </a:pPr>
            <a:r>
              <a:rPr lang="el-GR" sz="2300" dirty="0" smtClean="0">
                <a:cs typeface="Arial" pitchFamily="34" charset="0"/>
              </a:rPr>
              <a:t>Σε σχέση με νόμιμες επωφελείς η Διοίκηση δεν επιτρέπεται να προβεί σε διαφορετική εκτίμηση των δεδομένων που συνέτρεχαν κατά την έκδοση της πράξης ούτε για λόγους σκοπιμότητας ούτε λαμβάνοντας υπόψη μεταγενέστερα στοιχεία </a:t>
            </a:r>
          </a:p>
          <a:p>
            <a:pPr>
              <a:lnSpc>
                <a:spcPct val="80000"/>
              </a:lnSpc>
            </a:pPr>
            <a:r>
              <a:rPr lang="el-GR" sz="2300" dirty="0" smtClean="0">
                <a:cs typeface="Arial" pitchFamily="34" charset="0"/>
              </a:rPr>
              <a:t>Εξαιρέσεις: 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Λόγοι δημοσίου συμφέροντος: λαμβάνονται υπόψη και νεώτερα δεδομένα (ειδική αιτιολογία, ακόμη και μεταγενέστερα στοιχεία, ελέγχεται από το Δικαστήριο) – οποτεδήποτε 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Συναίνεση διοικούμενου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Μη συμμόρφωση σε όρους – άπρακτη παρέλευση προθεσμίας – δεν συντρέχουν οι προϋποθέσεις έκδοσης</a:t>
            </a:r>
          </a:p>
          <a:p>
            <a:pPr lvl="1">
              <a:lnSpc>
                <a:spcPct val="80000"/>
              </a:lnSpc>
            </a:pPr>
            <a:r>
              <a:rPr lang="el-GR" sz="2000" dirty="0" err="1" smtClean="0">
                <a:cs typeface="Arial" pitchFamily="34" charset="0"/>
              </a:rPr>
              <a:t>Δ.π</a:t>
            </a:r>
            <a:r>
              <a:rPr lang="el-GR" sz="2000" dirty="0" smtClean="0">
                <a:cs typeface="Arial" pitchFamily="34" charset="0"/>
              </a:rPr>
              <a:t>. υπό την επιφύλαξη ανακλήσεως (ρητή ή συναγόμενη)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Όταν δεν έχουν απορρεύσει δικαιώματα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dirty="0" smtClean="0"/>
              <a:t>Παράνομες ατομικές πράξεις (Ι)</a:t>
            </a:r>
            <a:endParaRPr lang="el-GR" sz="3600" b="1" dirty="0"/>
          </a:p>
        </p:txBody>
      </p:sp>
      <p:sp>
        <p:nvSpPr>
          <p:cNvPr id="5123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r>
              <a:rPr lang="el-GR" sz="2300" dirty="0" smtClean="0">
                <a:cs typeface="Arial" pitchFamily="34" charset="0"/>
              </a:rPr>
              <a:t>Κανόνας: ανακαλούνται </a:t>
            </a:r>
            <a:r>
              <a:rPr lang="el-GR" sz="2300" b="1" dirty="0" smtClean="0">
                <a:cs typeface="Arial" pitchFamily="34" charset="0"/>
              </a:rPr>
              <a:t>ελεύθερα</a:t>
            </a:r>
            <a:r>
              <a:rPr lang="el-GR" sz="2300" dirty="0" smtClean="0">
                <a:cs typeface="Arial" pitchFamily="34" charset="0"/>
              </a:rPr>
              <a:t>, εντός </a:t>
            </a:r>
            <a:r>
              <a:rPr lang="el-GR" sz="2300" b="1" dirty="0" smtClean="0">
                <a:cs typeface="Arial" pitchFamily="34" charset="0"/>
              </a:rPr>
              <a:t>ευλόγου χρόνου</a:t>
            </a:r>
            <a:r>
              <a:rPr lang="el-GR" sz="2300" dirty="0" smtClean="0">
                <a:cs typeface="Arial" pitchFamily="34" charset="0"/>
              </a:rPr>
              <a:t>, ανεξάρτητα από το εάν έχουν απορρεύσει δικαιώματα και από το εάν είναι επωφελείς ή δυσμενείς</a:t>
            </a:r>
          </a:p>
          <a:p>
            <a:pPr lvl="1"/>
            <a:r>
              <a:rPr lang="el-GR" sz="2100" dirty="0" smtClean="0"/>
              <a:t>Παράνομες: αυτές που θα ακυρώνονταν για σφάλμα </a:t>
            </a:r>
          </a:p>
          <a:p>
            <a:pPr lvl="1"/>
            <a:r>
              <a:rPr lang="el-GR" sz="2100" dirty="0" smtClean="0"/>
              <a:t>Η ανάκληση χωρεί μόνο για λόγους νομιμότητας και όχι σκοπιμότητας , ούτε διαφορετική εκτίμηση, εκτός αν συντρέχουν λόγοι δημοσίου συμφέροντος</a:t>
            </a:r>
          </a:p>
          <a:p>
            <a:pPr lvl="1"/>
            <a:r>
              <a:rPr lang="el-GR" sz="2100" dirty="0" smtClean="0"/>
              <a:t>Εύλογος χρόνος κρίνεται κατά περίπτωση: εάν δεν ορίζεται ειδικά – </a:t>
            </a:r>
            <a:r>
              <a:rPr lang="el-GR" sz="2100" dirty="0" err="1" smtClean="0"/>
              <a:t>α.ν</a:t>
            </a:r>
            <a:r>
              <a:rPr lang="el-GR" sz="2100" dirty="0" smtClean="0"/>
              <a:t>. 261/1968 = όχι μικρότερος από 5 έτη από την έκδοση (επιείκεια) </a:t>
            </a:r>
          </a:p>
          <a:p>
            <a:pPr lvl="1"/>
            <a:r>
              <a:rPr lang="el-GR" sz="2100" dirty="0" smtClean="0"/>
              <a:t>Εάν ο διοικούμενος δεν προκάλεσε </a:t>
            </a:r>
            <a:r>
              <a:rPr lang="el-GR" sz="2100" dirty="0" err="1" smtClean="0"/>
              <a:t>υπαιτίως</a:t>
            </a:r>
            <a:r>
              <a:rPr lang="el-GR" sz="2100" dirty="0" smtClean="0"/>
              <a:t> την έκδοση της παράνομης πράξης = υποχρέωση αποζημίωσης (105 </a:t>
            </a:r>
            <a:r>
              <a:rPr lang="el-GR" sz="2100" dirty="0" err="1" smtClean="0"/>
              <a:t>ΕισΝΑΚ</a:t>
            </a:r>
            <a:r>
              <a:rPr lang="el-GR" sz="2100" dirty="0" smtClean="0"/>
              <a:t>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dirty="0" smtClean="0"/>
              <a:t>Παράνομες ατομικές πράξεις (ΙΙ)</a:t>
            </a:r>
            <a:endParaRPr lang="el-GR" sz="3600" dirty="0"/>
          </a:p>
        </p:txBody>
      </p:sp>
      <p:sp>
        <p:nvSpPr>
          <p:cNvPr id="2048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Εξαιρέσεις: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l-GR" dirty="0" smtClean="0"/>
              <a:t>Οι δυσμενείς παράνομες ανακαλούνται και μετά την πάροδο ευλόγου χρόνου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l-GR" dirty="0" smtClean="0"/>
              <a:t>Οι επωφελείς παράνομες μετά την πάροδο ευλόγου χρόνου ανακαλούνται μόνον αν: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Η έκδοσή τους οφείλεται σε απατηλή ενέργεια του διοικούμενου, ο οποίος ενήργησε δολίως για να ωφεληθεί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Δημόσιο συμφέρον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Συμμόρφωση προς ακυρωτική απόφαση δικαστηρίου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Να μην θίγονται τα δικαιώματα των καλόπιστων τρίτων που δεν γνώριζαν την απατηλή ενέργεια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715962"/>
          </a:xfrm>
        </p:spPr>
        <p:txBody>
          <a:bodyPr/>
          <a:lstStyle/>
          <a:p>
            <a:r>
              <a:rPr lang="el-GR" sz="3600" b="1" dirty="0" smtClean="0"/>
              <a:t>Αρμοδιότητα για ανάκληση</a:t>
            </a:r>
          </a:p>
        </p:txBody>
      </p:sp>
      <p:sp>
        <p:nvSpPr>
          <p:cNvPr id="7171" name="Content Placeholder 1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601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dirty="0" smtClean="0">
                <a:cs typeface="Arial" pitchFamily="34" charset="0"/>
              </a:rPr>
              <a:t>Η Διοίκηση διαθέτει διακριτική ευχέρεια για την ανάκληση των πράξεών της – αρχή νομιμότητας; 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cs typeface="Arial" pitchFamily="34" charset="0"/>
              </a:rPr>
              <a:t>Ασκείται αυτεπαγγέλτως ή κατόπιν αιτήσεως 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cs typeface="Arial" pitchFamily="34" charset="0"/>
              </a:rPr>
              <a:t>Μη απάντηση επί αιτήματος δεν συνιστά παράλειψη οφειλόμενης νόμιμης ενέργειας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cs typeface="Arial" pitchFamily="34" charset="0"/>
              </a:rPr>
              <a:t>Άρνηση ανάκλησης δεν συνιστά εκτελεστή πράξη, παρά μόνον εάν γίνει νέα κατ’ </a:t>
            </a:r>
            <a:r>
              <a:rPr lang="el-GR" sz="2400" dirty="0" err="1" smtClean="0">
                <a:cs typeface="Arial" pitchFamily="34" charset="0"/>
              </a:rPr>
              <a:t>ουσίαν</a:t>
            </a:r>
            <a:r>
              <a:rPr lang="el-GR" sz="2400" dirty="0" smtClean="0">
                <a:cs typeface="Arial" pitchFamily="34" charset="0"/>
              </a:rPr>
              <a:t> έρευνα της υπόθεσης :να είναι νομίμως αιτιολογημένη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cs typeface="Arial" pitchFamily="34" charset="0"/>
              </a:rPr>
              <a:t>Δεν υπάρχει διακριτική ευχέρεια όταν: 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Υποχρέωση ανάκλησης εκ του νόμου 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Υποχρέωση συμμόρφωσης σε ακυρωτική απόφαση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Υποχρέωση ανάκλησης πράξεων που εκδόθηκαν με βάση νόμο ο οποίος κηρύχθηκε αντισυνταγματικός ΑΕΔ – αναδρομική απόφαση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Υποχρέωση ανάκλησης για δυσμενείς νόμιμες πράξεις λόγω μακροχρόνιας αδράνειας 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Κοινωνική ασφάλιση: σε περίπτωση μεταβολής επί το ευμενέστερο της νομοθεσίας ή νομολογίας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Όμοιες πράξεις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l-GR" sz="3600" b="1" dirty="0" smtClean="0"/>
              <a:t>Όμοιες πράξεις</a:t>
            </a:r>
          </a:p>
        </p:txBody>
      </p:sp>
      <p:sp>
        <p:nvSpPr>
          <p:cNvPr id="8195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l-GR" sz="2500" dirty="0" smtClean="0">
                <a:cs typeface="Arial" pitchFamily="34" charset="0"/>
              </a:rPr>
              <a:t>Ίδιο περιεχόμενο και νόμιμο έρεισμα</a:t>
            </a:r>
          </a:p>
          <a:p>
            <a:r>
              <a:rPr lang="el-GR" sz="2500" dirty="0" smtClean="0">
                <a:cs typeface="Arial" pitchFamily="34" charset="0"/>
              </a:rPr>
              <a:t>Δέσμια αρμοδιότητα ανάκλησης όταν: </a:t>
            </a:r>
          </a:p>
          <a:p>
            <a:pPr lvl="1"/>
            <a:r>
              <a:rPr lang="el-GR" sz="2100" dirty="0" smtClean="0">
                <a:cs typeface="Arial" pitchFamily="34" charset="0"/>
              </a:rPr>
              <a:t>Έχει εκδοθεί απόφαση </a:t>
            </a:r>
            <a:r>
              <a:rPr lang="el-GR" sz="2100" dirty="0" err="1" smtClean="0">
                <a:cs typeface="Arial" pitchFamily="34" charset="0"/>
              </a:rPr>
              <a:t>ΣτΕ</a:t>
            </a:r>
            <a:r>
              <a:rPr lang="el-GR" sz="2100" dirty="0" smtClean="0">
                <a:cs typeface="Arial" pitchFamily="34" charset="0"/>
              </a:rPr>
              <a:t> ή αμετάκλητη απόφαση τακτικού διοικητικού δικαστηρίου </a:t>
            </a:r>
          </a:p>
          <a:p>
            <a:pPr lvl="1"/>
            <a:r>
              <a:rPr lang="el-GR" sz="2100" dirty="0" smtClean="0">
                <a:cs typeface="Arial" pitchFamily="34" charset="0"/>
              </a:rPr>
              <a:t>Με την οποία ακυρώνεται ατομική διοικητική πράξη γιατί το έρεισμά της είναι νόμος αντισυνταγματικός ή κανονιστική πράξη χωρίς νόμιμο έρεισμα</a:t>
            </a:r>
          </a:p>
          <a:p>
            <a:r>
              <a:rPr lang="el-GR" sz="2500" dirty="0" smtClean="0">
                <a:cs typeface="Arial" pitchFamily="34" charset="0"/>
              </a:rPr>
              <a:t>Προϋπόθεση: </a:t>
            </a:r>
          </a:p>
          <a:p>
            <a:pPr lvl="1"/>
            <a:r>
              <a:rPr lang="el-GR" sz="2100" dirty="0" smtClean="0">
                <a:cs typeface="Arial" pitchFamily="34" charset="0"/>
              </a:rPr>
              <a:t>αίτηση διοικουμένου με έννομο συμφέρον εντός ευλόγου χρόνου</a:t>
            </a:r>
          </a:p>
          <a:p>
            <a:pPr lvl="1"/>
            <a:r>
              <a:rPr lang="el-GR" sz="2100" dirty="0" smtClean="0">
                <a:cs typeface="Arial" pitchFamily="34" charset="0"/>
              </a:rPr>
              <a:t>Να μη θίγονται δικαιώματα που αποκτήθηκαν </a:t>
            </a:r>
            <a:r>
              <a:rPr lang="el-GR" sz="2100" dirty="0" err="1" smtClean="0">
                <a:cs typeface="Arial" pitchFamily="34" charset="0"/>
              </a:rPr>
              <a:t>καλοπίστως</a:t>
            </a:r>
            <a:r>
              <a:rPr lang="el-GR" sz="2100" dirty="0" smtClean="0">
                <a:cs typeface="Arial" pitchFamily="34" charset="0"/>
              </a:rPr>
              <a:t> από την εφαρμογή τους – εκτός εάν λόγοι υπέρτερου δημοσίου συμφέροντος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b="1" dirty="0" smtClean="0"/>
              <a:t>Διαδικασία ανάκλησης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l-GR" dirty="0" smtClean="0"/>
              <a:t>Άρθρο 21ΚΔΔ: Ανάκληση      </a:t>
            </a:r>
          </a:p>
          <a:p>
            <a:pPr marL="623887" indent="-514350" fontAlgn="auto">
              <a:spcAft>
                <a:spcPts val="0"/>
              </a:spcAft>
              <a:buFont typeface="Wingdings 3" pitchFamily="18" charset="2"/>
              <a:buAutoNum type="arabicPeriod"/>
              <a:defRPr/>
            </a:pPr>
            <a:r>
              <a:rPr lang="el-GR" dirty="0" smtClean="0">
                <a:solidFill>
                  <a:srgbClr val="FF0000"/>
                </a:solidFill>
              </a:rPr>
              <a:t>Αρμόδιο για την ανάκληση ατομικής διοικητικής πράξης όργανο είναι εκείνο που την εξέδωσε ή που είναι αρμόδιο για την έκδοσή της</a:t>
            </a:r>
            <a:r>
              <a:rPr lang="el-GR" dirty="0" smtClean="0"/>
              <a:t>. </a:t>
            </a:r>
          </a:p>
          <a:p>
            <a:pPr marL="1117600" lvl="2" indent="-51435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l-GR" dirty="0" smtClean="0"/>
              <a:t>	</a:t>
            </a:r>
            <a:r>
              <a:rPr lang="el-GR" i="1" dirty="0" smtClean="0"/>
              <a:t>Αν άλλαξε η αρμοδιότητα, το όργανο που έχει την αρμοδιότητα κατά το χρόνο της ανάκλησης</a:t>
            </a:r>
          </a:p>
          <a:p>
            <a:pPr marL="1117600" lvl="2" indent="-51435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l-GR" i="1" dirty="0" smtClean="0"/>
              <a:t>	Εάν εκδόθηκε αναρμοδίως, νομίμως ανακαλείται από το ίδιο όργανο για αναρμοδιότητα</a:t>
            </a:r>
          </a:p>
          <a:p>
            <a:pPr fontAlgn="auto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l-GR" dirty="0" smtClean="0">
                <a:solidFill>
                  <a:srgbClr val="FF0000"/>
                </a:solidFill>
              </a:rPr>
              <a:t>2. Για την ανάκληση δεν είναι απαραίτητο να τηρείται η διαδικασία που προβλέπεται για την έκδοση της πράξης, εκτός αν ανακαλείται πράξη νόμιμη ή πράξη παράνομη ύστερα από νέα εκτίμηση πραγματικών περιστατικών</a:t>
            </a:r>
            <a:r>
              <a:rPr lang="el-GR" dirty="0" smtClean="0"/>
              <a:t>.</a:t>
            </a:r>
          </a:p>
          <a:p>
            <a:pPr fontAlgn="auto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l-GR" sz="2400" dirty="0" smtClean="0"/>
              <a:t>		</a:t>
            </a:r>
            <a:r>
              <a:rPr lang="el-GR" sz="2400" i="1" dirty="0" smtClean="0"/>
              <a:t>Απαίτηση κοινοποίησης εάν ανάκληση ευμενούς </a:t>
            </a:r>
            <a:endParaRPr lang="el-GR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</TotalTime>
  <Words>768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Θέμα του Office</vt:lpstr>
      <vt:lpstr>Λήξη της ισχύος διοικητικών πράξεων</vt:lpstr>
      <vt:lpstr>Κατάργηση – Ανάκληση </vt:lpstr>
      <vt:lpstr>Κανόνες ανάκλησης</vt:lpstr>
      <vt:lpstr>Νόμιμες ατομικές πράξεις</vt:lpstr>
      <vt:lpstr>Παράνομες ατομικές πράξεις (Ι)</vt:lpstr>
      <vt:lpstr>Παράνομες ατομικές πράξεις (ΙΙ)</vt:lpstr>
      <vt:lpstr>Αρμοδιότητα για ανάκληση</vt:lpstr>
      <vt:lpstr>Όμοιες πράξεις</vt:lpstr>
      <vt:lpstr>Διαδικασία ανάκλησης</vt:lpstr>
      <vt:lpstr>Περαιτέρω διαδικαστικά θέματα</vt:lpstr>
      <vt:lpstr>Χρόνος αναφοράς ανάκλησης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Έναρξη και λήξη ισχύος διοικητικών πράξεων</dc:title>
  <dc:creator>KI</dc:creator>
  <cp:lastModifiedBy>ΑΙ</cp:lastModifiedBy>
  <cp:revision>31</cp:revision>
  <dcterms:created xsi:type="dcterms:W3CDTF">2006-08-16T00:00:00Z</dcterms:created>
  <dcterms:modified xsi:type="dcterms:W3CDTF">2013-05-21T07:50:04Z</dcterms:modified>
</cp:coreProperties>
</file>