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60" r:id="rId6"/>
    <p:sldId id="259" r:id="rId7"/>
    <p:sldId id="261" r:id="rId8"/>
    <p:sldId id="263" r:id="rId9"/>
    <p:sldId id="264" r:id="rId10"/>
    <p:sldId id="270" r:id="rId11"/>
    <p:sldId id="266" r:id="rId12"/>
    <p:sldId id="272" r:id="rId13"/>
    <p:sldId id="273" r:id="rId14"/>
    <p:sldId id="271" r:id="rId15"/>
    <p:sldId id="274" r:id="rId16"/>
    <p:sldId id="267" r:id="rId17"/>
    <p:sldId id="268" r:id="rId18"/>
    <p:sldId id="269"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D64FA7E-095E-41A0-9B5B-EFE317F9C982}" type="datetimeFigureOut">
              <a:rPr lang="el-GR" smtClean="0"/>
              <a:pPr/>
              <a:t>1/4/2014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D64FA7E-095E-41A0-9B5B-EFE317F9C982}" type="datetimeFigureOut">
              <a:rPr lang="el-GR" smtClean="0"/>
              <a:pPr/>
              <a:t>1/4/2014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D64FA7E-095E-41A0-9B5B-EFE317F9C982}" type="datetimeFigureOut">
              <a:rPr lang="el-GR" smtClean="0"/>
              <a:pPr/>
              <a:t>1/4/2014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D64FA7E-095E-41A0-9B5B-EFE317F9C982}" type="datetimeFigureOut">
              <a:rPr lang="el-GR" smtClean="0"/>
              <a:pPr/>
              <a:t>1/4/2014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4FA7E-095E-41A0-9B5B-EFE317F9C982}" type="datetimeFigureOut">
              <a:rPr lang="el-GR" smtClean="0"/>
              <a:pPr/>
              <a:t>1/4/2014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D64FA7E-095E-41A0-9B5B-EFE317F9C982}" type="datetimeFigureOut">
              <a:rPr lang="el-GR" smtClean="0"/>
              <a:pPr/>
              <a:t>1/4/2014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D64FA7E-095E-41A0-9B5B-EFE317F9C982}" type="datetimeFigureOut">
              <a:rPr lang="el-GR" smtClean="0"/>
              <a:pPr/>
              <a:t>1/4/2014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D64FA7E-095E-41A0-9B5B-EFE317F9C982}" type="datetimeFigureOut">
              <a:rPr lang="el-GR" smtClean="0"/>
              <a:pPr/>
              <a:t>1/4/2014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4FA7E-095E-41A0-9B5B-EFE317F9C982}" type="datetimeFigureOut">
              <a:rPr lang="el-GR" smtClean="0"/>
              <a:pPr/>
              <a:t>1/4/2014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FA7E-095E-41A0-9B5B-EFE317F9C982}" type="datetimeFigureOut">
              <a:rPr lang="el-GR" smtClean="0"/>
              <a:pPr/>
              <a:t>1/4/2014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FA7E-095E-41A0-9B5B-EFE317F9C982}" type="datetimeFigureOut">
              <a:rPr lang="el-GR" smtClean="0"/>
              <a:pPr/>
              <a:t>1/4/2014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3637568-EECD-4C01-870F-8560EFD004A1}" type="slidenum">
              <a:rPr lang="el-GR" smtClean="0"/>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FA7E-095E-41A0-9B5B-EFE317F9C982}" type="datetimeFigureOut">
              <a:rPr lang="el-GR" smtClean="0"/>
              <a:pPr/>
              <a:t>1/4/2014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37568-EECD-4C01-870F-8560EFD004A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Εφαρμογές δημοσίου δικαίου </a:t>
            </a:r>
            <a:endParaRPr lang="en-GB" dirty="0"/>
          </a:p>
        </p:txBody>
      </p:sp>
      <p:sp>
        <p:nvSpPr>
          <p:cNvPr id="3" name="Subtitle 2"/>
          <p:cNvSpPr>
            <a:spLocks noGrp="1"/>
          </p:cNvSpPr>
          <p:nvPr>
            <p:ph type="subTitle" idx="1"/>
          </p:nvPr>
        </p:nvSpPr>
        <p:spPr>
          <a:xfrm>
            <a:off x="609600" y="3886200"/>
            <a:ext cx="7467600" cy="1752600"/>
          </a:xfrm>
        </p:spPr>
        <p:txBody>
          <a:bodyPr>
            <a:normAutofit fontScale="62500" lnSpcReduction="20000"/>
          </a:bodyPr>
          <a:lstStyle/>
          <a:p>
            <a:r>
              <a:rPr lang="el-GR" dirty="0" smtClean="0"/>
              <a:t>Κλιμάκιο Ε’</a:t>
            </a:r>
          </a:p>
          <a:p>
            <a:r>
              <a:rPr lang="el-GR" dirty="0" smtClean="0"/>
              <a:t>01.04.2014</a:t>
            </a:r>
            <a:br>
              <a:rPr lang="el-GR" dirty="0" smtClean="0"/>
            </a:br>
            <a:r>
              <a:rPr lang="el-GR" dirty="0" smtClean="0"/>
              <a:t>ΔΕΕ </a:t>
            </a:r>
            <a:r>
              <a:rPr lang="en-US" dirty="0" smtClean="0"/>
              <a:t>C-188 &amp; 189/10 </a:t>
            </a:r>
            <a:r>
              <a:rPr lang="el-GR" dirty="0" smtClean="0"/>
              <a:t>(2010) </a:t>
            </a:r>
            <a:r>
              <a:rPr lang="en-US" dirty="0" err="1" smtClean="0"/>
              <a:t>Melki</a:t>
            </a:r>
            <a:r>
              <a:rPr lang="en-US" dirty="0" smtClean="0"/>
              <a:t> &amp; </a:t>
            </a:r>
            <a:r>
              <a:rPr lang="en-US" dirty="0" err="1" smtClean="0"/>
              <a:t>Abdeli</a:t>
            </a:r>
            <a:r>
              <a:rPr lang="en-US" dirty="0" smtClean="0"/>
              <a:t/>
            </a:r>
            <a:br>
              <a:rPr lang="en-US" dirty="0" smtClean="0"/>
            </a:br>
            <a:r>
              <a:rPr lang="el-GR" dirty="0" smtClean="0"/>
              <a:t>Σώρευση ελέγχου «</a:t>
            </a:r>
            <a:r>
              <a:rPr lang="el-GR" dirty="0" err="1" smtClean="0"/>
              <a:t>κοινοτικότητας</a:t>
            </a:r>
            <a:r>
              <a:rPr lang="el-GR" dirty="0" smtClean="0"/>
              <a:t>» και συνταγματικότητας</a:t>
            </a:r>
          </a:p>
          <a:p>
            <a:endParaRPr lang="el-GR" dirty="0"/>
          </a:p>
          <a:p>
            <a:r>
              <a:rPr lang="el-GR" dirty="0" err="1" smtClean="0"/>
              <a:t>Αικ</a:t>
            </a:r>
            <a:r>
              <a:rPr lang="el-GR" dirty="0" smtClean="0"/>
              <a:t>. </a:t>
            </a:r>
            <a:r>
              <a:rPr lang="el-GR" dirty="0" err="1" smtClean="0"/>
              <a:t>Ηλιάδου</a:t>
            </a:r>
            <a:r>
              <a:rPr lang="el-GR" dirty="0" smtClean="0"/>
              <a:t>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ΔΕΕ</a:t>
            </a:r>
            <a:r>
              <a:rPr lang="en-US" dirty="0" smtClean="0"/>
              <a:t> C-188,189/10</a:t>
            </a:r>
            <a:endParaRPr lang="el-GR" dirty="0"/>
          </a:p>
        </p:txBody>
      </p:sp>
      <p:sp>
        <p:nvSpPr>
          <p:cNvPr id="5" name="Text Placeholder 4"/>
          <p:cNvSpPr>
            <a:spLocks noGrp="1"/>
          </p:cNvSpPr>
          <p:nvPr>
            <p:ph type="body" idx="1"/>
          </p:nvPr>
        </p:nvSpPr>
        <p:spPr/>
        <p:txBody>
          <a:bodyPr/>
          <a:lstStyle/>
          <a:p>
            <a:endParaRPr lang="el-G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Νομικό πλαίσιο – Δίκαιο ΕΕ </a:t>
            </a:r>
            <a:endParaRPr lang="en-GB" dirty="0"/>
          </a:p>
        </p:txBody>
      </p:sp>
      <p:sp>
        <p:nvSpPr>
          <p:cNvPr id="3" name="Content Placeholder 2"/>
          <p:cNvSpPr>
            <a:spLocks noGrp="1"/>
          </p:cNvSpPr>
          <p:nvPr>
            <p:ph idx="1"/>
          </p:nvPr>
        </p:nvSpPr>
        <p:spPr>
          <a:xfrm>
            <a:off x="467544" y="1412776"/>
            <a:ext cx="8229600" cy="5257800"/>
          </a:xfrm>
        </p:spPr>
        <p:txBody>
          <a:bodyPr>
            <a:normAutofit/>
          </a:bodyPr>
          <a:lstStyle/>
          <a:p>
            <a:pPr lvl="1"/>
            <a:r>
              <a:rPr lang="el-GR" dirty="0" smtClean="0"/>
              <a:t>απαγόρευση συνοριακών ελέγχων για τη διέλευση εσωτερικών συνόρων </a:t>
            </a:r>
          </a:p>
          <a:p>
            <a:pPr lvl="1"/>
            <a:r>
              <a:rPr lang="el-GR" dirty="0" smtClean="0"/>
              <a:t>με επιφύλαξη για αστυνομικές αρμοδιότητες που δεν ισοδυναμούν με συνοριακούς ελέγχους (όχι με στόχο τον έλεγχο των συνόρων, καταπολέμηση διασυνοριακού εγκλήματος, κατάλληλος σχεδιασμός διαφορετικός από έλεγχο σε εξωτερικά σύνορα, δειγματοληπτικά) </a:t>
            </a:r>
          </a:p>
          <a:p>
            <a:pPr lvl="1"/>
            <a:r>
              <a:rPr lang="el-GR" dirty="0" smtClean="0"/>
              <a:t>και με επιφύλαξη για νομοθεσία επίδειξης τίτλων και εγγράφων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64096"/>
          </a:xfrm>
        </p:spPr>
        <p:txBody>
          <a:bodyPr>
            <a:normAutofit fontScale="90000"/>
          </a:bodyPr>
          <a:lstStyle/>
          <a:p>
            <a:r>
              <a:rPr lang="el-GR" sz="3600" dirty="0" smtClean="0"/>
              <a:t>Σύνταγμα </a:t>
            </a:r>
            <a:r>
              <a:rPr lang="el-GR" sz="3600" dirty="0" smtClean="0"/>
              <a:t>Γαλλίας (1958, 2008)  </a:t>
            </a:r>
            <a:r>
              <a:rPr lang="el-GR" sz="3600" dirty="0" smtClean="0"/>
              <a:t>και οργανικός νόμος 2009-1523</a:t>
            </a:r>
            <a:endParaRPr lang="el-GR" dirty="0"/>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l-GR" dirty="0" smtClean="0"/>
              <a:t>Έλεγχος συνταγματικότητας</a:t>
            </a:r>
          </a:p>
          <a:p>
            <a:pPr lvl="1"/>
            <a:r>
              <a:rPr lang="el-GR" dirty="0" smtClean="0"/>
              <a:t>Ά. 61: Όταν τίθεται θέμα συνταγματικότητας εθνικής διάταξης ενώπιον δικαστηρίου αυτό θέτει προκριματικό ζήτημα συνταγματικότητας στο αντίστοιχο αρμόδιο ανώτατο δικαστήριο, το οποίο υποβάλλει σχετικό ερώτημα στο Συνταγματικό Συμβούλιο (καινοφανές ή σοβαρό ζήτημα) το οποίο αποφαίνεται εντός προθεσμίας 3 μηνών</a:t>
            </a:r>
          </a:p>
          <a:p>
            <a:pPr lvl="1"/>
            <a:r>
              <a:rPr lang="el-GR" dirty="0" smtClean="0"/>
              <a:t>Ά. 62 Η διάταξη που κρίνεται αντίθετη με το Σ καταργείται και η σχετική απόφαση του Συνταγματικού Δικαστηρίου δεν υπόκειται σε ένδικο μέσο και δεσμεύει Δικαστήρια και Διοίκηση</a:t>
            </a:r>
          </a:p>
          <a:p>
            <a:r>
              <a:rPr lang="el-GR" dirty="0" smtClean="0"/>
              <a:t>Υποδοχή δικαίου ΕΕ: ά. 88-1</a:t>
            </a:r>
            <a:endParaRPr lang="el-G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Γαλλικός ΚΠΔ – ά. 78-2</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Αρμοδιότητα αστυνομικών οργάνων να ενεργούν εξακρίβωση ταυτότητας προσώπων όταν υπάρχουν υποψίες για διάπραξη, απόπειρα, προετοιμασία εγκλήματος ή παροχή πληροφοριών για έγκλημα ή καταζητείται</a:t>
            </a:r>
          </a:p>
          <a:p>
            <a:r>
              <a:rPr lang="el-GR" dirty="0" smtClean="0"/>
              <a:t>Εξακρίβωση ταυτότητας και για την πρόληψη προσβολών δημόσιας τάξης και χάριν της ασφάλειας προσώπων ή αγαθών</a:t>
            </a:r>
          </a:p>
          <a:p>
            <a:r>
              <a:rPr lang="el-GR" dirty="0" smtClean="0"/>
              <a:t>Εντός ζώνης 20 </a:t>
            </a:r>
            <a:r>
              <a:rPr lang="el-GR" dirty="0" err="1" smtClean="0"/>
              <a:t>χλμ</a:t>
            </a:r>
            <a:r>
              <a:rPr lang="el-GR" dirty="0" smtClean="0"/>
              <a:t> από χερσαία σύνορα με χώρες </a:t>
            </a:r>
            <a:r>
              <a:rPr lang="el-GR" dirty="0" err="1" smtClean="0"/>
              <a:t>Σένγκεν</a:t>
            </a:r>
            <a:r>
              <a:rPr lang="el-GR" dirty="0" smtClean="0"/>
              <a:t> και ζώνης λιμένος, αερολιμένος, σιδηροδρομικών σταθμών και υπεραστικών λεωφορείων που διενεργούν διεθνείς μεταφορές μπορεί να διεξάγεται έλεγχος ταυτότητας για να εξακριβωθεί εάν υπάρχουν άδειες και έγγραφα </a:t>
            </a:r>
          </a:p>
          <a:p>
            <a:endParaRPr lang="el-GR"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Ιστορικό</a:t>
            </a:r>
            <a:endParaRPr lang="el-GR" dirty="0"/>
          </a:p>
        </p:txBody>
      </p:sp>
      <p:sp>
        <p:nvSpPr>
          <p:cNvPr id="3" name="Content Placeholder 2"/>
          <p:cNvSpPr>
            <a:spLocks noGrp="1"/>
          </p:cNvSpPr>
          <p:nvPr>
            <p:ph idx="1"/>
          </p:nvPr>
        </p:nvSpPr>
        <p:spPr>
          <a:xfrm>
            <a:off x="457200" y="1268760"/>
            <a:ext cx="8229600" cy="5256584"/>
          </a:xfrm>
        </p:spPr>
        <p:txBody>
          <a:bodyPr>
            <a:normAutofit fontScale="55000" lnSpcReduction="20000"/>
          </a:bodyPr>
          <a:lstStyle/>
          <a:p>
            <a:r>
              <a:rPr lang="el-GR" dirty="0" smtClean="0"/>
              <a:t>2 </a:t>
            </a:r>
            <a:r>
              <a:rPr lang="el-GR" dirty="0" smtClean="0"/>
              <a:t>αλγερινοί υπήκοοι – παράνομη διαμονή στη Γαλλία – υποβλήθηκαν σε αστυνομικό έλεγχο σύμφωνα με τον ΚΠΔ σε ζώνη 20 </a:t>
            </a:r>
            <a:r>
              <a:rPr lang="el-GR" dirty="0" err="1" smtClean="0"/>
              <a:t>χλμ</a:t>
            </a:r>
            <a:r>
              <a:rPr lang="el-GR" dirty="0" smtClean="0"/>
              <a:t> από </a:t>
            </a:r>
            <a:r>
              <a:rPr lang="el-GR" dirty="0" err="1" smtClean="0"/>
              <a:t>γαλλοβελγικά</a:t>
            </a:r>
            <a:r>
              <a:rPr lang="el-GR" dirty="0" smtClean="0"/>
              <a:t> χερσαία σύνορα </a:t>
            </a:r>
            <a:r>
              <a:rPr lang="el-GR" dirty="0" smtClean="0"/>
              <a:t>– 23.03.2010: </a:t>
            </a:r>
            <a:r>
              <a:rPr lang="el-GR" dirty="0" smtClean="0"/>
              <a:t>απόφαση </a:t>
            </a:r>
            <a:r>
              <a:rPr lang="el-GR" dirty="0" smtClean="0"/>
              <a:t>Νομάρχη διοικητικής απέλασης και συνέχισης κράτησης </a:t>
            </a:r>
            <a:endParaRPr lang="el-GR" dirty="0" smtClean="0"/>
          </a:p>
          <a:p>
            <a:r>
              <a:rPr lang="el-GR" dirty="0" smtClean="0"/>
              <a:t>Ενώπιον αρμοδίου </a:t>
            </a:r>
            <a:r>
              <a:rPr lang="el-GR" dirty="0" smtClean="0"/>
              <a:t>ποινικού δικαστή </a:t>
            </a:r>
            <a:r>
              <a:rPr lang="el-GR" dirty="0" smtClean="0"/>
              <a:t>αμφισβήτησαν τη συνταγματικότητα του εθνικού δικαίου διότι θίγονται δικαιώματα και ελευθερίες που προστατεύονται από το Σ </a:t>
            </a:r>
          </a:p>
          <a:p>
            <a:r>
              <a:rPr lang="el-GR" dirty="0" smtClean="0"/>
              <a:t>Υπεβλήθη ερώτημα από το </a:t>
            </a:r>
            <a:r>
              <a:rPr lang="el-GR" dirty="0" smtClean="0"/>
              <a:t>ποινικό δικαστήριο </a:t>
            </a:r>
            <a:r>
              <a:rPr lang="el-GR" dirty="0" smtClean="0"/>
              <a:t>στην </a:t>
            </a:r>
            <a:r>
              <a:rPr lang="en-US" dirty="0" err="1" smtClean="0"/>
              <a:t>Cour</a:t>
            </a:r>
            <a:r>
              <a:rPr lang="en-US" dirty="0" smtClean="0"/>
              <a:t> de Cassation </a:t>
            </a:r>
            <a:r>
              <a:rPr lang="el-GR" dirty="0" smtClean="0"/>
              <a:t>εάν τίθεται θέμα παραβίασης </a:t>
            </a:r>
            <a:r>
              <a:rPr lang="el-GR" dirty="0" smtClean="0"/>
              <a:t>Σ και διατάχθηκε παράταση κράτησης - Κατά </a:t>
            </a:r>
            <a:r>
              <a:rPr lang="el-GR" dirty="0" smtClean="0"/>
              <a:t>το αιτούν Δικαστήριο: </a:t>
            </a:r>
          </a:p>
          <a:p>
            <a:pPr lvl="1"/>
            <a:r>
              <a:rPr lang="el-GR" dirty="0" smtClean="0"/>
              <a:t>Αμφισβήτηση συμβατότητας των διατάξεων του ΚΠΔ με Σ, κατά το άρθρο 88-1 του οποίου οι δεσμεύσεις της Συνθήκης Λισσαβόνας έχουν συνταγματική ισχύ και απαγορεύουν τους ελέγχους στα σύνορα με κράτη μέλη – 67 παρ. 2 </a:t>
            </a:r>
            <a:r>
              <a:rPr lang="el-GR" dirty="0" smtClean="0"/>
              <a:t>ΣΛΕΕ – απουσία ελέγχων στα σύνορα – άρα θέμα και συμβατότητας με δίκαιο ΕΕ</a:t>
            </a:r>
            <a:endParaRPr lang="el-GR" dirty="0" smtClean="0"/>
          </a:p>
          <a:p>
            <a:r>
              <a:rPr lang="el-GR" dirty="0" smtClean="0"/>
              <a:t>Κατά την </a:t>
            </a:r>
            <a:r>
              <a:rPr lang="en-US" dirty="0" err="1" smtClean="0"/>
              <a:t>Cour</a:t>
            </a:r>
            <a:r>
              <a:rPr lang="en-US" dirty="0" smtClean="0"/>
              <a:t> de </a:t>
            </a:r>
            <a:r>
              <a:rPr lang="en-US" dirty="0" smtClean="0"/>
              <a:t>cassation</a:t>
            </a:r>
            <a:r>
              <a:rPr lang="el-GR" dirty="0" smtClean="0"/>
              <a:t>:</a:t>
            </a:r>
            <a:r>
              <a:rPr lang="en-US" dirty="0" smtClean="0"/>
              <a:t> </a:t>
            </a:r>
            <a:r>
              <a:rPr lang="el-GR" dirty="0" smtClean="0"/>
              <a:t>Τίθεται θέμα </a:t>
            </a:r>
            <a:r>
              <a:rPr lang="el-GR" dirty="0" smtClean="0"/>
              <a:t>αντίθεσης προς 267 ΣΛΕΕ όταν τα δικαστήρια </a:t>
            </a:r>
            <a:r>
              <a:rPr lang="el-GR" dirty="0" smtClean="0"/>
              <a:t>υποχρεούνται </a:t>
            </a:r>
            <a:r>
              <a:rPr lang="el-GR" dirty="0" smtClean="0"/>
              <a:t>να παραπέμψουν θέμα συνταγματικότητας </a:t>
            </a:r>
            <a:r>
              <a:rPr lang="el-GR" dirty="0" smtClean="0"/>
              <a:t>στο Συνταγματικό Συμβούλιο και </a:t>
            </a:r>
            <a:r>
              <a:rPr lang="el-GR" dirty="0" smtClean="0"/>
              <a:t>δεν μπορούν να υποβάλλουν προδικαστικά ερωτήματα σε ΔΕΕ</a:t>
            </a:r>
            <a:endParaRPr lang="en-GB" dirty="0" smtClean="0"/>
          </a:p>
          <a:p>
            <a:r>
              <a:rPr lang="el-GR" dirty="0" smtClean="0"/>
              <a:t>Αίτημα έκδοσης προδικαστικής απόφασης </a:t>
            </a:r>
            <a:r>
              <a:rPr lang="el-GR" dirty="0" smtClean="0"/>
              <a:t>στο ΔΕΕ κατά το ά.267 </a:t>
            </a:r>
            <a:r>
              <a:rPr lang="el-GR" dirty="0" smtClean="0"/>
              <a:t>ΣΛΕΕ της </a:t>
            </a:r>
            <a:r>
              <a:rPr lang="en-US" dirty="0" err="1" smtClean="0"/>
              <a:t>Cour</a:t>
            </a:r>
            <a:r>
              <a:rPr lang="en-US" dirty="0" smtClean="0"/>
              <a:t> de cassation </a:t>
            </a:r>
            <a:r>
              <a:rPr lang="el-GR" dirty="0" smtClean="0"/>
              <a:t>για </a:t>
            </a:r>
            <a:r>
              <a:rPr lang="el-GR" dirty="0" smtClean="0"/>
              <a:t>ερμηνεία ά. 67 και 267 ΣΛΕΕ </a:t>
            </a:r>
            <a:endParaRPr lang="el-G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Επιχειρήματα Γαλλικής Δημοκρατίας </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Το θέμα συμβατότητας με δίκαιο ΕΕ κρίνεται από τα τακτικά δικαστήρια και όχι από το Συνταγματικό Συμβούλιο που είναι αρμόδιο μόνο για θέματα συνταγματικότητας </a:t>
            </a:r>
          </a:p>
          <a:p>
            <a:r>
              <a:rPr lang="el-GR" dirty="0" smtClean="0"/>
              <a:t>Κατά τη συζήτηση και πριν από αυτήν δεν ισχύει κανένα στερητικό της ελευθερίας μέτρο : αλυσιτελής εξέταση αντίθεσης προς 67 ΣΛΕΕ – όμως: το Εθνικό Δικαστήριο προσδιορίζει με δική του ευθύνη το πραγματικό και νομικό πλαίσιο και το ΔΕΕ δεν ελέγχει την ακρίβεια – κατά τεκμήριο λυσιτελή/ απόρριψη μόνον όταν προδήλως προκύπτει ότι η ερμηνεία δικαίου ΕΕ δεν σχετίζεται με την υπόθεση ή όταν το πρόβλημα υποθετικής φύσης ή το ΔΕΕ δεν διαθέτει νομικά και πραγματικά στοιχεία αναγκαία για χρήσιμη απάντηση </a:t>
            </a:r>
            <a:endParaRPr lang="el-G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3600" dirty="0" smtClean="0"/>
              <a:t>Σκεπτικό </a:t>
            </a:r>
            <a:r>
              <a:rPr lang="el-GR" sz="3600" dirty="0" smtClean="0"/>
              <a:t>ΔΕΕ – 1</a:t>
            </a:r>
            <a:r>
              <a:rPr lang="el-GR" sz="3600" baseline="30000" dirty="0" smtClean="0"/>
              <a:t>ο</a:t>
            </a:r>
            <a:r>
              <a:rPr lang="el-GR" sz="3600" dirty="0" smtClean="0"/>
              <a:t> ερώτημα</a:t>
            </a:r>
            <a:endParaRPr lang="en-GB" sz="2000" dirty="0"/>
          </a:p>
        </p:txBody>
      </p:sp>
      <p:sp>
        <p:nvSpPr>
          <p:cNvPr id="3" name="Content Placeholder 2"/>
          <p:cNvSpPr>
            <a:spLocks noGrp="1"/>
          </p:cNvSpPr>
          <p:nvPr>
            <p:ph idx="1"/>
          </p:nvPr>
        </p:nvSpPr>
        <p:spPr>
          <a:xfrm>
            <a:off x="467544" y="1124744"/>
            <a:ext cx="8229600" cy="5517232"/>
          </a:xfrm>
        </p:spPr>
        <p:txBody>
          <a:bodyPr>
            <a:normAutofit fontScale="55000" lnSpcReduction="20000"/>
          </a:bodyPr>
          <a:lstStyle/>
          <a:p>
            <a:r>
              <a:rPr lang="el-GR" dirty="0" smtClean="0"/>
              <a:t>Ισχυρισμός αιτούντων ότι δεν θίγεται δίκαιο ΕΕ εάν το Συνταγματικό Συμβούλιο εξετάζει συμβατότητα με δίκαιο ΕΕ και υποβάλλει προδικαστικό ερώτημα σε ΔΕΕ</a:t>
            </a:r>
          </a:p>
          <a:p>
            <a:r>
              <a:rPr lang="el-GR" dirty="0" smtClean="0"/>
              <a:t>Κράτη μέλη: όχι – αρμοδιότητα δικαστηρίων της ουσίας </a:t>
            </a:r>
            <a:endParaRPr lang="el-GR" dirty="0" smtClean="0"/>
          </a:p>
          <a:p>
            <a:r>
              <a:rPr lang="el-GR" dirty="0" smtClean="0"/>
              <a:t>Περιεχόμενο </a:t>
            </a:r>
            <a:r>
              <a:rPr lang="el-GR" dirty="0" smtClean="0"/>
              <a:t>άρθρου 267 </a:t>
            </a:r>
            <a:r>
              <a:rPr lang="el-GR" dirty="0" smtClean="0"/>
              <a:t>ΣΛΕΕ – ερμηνεία και κύρος δικαίου ΕΕ / προδικαστικά </a:t>
            </a:r>
            <a:endParaRPr lang="el-GR" dirty="0" smtClean="0"/>
          </a:p>
          <a:p>
            <a:r>
              <a:rPr lang="el-GR" dirty="0" smtClean="0"/>
              <a:t>1. Τα </a:t>
            </a:r>
            <a:r>
              <a:rPr lang="el-GR" dirty="0" smtClean="0"/>
              <a:t>εθνικά δικαστήρια ευρύτατη ευχέρεια να παραπέμπουν σε ΔΕΕ για ερμηνεία δικαίου </a:t>
            </a:r>
            <a:r>
              <a:rPr lang="el-GR" dirty="0" smtClean="0"/>
              <a:t>ΕΕ - Η </a:t>
            </a:r>
            <a:r>
              <a:rPr lang="el-GR" dirty="0" smtClean="0"/>
              <a:t>δέσμευση από αποφάσεις ανώτατων δικαστηρίων δεν μπορεί να περιορίζει την ευχέρεια </a:t>
            </a:r>
            <a:r>
              <a:rPr lang="el-GR" dirty="0" smtClean="0"/>
              <a:t>αυτήν - Το </a:t>
            </a:r>
            <a:r>
              <a:rPr lang="el-GR" dirty="0" smtClean="0"/>
              <a:t>δικαστήριο της ουσίας όταν θεωρεί ότι η νομική εκτίμηση ανώτατου δικαστηρίου ενδέχεται να οδηγήσει σε απόφαση αντίθετη προς δίκαιο ΕΕ οφείλει να υποβάλλει προδικαστικό ερώτημα </a:t>
            </a:r>
          </a:p>
          <a:p>
            <a:r>
              <a:rPr lang="el-GR" dirty="0" smtClean="0"/>
              <a:t>2. Διασφάλιση </a:t>
            </a:r>
            <a:r>
              <a:rPr lang="el-GR" b="1" dirty="0" smtClean="0"/>
              <a:t>πλήρους αποτελεσματικότητας δικαίου ΕΕ </a:t>
            </a:r>
            <a:r>
              <a:rPr lang="el-GR" dirty="0" smtClean="0"/>
              <a:t>– ανεφάρμοστο εθνικών </a:t>
            </a:r>
            <a:r>
              <a:rPr lang="el-GR" dirty="0" smtClean="0"/>
              <a:t>διατάξεων χωρίς αναμονή άλλης έστω συνταγματικά προβλεπόμενης διαδικασίας </a:t>
            </a:r>
            <a:endParaRPr lang="el-GR" dirty="0" smtClean="0"/>
          </a:p>
          <a:p>
            <a:r>
              <a:rPr lang="el-GR" dirty="0" smtClean="0"/>
              <a:t>Ασυμβίβαστος με </a:t>
            </a:r>
            <a:r>
              <a:rPr lang="el-GR" dirty="0" smtClean="0"/>
              <a:t>τις συμφυείς αρχές του </a:t>
            </a:r>
            <a:r>
              <a:rPr lang="el-GR" dirty="0" smtClean="0"/>
              <a:t>χαρακτήρα του δικαίου ΕΕ κάθε περιορισμός , ακόμη και προσωρινή παρεμπόδιση πλήρους αποτελεσματικότητας</a:t>
            </a:r>
          </a:p>
          <a:p>
            <a:r>
              <a:rPr lang="el-GR" dirty="0" smtClean="0"/>
              <a:t>3. Η </a:t>
            </a:r>
            <a:r>
              <a:rPr lang="el-GR" dirty="0" smtClean="0"/>
              <a:t>πρακτική αποτελεσματικότητα θίγεται όταν στερείται το δικαστήριο της ουσίας της δυνατότητας 267 ΣΛΕΕ επειδή υποχρεούται να υποβάλλει ερώτημα περί συνταγματικότητας σε Συνταγματικό Δικαστήριο</a:t>
            </a:r>
          </a:p>
          <a:p>
            <a:r>
              <a:rPr lang="el-GR" dirty="0" smtClean="0"/>
              <a:t>Εάν εκδοθεί απόφαση περί μη αντίθεσης στο Σύνταγμα από το ΣΔ, τότε ο δικαστής της ουσίας δεσμεύεται και δεν μπορεί να υποβάλλει προδικαστικό ερώτημα</a:t>
            </a:r>
          </a:p>
          <a:p>
            <a:r>
              <a:rPr lang="el-GR" dirty="0" smtClean="0"/>
              <a:t>Άρα αντίθεση προς άρθρο 267 ΣΛΕΕ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l-GR" dirty="0" smtClean="0"/>
              <a:t>Υποχρέωση σύμφωνης με το δίκαιο της ΕΕ ερμηνείας , έτσι ώστε να διασφαλίζεται η υπεροχή του δικαίου ΕΕ </a:t>
            </a:r>
            <a:endParaRPr lang="el-GR" dirty="0" smtClean="0"/>
          </a:p>
          <a:p>
            <a:r>
              <a:rPr lang="el-GR" dirty="0" smtClean="0"/>
              <a:t>Σύστημα συνεργασίας μεταξύ εθνικών δικαστηρίων και ΔΕΕ – προϋπόθεση αυτού είναι η ελευθερία του εθνικού δικαστή να υποβάλλει ερωτήματα περί συμβατότητας με δίκαιο ΕΕ </a:t>
            </a:r>
            <a:endParaRPr lang="en-GB" dirty="0" smtClean="0"/>
          </a:p>
          <a:p>
            <a:r>
              <a:rPr lang="el-GR" dirty="0" smtClean="0"/>
              <a:t>Για να </a:t>
            </a:r>
            <a:r>
              <a:rPr lang="el-GR" dirty="0" smtClean="0"/>
              <a:t>συντρέχει σεβασμός 267 ΣΛΕΕ: Εθνικός Δικαστής =</a:t>
            </a:r>
            <a:r>
              <a:rPr lang="el-GR" dirty="0" smtClean="0"/>
              <a:t>Προσωρινή </a:t>
            </a:r>
            <a:r>
              <a:rPr lang="el-GR" dirty="0" smtClean="0"/>
              <a:t>δικαστική προστασία και μετά την παρεμπίπτουσα διαδικασία για συνταγματικότητα, μη εφαρμογή εθνικού δικαίου εάν αντίθεση προς δίκαιο ΕΕ</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l-GR" dirty="0" smtClean="0"/>
              <a:t>Απλή μεταφορά αναγκαστικού δικαίου διατάξεων οδηγίας στο εθνικό δίκαιο</a:t>
            </a:r>
          </a:p>
          <a:p>
            <a:r>
              <a:rPr lang="el-GR" dirty="0" smtClean="0"/>
              <a:t>Η κατά προτεραιότητα κρίση περί της συνταγματικότητας δεν θίγει την αρμοδιότητα ΔΕΕ να αποφαίνεται για το κύρος των οδηγιών</a:t>
            </a:r>
          </a:p>
          <a:p>
            <a:r>
              <a:rPr lang="el-GR" dirty="0" smtClean="0"/>
              <a:t>Άρα υποχρέωση υποβολής προδικαστικού ερωτήματος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Συμπέρασμα</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Αντιβαίνει στο 267 ΣΛΕΕ εθνική ρύθμιση που καθιερώνει παρεμπίπτουσα διαδικασία ελέγχου συνταγματικότητας καθόσον η κατά προτεραιότητα εφαρμογή της διαδικασίας αυτής έχει ως αποτέλεσμα τον περιορισμό της ευχέρειας υποβολής προδικαστικού ερωτήματος τόσο πριν την παραπομπή του ζητήματος συνταγματικότητας όσο και μετά την έκδοση απόφασης από το Συνταγματικό Δικαστήριο</a:t>
            </a:r>
          </a:p>
          <a:p>
            <a:r>
              <a:rPr lang="el-GR" dirty="0" smtClean="0"/>
              <a:t>Δεν αντιβαίνει υπό τις εξής προϋποθέσεις, όταν τα Δικαστήρια είναι ελεύθερα:</a:t>
            </a:r>
          </a:p>
          <a:p>
            <a:pPr lvl="1"/>
            <a:r>
              <a:rPr lang="el-GR" dirty="0" smtClean="0"/>
              <a:t>Να υποβάλλουν προδικαστικό σε όποιο στάδιο θεωρούν ενδεδειγμένο, ακόμη και μετά το πέρας της παρεμπίπτουσας διαδικασίας συνταγματικότητας, τα ερωτήματα που  θεωρούν αναγκαία</a:t>
            </a:r>
          </a:p>
          <a:p>
            <a:pPr lvl="1"/>
            <a:r>
              <a:rPr lang="el-GR" dirty="0" smtClean="0"/>
              <a:t>Να διατάξουν κάθε αναγκαίο μέτρο για τη διασφάλιση προσωρινής δικαστικής προστασίας δικαιωμάτων που απονέμει η ΕΕ</a:t>
            </a:r>
          </a:p>
          <a:p>
            <a:pPr lvl="1"/>
            <a:r>
              <a:rPr lang="el-GR" dirty="0" smtClean="0"/>
              <a:t>Να μην εφαρμόσουν εθνική διάταξη μετά την παρεμπίπτουσα διαδικασία ελέγχου συνταγματικότητας, εάν θεωρούν ότι συντρέχει αντίθεση προς δίκαιο ΕΕ </a:t>
            </a:r>
            <a:endParaRPr lang="el-G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Δίκαιο ΕΕ </a:t>
            </a:r>
            <a:endParaRPr lang="el-GR" dirty="0"/>
          </a:p>
        </p:txBody>
      </p:sp>
      <p:sp>
        <p:nvSpPr>
          <p:cNvPr id="5" name="Content Placeholder 4"/>
          <p:cNvSpPr>
            <a:spLocks noGrp="1"/>
          </p:cNvSpPr>
          <p:nvPr>
            <p:ph idx="1"/>
          </p:nvPr>
        </p:nvSpPr>
        <p:spPr/>
        <p:txBody>
          <a:bodyPr>
            <a:normAutofit lnSpcReduction="10000"/>
          </a:bodyPr>
          <a:lstStyle/>
          <a:p>
            <a:r>
              <a:rPr lang="el-GR" dirty="0" smtClean="0"/>
              <a:t>ΕΕ: Ιδιαίτερη έννομη τάξη με δικά της όργανα</a:t>
            </a:r>
          </a:p>
          <a:p>
            <a:r>
              <a:rPr lang="el-GR" dirty="0" smtClean="0"/>
              <a:t>Δίκαιο ΕΕ πρωτογενές και παράγωγο 288 ΣΛΕΕ: κανονισμοί – οδηγίες – αποφάσεις – συστάσεις και γνώμες </a:t>
            </a:r>
          </a:p>
          <a:p>
            <a:r>
              <a:rPr lang="el-GR" dirty="0" smtClean="0"/>
              <a:t>Τήρηση δικαίου ΕΕ: ΔΕΕ και εθνικά Δικαστήρια </a:t>
            </a:r>
          </a:p>
          <a:p>
            <a:r>
              <a:rPr lang="el-GR" dirty="0" smtClean="0"/>
              <a:t>Σχέσεις δικαίου ΕΕ και εθνικού δικαίου ;</a:t>
            </a:r>
          </a:p>
          <a:p>
            <a:r>
              <a:rPr lang="el-GR" dirty="0" smtClean="0"/>
              <a:t>2 βασικά χαρακτηριστικά: Υπεροχή και άμεση ισχύς </a:t>
            </a:r>
            <a:endParaRPr lang="el-G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a:t>
            </a:r>
            <a:r>
              <a:rPr lang="el-GR" baseline="30000" dirty="0" smtClean="0"/>
              <a:t>ο</a:t>
            </a:r>
            <a:r>
              <a:rPr lang="el-GR" dirty="0" smtClean="0"/>
              <a:t> ερώτημα </a:t>
            </a:r>
            <a:endParaRPr lang="el-GR" dirty="0"/>
          </a:p>
        </p:txBody>
      </p:sp>
      <p:sp>
        <p:nvSpPr>
          <p:cNvPr id="3" name="Content Placeholder 2"/>
          <p:cNvSpPr>
            <a:spLocks noGrp="1"/>
          </p:cNvSpPr>
          <p:nvPr>
            <p:ph idx="1"/>
          </p:nvPr>
        </p:nvSpPr>
        <p:spPr/>
        <p:txBody>
          <a:bodyPr/>
          <a:lstStyle/>
          <a:p>
            <a:r>
              <a:rPr lang="el-GR" dirty="0" smtClean="0"/>
              <a:t>Έλεγχοι εντός εσωτερικής επικράτειας κράτους μέλους δεν απαγορεύονται εφόσον δεν ισοδυναμούν με συνοριακούς ελέγχους </a:t>
            </a:r>
          </a:p>
          <a:p>
            <a:r>
              <a:rPr lang="el-GR" dirty="0" smtClean="0"/>
              <a:t>Προϋποθέσεις δικαίου ΕΕ </a:t>
            </a:r>
          </a:p>
          <a:p>
            <a:r>
              <a:rPr lang="el-GR" dirty="0" smtClean="0"/>
              <a:t>Αναγκαίο η σχετική αρμοδιότητα κράτους μέλους να πλαισιώνεται από μέτρα που θα διασφαλίζουν ότι δεν ισοδυναμούν με </a:t>
            </a:r>
            <a:r>
              <a:rPr lang="el-GR" smtClean="0"/>
              <a:t>συνοριακούς ελέγχους </a:t>
            </a:r>
            <a:endParaRPr lang="el-GR"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dirty="0" smtClean="0"/>
              <a:t>Υπεροχή δικαίου ΕΕ</a:t>
            </a:r>
            <a:endParaRPr lang="el-GR" dirty="0"/>
          </a:p>
        </p:txBody>
      </p:sp>
      <p:sp>
        <p:nvSpPr>
          <p:cNvPr id="3" name="Content Placeholder 2"/>
          <p:cNvSpPr>
            <a:spLocks noGrp="1"/>
          </p:cNvSpPr>
          <p:nvPr>
            <p:ph idx="1"/>
          </p:nvPr>
        </p:nvSpPr>
        <p:spPr>
          <a:xfrm>
            <a:off x="457200" y="1052736"/>
            <a:ext cx="8229600" cy="5400600"/>
          </a:xfrm>
        </p:spPr>
        <p:txBody>
          <a:bodyPr>
            <a:normAutofit fontScale="62500" lnSpcReduction="20000"/>
          </a:bodyPr>
          <a:lstStyle/>
          <a:p>
            <a:r>
              <a:rPr lang="el-GR" dirty="0" smtClean="0"/>
              <a:t>ΔΕΚ 6/64 </a:t>
            </a:r>
            <a:r>
              <a:rPr lang="en-US" b="1" i="1" dirty="0" smtClean="0"/>
              <a:t>Costa ENEL</a:t>
            </a:r>
            <a:r>
              <a:rPr lang="el-GR" dirty="0" smtClean="0"/>
              <a:t>: υπεροχή δικαίου ΕΕ «το δίκαιο που δημιουργήθηκε με τη Σ γεννήθηκε από αυτόνομη πηγή και δεν θα ήταν δυνατόν λόγω της εξειδικευμένης ιδιόμορφης φύσης του, να δεχθεί να του αντιταχθεί νομικώς ένα οποιοδήποτε κείμενο εθνικού δικαίου» </a:t>
            </a:r>
          </a:p>
          <a:p>
            <a:pPr lvl="1"/>
            <a:r>
              <a:rPr lang="el-GR" dirty="0" smtClean="0"/>
              <a:t>Ομοιόμορφα υποχρεωτική εφαρμογή του δικαίου ΕΕ προϋπόθεση για την επιβίωση της έννομης τάξης ΕΕ </a:t>
            </a:r>
          </a:p>
          <a:p>
            <a:pPr lvl="1"/>
            <a:r>
              <a:rPr lang="el-GR" dirty="0" smtClean="0"/>
              <a:t>Αποτελεί συνέπεια του καθήκοντος συνεργασίας κατά το άρθρο 4 παρ. 3 ΣΕΕ και 288 ΣΛΕΕ σε συνδυασμό με την ομοιόμορφη εφαρμογή του δικαίου ΕΕ </a:t>
            </a:r>
          </a:p>
          <a:p>
            <a:r>
              <a:rPr lang="el-GR" dirty="0" smtClean="0"/>
              <a:t>Από την υπεροχή συνάγεται υποχρέωση εθνικού δικαστή να ελέγχει τη συμφωνία του εθνικού δικαίου προς δίκαιο ΕΕ </a:t>
            </a:r>
          </a:p>
          <a:p>
            <a:pPr lvl="1"/>
            <a:r>
              <a:rPr lang="el-GR" dirty="0" smtClean="0"/>
              <a:t>ΔΕΚ 106/77 </a:t>
            </a:r>
            <a:r>
              <a:rPr lang="en-US" b="1" i="1" dirty="0" err="1" smtClean="0"/>
              <a:t>Simmenthal</a:t>
            </a:r>
            <a:r>
              <a:rPr lang="el-GR" dirty="0" smtClean="0"/>
              <a:t>: ο εθνικός δικαστής οφείλει να διασφαλίζει την πλήρη πραγμάτωση των κανόνων του δικαίου ΕΕ, αφήνοντας αυτεπαγγέλτως ανεφάρμοστη κάθε αντίθετη διάταξη της εθνικής νομοθεσίας, έστω και μεταγενέστερη, χωρίς να αναμένει κατάργηση με νόμο ή άλλη συνταγματικά προβλεπόμενη διαδικασία</a:t>
            </a:r>
          </a:p>
          <a:p>
            <a:pPr lvl="1"/>
            <a:r>
              <a:rPr lang="el-GR" dirty="0" smtClean="0"/>
              <a:t>ΔΕΚ 104/86 </a:t>
            </a:r>
            <a:r>
              <a:rPr lang="el-GR" b="1" dirty="0" smtClean="0"/>
              <a:t>Επιτρ</a:t>
            </a:r>
            <a:r>
              <a:rPr lang="el-GR" b="1" i="1" dirty="0" smtClean="0"/>
              <a:t>οπή/Ιταλία</a:t>
            </a:r>
            <a:r>
              <a:rPr lang="el-GR" dirty="0" smtClean="0"/>
              <a:t>: Υποχρέωση νομοθέτη ή κανονιστικώς δρώσας διοίκησης για κατάργηση εθνικών διατάξεων που κρίθηκαν αντίθετες προς δίκαιο ΕΕ, για λόγους ασφάλειας δικαίου</a:t>
            </a:r>
          </a:p>
          <a:p>
            <a:pPr lvl="1"/>
            <a:r>
              <a:rPr lang="el-GR" dirty="0" smtClean="0"/>
              <a:t>ΔΕΚ </a:t>
            </a:r>
            <a:r>
              <a:rPr lang="en-US" dirty="0" smtClean="0"/>
              <a:t>C-314-316/81, 83/82 </a:t>
            </a:r>
            <a:r>
              <a:rPr lang="en-US" b="1" i="1" dirty="0" smtClean="0"/>
              <a:t>Alex </a:t>
            </a:r>
            <a:r>
              <a:rPr lang="en-US" b="1" i="1" dirty="0" err="1" smtClean="0"/>
              <a:t>Waterkeyn</a:t>
            </a:r>
            <a:r>
              <a:rPr lang="el-GR" dirty="0" smtClean="0"/>
              <a:t>: +υποχρέωση δικαστηρίων για διασφάλιση τήρησης απόφασης ΔΕΕ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Άμεση ισχύς και εφαρμογή </a:t>
            </a:r>
            <a:endParaRPr lang="el-GR" dirty="0"/>
          </a:p>
        </p:txBody>
      </p:sp>
      <p:sp>
        <p:nvSpPr>
          <p:cNvPr id="3" name="Content Placeholder 2"/>
          <p:cNvSpPr>
            <a:spLocks noGrp="1"/>
          </p:cNvSpPr>
          <p:nvPr>
            <p:ph idx="1"/>
          </p:nvPr>
        </p:nvSpPr>
        <p:spPr>
          <a:xfrm>
            <a:off x="457200" y="1412776"/>
            <a:ext cx="8229600" cy="5256584"/>
          </a:xfrm>
        </p:spPr>
        <p:txBody>
          <a:bodyPr>
            <a:normAutofit fontScale="70000" lnSpcReduction="20000"/>
          </a:bodyPr>
          <a:lstStyle/>
          <a:p>
            <a:r>
              <a:rPr lang="el-GR" dirty="0" smtClean="0"/>
              <a:t>ΔΕΚ 26/62 </a:t>
            </a:r>
            <a:r>
              <a:rPr lang="en-US" b="1" i="1" dirty="0" smtClean="0"/>
              <a:t>Van </a:t>
            </a:r>
            <a:r>
              <a:rPr lang="en-US" b="1" i="1" dirty="0" err="1" smtClean="0"/>
              <a:t>Gend</a:t>
            </a:r>
            <a:r>
              <a:rPr lang="en-US" b="1" i="1" dirty="0" smtClean="0"/>
              <a:t> en </a:t>
            </a:r>
            <a:r>
              <a:rPr lang="en-US" b="1" i="1" dirty="0" err="1" smtClean="0"/>
              <a:t>Loos</a:t>
            </a:r>
            <a:r>
              <a:rPr lang="el-GR" dirty="0" smtClean="0"/>
              <a:t>: η Κοινότητα συνιστά μία νέα έννομη τάξη υπέρ της οποίας τα κράτη περιόρισαν σε συγκεκριμένους τομείς τα κυριαρχικά δικαιώματά τους και υποκείμενά της είναι όχι μόνο τα κράτη αλλά και οι υπήκοοί της → η Συνθήκη παράγει αποτελέσματα και γεννά δικαιώματα υπέρ των ατόμων τα οποία οφείλουν να προστατεύσουν τα εθνικά δικαστήρια </a:t>
            </a:r>
          </a:p>
          <a:p>
            <a:r>
              <a:rPr lang="el-GR" dirty="0" smtClean="0"/>
              <a:t>Παράγωγο δίκαιο: </a:t>
            </a:r>
          </a:p>
          <a:p>
            <a:pPr lvl="1"/>
            <a:r>
              <a:rPr lang="el-GR" dirty="0" smtClean="0"/>
              <a:t>Κανονισμοί (ρητά ά. 288 παρ. 2 </a:t>
            </a:r>
            <a:r>
              <a:rPr lang="el-GR" dirty="0" err="1" smtClean="0"/>
              <a:t>εδ</a:t>
            </a:r>
            <a:r>
              <a:rPr lang="el-GR" dirty="0" smtClean="0"/>
              <a:t>. β’) – ισχύουν και έναντι ιδιωτών (ΔΕΚ 36/74 </a:t>
            </a:r>
            <a:r>
              <a:rPr lang="en-US" b="1" i="1" dirty="0" err="1" smtClean="0"/>
              <a:t>Walrave</a:t>
            </a:r>
            <a:r>
              <a:rPr lang="en-US" dirty="0" smtClean="0"/>
              <a:t>) </a:t>
            </a:r>
            <a:r>
              <a:rPr lang="el-GR" dirty="0" smtClean="0"/>
              <a:t>χωρίς ανάγκη ενσωμάτωσης και χωρίς να επιτρέπεται επανάληψη για αποφυγή σύγχυσης – μόνο συμπληρωματικές ρυθμίσεις επιτρέπονται ώστε να είναι εφαρμόσιμος ο κανονισμός </a:t>
            </a:r>
          </a:p>
          <a:p>
            <a:pPr lvl="1"/>
            <a:r>
              <a:rPr lang="el-GR" dirty="0" smtClean="0"/>
              <a:t>Οδηγίες: όταν δεν ελήφθησαν μέτρα εμπρόθεσμης ενσωμάτωσης, το κράτος μέλος δεν μπορεί να αντιτάξει έναντι ιδιωτών τη μη εκπλήρωση των υποχρεώσεών </a:t>
            </a:r>
            <a:r>
              <a:rPr lang="el-GR" dirty="0" smtClean="0"/>
              <a:t>του: </a:t>
            </a:r>
            <a:r>
              <a:rPr lang="el-GR" dirty="0" smtClean="0"/>
              <a:t>ΔΕΚ 6/90 </a:t>
            </a:r>
            <a:r>
              <a:rPr lang="en-US" b="1" i="1" dirty="0" err="1" smtClean="0"/>
              <a:t>Francovich</a:t>
            </a:r>
            <a:r>
              <a:rPr lang="en-US" dirty="0" smtClean="0"/>
              <a:t> </a:t>
            </a:r>
            <a:endParaRPr lang="el-GR" dirty="0" smtClean="0"/>
          </a:p>
          <a:p>
            <a:pPr lvl="2"/>
            <a:r>
              <a:rPr lang="el-GR" dirty="0" smtClean="0"/>
              <a:t>Αποδοχή από Ελληνικά Δικαστήρια – σαφείς και ορισμένοι κανόνες οδηγίας – δεκτικοί ευθείας εφαρμογής  (χωρίς αιρέσεις ή περιθώρια επιλογής νομοθέτη) – τυχόν παράλειψη ενσωμάτωσης συνεπάγεται άμεση </a:t>
            </a:r>
            <a:r>
              <a:rPr lang="el-GR" dirty="0" smtClean="0"/>
              <a:t>ισχύ</a:t>
            </a:r>
          </a:p>
          <a:p>
            <a:pPr lvl="2"/>
            <a:r>
              <a:rPr lang="el-GR" dirty="0" smtClean="0"/>
              <a:t>Κάθετο </a:t>
            </a:r>
            <a:r>
              <a:rPr lang="el-GR" dirty="0" smtClean="0"/>
              <a:t>αποτέλεσμα στις σχέσεις μεταξύ ιδιωτών κράτους </a:t>
            </a:r>
          </a:p>
          <a:p>
            <a:pPr lvl="1">
              <a:buNone/>
            </a:pPr>
            <a:endParaRPr lang="el-G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Υπεροχή δικαίου ΕΕ έναντι Σ </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ΔΕΚ 11/70 </a:t>
            </a:r>
            <a:r>
              <a:rPr lang="en-US" b="1" i="1" dirty="0" err="1" smtClean="0"/>
              <a:t>Internationale</a:t>
            </a:r>
            <a:r>
              <a:rPr lang="en-US" b="1" i="1" dirty="0" smtClean="0"/>
              <a:t> </a:t>
            </a:r>
            <a:r>
              <a:rPr lang="en-US" b="1" i="1" dirty="0" err="1" smtClean="0"/>
              <a:t>Handelsgesellschaft</a:t>
            </a:r>
            <a:r>
              <a:rPr lang="el-GR" dirty="0" smtClean="0"/>
              <a:t>: η υπεροχή ισχύει και έναντι εθνικών Συνταγμάτων</a:t>
            </a:r>
          </a:p>
          <a:p>
            <a:pPr lvl="1"/>
            <a:r>
              <a:rPr lang="el-GR" dirty="0" smtClean="0"/>
              <a:t>Αυτό έγινε δεκτό και σχετικά με την ίση πρόσβαση ανδρών και γυναικών στις θέσεις εργασίας κατά το δίκαιο ΕΕ σε σχέση με κανόνες του Γερμανικού Συντάγματος που απέκλειαν τις γυναίκες  από την υπηρεσία με όπλα (υπόθεση </a:t>
            </a:r>
            <a:r>
              <a:rPr lang="en-US" dirty="0" err="1" smtClean="0"/>
              <a:t>Kreil</a:t>
            </a:r>
            <a:r>
              <a:rPr lang="en-US" dirty="0" smtClean="0"/>
              <a:t>) </a:t>
            </a:r>
            <a:endParaRPr lang="el-GR" dirty="0" smtClean="0"/>
          </a:p>
          <a:p>
            <a:r>
              <a:rPr lang="el-GR" dirty="0" smtClean="0"/>
              <a:t>Γίνεται </a:t>
            </a:r>
            <a:r>
              <a:rPr lang="el-GR" dirty="0" smtClean="0"/>
              <a:t>δεκτή από τα κράτη μέλη, με επιφυλάξεις ωστόσο </a:t>
            </a:r>
          </a:p>
          <a:p>
            <a:r>
              <a:rPr lang="en-US" dirty="0" err="1" smtClean="0"/>
              <a:t>BVerfGE</a:t>
            </a:r>
            <a:r>
              <a:rPr lang="en-US" dirty="0" smtClean="0"/>
              <a:t> 37,277 </a:t>
            </a:r>
            <a:r>
              <a:rPr lang="en-US" dirty="0" err="1" smtClean="0"/>
              <a:t>Solange</a:t>
            </a:r>
            <a:r>
              <a:rPr lang="en-US" dirty="0" smtClean="0"/>
              <a:t> I</a:t>
            </a:r>
            <a:r>
              <a:rPr lang="el-GR" dirty="0" smtClean="0"/>
              <a:t> υπέρβαση των ορίων της υπεροχής όταν θίγεται η ταυτότητα του Σ της ΟΔΓ με παρέμβαση στις θεμελιώδεις δομές, ομοίως 73,375 </a:t>
            </a:r>
            <a:r>
              <a:rPr lang="en-US" dirty="0" err="1" smtClean="0"/>
              <a:t>Solange</a:t>
            </a:r>
            <a:r>
              <a:rPr lang="en-US" dirty="0" smtClean="0"/>
              <a:t> II </a:t>
            </a:r>
            <a:r>
              <a:rPr lang="el-GR" dirty="0" smtClean="0"/>
              <a:t>και 89,155 </a:t>
            </a:r>
            <a:r>
              <a:rPr lang="en-US" dirty="0" smtClean="0"/>
              <a:t>Maastricht, </a:t>
            </a:r>
            <a:r>
              <a:rPr lang="el-GR" dirty="0" smtClean="0"/>
              <a:t>επιβεβαίωση με απόφαση </a:t>
            </a:r>
            <a:r>
              <a:rPr lang="en-US" dirty="0" err="1" smtClean="0"/>
              <a:t>Lissabon</a:t>
            </a:r>
            <a:r>
              <a:rPr lang="en-US" dirty="0" smtClean="0"/>
              <a:t> – </a:t>
            </a:r>
            <a:r>
              <a:rPr lang="el-GR" dirty="0" smtClean="0"/>
              <a:t>να μη θίγεται ο πυρήνας της ταυτότητας του γερμανικού Σ</a:t>
            </a:r>
            <a:endParaRPr lang="el-G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Υποδοχή δικαίου ΕΕ από Σ</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Άρθρο 28 παρ. 2 και 3 – συνδυασμός διαδικαστικών προϋποθέσεων παρ. 2 με ουσιαστικές προϋποθέσεις της παρ. 3 = κανονιστικό σύμπλεγμα </a:t>
            </a:r>
          </a:p>
          <a:p>
            <a:r>
              <a:rPr lang="el-GR" dirty="0" smtClean="0"/>
              <a:t>Ερμηνευτική δήλωση – γενικό περιεχόμενο </a:t>
            </a:r>
          </a:p>
          <a:p>
            <a:r>
              <a:rPr lang="el-GR" dirty="0" smtClean="0"/>
              <a:t>Τήρηση και για κάθε τροποποίηση Συνθηκών</a:t>
            </a:r>
          </a:p>
          <a:p>
            <a:r>
              <a:rPr lang="el-GR" dirty="0" smtClean="0"/>
              <a:t>Όμως τα Δικαστήρια δεν δικαιούνται να ελέγχουν την τήρηση των ουσιαστικών προϋποθέσεων παρ. 3 όταν εφαρμόζουν δίκαιο ΕΕ </a:t>
            </a:r>
          </a:p>
          <a:p>
            <a:r>
              <a:rPr lang="el-GR" dirty="0" smtClean="0"/>
              <a:t>Συγκρούσεις (οριακά): </a:t>
            </a:r>
          </a:p>
          <a:p>
            <a:pPr lvl="1"/>
            <a:r>
              <a:rPr lang="el-GR" dirty="0" smtClean="0"/>
              <a:t>σύμφωνη με το δίκαιο ΕΕ ερμηνεία του Σ</a:t>
            </a:r>
          </a:p>
          <a:p>
            <a:pPr lvl="1"/>
            <a:r>
              <a:rPr lang="el-GR" dirty="0" smtClean="0"/>
              <a:t>Άλλως αναθεώρηση</a:t>
            </a:r>
            <a:endParaRPr lang="el-GR"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161/2010</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Προηγείται ο έλεγχος συνταγματικότητας και έπεται ο έλεγχος της συμβατότητας με το Δίκαιο ΕΕ </a:t>
            </a:r>
          </a:p>
          <a:p>
            <a:r>
              <a:rPr lang="el-GR" dirty="0" smtClean="0"/>
              <a:t>Προϋπόθεση για την υποβολή προδικαστικού ερωτήματος στο ΔΕΕ είναι η διευκρίνιση της ερμηνείας όλων των θεμάτων της εθνικής διάταξης </a:t>
            </a:r>
          </a:p>
          <a:p>
            <a:r>
              <a:rPr lang="el-GR" dirty="0" smtClean="0"/>
              <a:t>Δεν θίγεται η υπεροχή και άμεση ισχύς του δικαίου ΕΕ </a:t>
            </a:r>
          </a:p>
          <a:p>
            <a:r>
              <a:rPr lang="el-GR" dirty="0" err="1" smtClean="0"/>
              <a:t>Πρβλ</a:t>
            </a:r>
            <a:r>
              <a:rPr lang="el-GR" dirty="0" smtClean="0"/>
              <a:t>. ωστόσο και </a:t>
            </a:r>
            <a:r>
              <a:rPr lang="el-GR" dirty="0" err="1" smtClean="0"/>
              <a:t>ΣτΕ</a:t>
            </a:r>
            <a:r>
              <a:rPr lang="el-GR" dirty="0" smtClean="0"/>
              <a:t> Δ’ 2144/2009 όπου κρίνεται η αντίθεση ν. 3037/2002 προς δίκαιο ΕΕ χωρίς να εξετασθεί συνταγματικότητα λόγω καταφανούς αντίθεσης των απαγορεύσεων για εγκατάσταση και λειτουργία ηλεκτρονικών παιγνίων </a:t>
            </a:r>
            <a:endParaRPr lang="el-G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συνοψίζοντας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Διαμόρφωση συστήματος διάχυτου, παρεμπίπτοντος και συγκεκριμένου ελέγχου της </a:t>
            </a:r>
            <a:r>
              <a:rPr lang="el-GR" b="1" dirty="0" smtClean="0"/>
              <a:t>συμβατότητας</a:t>
            </a:r>
            <a:r>
              <a:rPr lang="el-GR" dirty="0" smtClean="0"/>
              <a:t> εθνικών νόμων με δίκαιο ΕΕ </a:t>
            </a:r>
          </a:p>
          <a:p>
            <a:r>
              <a:rPr lang="el-GR" dirty="0" smtClean="0"/>
              <a:t>Ουδετερότητα δικαίου ΕΕ έναντι συστήματος ελέγχου της συνταγματικότητας – </a:t>
            </a:r>
            <a:r>
              <a:rPr lang="el-GR" b="1" dirty="0" smtClean="0"/>
              <a:t>δικονομική αυτονομία </a:t>
            </a:r>
            <a:r>
              <a:rPr lang="el-GR" dirty="0" smtClean="0"/>
              <a:t>κρατών μελών: ΔΕΚ </a:t>
            </a:r>
            <a:r>
              <a:rPr lang="en-US" dirty="0" smtClean="0"/>
              <a:t>158/80 </a:t>
            </a:r>
            <a:r>
              <a:rPr lang="en-US" b="1" i="1" dirty="0" smtClean="0"/>
              <a:t>REWE</a:t>
            </a:r>
            <a:r>
              <a:rPr lang="en-US" dirty="0" smtClean="0"/>
              <a:t> </a:t>
            </a:r>
            <a:r>
              <a:rPr lang="el-GR" dirty="0" smtClean="0"/>
              <a:t>η έννομη τάξη ΕΕ δεν εκφράζει πρόθεση δημιουργίας ενώπιον των εθνικών δικαστηρίων και με σκοπό τη διασφάλιση της εφαρμογής του κοινοτικού δικαίου άλλων μέσων ένδικης προστασίας πλην αυτών που προβλέπει το εθνικό δίκαιο</a:t>
            </a:r>
          </a:p>
          <a:p>
            <a:r>
              <a:rPr lang="el-GR" dirty="0" smtClean="0"/>
              <a:t>Τι γίνεται όμως όταν ο έλεγχος της συνταγματικότητας μπορεί να θέσει σε κίνδυνο την αποτελεσματικότητα του διάχυτου ελέγχου συμβατότητας με δίκαιο ΕΕ; </a:t>
            </a:r>
            <a:endParaRPr lang="el-G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Χαρακτηριστικά ελέγχου συνταγματικότητας νόμων </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Χαρακτηριστικά:</a:t>
            </a:r>
          </a:p>
          <a:p>
            <a:pPr lvl="1"/>
            <a:r>
              <a:rPr lang="el-GR" dirty="0" smtClean="0"/>
              <a:t>Διάχυτος </a:t>
            </a:r>
            <a:endParaRPr lang="el-GR" dirty="0" smtClean="0"/>
          </a:p>
          <a:p>
            <a:pPr lvl="1"/>
            <a:r>
              <a:rPr lang="el-GR" dirty="0" smtClean="0"/>
              <a:t>Παρεμπίπτων</a:t>
            </a:r>
          </a:p>
          <a:p>
            <a:pPr lvl="1"/>
            <a:r>
              <a:rPr lang="el-GR" dirty="0" smtClean="0"/>
              <a:t>Συγκεκριμένος </a:t>
            </a:r>
          </a:p>
          <a:p>
            <a:pPr lvl="1"/>
            <a:r>
              <a:rPr lang="el-GR" dirty="0" smtClean="0"/>
              <a:t>Κατασταλτικός </a:t>
            </a:r>
            <a:endParaRPr lang="el-GR" dirty="0" smtClean="0"/>
          </a:p>
          <a:p>
            <a:r>
              <a:rPr lang="el-GR" dirty="0" smtClean="0"/>
              <a:t>Συγκέντρωση</a:t>
            </a:r>
            <a:endParaRPr lang="el-GR" dirty="0" smtClean="0"/>
          </a:p>
          <a:p>
            <a:pPr lvl="1"/>
            <a:r>
              <a:rPr lang="el-GR" dirty="0" smtClean="0"/>
              <a:t>Αρμοδιότητα ΑΕΔ να αποφαίνεται για επίλυση θέματος συνταγματικότητας</a:t>
            </a:r>
          </a:p>
          <a:p>
            <a:pPr lvl="1"/>
            <a:r>
              <a:rPr lang="el-GR" dirty="0" smtClean="0"/>
              <a:t>Συγκέντρωση ελέγχου στις ολομέλειες ανώτατων δικαστηρίων (ά. 100 παρ. 5 Σ)</a:t>
            </a:r>
          </a:p>
          <a:p>
            <a:pPr lvl="1"/>
            <a:r>
              <a:rPr lang="el-GR" dirty="0" smtClean="0"/>
              <a:t>Πιλοτική δίκη και υποβολή προδικαστικού ερωτήματος κατά το ά. 1 Ν. </a:t>
            </a:r>
            <a:r>
              <a:rPr lang="el-GR" dirty="0" smtClean="0"/>
              <a:t>3900/2010</a:t>
            </a:r>
          </a:p>
          <a:p>
            <a:pPr lvl="1"/>
            <a:r>
              <a:rPr lang="el-GR" dirty="0" smtClean="0"/>
              <a:t>Ένδικο μέσο ενώπιον </a:t>
            </a:r>
            <a:r>
              <a:rPr lang="el-GR" dirty="0" err="1" smtClean="0"/>
              <a:t>ΣτΕ</a:t>
            </a:r>
            <a:r>
              <a:rPr lang="el-GR" dirty="0" smtClean="0"/>
              <a:t> κατά το ά. 2 Ν. 3900/2010</a:t>
            </a:r>
            <a:endParaRPr lang="el-GR" dirty="0" smtClean="0"/>
          </a:p>
          <a:p>
            <a:pPr lvl="1"/>
            <a:endParaRPr lang="el-GR"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1827</Words>
  <Application>Microsoft Office PowerPoint</Application>
  <PresentationFormat>On-screen Show (4:3)</PresentationFormat>
  <Paragraphs>109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Εφαρμογές δημοσίου δικαίου </vt:lpstr>
      <vt:lpstr>Δίκαιο ΕΕ </vt:lpstr>
      <vt:lpstr>Υπεροχή δικαίου ΕΕ</vt:lpstr>
      <vt:lpstr>Άμεση ισχύς και εφαρμογή </vt:lpstr>
      <vt:lpstr>Υπεροχή δικαίου ΕΕ έναντι Σ </vt:lpstr>
      <vt:lpstr>Υποδοχή δικαίου ΕΕ από Σ</vt:lpstr>
      <vt:lpstr>ΣτΕ 161/2010</vt:lpstr>
      <vt:lpstr>συνοψίζοντας</vt:lpstr>
      <vt:lpstr>Χαρακτηριστικά ελέγχου συνταγματικότητας νόμων </vt:lpstr>
      <vt:lpstr>ΔΕΕ C-188,189/10</vt:lpstr>
      <vt:lpstr>Νομικό πλαίσιο – Δίκαιο ΕΕ </vt:lpstr>
      <vt:lpstr>Σύνταγμα Γαλλίας (1958, 2008)  και οργανικός νόμος 2009-1523</vt:lpstr>
      <vt:lpstr>Γαλλικός ΚΠΔ – ά. 78-2</vt:lpstr>
      <vt:lpstr>Ιστορικό</vt:lpstr>
      <vt:lpstr>Επιχειρήματα Γαλλικής Δημοκρατίας </vt:lpstr>
      <vt:lpstr>Σκεπτικό ΔΕΕ – 1ο ερώτημα</vt:lpstr>
      <vt:lpstr>Slide 17</vt:lpstr>
      <vt:lpstr>Slide 18</vt:lpstr>
      <vt:lpstr>Συμπέρασμα</vt:lpstr>
      <vt:lpstr>2ο ερώτημα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Δίκαιο ΕΕ</dc:title>
  <dc:creator>ΑΙ</dc:creator>
  <cp:lastModifiedBy>ΑΙ</cp:lastModifiedBy>
  <cp:revision>22</cp:revision>
  <dcterms:created xsi:type="dcterms:W3CDTF">2014-03-31T14:20:41Z</dcterms:created>
  <dcterms:modified xsi:type="dcterms:W3CDTF">2014-04-01T09:38:48Z</dcterms:modified>
</cp:coreProperties>
</file>