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6A40-1919-4F94-82FA-E4DC0CBFC334}" type="datetimeFigureOut">
              <a:rPr lang="el-GR" smtClean="0"/>
              <a:t>5/3/2014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62881-90DA-441D-8A67-9BFF6384E7F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6A40-1919-4F94-82FA-E4DC0CBFC334}" type="datetimeFigureOut">
              <a:rPr lang="el-GR" smtClean="0"/>
              <a:t>5/3/2014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62881-90DA-441D-8A67-9BFF6384E7F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6A40-1919-4F94-82FA-E4DC0CBFC334}" type="datetimeFigureOut">
              <a:rPr lang="el-GR" smtClean="0"/>
              <a:t>5/3/2014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62881-90DA-441D-8A67-9BFF6384E7F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6A40-1919-4F94-82FA-E4DC0CBFC334}" type="datetimeFigureOut">
              <a:rPr lang="el-GR" smtClean="0"/>
              <a:t>5/3/2014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62881-90DA-441D-8A67-9BFF6384E7F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6A40-1919-4F94-82FA-E4DC0CBFC334}" type="datetimeFigureOut">
              <a:rPr lang="el-GR" smtClean="0"/>
              <a:t>5/3/2014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62881-90DA-441D-8A67-9BFF6384E7F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6A40-1919-4F94-82FA-E4DC0CBFC334}" type="datetimeFigureOut">
              <a:rPr lang="el-GR" smtClean="0"/>
              <a:t>5/3/2014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62881-90DA-441D-8A67-9BFF6384E7F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6A40-1919-4F94-82FA-E4DC0CBFC334}" type="datetimeFigureOut">
              <a:rPr lang="el-GR" smtClean="0"/>
              <a:t>5/3/2014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62881-90DA-441D-8A67-9BFF6384E7F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6A40-1919-4F94-82FA-E4DC0CBFC334}" type="datetimeFigureOut">
              <a:rPr lang="el-GR" smtClean="0"/>
              <a:t>5/3/2014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62881-90DA-441D-8A67-9BFF6384E7F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6A40-1919-4F94-82FA-E4DC0CBFC334}" type="datetimeFigureOut">
              <a:rPr lang="el-GR" smtClean="0"/>
              <a:t>5/3/2014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62881-90DA-441D-8A67-9BFF6384E7F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6A40-1919-4F94-82FA-E4DC0CBFC334}" type="datetimeFigureOut">
              <a:rPr lang="el-GR" smtClean="0"/>
              <a:t>5/3/2014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62881-90DA-441D-8A67-9BFF6384E7F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6A40-1919-4F94-82FA-E4DC0CBFC334}" type="datetimeFigureOut">
              <a:rPr lang="el-GR" smtClean="0"/>
              <a:t>5/3/2014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62881-90DA-441D-8A67-9BFF6384E7F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E6A40-1919-4F94-82FA-E4DC0CBFC334}" type="datetimeFigureOut">
              <a:rPr lang="el-GR" smtClean="0"/>
              <a:t>5/3/2014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62881-90DA-441D-8A67-9BFF6384E7FB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Μονομερής δράση της Δημόσιας Διοίκησης 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Ακρόαση – τύπος - προσφυγές – λήξη ισχύος </a:t>
            </a:r>
          </a:p>
          <a:p>
            <a:r>
              <a:rPr lang="el-GR" sz="1200" dirty="0" smtClean="0"/>
              <a:t>06.03.2014</a:t>
            </a:r>
          </a:p>
          <a:p>
            <a:r>
              <a:rPr lang="el-GR" sz="1200" dirty="0" smtClean="0"/>
              <a:t>Αικατερίνη </a:t>
            </a:r>
            <a:r>
              <a:rPr lang="el-GR" sz="1200" dirty="0" err="1" smtClean="0"/>
              <a:t>Ηλιάδου</a:t>
            </a:r>
            <a:r>
              <a:rPr lang="el-GR" sz="1200" dirty="0" smtClean="0"/>
              <a:t> </a:t>
            </a:r>
            <a:endParaRPr lang="el-GR" sz="1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Ενδικοφανής</a:t>
            </a:r>
            <a:r>
              <a:rPr lang="el-GR" dirty="0" smtClean="0"/>
              <a:t> διοικητική προσφυγή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προβλέπονται από ειδικές διατάξεις (όργανα – προθεσμία) </a:t>
            </a:r>
          </a:p>
          <a:p>
            <a:r>
              <a:rPr lang="el-GR" dirty="0"/>
              <a:t>προθεσμία απάντησης ότι ορίζεται ειδικά άλλως 3 μήνες</a:t>
            </a:r>
          </a:p>
          <a:p>
            <a:r>
              <a:rPr lang="el-GR" dirty="0"/>
              <a:t>πλήρης έλεγχος </a:t>
            </a:r>
          </a:p>
          <a:p>
            <a:r>
              <a:rPr lang="el-GR" dirty="0"/>
              <a:t>οι αποφάσεις που εκδίδονται είναι πάντοτε εκτελεστές</a:t>
            </a:r>
          </a:p>
          <a:p>
            <a:r>
              <a:rPr lang="el-GR" dirty="0"/>
              <a:t>τυχόν άπρακτη παρέλευση της προθεσμίας απάντησης είναι </a:t>
            </a:r>
            <a:r>
              <a:rPr lang="el-GR" i="1" dirty="0"/>
              <a:t>παράλειψη οφειλόμενης νόμιμης ενέργειας</a:t>
            </a:r>
          </a:p>
          <a:p>
            <a:r>
              <a:rPr lang="el-GR" dirty="0"/>
              <a:t>προϋπόθεση του παραδεκτού των ενδίκων βοηθημάτων / εκτός εάν δεν </a:t>
            </a:r>
            <a:r>
              <a:rPr lang="el-GR" b="1" dirty="0"/>
              <a:t>έχει ενημερωθεί ο διοικούμενος! 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4000" b="1" dirty="0" smtClean="0">
                <a:latin typeface="Arial" charset="0"/>
              </a:rPr>
              <a:t>Λήξη ισχύος διοικητικών </a:t>
            </a:r>
            <a:r>
              <a:rPr lang="el-GR" sz="4000" b="1" dirty="0" err="1" smtClean="0">
                <a:latin typeface="Arial" charset="0"/>
              </a:rPr>
              <a:t>πράξων</a:t>
            </a:r>
            <a:endParaRPr lang="el-GR" sz="4000" b="1" dirty="0" smtClean="0">
              <a:latin typeface="Arial" charset="0"/>
            </a:endParaRPr>
          </a:p>
        </p:txBody>
      </p:sp>
      <p:sp>
        <p:nvSpPr>
          <p:cNvPr id="3075" name="Rectangle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500" dirty="0" smtClean="0">
                <a:cs typeface="Arial" pitchFamily="34" charset="0"/>
              </a:rPr>
              <a:t>Κανονιστικές διοικητικές πράξεις: </a:t>
            </a:r>
          </a:p>
          <a:p>
            <a:pPr lvl="1">
              <a:lnSpc>
                <a:spcPct val="80000"/>
              </a:lnSpc>
            </a:pPr>
            <a:r>
              <a:rPr lang="el-GR" sz="2100" dirty="0" smtClean="0">
                <a:cs typeface="Arial" pitchFamily="34" charset="0"/>
              </a:rPr>
              <a:t>Καταργούνται για το μέλλον με νεότερη κανονιστική πράξη, βάσει της ίδιας εξουσιοδοτικής (όχι εάν εφάπαξ) ή νεότερης </a:t>
            </a:r>
          </a:p>
          <a:p>
            <a:pPr lvl="1">
              <a:lnSpc>
                <a:spcPct val="80000"/>
              </a:lnSpc>
            </a:pPr>
            <a:r>
              <a:rPr lang="el-GR" sz="2100" dirty="0" smtClean="0">
                <a:cs typeface="Arial" pitchFamily="34" charset="0"/>
              </a:rPr>
              <a:t>Όχι αναδρομικά, παρά μόνον εάν επιτρέπεται από την εξουσιοδότηση ή βάσει του ίδιου του νόμου </a:t>
            </a:r>
          </a:p>
          <a:p>
            <a:pPr lvl="2">
              <a:lnSpc>
                <a:spcPct val="80000"/>
              </a:lnSpc>
            </a:pPr>
            <a:r>
              <a:rPr lang="el-GR" sz="1700" dirty="0" smtClean="0">
                <a:cs typeface="Arial" pitchFamily="34" charset="0"/>
              </a:rPr>
              <a:t>Βλ. νομολογία για «ανάκληση» κανονιστικής λόγω αναρμοδιότητας σε σύντομο χρόνο από την έκδοση (</a:t>
            </a:r>
            <a:r>
              <a:rPr lang="el-GR" sz="1700" dirty="0" err="1" smtClean="0">
                <a:cs typeface="Arial" pitchFamily="34" charset="0"/>
              </a:rPr>
              <a:t>ΣτΕ</a:t>
            </a:r>
            <a:r>
              <a:rPr lang="el-GR" sz="1700" dirty="0" smtClean="0">
                <a:cs typeface="Arial" pitchFamily="34" charset="0"/>
              </a:rPr>
              <a:t> 1542/1995)</a:t>
            </a:r>
          </a:p>
          <a:p>
            <a:pPr lvl="1">
              <a:lnSpc>
                <a:spcPct val="80000"/>
              </a:lnSpc>
            </a:pPr>
            <a:r>
              <a:rPr lang="el-GR" sz="2100" dirty="0" smtClean="0">
                <a:cs typeface="Arial" pitchFamily="34" charset="0"/>
              </a:rPr>
              <a:t>Μερική κατάργηση είναι και η τροποποίηση</a:t>
            </a:r>
          </a:p>
          <a:p>
            <a:pPr>
              <a:lnSpc>
                <a:spcPct val="80000"/>
              </a:lnSpc>
            </a:pPr>
            <a:r>
              <a:rPr lang="el-GR" sz="2500" dirty="0" smtClean="0">
                <a:cs typeface="Arial" pitchFamily="34" charset="0"/>
              </a:rPr>
              <a:t>Ατομικές διοικητικές πράξεις: </a:t>
            </a:r>
          </a:p>
          <a:p>
            <a:pPr lvl="1">
              <a:lnSpc>
                <a:spcPct val="80000"/>
              </a:lnSpc>
            </a:pPr>
            <a:r>
              <a:rPr lang="el-GR" sz="2100" dirty="0" smtClean="0">
                <a:cs typeface="Arial" pitchFamily="34" charset="0"/>
              </a:rPr>
              <a:t>Καταργούνται για το μέλλον με νεότερη αντίθετη πράξη εφόσον υπάρχει ρητή αρμοδιότητα ή συνάγεται από τις διατάξεις </a:t>
            </a:r>
          </a:p>
          <a:p>
            <a:pPr lvl="2">
              <a:lnSpc>
                <a:spcPct val="80000"/>
              </a:lnSpc>
            </a:pPr>
            <a:r>
              <a:rPr lang="el-GR" sz="1700" dirty="0" smtClean="0">
                <a:cs typeface="Arial" pitchFamily="34" charset="0"/>
              </a:rPr>
              <a:t>Με ατομική ή κανονιστική βάσει εξουσιοδότησης εφόσον δεν υπάρχουν συνταγματικοί ή </a:t>
            </a:r>
            <a:r>
              <a:rPr lang="el-GR" sz="1700" dirty="0" err="1" smtClean="0">
                <a:cs typeface="Arial" pitchFamily="34" charset="0"/>
              </a:rPr>
              <a:t>υπερνομοθετικοί</a:t>
            </a:r>
            <a:r>
              <a:rPr lang="el-GR" sz="1700" dirty="0" smtClean="0">
                <a:cs typeface="Arial" pitchFamily="34" charset="0"/>
              </a:rPr>
              <a:t> περιορισμοί</a:t>
            </a:r>
          </a:p>
          <a:p>
            <a:pPr lvl="1">
              <a:lnSpc>
                <a:spcPct val="80000"/>
              </a:lnSpc>
            </a:pPr>
            <a:r>
              <a:rPr lang="el-GR" sz="2100" dirty="0" smtClean="0">
                <a:cs typeface="Arial" pitchFamily="34" charset="0"/>
              </a:rPr>
              <a:t>Ανακαλούνται αναδρομικά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Κανόνες ανάκλησης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l-GR" sz="2800" dirty="0" smtClean="0">
                <a:cs typeface="Arial" pitchFamily="34" charset="0"/>
              </a:rPr>
              <a:t>γενικές αρχές διοικητικού δικαίου </a:t>
            </a:r>
            <a:endParaRPr lang="el-GR" sz="2500" dirty="0" smtClean="0"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el-GR" sz="2500" dirty="0" smtClean="0">
                <a:cs typeface="Arial" pitchFamily="34" charset="0"/>
              </a:rPr>
              <a:t>γενικές ή ειδικές διατάξεις </a:t>
            </a:r>
          </a:p>
          <a:p>
            <a:pPr lvl="1">
              <a:lnSpc>
                <a:spcPct val="80000"/>
              </a:lnSpc>
            </a:pPr>
            <a:r>
              <a:rPr lang="el-GR" sz="2100" dirty="0" smtClean="0">
                <a:cs typeface="Arial" pitchFamily="34" charset="0"/>
              </a:rPr>
              <a:t>Βασικές γενικές διατάξεις: ΑΝ 261/1968 </a:t>
            </a:r>
          </a:p>
          <a:p>
            <a:pPr>
              <a:lnSpc>
                <a:spcPct val="80000"/>
              </a:lnSpc>
            </a:pPr>
            <a:r>
              <a:rPr lang="el-GR" sz="2500" i="1" dirty="0" smtClean="0">
                <a:cs typeface="Arial" pitchFamily="34" charset="0"/>
              </a:rPr>
              <a:t>Ασφάλεια δικαίου &amp; εφαρμογή της προστατευόμενης εμπιστοσύνης: Σταθερότητα νομικών και πραγματικών σχέσεων, χάριν της εύρυθμης και χρηστής διοίκησης</a:t>
            </a:r>
          </a:p>
          <a:p>
            <a:endParaRPr lang="el-G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dirty="0" smtClean="0"/>
              <a:t>Νόμιμες ατομικές πράξεις</a:t>
            </a:r>
            <a:endParaRPr lang="el-GR" sz="3600" b="1" dirty="0"/>
          </a:p>
        </p:txBody>
      </p:sp>
      <p:sp>
        <p:nvSpPr>
          <p:cNvPr id="4099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300" dirty="0" smtClean="0">
                <a:cs typeface="Arial" pitchFamily="34" charset="0"/>
              </a:rPr>
              <a:t>Κανόνας: οι επωφελείς νόμιμες, συστατικές ή διαπιστωτικές, δεν ανακαλούνται </a:t>
            </a:r>
            <a:r>
              <a:rPr lang="el-GR" sz="2300" b="1" dirty="0" smtClean="0">
                <a:cs typeface="Arial" pitchFamily="34" charset="0"/>
              </a:rPr>
              <a:t>εφόσον έχουν απορρεύσει δικαιώματα </a:t>
            </a:r>
            <a:r>
              <a:rPr lang="el-GR" sz="2300" dirty="0" smtClean="0">
                <a:cs typeface="Arial" pitchFamily="34" charset="0"/>
              </a:rPr>
              <a:t>(υπό ευρεία έννοια) </a:t>
            </a:r>
          </a:p>
          <a:p>
            <a:pPr>
              <a:lnSpc>
                <a:spcPct val="80000"/>
              </a:lnSpc>
            </a:pPr>
            <a:r>
              <a:rPr lang="el-GR" sz="2300" dirty="0" smtClean="0">
                <a:cs typeface="Arial" pitchFamily="34" charset="0"/>
              </a:rPr>
              <a:t>Σε σχέση με νόμιμες επωφελείς η Διοίκηση δεν επιτρέπεται να προβεί σε διαφορετική εκτίμηση των δεδομένων που συνέτρεχαν κατά την έκδοση της πράξης ούτε για λόγους σκοπιμότητας ούτε λαμβάνοντας υπόψη μεταγενέστερα στοιχεία </a:t>
            </a:r>
          </a:p>
          <a:p>
            <a:pPr>
              <a:lnSpc>
                <a:spcPct val="80000"/>
              </a:lnSpc>
            </a:pPr>
            <a:r>
              <a:rPr lang="el-GR" sz="2300" dirty="0" smtClean="0">
                <a:cs typeface="Arial" pitchFamily="34" charset="0"/>
              </a:rPr>
              <a:t>Εξαιρέσεις: </a:t>
            </a:r>
          </a:p>
          <a:p>
            <a:pPr lvl="1">
              <a:lnSpc>
                <a:spcPct val="80000"/>
              </a:lnSpc>
            </a:pPr>
            <a:r>
              <a:rPr lang="el-GR" sz="2000" dirty="0" smtClean="0">
                <a:cs typeface="Arial" pitchFamily="34" charset="0"/>
              </a:rPr>
              <a:t>Λόγοι δημοσίου συμφέροντος: λαμβάνονται υπόψη και νεώτερα δεδομένα (ειδική αιτιολογία, ακόμη και μεταγενέστερα στοιχεία, ελέγχεται από το Δικαστήριο) – οποτεδήποτε </a:t>
            </a:r>
          </a:p>
          <a:p>
            <a:pPr lvl="1">
              <a:lnSpc>
                <a:spcPct val="80000"/>
              </a:lnSpc>
            </a:pPr>
            <a:r>
              <a:rPr lang="el-GR" sz="2000" dirty="0" smtClean="0">
                <a:cs typeface="Arial" pitchFamily="34" charset="0"/>
              </a:rPr>
              <a:t>Συναίνεση διοικούμενου</a:t>
            </a:r>
          </a:p>
          <a:p>
            <a:pPr lvl="1">
              <a:lnSpc>
                <a:spcPct val="80000"/>
              </a:lnSpc>
            </a:pPr>
            <a:r>
              <a:rPr lang="el-GR" sz="2000" dirty="0" smtClean="0">
                <a:cs typeface="Arial" pitchFamily="34" charset="0"/>
              </a:rPr>
              <a:t>Μη συμμόρφωση σε όρους – άπρακτη παρέλευση προθεσμίας – δεν συντρέχουν οι προϋποθέσεις έκδοσης</a:t>
            </a:r>
          </a:p>
          <a:p>
            <a:pPr lvl="1">
              <a:lnSpc>
                <a:spcPct val="80000"/>
              </a:lnSpc>
            </a:pPr>
            <a:r>
              <a:rPr lang="el-GR" sz="2000" dirty="0" err="1" smtClean="0">
                <a:cs typeface="Arial" pitchFamily="34" charset="0"/>
              </a:rPr>
              <a:t>Δ.π</a:t>
            </a:r>
            <a:r>
              <a:rPr lang="el-GR" sz="2000" dirty="0" smtClean="0">
                <a:cs typeface="Arial" pitchFamily="34" charset="0"/>
              </a:rPr>
              <a:t>. υπό την επιφύλαξη ανακλήσεως (ρητή ή συναγόμενη)</a:t>
            </a:r>
          </a:p>
          <a:p>
            <a:pPr lvl="1">
              <a:lnSpc>
                <a:spcPct val="80000"/>
              </a:lnSpc>
            </a:pPr>
            <a:r>
              <a:rPr lang="el-GR" sz="2000" dirty="0" smtClean="0">
                <a:cs typeface="Arial" pitchFamily="34" charset="0"/>
              </a:rPr>
              <a:t>Όταν δεν έχουν απορρεύσει δικαιώματα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dirty="0" smtClean="0"/>
              <a:t>Παράνομες ατομικές πράξεις (Ι)</a:t>
            </a:r>
            <a:endParaRPr lang="el-GR" sz="3600" b="1" dirty="0"/>
          </a:p>
        </p:txBody>
      </p:sp>
      <p:sp>
        <p:nvSpPr>
          <p:cNvPr id="5123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/>
          <a:lstStyle/>
          <a:p>
            <a:r>
              <a:rPr lang="el-GR" sz="2300" dirty="0" smtClean="0">
                <a:cs typeface="Arial" pitchFamily="34" charset="0"/>
              </a:rPr>
              <a:t>Κανόνας: ανακαλούνται </a:t>
            </a:r>
            <a:r>
              <a:rPr lang="el-GR" sz="2300" b="1" dirty="0" smtClean="0">
                <a:cs typeface="Arial" pitchFamily="34" charset="0"/>
              </a:rPr>
              <a:t>ελεύθερα</a:t>
            </a:r>
            <a:r>
              <a:rPr lang="el-GR" sz="2300" dirty="0" smtClean="0">
                <a:cs typeface="Arial" pitchFamily="34" charset="0"/>
              </a:rPr>
              <a:t>, εντός </a:t>
            </a:r>
            <a:r>
              <a:rPr lang="el-GR" sz="2300" b="1" dirty="0" smtClean="0">
                <a:cs typeface="Arial" pitchFamily="34" charset="0"/>
              </a:rPr>
              <a:t>ευλόγου χρόνου</a:t>
            </a:r>
            <a:r>
              <a:rPr lang="el-GR" sz="2300" dirty="0" smtClean="0">
                <a:cs typeface="Arial" pitchFamily="34" charset="0"/>
              </a:rPr>
              <a:t>, ανεξάρτητα από το εάν έχουν απορρεύσει δικαιώματα και από το εάν είναι επωφελείς ή δυσμενείς</a:t>
            </a:r>
          </a:p>
          <a:p>
            <a:pPr lvl="1"/>
            <a:r>
              <a:rPr lang="el-GR" sz="2100" dirty="0" smtClean="0"/>
              <a:t>Παράνομες: αυτές που θα ακυρώνονταν για σφάλμα </a:t>
            </a:r>
          </a:p>
          <a:p>
            <a:pPr lvl="1"/>
            <a:r>
              <a:rPr lang="el-GR" sz="2100" dirty="0" smtClean="0"/>
              <a:t>Η ανάκληση χωρεί μόνο για λόγους νομιμότητας και όχι σκοπιμότητας , ούτε διαφορετική εκτίμηση, εκτός αν συντρέχουν λόγοι δημοσίου συμφέροντος</a:t>
            </a:r>
          </a:p>
          <a:p>
            <a:pPr lvl="1"/>
            <a:r>
              <a:rPr lang="el-GR" sz="2100" dirty="0" smtClean="0"/>
              <a:t>Εύλογος χρόνος κρίνεται κατά περίπτωση: εάν δεν ορίζεται ειδικά – </a:t>
            </a:r>
            <a:r>
              <a:rPr lang="el-GR" sz="2100" dirty="0" err="1" smtClean="0"/>
              <a:t>α.ν</a:t>
            </a:r>
            <a:r>
              <a:rPr lang="el-GR" sz="2100" dirty="0" smtClean="0"/>
              <a:t>. 261/1968 = όχι μικρότερος από 5 έτη από την έκδοση (επιείκεια) </a:t>
            </a:r>
          </a:p>
          <a:p>
            <a:pPr lvl="1"/>
            <a:r>
              <a:rPr lang="el-GR" sz="2100" dirty="0" smtClean="0"/>
              <a:t>Εάν ο διοικούμενος δεν προκάλεσε </a:t>
            </a:r>
            <a:r>
              <a:rPr lang="el-GR" sz="2100" dirty="0" err="1" smtClean="0"/>
              <a:t>υπαιτίως</a:t>
            </a:r>
            <a:r>
              <a:rPr lang="el-GR" sz="2100" dirty="0" smtClean="0"/>
              <a:t> την έκδοση της παράνομης πράξης = υποχρέωση αποζημίωσης (105 </a:t>
            </a:r>
            <a:r>
              <a:rPr lang="el-GR" sz="2100" dirty="0" err="1" smtClean="0"/>
              <a:t>ΕισΝΑΚ</a:t>
            </a:r>
            <a:r>
              <a:rPr lang="el-GR" sz="2100" dirty="0" smtClean="0"/>
              <a:t>)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dirty="0" smtClean="0"/>
              <a:t>Παράνομες ατομικές πράξεις (ΙΙ)</a:t>
            </a:r>
            <a:endParaRPr lang="el-GR" sz="3600" dirty="0"/>
          </a:p>
        </p:txBody>
      </p:sp>
      <p:sp>
        <p:nvSpPr>
          <p:cNvPr id="2048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Εξαιρέσεις: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l-GR" dirty="0" smtClean="0"/>
              <a:t>Οι δυσμενείς παράνομες ανακαλούνται και μετά την πάροδο ευλόγου χρόνου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l-GR" dirty="0" smtClean="0"/>
              <a:t>Οι επωφελείς παράνομες μετά την πάροδο ευλόγου χρόνου ανακαλούνται μόνον αν: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Η έκδοσή τους οφείλεται σε απατηλή ενέργεια του διοικούμενου, ο οποίος ενήργησε δολίως για να ωφεληθεί 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Δημόσιο συμφέρον 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Συμμόρφωση προς ακυρωτική απόφαση δικαστηρίου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Να μην θίγονται τα δικαιώματα των καλόπιστων τρίτων που δεν γνώριζαν την απατηλή ενέργεια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2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715962"/>
          </a:xfrm>
        </p:spPr>
        <p:txBody>
          <a:bodyPr/>
          <a:lstStyle/>
          <a:p>
            <a:r>
              <a:rPr lang="el-GR" sz="3600" b="1" dirty="0" smtClean="0"/>
              <a:t>Αρμοδιότητα για ανάκληση</a:t>
            </a:r>
          </a:p>
        </p:txBody>
      </p:sp>
      <p:sp>
        <p:nvSpPr>
          <p:cNvPr id="7171" name="Content Placeholder 1"/>
          <p:cNvSpPr>
            <a:spLocks noGrp="1"/>
          </p:cNvSpPr>
          <p:nvPr>
            <p:ph idx="1"/>
          </p:nvPr>
        </p:nvSpPr>
        <p:spPr>
          <a:xfrm>
            <a:off x="381000" y="838200"/>
            <a:ext cx="8534400" cy="6019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400" dirty="0" smtClean="0">
                <a:cs typeface="Arial" pitchFamily="34" charset="0"/>
              </a:rPr>
              <a:t>Η Διοίκηση διαθέτει διακριτική ευχέρεια για την ανάκληση των πράξεών της – αρχή νομιμότητας; </a:t>
            </a:r>
          </a:p>
          <a:p>
            <a:pPr>
              <a:lnSpc>
                <a:spcPct val="80000"/>
              </a:lnSpc>
            </a:pPr>
            <a:r>
              <a:rPr lang="el-GR" sz="2400" dirty="0" smtClean="0">
                <a:cs typeface="Arial" pitchFamily="34" charset="0"/>
              </a:rPr>
              <a:t>Ασκείται αυτεπαγγέλτως ή κατόπιν αιτήσεως </a:t>
            </a:r>
          </a:p>
          <a:p>
            <a:pPr>
              <a:lnSpc>
                <a:spcPct val="80000"/>
              </a:lnSpc>
            </a:pPr>
            <a:r>
              <a:rPr lang="el-GR" sz="2400" dirty="0" smtClean="0">
                <a:cs typeface="Arial" pitchFamily="34" charset="0"/>
              </a:rPr>
              <a:t>Μη απάντηση επί αιτήματος δεν συνιστά παράλειψη οφειλόμενης νόμιμης ενέργειας</a:t>
            </a:r>
          </a:p>
          <a:p>
            <a:pPr>
              <a:lnSpc>
                <a:spcPct val="80000"/>
              </a:lnSpc>
            </a:pPr>
            <a:r>
              <a:rPr lang="el-GR" sz="2400" dirty="0" smtClean="0">
                <a:cs typeface="Arial" pitchFamily="34" charset="0"/>
              </a:rPr>
              <a:t>Άρνηση ανάκλησης δεν συνιστά εκτελεστή πράξη, παρά μόνον εάν γίνει νέα κατ’ </a:t>
            </a:r>
            <a:r>
              <a:rPr lang="el-GR" sz="2400" dirty="0" err="1" smtClean="0">
                <a:cs typeface="Arial" pitchFamily="34" charset="0"/>
              </a:rPr>
              <a:t>ουσίαν</a:t>
            </a:r>
            <a:r>
              <a:rPr lang="el-GR" sz="2400" dirty="0" smtClean="0">
                <a:cs typeface="Arial" pitchFamily="34" charset="0"/>
              </a:rPr>
              <a:t> έρευνα της υπόθεσης :να είναι νομίμως αιτιολογημένη</a:t>
            </a:r>
          </a:p>
          <a:p>
            <a:pPr>
              <a:lnSpc>
                <a:spcPct val="80000"/>
              </a:lnSpc>
            </a:pPr>
            <a:r>
              <a:rPr lang="el-GR" sz="2400" dirty="0" smtClean="0">
                <a:cs typeface="Arial" pitchFamily="34" charset="0"/>
              </a:rPr>
              <a:t>Δεν υπάρχει διακριτική ευχέρεια όταν: </a:t>
            </a:r>
          </a:p>
          <a:p>
            <a:pPr lvl="1">
              <a:lnSpc>
                <a:spcPct val="80000"/>
              </a:lnSpc>
            </a:pPr>
            <a:r>
              <a:rPr lang="el-GR" sz="2000" dirty="0" smtClean="0">
                <a:cs typeface="Arial" pitchFamily="34" charset="0"/>
              </a:rPr>
              <a:t>Υποχρέωση ανάκλησης εκ του νόμου </a:t>
            </a:r>
          </a:p>
          <a:p>
            <a:pPr lvl="1">
              <a:lnSpc>
                <a:spcPct val="80000"/>
              </a:lnSpc>
            </a:pPr>
            <a:r>
              <a:rPr lang="el-GR" sz="2000" dirty="0" smtClean="0">
                <a:cs typeface="Arial" pitchFamily="34" charset="0"/>
              </a:rPr>
              <a:t>Υποχρέωση συμμόρφωσης σε ακυρωτική απόφαση</a:t>
            </a:r>
          </a:p>
          <a:p>
            <a:pPr lvl="1">
              <a:lnSpc>
                <a:spcPct val="80000"/>
              </a:lnSpc>
            </a:pPr>
            <a:r>
              <a:rPr lang="el-GR" sz="2000" dirty="0" smtClean="0">
                <a:cs typeface="Arial" pitchFamily="34" charset="0"/>
              </a:rPr>
              <a:t>Υποχρέωση ανάκλησης πράξεων που εκδόθηκαν με βάση νόμο ο οποίος κηρύχθηκε αντισυνταγματικός ΑΕΔ – αναδρομική απόφαση</a:t>
            </a:r>
          </a:p>
          <a:p>
            <a:pPr lvl="1">
              <a:lnSpc>
                <a:spcPct val="80000"/>
              </a:lnSpc>
            </a:pPr>
            <a:r>
              <a:rPr lang="el-GR" sz="2000" dirty="0" smtClean="0">
                <a:cs typeface="Arial" pitchFamily="34" charset="0"/>
              </a:rPr>
              <a:t>Υποχρέωση ανάκλησης για δυσμενείς νόμιμες πράξεις λόγω μακροχρόνιας αδράνειας </a:t>
            </a:r>
          </a:p>
          <a:p>
            <a:pPr lvl="1">
              <a:lnSpc>
                <a:spcPct val="80000"/>
              </a:lnSpc>
            </a:pPr>
            <a:r>
              <a:rPr lang="el-GR" sz="2000" dirty="0" smtClean="0">
                <a:cs typeface="Arial" pitchFamily="34" charset="0"/>
              </a:rPr>
              <a:t>Κοινωνική ασφάλιση: σε περίπτωση μεταβολής επί το ευμενέστερο της νομοθεσίας ή νομολογίας</a:t>
            </a:r>
          </a:p>
          <a:p>
            <a:pPr lvl="1">
              <a:lnSpc>
                <a:spcPct val="80000"/>
              </a:lnSpc>
            </a:pPr>
            <a:r>
              <a:rPr lang="el-GR" sz="2000" dirty="0" smtClean="0">
                <a:cs typeface="Arial" pitchFamily="34" charset="0"/>
              </a:rPr>
              <a:t>Όμοιες πράξεις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l-GR" sz="3600" b="1" dirty="0" smtClean="0"/>
              <a:t>Όμοιες πράξεις</a:t>
            </a:r>
          </a:p>
        </p:txBody>
      </p:sp>
      <p:sp>
        <p:nvSpPr>
          <p:cNvPr id="8195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l-GR" sz="2500" dirty="0" smtClean="0">
                <a:cs typeface="Arial" pitchFamily="34" charset="0"/>
              </a:rPr>
              <a:t>Ίδιο περιεχόμενο και νόμιμο έρεισμα</a:t>
            </a:r>
          </a:p>
          <a:p>
            <a:r>
              <a:rPr lang="el-GR" sz="2500" dirty="0" smtClean="0">
                <a:cs typeface="Arial" pitchFamily="34" charset="0"/>
              </a:rPr>
              <a:t>Δέσμια αρμοδιότητα ανάκλησης όταν: </a:t>
            </a:r>
          </a:p>
          <a:p>
            <a:pPr lvl="1"/>
            <a:r>
              <a:rPr lang="el-GR" sz="2100" dirty="0" smtClean="0">
                <a:cs typeface="Arial" pitchFamily="34" charset="0"/>
              </a:rPr>
              <a:t>Έχει εκδοθεί απόφαση </a:t>
            </a:r>
            <a:r>
              <a:rPr lang="el-GR" sz="2100" dirty="0" err="1" smtClean="0">
                <a:cs typeface="Arial" pitchFamily="34" charset="0"/>
              </a:rPr>
              <a:t>ΣτΕ</a:t>
            </a:r>
            <a:r>
              <a:rPr lang="el-GR" sz="2100" dirty="0" smtClean="0">
                <a:cs typeface="Arial" pitchFamily="34" charset="0"/>
              </a:rPr>
              <a:t> ή αμετάκλητη απόφαση τακτικού διοικητικού δικαστηρίου </a:t>
            </a:r>
          </a:p>
          <a:p>
            <a:pPr lvl="1"/>
            <a:r>
              <a:rPr lang="el-GR" sz="2100" dirty="0" smtClean="0">
                <a:cs typeface="Arial" pitchFamily="34" charset="0"/>
              </a:rPr>
              <a:t>Με την οποία ακυρώνεται ατομική διοικητική πράξη γιατί το έρεισμά της είναι νόμος αντισυνταγματικός ή κανονιστική πράξη χωρίς νόμιμο έρεισμα</a:t>
            </a:r>
          </a:p>
          <a:p>
            <a:r>
              <a:rPr lang="el-GR" sz="2500" dirty="0" smtClean="0">
                <a:cs typeface="Arial" pitchFamily="34" charset="0"/>
              </a:rPr>
              <a:t>Προϋπόθεση: </a:t>
            </a:r>
          </a:p>
          <a:p>
            <a:pPr lvl="1"/>
            <a:r>
              <a:rPr lang="el-GR" sz="2100" dirty="0" smtClean="0">
                <a:cs typeface="Arial" pitchFamily="34" charset="0"/>
              </a:rPr>
              <a:t>αίτηση διοικουμένου με έννομο συμφέρον εντός ευλόγου χρόνου</a:t>
            </a:r>
          </a:p>
          <a:p>
            <a:pPr lvl="1"/>
            <a:r>
              <a:rPr lang="el-GR" sz="2100" dirty="0" smtClean="0">
                <a:cs typeface="Arial" pitchFamily="34" charset="0"/>
              </a:rPr>
              <a:t>Να μη θίγονται δικαιώματα που αποκτήθηκαν </a:t>
            </a:r>
            <a:r>
              <a:rPr lang="el-GR" sz="2100" dirty="0" err="1" smtClean="0">
                <a:cs typeface="Arial" pitchFamily="34" charset="0"/>
              </a:rPr>
              <a:t>καλοπίστως</a:t>
            </a:r>
            <a:r>
              <a:rPr lang="el-GR" sz="2100" dirty="0" smtClean="0">
                <a:cs typeface="Arial" pitchFamily="34" charset="0"/>
              </a:rPr>
              <a:t> από την εφαρμογή τους – εκτός εάν λόγοι υπέρτερου δημοσίου συμφέροντος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b="1" dirty="0" smtClean="0"/>
              <a:t>Διαδικασία ανάκλησης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el-GR" dirty="0" smtClean="0"/>
              <a:t>Άρθρο 21ΚΔΔ: Ανάκληση      </a:t>
            </a:r>
          </a:p>
          <a:p>
            <a:pPr marL="623887" indent="-514350" fontAlgn="auto">
              <a:spcAft>
                <a:spcPts val="0"/>
              </a:spcAft>
              <a:buFont typeface="Wingdings 3" pitchFamily="18" charset="2"/>
              <a:buAutoNum type="arabicPeriod"/>
              <a:defRPr/>
            </a:pPr>
            <a:r>
              <a:rPr lang="el-GR" dirty="0" smtClean="0">
                <a:solidFill>
                  <a:srgbClr val="FF0000"/>
                </a:solidFill>
              </a:rPr>
              <a:t>Αρμόδιο για την ανάκληση ατομικής διοικητικής πράξης όργανο είναι εκείνο που την εξέδωσε ή που είναι αρμόδιο για την έκδοσή της</a:t>
            </a:r>
            <a:r>
              <a:rPr lang="el-GR" dirty="0" smtClean="0"/>
              <a:t>. </a:t>
            </a:r>
          </a:p>
          <a:p>
            <a:pPr marL="1117600" lvl="2" indent="-51435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l-GR" dirty="0" smtClean="0"/>
              <a:t>	</a:t>
            </a:r>
            <a:r>
              <a:rPr lang="el-GR" i="1" dirty="0" smtClean="0"/>
              <a:t>Αν άλλαξε η αρμοδιότητα, το όργανο που έχει την αρμοδιότητα κατά το χρόνο της ανάκλησης</a:t>
            </a:r>
          </a:p>
          <a:p>
            <a:pPr marL="1117600" lvl="2" indent="-51435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l-GR" i="1" dirty="0" smtClean="0"/>
              <a:t>	Εάν εκδόθηκε αναρμοδίως, νομίμως ανακαλείται από το ίδιο όργανο για αναρμοδιότητα</a:t>
            </a:r>
          </a:p>
          <a:p>
            <a:pPr fontAlgn="auto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el-GR" dirty="0" smtClean="0">
                <a:solidFill>
                  <a:srgbClr val="FF0000"/>
                </a:solidFill>
              </a:rPr>
              <a:t>2. Για την ανάκληση δεν είναι απαραίτητο να τηρείται η διαδικασία που προβλέπεται για την έκδοση της πράξης, εκτός αν ανακαλείται πράξη νόμιμη ή πράξη παράνομη ύστερα από νέα εκτίμηση πραγματικών περιστατικών</a:t>
            </a:r>
            <a:r>
              <a:rPr lang="el-GR" dirty="0" smtClean="0"/>
              <a:t>.</a:t>
            </a:r>
          </a:p>
          <a:p>
            <a:pPr fontAlgn="auto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el-GR" sz="2400" dirty="0" smtClean="0"/>
              <a:t>		</a:t>
            </a:r>
            <a:r>
              <a:rPr lang="el-GR" sz="2400" i="1" dirty="0" smtClean="0"/>
              <a:t>Απαίτηση κοινοποίησης εάν ανάκληση ευμενούς </a:t>
            </a:r>
            <a:endParaRPr lang="el-GR" sz="2400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Περαιτέρω διαδικαστικά θέματα</a:t>
            </a:r>
          </a:p>
        </p:txBody>
      </p:sp>
      <p:sp>
        <p:nvSpPr>
          <p:cNvPr id="24578" name="Content Placeholder 1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mtClean="0"/>
              <a:t>Απαίτηση αιτιολογίας – πλήρης και ειδική, άλλως ακυρωτέα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l-GR" dirty="0" smtClean="0"/>
              <a:t>Ρητή άρνηση Διοίκησης να ανακαλέσει μετά από αίτηση διοικούμενου και νέα ουσιαστική έρευνα της υπόθεσης – πλήρως αιτιολογημένη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Η πράξη της ανάκλησης καλύπτεται από το τεκμήριο νομιμότητας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Δεν απαιτείται προηγούμενη ακρόαση όταν η ανάκληση γίνεται για λόγους αντικειμενικούς – απαιτείται όταν η ανάκληση γίνεται μετά από μακρύ χρόνο ανοχής της Διοίκησης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Προηγούμενη ακρόαση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85000" lnSpcReduction="20000"/>
          </a:bodyPr>
          <a:lstStyle/>
          <a:p>
            <a:r>
              <a:rPr lang="el-GR" b="1" dirty="0"/>
              <a:t>Δικαίωμα διοικουμένου να εκφέρει τις απόψεις του κατόπιν κλήσεως από τη Διοίκηση</a:t>
            </a:r>
            <a:endParaRPr lang="el-GR" dirty="0"/>
          </a:p>
          <a:p>
            <a:pPr lvl="0"/>
            <a:r>
              <a:rPr lang="el-GR" dirty="0"/>
              <a:t>Ατομικό δικαίωμα του διοικούμενου, ά. 20 παρ. 2 Σ (είχε καθιερωθεί από γενική αρχή ΔΔ)</a:t>
            </a:r>
          </a:p>
          <a:p>
            <a:pPr lvl="0"/>
            <a:r>
              <a:rPr lang="el-GR" b="1" dirty="0"/>
              <a:t>Ουσιώδης τύπος της διαδικασίας</a:t>
            </a:r>
            <a:r>
              <a:rPr lang="el-GR" dirty="0"/>
              <a:t>, η παράβαση του οποίου μπορεί να οδηγήσει σε ακύρωση διοικητικής πράξης</a:t>
            </a:r>
          </a:p>
          <a:p>
            <a:pPr lvl="0"/>
            <a:r>
              <a:rPr lang="el-GR" dirty="0"/>
              <a:t>Ωστόσο, παρά τη συνταγματική κατοχύρωση</a:t>
            </a:r>
            <a:r>
              <a:rPr lang="el-GR" b="1" dirty="0"/>
              <a:t> η τήρηση του δικαιώματος δεν ελέγχεται αυτεπαγγέλτως από το </a:t>
            </a:r>
            <a:r>
              <a:rPr lang="el-GR" b="1" dirty="0" smtClean="0"/>
              <a:t>Δικαστήριο! </a:t>
            </a:r>
          </a:p>
          <a:p>
            <a:pPr lvl="0"/>
            <a:r>
              <a:rPr lang="el-GR" b="1" dirty="0" smtClean="0"/>
              <a:t>Σκοπός: </a:t>
            </a:r>
            <a:r>
              <a:rPr lang="el-GR" dirty="0"/>
              <a:t>Ενημέρωση διοίκησης, προληπτική συμμετοχή διοικούμενου για την εξεύρεση κατάλληλης </a:t>
            </a:r>
            <a:r>
              <a:rPr lang="el-GR" dirty="0" smtClean="0"/>
              <a:t>λύσης</a:t>
            </a:r>
            <a:endParaRPr lang="el-G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Χρόνος αναφοράς ανάκλησης</a:t>
            </a:r>
          </a:p>
        </p:txBody>
      </p:sp>
      <p:sp>
        <p:nvSpPr>
          <p:cNvPr id="25602" name="Content Placeholder 1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Για το μέλλον για τις νόμιμες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Αναδρομικά για τις παράνομες – Εξαίρεση: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l-GR" dirty="0" smtClean="0"/>
              <a:t>Περιοδικές παροχές σε </a:t>
            </a:r>
            <a:r>
              <a:rPr lang="el-GR" dirty="0" smtClean="0">
                <a:solidFill>
                  <a:srgbClr val="FF0000"/>
                </a:solidFill>
              </a:rPr>
              <a:t>καλόπιστους</a:t>
            </a:r>
            <a:r>
              <a:rPr lang="el-GR" dirty="0" smtClean="0"/>
              <a:t> διοικούμενους και οι δυσμενείς οικονομικές συνέπειες σε βάρος τους είναι </a:t>
            </a:r>
            <a:r>
              <a:rPr lang="el-GR" dirty="0" smtClean="0">
                <a:solidFill>
                  <a:schemeClr val="accent2"/>
                </a:solidFill>
              </a:rPr>
              <a:t>δυσβάσταχτες</a:t>
            </a:r>
            <a:r>
              <a:rPr lang="el-GR" dirty="0" smtClean="0"/>
              <a:t> αποδεδειγμένα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Όταν ανακληθεί μία πράξη αναβιώνει η προηγούμενη εφόσον υπάρχει – σύνθετη διοικητική ενέργεια: η πράξη που προηγείται της ανακληθείσας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Η ανακλητική πράξη μπορεί να ανακληθεί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l-GR" dirty="0" smtClean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Ρύθμιση δικαιώματος ακρόασης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l-GR" dirty="0" smtClean="0"/>
              <a:t>Ά. 20 Σ</a:t>
            </a:r>
          </a:p>
          <a:p>
            <a:r>
              <a:rPr lang="el-GR" dirty="0" smtClean="0"/>
              <a:t>ά</a:t>
            </a:r>
            <a:r>
              <a:rPr lang="el-GR" dirty="0"/>
              <a:t>. 6 ΚΔΔ – ρυθμίζεται και η </a:t>
            </a:r>
            <a:r>
              <a:rPr lang="el-GR" dirty="0" smtClean="0"/>
              <a:t>διαδικασία – Ασκείται εγγράφως </a:t>
            </a:r>
            <a:r>
              <a:rPr lang="el-GR" dirty="0"/>
              <a:t>ή προφορικά (έκθεση που υπογράφεται από διοικούμενο) </a:t>
            </a:r>
          </a:p>
          <a:p>
            <a:r>
              <a:rPr lang="el-GR" b="1" dirty="0" smtClean="0"/>
              <a:t>Δεν απαιτείται </a:t>
            </a:r>
            <a:r>
              <a:rPr lang="el-GR" b="1" dirty="0"/>
              <a:t>ρητή πρόβλεψη σε επιμέρους διατάξεις </a:t>
            </a:r>
            <a:r>
              <a:rPr lang="el-GR" b="1" dirty="0" smtClean="0"/>
              <a:t>νόμου</a:t>
            </a:r>
            <a:r>
              <a:rPr lang="el-GR" dirty="0" smtClean="0"/>
              <a:t>, </a:t>
            </a:r>
            <a:r>
              <a:rPr lang="el-GR" dirty="0"/>
              <a:t>γιατί προκύπτει εκ του Σ – διατάξεις νόμου που αποκλείουν </a:t>
            </a:r>
            <a:r>
              <a:rPr lang="el-GR" dirty="0" smtClean="0"/>
              <a:t>το δικαίωμα =αντισυνταγματικές </a:t>
            </a:r>
            <a:r>
              <a:rPr lang="el-GR" dirty="0"/>
              <a:t>(βλ. όμως ά. 6 παρ. 3 ΚΔΔ για αντιμετώπιση κινδύνου ή επιτακτικού δημοσίου συμφέροντος)</a:t>
            </a:r>
          </a:p>
          <a:p>
            <a:pPr lvl="0"/>
            <a:r>
              <a:rPr lang="el-GR" dirty="0"/>
              <a:t>Παράδειγμα: περιλαμβάνει και το δικαίωμα των υπαλλήλων στα πειθαρχικά συμβούλια να συμπαρίστανται με δικηγόρο τους, ανεξάρτητα από τη βαρύτητα της πειθαρχικής ποινής που πρόκειται να </a:t>
            </a:r>
            <a:r>
              <a:rPr lang="el-GR" dirty="0" smtClean="0"/>
              <a:t>επιβληθεί</a:t>
            </a:r>
          </a:p>
          <a:p>
            <a:pPr lvl="0"/>
            <a:r>
              <a:rPr lang="el-GR" dirty="0" smtClean="0"/>
              <a:t>Απαλλαγή ενόψει διοικητικής προσφυγής: ά. 6 παρ. 4 ΚΔΔ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Προϋποθέσεις δικαιώματος ακρόασης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55000" lnSpcReduction="20000"/>
          </a:bodyPr>
          <a:lstStyle/>
          <a:p>
            <a:r>
              <a:rPr lang="el-GR" b="1" dirty="0"/>
              <a:t>Ατομικές </a:t>
            </a:r>
            <a:r>
              <a:rPr lang="el-GR" b="1" dirty="0" err="1"/>
              <a:t>δ.πρ</a:t>
            </a:r>
            <a:r>
              <a:rPr lang="el-GR" b="1" dirty="0" smtClean="0"/>
              <a:t>. δυσμενείς, </a:t>
            </a:r>
            <a:r>
              <a:rPr lang="el-GR" dirty="0"/>
              <a:t>όπως προκύπτει από διατύπωση Σ και </a:t>
            </a:r>
            <a:r>
              <a:rPr lang="el-GR" dirty="0" smtClean="0"/>
              <a:t>ΚΔΔ - Για </a:t>
            </a:r>
            <a:r>
              <a:rPr lang="el-GR" dirty="0"/>
              <a:t>κανονιστικές μόνο όταν προβλέπεται ειδικά (π.χ. νομοθεσία για σχέδια πόλεων</a:t>
            </a:r>
            <a:r>
              <a:rPr lang="el-GR" dirty="0" smtClean="0"/>
              <a:t>) - </a:t>
            </a:r>
            <a:r>
              <a:rPr lang="el-GR" b="1" dirty="0" smtClean="0"/>
              <a:t>Ωστόσο</a:t>
            </a:r>
            <a:r>
              <a:rPr lang="el-GR" dirty="0"/>
              <a:t>: με σειρά αποφάσεων του </a:t>
            </a:r>
            <a:r>
              <a:rPr lang="el-GR" dirty="0" err="1"/>
              <a:t>ΣτΕ</a:t>
            </a:r>
            <a:r>
              <a:rPr lang="el-GR" dirty="0"/>
              <a:t> γίνεται δεκτό ότι προϋπόθεση για τη νόμιμη έκδοση απόφασης του Υπουργού Γεωργίας για τη ρύθμισης της </a:t>
            </a:r>
            <a:r>
              <a:rPr lang="el-GR" b="1" dirty="0"/>
              <a:t>θήρας</a:t>
            </a:r>
            <a:r>
              <a:rPr lang="el-GR" dirty="0"/>
              <a:t> είναι η προηγούμενη ακρόαση των οικολογικών οργανώσεων ιδίως αυτών που ασχολούνται με την προστασία της άγριας πανίδας. </a:t>
            </a:r>
          </a:p>
          <a:p>
            <a:r>
              <a:rPr lang="el-GR" dirty="0" smtClean="0"/>
              <a:t>Διακριτική </a:t>
            </a:r>
            <a:r>
              <a:rPr lang="el-GR" dirty="0"/>
              <a:t>ευχέρεια – σε δέσμια αλυσιτελές. Παράδειγμα πρόστιμα! </a:t>
            </a:r>
          </a:p>
          <a:p>
            <a:r>
              <a:rPr lang="el-GR" b="1" dirty="0"/>
              <a:t>Υποκειμενική </a:t>
            </a:r>
            <a:r>
              <a:rPr lang="el-GR" b="1" dirty="0" smtClean="0"/>
              <a:t>συμπεριφορά  -  </a:t>
            </a:r>
            <a:r>
              <a:rPr lang="el-GR" dirty="0" smtClean="0"/>
              <a:t>Όχι </a:t>
            </a:r>
            <a:r>
              <a:rPr lang="el-GR" dirty="0"/>
              <a:t>όταν η απόφαση της Διοίκησης βασίζεται σε αντικειμενικά </a:t>
            </a:r>
            <a:r>
              <a:rPr lang="el-GR" dirty="0" smtClean="0"/>
              <a:t>δεδομένα - Παράδειγμα</a:t>
            </a:r>
            <a:r>
              <a:rPr lang="el-GR" dirty="0"/>
              <a:t>: </a:t>
            </a:r>
            <a:r>
              <a:rPr lang="el-GR" dirty="0" smtClean="0"/>
              <a:t>απόλυση </a:t>
            </a:r>
            <a:r>
              <a:rPr lang="el-GR" dirty="0"/>
              <a:t>εφημέριου επειδή εγκατέλειψε τη θέση του, </a:t>
            </a:r>
            <a:r>
              <a:rPr lang="el-GR" dirty="0" err="1" smtClean="0"/>
              <a:t>καταλογιστική</a:t>
            </a:r>
            <a:r>
              <a:rPr lang="el-GR" dirty="0" smtClean="0"/>
              <a:t> </a:t>
            </a:r>
            <a:r>
              <a:rPr lang="el-GR" dirty="0"/>
              <a:t>πράξη για επιστροφή οικονομικής ενίσχυσης λόγω εικονικότητας φορολογικών στοιχείων </a:t>
            </a:r>
            <a:r>
              <a:rPr lang="el-GR" dirty="0" smtClean="0"/>
              <a:t> / όχι </a:t>
            </a:r>
            <a:r>
              <a:rPr lang="el-GR" dirty="0"/>
              <a:t>για απαλλοτρίωση, για χαρακτηρισμό διατηρητέου λόγω παραδοσιακής μορφής, για αργία δημάρχου σε περίπτωση τέλεσης κακουργήματος </a:t>
            </a:r>
            <a:r>
              <a:rPr lang="el-GR" dirty="0" smtClean="0"/>
              <a:t>/ Πρόβλημα</a:t>
            </a:r>
            <a:r>
              <a:rPr lang="el-GR" dirty="0"/>
              <a:t>: αναδάσωση έκτασης λόγω παράνομης εκχέρσωσης από τον ιδιοκτήτη του δάσους </a:t>
            </a:r>
          </a:p>
          <a:p>
            <a:r>
              <a:rPr lang="el-GR" b="1" dirty="0"/>
              <a:t>Θετική βλάβη – αυτεπάγγελτη ενέργεια</a:t>
            </a:r>
            <a:endParaRPr lang="el-GR" dirty="0"/>
          </a:p>
          <a:p>
            <a:r>
              <a:rPr lang="el-GR" dirty="0"/>
              <a:t>Όχι όταν αρνείται χορήγηση δικαιώματος – δημιουργία νέας νομικής κατάστασης, αλλά βλάβη στα δικαιώματα – έννομα </a:t>
            </a:r>
            <a:r>
              <a:rPr lang="el-GR" dirty="0" smtClean="0"/>
              <a:t>συμφέροντα – όχι όταν υποβάλλεται αίτηση </a:t>
            </a:r>
            <a:endParaRPr lang="el-GR" dirty="0"/>
          </a:p>
          <a:p>
            <a:r>
              <a:rPr lang="el-GR" b="1" dirty="0"/>
              <a:t>Γνωστή διεύθυνση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Χρόνος άσκησης δικαιώματος ακρόασης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Πριν από την έκδοση της πράξης </a:t>
            </a:r>
          </a:p>
          <a:p>
            <a:r>
              <a:rPr lang="el-GR" dirty="0" smtClean="0"/>
              <a:t>Πριν από έκδοση απόφασης επί </a:t>
            </a:r>
            <a:r>
              <a:rPr lang="el-GR" dirty="0" err="1" smtClean="0"/>
              <a:t>ενδικοφανούς</a:t>
            </a:r>
            <a:r>
              <a:rPr lang="el-GR" dirty="0" smtClean="0"/>
              <a:t> προσφυγής</a:t>
            </a:r>
          </a:p>
          <a:p>
            <a:r>
              <a:rPr lang="el-GR" dirty="0" smtClean="0"/>
              <a:t>Πριν από την τελική πράξη στις σύνθετες διοικητικές ενέργειες</a:t>
            </a:r>
          </a:p>
          <a:p>
            <a:r>
              <a:rPr lang="el-GR" dirty="0" smtClean="0"/>
              <a:t>Πριν από την διατύπωση σύμφωνης γνώμης 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Τύπος Διοικητικών πράξεων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Διακρίνεται από την έννοια «ουσιώδης τύπος» στο ά. 48 ΠΔ 18/1989</a:t>
            </a:r>
          </a:p>
          <a:p>
            <a:r>
              <a:rPr lang="el-GR" dirty="0" smtClean="0"/>
              <a:t>Ά. 16 ΚΔΔ:  Η </a:t>
            </a:r>
            <a:r>
              <a:rPr lang="el-GR" dirty="0" err="1" smtClean="0"/>
              <a:t>δ.π</a:t>
            </a:r>
            <a:r>
              <a:rPr lang="el-GR" dirty="0" smtClean="0"/>
              <a:t>. είναι έγγραφη, μνεία του οργάνου και διατάξεις, χρονολογία και υπογραφή</a:t>
            </a:r>
          </a:p>
          <a:p>
            <a:r>
              <a:rPr lang="el-GR" dirty="0" smtClean="0"/>
              <a:t>Κατ’ εξαίρεση προφορική ή σύμβολο</a:t>
            </a:r>
          </a:p>
          <a:p>
            <a:r>
              <a:rPr lang="el-GR" dirty="0" smtClean="0"/>
              <a:t>Σιωπή </a:t>
            </a:r>
          </a:p>
          <a:p>
            <a:r>
              <a:rPr lang="el-GR" dirty="0" smtClean="0"/>
              <a:t>Στοιχεία υποστατού: χρονολογία, μνεία οργάνου και υπογραφή – έλεγχος αρμοδιότητας και νομικού και πραγματικού </a:t>
            </a:r>
          </a:p>
          <a:p>
            <a:r>
              <a:rPr lang="el-GR" dirty="0" smtClean="0"/>
              <a:t>Δεν αποτελούν στοιχεία του υποστατού: παράλειψη αναφοράς διατάξεων, πρωτοκόλληση, επίθεση σφραγίδας</a:t>
            </a:r>
          </a:p>
          <a:p>
            <a:r>
              <a:rPr lang="el-GR" dirty="0" smtClean="0"/>
              <a:t>Δημοσίευση για κανονιστικές πράξεις: αρχή της διαφάνειας – ά. 18 ΚΔΔ: καθίσταται προσιτή η ρύθμιση – τεκμήριο γνώσης και εφικτός έλεγχος από τα Δικαστήρια </a:t>
            </a:r>
          </a:p>
          <a:p>
            <a:pPr lvl="1"/>
            <a:r>
              <a:rPr lang="el-GR" dirty="0" smtClean="0"/>
              <a:t>Εξαίρεση: εθνική άμυνα διάρθρωση, σύνθεση, εξοπλισμός ενόπλων δυνάμεων) 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Διοικητικές προσφυγές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Διοικητική προσφυγή:</a:t>
            </a:r>
          </a:p>
          <a:p>
            <a:pPr lvl="1"/>
            <a:r>
              <a:rPr lang="el-GR" dirty="0"/>
              <a:t>Αναφορές ενώπιον διοικητικών οργάνων και όχι δικαστηρίων, με αίτημα την άσκηση ελέγχου νομιμότητας ή και σκοπιμότητας για την ανάκληση, τροποποίηση ή ακύρωση διοικητικής πράξης </a:t>
            </a:r>
          </a:p>
          <a:p>
            <a:pPr lvl="1"/>
            <a:r>
              <a:rPr lang="el-GR" dirty="0"/>
              <a:t>Μορφή αυτοελέγχου της Διοίκησης </a:t>
            </a:r>
          </a:p>
          <a:p>
            <a:pPr lvl="1"/>
            <a:r>
              <a:rPr lang="el-GR" dirty="0"/>
              <a:t>Άρθρα 24-27 ΚΔΔ </a:t>
            </a:r>
            <a:endParaRPr lang="el-GR" dirty="0" smtClean="0"/>
          </a:p>
          <a:p>
            <a:r>
              <a:rPr lang="el-GR" dirty="0" smtClean="0"/>
              <a:t>Διακρίσεις: </a:t>
            </a:r>
          </a:p>
          <a:p>
            <a:pPr lvl="1"/>
            <a:r>
              <a:rPr lang="el-GR" dirty="0" smtClean="0"/>
              <a:t>Απλή</a:t>
            </a:r>
          </a:p>
          <a:p>
            <a:pPr lvl="1"/>
            <a:r>
              <a:rPr lang="el-GR" dirty="0" smtClean="0"/>
              <a:t>Ειδική </a:t>
            </a:r>
          </a:p>
          <a:p>
            <a:pPr lvl="1"/>
            <a:r>
              <a:rPr lang="el-GR" dirty="0" err="1" smtClean="0"/>
              <a:t>Ενδικοφανής</a:t>
            </a:r>
            <a:r>
              <a:rPr lang="el-GR" dirty="0" smtClean="0"/>
              <a:t> 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Απλή διοικητική προσφυγή </a:t>
            </a:r>
            <a:br>
              <a:rPr lang="el-GR" dirty="0" smtClean="0"/>
            </a:br>
            <a:r>
              <a:rPr lang="el-GR" dirty="0" smtClean="0"/>
              <a:t>(ά. 24 ΚΔΔ)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sz="2200" dirty="0"/>
              <a:t>Δεν προβλέπονται από ειδική διάταξη νόμου – άρθρο 10 παρ. 1 Σ: δικαίωμα αναφοράς  </a:t>
            </a:r>
          </a:p>
          <a:p>
            <a:r>
              <a:rPr lang="el-GR" sz="2200" dirty="0"/>
              <a:t>Διακρίνονται σε αιτήσεις θεραπείας και ιεραρχικές προσφυγές</a:t>
            </a:r>
          </a:p>
          <a:p>
            <a:r>
              <a:rPr lang="el-GR" sz="2200" dirty="0"/>
              <a:t>Δεν έχουν προθεσμία – εάν ασκηθούν εντός προθεσμίας για ένδικο μέσο, τότε διακόπτουν την προθεσμία για 30 ημέρες </a:t>
            </a:r>
          </a:p>
          <a:p>
            <a:r>
              <a:rPr lang="el-GR" sz="2200" dirty="0"/>
              <a:t>Εάν το ίδιο όργανο ανακαλεί ή τροποποιεί, εάν ιεραρχικώς προϊστάμενο ακυρώνει και αναπέμπει (εκτός εάν επιτρέπεται ρητά ή συνάγεται σαφώς ιεραρχική υποκατάσταση)</a:t>
            </a:r>
          </a:p>
          <a:p>
            <a:r>
              <a:rPr lang="el-GR" sz="2200" dirty="0" smtClean="0"/>
              <a:t>Πλήρης έλεγχος </a:t>
            </a:r>
          </a:p>
          <a:p>
            <a:r>
              <a:rPr lang="el-GR" sz="2200" dirty="0" smtClean="0"/>
              <a:t>Εάν </a:t>
            </a:r>
            <a:r>
              <a:rPr lang="el-GR" sz="2200" dirty="0"/>
              <a:t>το όργανο εμμένει: βεβαιωτική πράξη, μη εκτελεστή , εκτός εάν λαμβάνει υπόψη </a:t>
            </a:r>
            <a:r>
              <a:rPr lang="el-GR" sz="2200" dirty="0" smtClean="0"/>
              <a:t>νέα πραγματικά και νομικά δεδομένα </a:t>
            </a:r>
          </a:p>
          <a:p>
            <a:r>
              <a:rPr lang="el-GR" sz="2200" dirty="0" smtClean="0"/>
              <a:t>Εάν δεχθεί : εκτελεστή απόφαση </a:t>
            </a:r>
            <a:endParaRPr lang="el-GR" sz="2200" dirty="0"/>
          </a:p>
          <a:p>
            <a:r>
              <a:rPr lang="el-GR" sz="2200" dirty="0"/>
              <a:t>Δεν επιτρέπεται κατά παράλειψης οφειλόμενης νόμιμης ενέργειας, κανονιστικών πράξεων, υλικών ενεργειών </a:t>
            </a:r>
          </a:p>
          <a:p>
            <a:r>
              <a:rPr lang="el-GR" sz="2200" dirty="0"/>
              <a:t>Δεν επιτρέπεται χειροτέρευση της θέσης του </a:t>
            </a:r>
            <a:r>
              <a:rPr lang="el-GR" sz="2200" dirty="0" smtClean="0"/>
              <a:t>προσφεύγοντος </a:t>
            </a:r>
            <a:endParaRPr lang="el-GR" sz="2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Ειδική διοικητική προσφυγή</a:t>
            </a:r>
            <a:br>
              <a:rPr lang="el-GR" dirty="0" smtClean="0"/>
            </a:br>
            <a:r>
              <a:rPr lang="el-GR" dirty="0" smtClean="0"/>
              <a:t>(ά. 25 ΚΔΔ)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/>
              <a:t>προβλέπονται από ειδικές διατάξεις (όργανα και προθεσμία)</a:t>
            </a:r>
          </a:p>
          <a:p>
            <a:r>
              <a:rPr lang="el-GR" dirty="0"/>
              <a:t>έλεγχος νομιμότητας </a:t>
            </a:r>
          </a:p>
          <a:p>
            <a:r>
              <a:rPr lang="el-GR" dirty="0"/>
              <a:t>καταλήγει σε ακύρωση ή απόρριψη της προσφυγής όχι τροποποίηση του περιεχομένου της πράξης</a:t>
            </a:r>
          </a:p>
          <a:p>
            <a:r>
              <a:rPr lang="el-GR" dirty="0"/>
              <a:t>κατά ρητών, ατομικών και κανονιστικών πράξεων, όχι κατά παράλειψης οφειλόμενης νόμιμης ενέργειας (εκτός αν άλλως ορίζεται ειδικά) ή υλικής ενέργειας</a:t>
            </a:r>
          </a:p>
          <a:p>
            <a:r>
              <a:rPr lang="el-GR" dirty="0"/>
              <a:t>προθεσμία απάντησης: ισχύει ότι ορίζεται ειδικά στο νόμο, άλλως 30 ημέρες</a:t>
            </a:r>
          </a:p>
          <a:p>
            <a:r>
              <a:rPr lang="el-GR" dirty="0"/>
              <a:t>Εμπρόθεσμη άσκηση διακόπτει την προθεσμία ενδίκου μέσου για το χρόνο εντός του οποίου θα πρέπει να απαντηθεί </a:t>
            </a:r>
          </a:p>
          <a:p>
            <a:r>
              <a:rPr lang="el-GR" dirty="0"/>
              <a:t>Όταν γίνεται δεκτή: εκτελεστή πράξη, όταν απορρίπτονται κυμαίνεται η </a:t>
            </a:r>
            <a:r>
              <a:rPr lang="el-GR" dirty="0" err="1" smtClean="0"/>
              <a:t>νλ</a:t>
            </a:r>
            <a:r>
              <a:rPr lang="el-GR" dirty="0" smtClean="0"/>
              <a:t> (όταν δεν ενσωματώνεται η προσβληθείσα πράξη, θεωρούνται εκτελεστές)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1609</Words>
  <Application>Microsoft Office PowerPoint</Application>
  <PresentationFormat>On-screen Show (4:3)</PresentationFormat>
  <Paragraphs>148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Μονομερής δράση της Δημόσιας Διοίκησης </vt:lpstr>
      <vt:lpstr>Προηγούμενη ακρόαση </vt:lpstr>
      <vt:lpstr>Ρύθμιση δικαιώματος ακρόασης</vt:lpstr>
      <vt:lpstr>Προϋποθέσεις δικαιώματος ακρόασης</vt:lpstr>
      <vt:lpstr>Χρόνος άσκησης δικαιώματος ακρόασης</vt:lpstr>
      <vt:lpstr>Τύπος Διοικητικών πράξεων </vt:lpstr>
      <vt:lpstr>Διοικητικές προσφυγές </vt:lpstr>
      <vt:lpstr>Απλή διοικητική προσφυγή  (ά. 24 ΚΔΔ)</vt:lpstr>
      <vt:lpstr>Ειδική διοικητική προσφυγή (ά. 25 ΚΔΔ) </vt:lpstr>
      <vt:lpstr>Ενδικοφανής διοικητική προσφυγή</vt:lpstr>
      <vt:lpstr>Λήξη ισχύος διοικητικών πράξων</vt:lpstr>
      <vt:lpstr>Κανόνες ανάκλησης</vt:lpstr>
      <vt:lpstr>Νόμιμες ατομικές πράξεις</vt:lpstr>
      <vt:lpstr>Παράνομες ατομικές πράξεις (Ι)</vt:lpstr>
      <vt:lpstr>Παράνομες ατομικές πράξεις (ΙΙ)</vt:lpstr>
      <vt:lpstr>Αρμοδιότητα για ανάκληση</vt:lpstr>
      <vt:lpstr>Όμοιες πράξεις</vt:lpstr>
      <vt:lpstr>Διαδικασία ανάκλησης</vt:lpstr>
      <vt:lpstr>Περαιτέρω διαδικαστικά θέματα</vt:lpstr>
      <vt:lpstr>Χρόνος αναφοράς ανάκλησης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Μονομερής δράση της Δημόσιας Διοίκησης</dc:title>
  <dc:creator>ΑΙ</dc:creator>
  <cp:lastModifiedBy>ΑΙ</cp:lastModifiedBy>
  <cp:revision>7</cp:revision>
  <dcterms:created xsi:type="dcterms:W3CDTF">2014-03-05T12:12:09Z</dcterms:created>
  <dcterms:modified xsi:type="dcterms:W3CDTF">2014-03-05T13:19:21Z</dcterms:modified>
</cp:coreProperties>
</file>