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1" r:id="rId3"/>
    <p:sldId id="282" r:id="rId4"/>
    <p:sldId id="284" r:id="rId5"/>
    <p:sldId id="283" r:id="rId6"/>
    <p:sldId id="259" r:id="rId7"/>
    <p:sldId id="285" r:id="rId8"/>
    <p:sldId id="286" r:id="rId9"/>
    <p:sldId id="262" r:id="rId10"/>
    <p:sldId id="261" r:id="rId11"/>
    <p:sldId id="288" r:id="rId12"/>
    <p:sldId id="287" r:id="rId13"/>
    <p:sldId id="258" r:id="rId14"/>
    <p:sldId id="292" r:id="rId15"/>
    <p:sldId id="280" r:id="rId16"/>
    <p:sldId id="291" r:id="rId17"/>
    <p:sldId id="275" r:id="rId18"/>
    <p:sldId id="277" r:id="rId19"/>
    <p:sldId id="278" r:id="rId20"/>
    <p:sldId id="289" r:id="rId21"/>
    <p:sldId id="290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10" autoAdjust="0"/>
  </p:normalViewPr>
  <p:slideViewPr>
    <p:cSldViewPr>
      <p:cViewPr>
        <p:scale>
          <a:sx n="100" d="100"/>
          <a:sy n="100" d="100"/>
        </p:scale>
        <p:origin x="-888" y="7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28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10282-F4EC-498D-8079-076955F3087A}" type="datetimeFigureOut">
              <a:rPr lang="el-GR" smtClean="0"/>
              <a:pPr/>
              <a:t>28/4/2015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4F477-0A46-4CA4-86F9-14228D32F9F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4F477-0A46-4CA4-86F9-14228D32F9FF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74E8C-82BC-4A4C-BE7D-95BC74771BBF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5E1B1-FFED-4652-A8DB-DD44632AD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1A107-302E-4AE2-92DF-9BE054207E1F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8EC0E-C471-48AB-80D0-2A898BBFF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65DB9-44EE-4503-98B1-8A4592E2FA01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9F7B3-ED46-4E7D-A307-543A136A5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D7075-28F9-4A29-A8C0-4A2939D304E8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173A9-456B-4C19-AFF8-0D3D4D38D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C92FC-55E5-4B86-8BA0-2B0E55E0DAC4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3DFF0-DDFD-418E-97A9-C28FE0A9C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9410C-9539-450F-89DD-63CEE534378A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98D18-5A9E-4D22-9DE1-F6397C82B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12EC4-F033-4955-B31F-FF832453DE25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0D5D-9FCC-4B16-9074-09879DC46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988E0-F536-49AB-B869-F93A6BCC002D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8CC84-A817-468D-BD55-6F98E9779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C2125-F4D9-451F-8857-13C8101B41DF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C3967-1B36-4B03-8228-F13E50845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40249-612E-440E-A517-3C3930885D02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601D9-8F6A-4C5E-8C59-5D6D955CE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AD888-74FB-453F-8C1A-7E267C02DEB6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AE1E9-4286-42A6-B193-B25340DAD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F0BC4E-2EE2-44D3-B2A2-E02A6296E709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1536C6-C8CA-49AD-B9FA-368EE7EB2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xUriServ/LexUriServ.do?uri=OJ:C:2006:179:0002:0007:EL:PDF" TargetMode="External"/><Relationship Id="rId2" Type="http://schemas.openxmlformats.org/officeDocument/2006/relationships/hyperlink" Target="http://ec.europa.eu/internal_market/publicprocurement/rules/current/index_en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l-GR" b="1" dirty="0" smtClean="0"/>
              <a:t>Συμβατική δράση της Δημόσιας Διοίκησης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000" b="1" dirty="0" smtClean="0"/>
              <a:t>Αικατερίνη Ηλιάδου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000" b="1" dirty="0" smtClean="0"/>
              <a:t>Μάθημα 6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000" b="1" dirty="0" smtClean="0"/>
              <a:t>28.04.2015</a:t>
            </a:r>
            <a:endParaRPr lang="el-GR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3600" b="1" dirty="0" smtClean="0"/>
              <a:t>Πώς οργανώνεται ο δικαστικός έλεγχος;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err="1" smtClean="0"/>
              <a:t>Αποσπαστές</a:t>
            </a:r>
            <a:r>
              <a:rPr lang="el-GR" dirty="0" smtClean="0"/>
              <a:t> διοικητικές πράξεις : όσες προετοιμάζουν τη σύναψη της σύμβασης έως την τελική πράξη του διαγωνισμού (κατακύρωση) – έλεγχος ακυρωτικός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Προσοχή: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για όρους της σύμβασης με κανονιστικό </a:t>
            </a:r>
            <a:r>
              <a:rPr lang="el-GR" dirty="0" smtClean="0"/>
              <a:t>χαρακτήρα – πράξεις που εκδίδονται κατ’ εφαρμογή τους = </a:t>
            </a:r>
            <a:r>
              <a:rPr lang="el-GR" dirty="0" err="1" smtClean="0"/>
              <a:t>αποσπαστές</a:t>
            </a:r>
            <a:r>
              <a:rPr lang="el-GR" dirty="0" smtClean="0"/>
              <a:t>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Ανάκληση κατακυρωτικής μετά τη σύναψη σύμβασης= </a:t>
            </a:r>
            <a:r>
              <a:rPr lang="el-GR" dirty="0" err="1" smtClean="0"/>
              <a:t>αποσπαστή</a:t>
            </a:r>
            <a:r>
              <a:rPr lang="el-GR" dirty="0" smtClean="0"/>
              <a:t> εφόσον δεν γίνεται κατ’ εφαρμογή όρου της σύμβασης </a:t>
            </a:r>
            <a:endParaRPr lang="el-GR" dirty="0" smtClean="0"/>
          </a:p>
          <a:p>
            <a:pPr lvl="2"/>
            <a:r>
              <a:rPr lang="el-GR" dirty="0" smtClean="0"/>
              <a:t>Για όρους της σύμβασης που είναι κατ’ </a:t>
            </a:r>
            <a:r>
              <a:rPr lang="el-GR" dirty="0" err="1" smtClean="0"/>
              <a:t>ουσίαν</a:t>
            </a:r>
            <a:r>
              <a:rPr lang="el-GR" dirty="0" smtClean="0"/>
              <a:t> μονομερείς πράξεις της Διοίκησης (πχ </a:t>
            </a:r>
            <a:r>
              <a:rPr lang="el-GR" dirty="0" smtClean="0"/>
              <a:t>άδεια λειτουργίας βιομηχανίας)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Πράξεις μετά τη σύναψη της σύμβασης σε σχέση με αντισυμβαλλόμενο που αφορούν το κύρος, την ερμηνεία ή την εκτέλεση σύμβασης : διοικητικές διαφορές ουσίας τακτικά διοικητικά δικαστήρια </a:t>
            </a:r>
            <a:r>
              <a:rPr lang="en-US" dirty="0" smtClean="0"/>
              <a:t>(</a:t>
            </a:r>
            <a:r>
              <a:rPr lang="el-GR" dirty="0" err="1" smtClean="0"/>
              <a:t>ΔΕφ</a:t>
            </a:r>
            <a:r>
              <a:rPr lang="el-GR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Αντισυμβατική συμπεριφορά ιδιώτη: αξίωση αποζημίωσης στα πολιτικά δικαστήρια; </a:t>
            </a:r>
            <a:r>
              <a:rPr lang="el-GR" dirty="0" err="1" smtClean="0"/>
              <a:t>ΣτΕ</a:t>
            </a:r>
            <a:r>
              <a:rPr lang="el-GR" dirty="0" smtClean="0"/>
              <a:t> 2087/2005 Τακτικά διοικητικά δικαστήρια </a:t>
            </a:r>
            <a:r>
              <a:rPr lang="el-GR" dirty="0" smtClean="0"/>
              <a:t>– ενιαίο της κρίσης / ο νθ ρύθμισε το συνήθως συμβαίνον (ΑΠ 1327/2007) </a:t>
            </a:r>
            <a:endParaRPr lang="el-G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Ουσιαστικό δίκαιο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Προστασία </a:t>
            </a:r>
            <a:r>
              <a:rPr lang="el-GR" dirty="0" smtClean="0"/>
              <a:t>ανταγωνισμού και θεμελιώδη δικαιώματα ΕΕ</a:t>
            </a:r>
            <a:endParaRPr lang="el-GR" dirty="0" smtClean="0"/>
          </a:p>
          <a:p>
            <a:r>
              <a:rPr lang="el-GR" dirty="0" smtClean="0"/>
              <a:t>Ειδικό νομικό πλαίσιο που προβλέπεται σχετικά</a:t>
            </a:r>
          </a:p>
          <a:p>
            <a:r>
              <a:rPr lang="el-GR" dirty="0" smtClean="0"/>
              <a:t>Αναλογική εφαρμογή ΑΚ </a:t>
            </a:r>
          </a:p>
          <a:p>
            <a:r>
              <a:rPr lang="el-GR" dirty="0" smtClean="0"/>
              <a:t>Γενικές αρχές διοικητικού δικαίου </a:t>
            </a:r>
            <a:r>
              <a:rPr lang="el-GR" dirty="0" smtClean="0"/>
              <a:t>(ίση μεταχείριση – απαγόρευση διακρίσεων, </a:t>
            </a:r>
            <a:r>
              <a:rPr lang="el-GR" dirty="0" smtClean="0"/>
              <a:t>τυπικότητα, </a:t>
            </a:r>
            <a:r>
              <a:rPr lang="el-GR" dirty="0" smtClean="0"/>
              <a:t>διαφάνεια και δημοσιότητα, αντικειμενικότητα – αμεροληψία, αιτιολογία αποφάσεων, ασφάλεια δικαίου, αναλογικότητα)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3200" b="1" dirty="0" smtClean="0"/>
              <a:t>Τι αντικείμενο έχουν οι διοικητικές συμβάσεις; 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Διάκριση σε τρεις κατηγορίες: </a:t>
            </a:r>
          </a:p>
          <a:p>
            <a:pPr lvl="1"/>
            <a:r>
              <a:rPr lang="el-GR" dirty="0" smtClean="0"/>
              <a:t>Κατασκευή υποδομών (έργα)</a:t>
            </a:r>
          </a:p>
          <a:p>
            <a:pPr lvl="1"/>
            <a:r>
              <a:rPr lang="el-GR" dirty="0" smtClean="0"/>
              <a:t> Προμήθεια αγαθών</a:t>
            </a:r>
          </a:p>
          <a:p>
            <a:pPr lvl="1"/>
            <a:r>
              <a:rPr lang="el-GR" dirty="0" smtClean="0"/>
              <a:t>Παροχή υπηρεσιών </a:t>
            </a:r>
          </a:p>
          <a:p>
            <a:r>
              <a:rPr lang="el-GR" dirty="0" smtClean="0"/>
              <a:t>Χρειάζεται η διάκριση γιατί διαφοροποιείται το νομικό πλαίσιο! (διαδικασία κατάρτισης, τύπος, ερμηνεία και εκτέλεση, λύση)</a:t>
            </a:r>
          </a:p>
          <a:p>
            <a:r>
              <a:rPr lang="el-GR" dirty="0" smtClean="0"/>
              <a:t>Μικτές συμβάσεις: κρίσιμο το κύριο αντικείμενο της σύμβασης </a:t>
            </a:r>
          </a:p>
          <a:p>
            <a:r>
              <a:rPr lang="el-GR" dirty="0" smtClean="0"/>
              <a:t>Συμβάσεις παραχώρησης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l-GR" sz="3600" b="1" dirty="0" smtClean="0"/>
              <a:t>Διαδικασίες σύναψης διοικητικών συμβάσεων</a:t>
            </a:r>
            <a:r>
              <a:rPr lang="en-US" sz="3600" b="1" dirty="0" smtClean="0"/>
              <a:t> (</a:t>
            </a:r>
            <a:r>
              <a:rPr lang="el-GR" sz="3600" b="1" dirty="0" smtClean="0"/>
              <a:t>εθνικό δίκαιο</a:t>
            </a:r>
            <a:r>
              <a:rPr lang="en-US" sz="3600" b="1" dirty="0" smtClean="0"/>
              <a:t>)</a:t>
            </a:r>
            <a:endParaRPr lang="el-GR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Εθνικό δίκαιο: άρθρα 129 </a:t>
            </a:r>
            <a:r>
              <a:rPr lang="el-GR" dirty="0" err="1" smtClean="0"/>
              <a:t>επ</a:t>
            </a:r>
            <a:r>
              <a:rPr lang="el-GR" dirty="0" smtClean="0"/>
              <a:t>. Ν.4270/2014 (δημόσιο λογιστικό)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Αρχή της νομιμότητας ά. 129: γενικές/ειδικές διατάξεις  + εκπλήρωση σκοπών Δημοσίου (</a:t>
            </a:r>
            <a:r>
              <a:rPr lang="el-GR" dirty="0" err="1" smtClean="0"/>
              <a:t>σωρρευτικά</a:t>
            </a:r>
            <a:r>
              <a:rPr lang="el-GR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Διαδικασία: ά. 132 - Διαγωνισμός κατά κανόνα, με στόχο την αναζήτηση του καταλληλότερου ανάδοχου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Τακτικός  (ανοικτός ή κλειστός) διαγωνισμός για δαπάνη πάνω από 60.000 Ευρώ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Πρόχειρος  διαγωνισμός ή συνοπτική διαδικασία για δαπάνη από 20.000-60.000 Ευρώ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Απευθείας ανάθεση κατ’ εξαίρεση για δαπάνες μέχρι 20.000 Ευρώ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Ειδικές διατάξεις για διαπραγμάτευση με ή χωρίς προκήρυξη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Μειοδοτικός – πλειοδοτικός – και ουσιαστική αξιολόγηση (βαθμολογία)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Σύνθετη διοικητική ενέργεια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Αλληλουχία 2 ή περισσότερων πράξεων για την επίτευξη του τελικού έννομου αποτελέσματος</a:t>
            </a:r>
          </a:p>
          <a:p>
            <a:r>
              <a:rPr lang="el-GR" dirty="0" smtClean="0"/>
              <a:t>Διαδοχική έκδοση 2 τουλάχιστον εκτελεστών </a:t>
            </a:r>
            <a:r>
              <a:rPr lang="el-GR" dirty="0" err="1" smtClean="0"/>
              <a:t>δπ</a:t>
            </a:r>
            <a:r>
              <a:rPr lang="el-GR" dirty="0" smtClean="0"/>
              <a:t> στο πλαίσιο της ίδιας νομοθεσίας, που απαιτούνται εκ του νόμου για την επέλευση του αποτελέσματος – κάθε προηγούμενη πράξη είναι προϋπόθεση για την έκδοση της επόμενης και όλες ενσωματώνονται στην τελική </a:t>
            </a:r>
            <a:r>
              <a:rPr lang="el-GR" dirty="0" err="1" smtClean="0"/>
              <a:t>δπ</a:t>
            </a:r>
            <a:endParaRPr lang="el-GR" dirty="0" smtClean="0"/>
          </a:p>
          <a:p>
            <a:r>
              <a:rPr lang="el-GR" dirty="0" smtClean="0"/>
              <a:t>Κάθε μία προσβάλλεται αυτοτελώς μέχρι να ενσωματωθεί στην επόμενη – στην τελική ενσωματώνονται όλες και προσβάλλεται πλέον αυτή με ένδικο βοήθημα / κατά τον έλεγχό της ελέγχονται πλημμέλειες σε σχέση με τις προηγούμενες, και μπορεί να γίνει ακύρωση της τελικής / έννομο συμφέρον και προθεσμία </a:t>
            </a:r>
          </a:p>
          <a:p>
            <a:r>
              <a:rPr lang="el-GR" dirty="0" smtClean="0"/>
              <a:t>Ιδιαιτερότητα διαγωνισμών (αρχή επίκαιρου) </a:t>
            </a:r>
          </a:p>
          <a:p>
            <a:r>
              <a:rPr lang="el-GR" dirty="0" smtClean="0"/>
              <a:t>Κρίνεται με βάση το νομικό καθεστώς της τελικής </a:t>
            </a:r>
            <a:r>
              <a:rPr lang="el-GR" dirty="0" err="1" smtClean="0"/>
              <a:t>δπ</a:t>
            </a:r>
            <a:endParaRPr lang="el-GR" dirty="0" smtClean="0"/>
          </a:p>
          <a:p>
            <a:r>
              <a:rPr lang="el-GR" dirty="0" smtClean="0"/>
              <a:t>Διάκριση από συναφείς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Εθνικό κανονιστικό πλαίσιο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ΠΔ 60 και 59/2007</a:t>
            </a:r>
          </a:p>
          <a:p>
            <a:r>
              <a:rPr lang="el-GR" dirty="0" smtClean="0"/>
              <a:t>ΠΔ 118/2007, Ν.3310/2005, Ν.3669/2008, Ν.3316/2005</a:t>
            </a:r>
          </a:p>
          <a:p>
            <a:r>
              <a:rPr lang="el-GR" dirty="0" smtClean="0"/>
              <a:t>Ν.4281/2014 - Μέρος Β’ (άρθρα 14 </a:t>
            </a:r>
            <a:r>
              <a:rPr lang="el-GR" dirty="0" err="1" smtClean="0"/>
              <a:t>επ</a:t>
            </a:r>
            <a:r>
              <a:rPr lang="el-GR" dirty="0" smtClean="0"/>
              <a:t>.) – ενιαίο κανονιστικό πλαίσιο για δημόσιες συμβάσεις </a:t>
            </a:r>
          </a:p>
          <a:p>
            <a:r>
              <a:rPr lang="el-GR" dirty="0" smtClean="0"/>
              <a:t>Έναρξη ισχύος 31.12.2015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3600" b="1" dirty="0" smtClean="0"/>
              <a:t>Διαδικασίες σύναψης δημοσίων συμβάσεων (δίκαιο ΕΕ</a:t>
            </a:r>
            <a:r>
              <a:rPr lang="en-US" sz="3600" b="1" dirty="0" smtClean="0"/>
              <a:t>)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Ευρωπαϊκό δίκαιο – Οδηγίες 2004/17/ΕΚ και 2004/18/ΕΚ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dirty="0" smtClean="0"/>
              <a:t>Είδη διαδικασίας ανοιχτή /κλειστή  (με προεπιλογή) /διαπραγματεύσεις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dirty="0" smtClean="0"/>
              <a:t>Ηλεκτρονικοί πλειστηριασμοί, δυναμικά συστήματα αγορών, ανταγωνιστικός διάλογος, συμφωνίες πλαίσιο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Το πεδίο εφαρμογής προσδιορίζεται </a:t>
            </a:r>
            <a:r>
              <a:rPr lang="en-US" dirty="0" err="1" smtClean="0"/>
              <a:t>ratione</a:t>
            </a:r>
            <a:r>
              <a:rPr lang="en-US" dirty="0" smtClean="0"/>
              <a:t> </a:t>
            </a:r>
            <a:r>
              <a:rPr lang="en-US" dirty="0" err="1" smtClean="0"/>
              <a:t>personne</a:t>
            </a:r>
            <a:r>
              <a:rPr lang="en-US" dirty="0" smtClean="0"/>
              <a:t> &amp; </a:t>
            </a:r>
            <a:r>
              <a:rPr lang="en-US" dirty="0" err="1" smtClean="0"/>
              <a:t>ratione</a:t>
            </a:r>
            <a:r>
              <a:rPr lang="en-US" dirty="0" smtClean="0"/>
              <a:t> </a:t>
            </a:r>
            <a:r>
              <a:rPr lang="en-US" dirty="0" err="1" smtClean="0"/>
              <a:t>materiae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Κατώφλια εφαρμογής: </a:t>
            </a:r>
            <a:r>
              <a:rPr lang="fr-FR" dirty="0" smtClean="0">
                <a:hlinkClick r:id="rId2"/>
              </a:rPr>
              <a:t>http://ec.europa.eu/internal_market/publicprocurement/rules/current/index_en.htm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Για όσες συμβάσεις δεν διέπονται ευθέως από δίκαιο ΕΕ: γενικές αρχές ευρωπαϊκού δικαίου  σύμφωνα με τη νομολογία ΔΕΕ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Βλ.: </a:t>
            </a:r>
            <a:r>
              <a:rPr lang="fr-FR" dirty="0" smtClean="0">
                <a:hlinkClick r:id="rId3"/>
              </a:rPr>
              <a:t>http://eur-lex.europa.eu/LexUriServ/LexUriServ.do?uri=OJ:C:2006:179:0002:0007:EL:PDF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Νέο κανονιστικό πλαίσιο: </a:t>
            </a:r>
            <a:r>
              <a:rPr lang="el-GR" dirty="0" err="1" smtClean="0"/>
              <a:t>Οδηγ</a:t>
            </a:r>
            <a:r>
              <a:rPr lang="el-GR" dirty="0" smtClean="0"/>
              <a:t>. 2014/23, 24 και 25/ΕΚ (18.04.2016)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4000" b="1" dirty="0" err="1" smtClean="0"/>
              <a:t>Προσυμβατικό</a:t>
            </a:r>
            <a:r>
              <a:rPr lang="el-GR" sz="4000" b="1" dirty="0" smtClean="0"/>
              <a:t> στάδιο: Διακήρυξη διαγωνισμού 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Κανονιστική φύση, εφόσον εφαρμόζεται διοικητικό δίκαιο 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δεσμεύει τόσο την αναθέτουσα αρχή όσο και τους συμμετέχοντες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Καθορίζει το Α της σύμβασης, τους όρους συμμετοχής στον διαγωνισμό και τα κριτήρια επιλογής αναδόχου και ανάθεσης της σύμβασης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Παράβαση όρου διακήρυξης: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απαράδεκτη προσφορά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ακυρότητα πράξης της αρχής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Συμμετοχή: αποδοχή όρων διακήρυξης, απώλεια έννομου συμφέροντος για αμφισβήτηση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4000" b="1" dirty="0" smtClean="0"/>
              <a:t>Αρχή της τυπικότητας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Γιατί: διαφάνεια, αποφυγή αλλοιώσεων, ανταγωνισμός , ισότητα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Όχι μόνον ότι προβάλλεται με ενστάσεις / προσφυγές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Όχι δυνατότητα διόρθωσης με αιτιολογία περί «μικρής απόκλισης» κ.λπ.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err="1" smtClean="0"/>
              <a:t>Ό,τι</a:t>
            </a:r>
            <a:r>
              <a:rPr lang="el-GR" dirty="0" smtClean="0"/>
              <a:t> ελλείπει δεν συμπληρώνεται εκ των υστέρων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Μπορεί να γίνει συμπλήρωση ή διευκρίνιση μόνο σε σχέση με νομίμως υποβληθέντα έγγραφα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Όχι παλινδρομήσεις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3600" b="1" dirty="0" smtClean="0"/>
              <a:t>Ολοκλήρωση διαγωνισμού 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Έκδοση κατακυρωτικής απόφασης – ατομική διοικητική πράξη </a:t>
            </a:r>
          </a:p>
          <a:p>
            <a:pPr lvl="1"/>
            <a:r>
              <a:rPr lang="el-GR" dirty="0" smtClean="0"/>
              <a:t>Κατακύρωση σε διαγωνισμό</a:t>
            </a:r>
          </a:p>
          <a:p>
            <a:pPr lvl="1"/>
            <a:r>
              <a:rPr lang="el-GR" dirty="0" smtClean="0"/>
              <a:t>Ανάθεση (απ’ ευθείας) </a:t>
            </a:r>
          </a:p>
          <a:p>
            <a:r>
              <a:rPr lang="el-GR" dirty="0" smtClean="0"/>
              <a:t>Βάση των κριτηρίων ανάδειξης αναδόχου – όπως προσδιορίζονται στη διακήρυξη κατά διακριτική ευχέρεια / δέσμια αρμοδιότητα όταν μειοδοτικός ή πλειοδοτικός διαγωνισμός </a:t>
            </a:r>
          </a:p>
          <a:p>
            <a:r>
              <a:rPr lang="el-GR" dirty="0" smtClean="0"/>
              <a:t>Η σύμβαση καταρτίζεται με επίδοση κατακύρωσης / έγγραφο: αποδεικτικός χαρακτήρας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η σύμβαση;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Νομική πράξη</a:t>
            </a:r>
          </a:p>
          <a:p>
            <a:r>
              <a:rPr lang="el-GR" dirty="0" smtClean="0"/>
              <a:t>Μεταξύ 2 ή περισσότερων προσώπων (συμβαλλόμενα μέρη ή συμβαλλόμενοι)</a:t>
            </a:r>
          </a:p>
          <a:p>
            <a:r>
              <a:rPr lang="el-GR" dirty="0" smtClean="0"/>
              <a:t>Σύμπτωση δήλωσης βουλήσεως (συμφωνία)</a:t>
            </a:r>
          </a:p>
          <a:p>
            <a:r>
              <a:rPr lang="el-GR" dirty="0" smtClean="0"/>
              <a:t>Σκοπός: η δημιουργία και ρύθμιση μίας νέας νομικής κατάστασης (δικαιώματα και υποχρεώσεις των μερών) </a:t>
            </a:r>
          </a:p>
          <a:p>
            <a:r>
              <a:rPr lang="el-GR" dirty="0" smtClean="0"/>
              <a:t>Χάριν της εξυπηρέτησης των συμφερόντων των μερών </a:t>
            </a:r>
          </a:p>
          <a:p>
            <a:r>
              <a:rPr lang="el-GR" dirty="0" smtClean="0"/>
              <a:t>Αρχή της ελευθερίας των συμβάσεων – ΑΚ 361</a:t>
            </a:r>
          </a:p>
          <a:p>
            <a:r>
              <a:rPr lang="el-GR" dirty="0" smtClean="0"/>
              <a:t>Γενική προσωπική ελευθερία + αξία του ανθρώπου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Έλεγχος κατακυρωτικής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αίτηση ακύρωσης </a:t>
            </a:r>
            <a:r>
              <a:rPr lang="el-GR" dirty="0" err="1" smtClean="0"/>
              <a:t>ΣτΕ</a:t>
            </a:r>
            <a:r>
              <a:rPr lang="el-GR" dirty="0" smtClean="0"/>
              <a:t>  (</a:t>
            </a:r>
            <a:r>
              <a:rPr lang="el-GR" dirty="0" err="1" smtClean="0"/>
              <a:t>αποσπαστή</a:t>
            </a:r>
            <a:r>
              <a:rPr lang="el-GR" dirty="0" smtClean="0"/>
              <a:t> διοικητική πράξη) </a:t>
            </a:r>
          </a:p>
          <a:p>
            <a:r>
              <a:rPr lang="el-GR" dirty="0" smtClean="0"/>
              <a:t>Η ακυρωτική απόφαση ενεργεί </a:t>
            </a:r>
            <a:r>
              <a:rPr lang="en-US" dirty="0" smtClean="0"/>
              <a:t>ex </a:t>
            </a:r>
            <a:r>
              <a:rPr lang="en-US" dirty="0" err="1" smtClean="0"/>
              <a:t>tunc</a:t>
            </a:r>
            <a:r>
              <a:rPr lang="en-US" dirty="0" smtClean="0"/>
              <a:t> </a:t>
            </a:r>
            <a:r>
              <a:rPr lang="el-GR" dirty="0" smtClean="0"/>
              <a:t>&amp; </a:t>
            </a:r>
            <a:r>
              <a:rPr lang="en-US" dirty="0" err="1" smtClean="0"/>
              <a:t>erga</a:t>
            </a:r>
            <a:r>
              <a:rPr lang="en-US" dirty="0" smtClean="0"/>
              <a:t> </a:t>
            </a:r>
            <a:r>
              <a:rPr lang="en-US" dirty="0" err="1" smtClean="0"/>
              <a:t>omnes</a:t>
            </a:r>
            <a:r>
              <a:rPr lang="en-US" dirty="0" smtClean="0"/>
              <a:t> </a:t>
            </a:r>
          </a:p>
          <a:p>
            <a:r>
              <a:rPr lang="el-GR" dirty="0" smtClean="0"/>
              <a:t>Υποχρέωση συμμόρφωσης: όχι μόνον ανύπαρκτη η ακυρωθείσα αλλά και υποχρέωση με θετικές ενέργειες να αναμορφωθεί η κατάσταση που δημιουργήθηκε </a:t>
            </a:r>
          </a:p>
          <a:p>
            <a:r>
              <a:rPr lang="el-GR" dirty="0" smtClean="0"/>
              <a:t>Εάν ακυρωθεί η κατακυρωτική θεωρείται ότι δεν έγινε ποτέ</a:t>
            </a:r>
          </a:p>
          <a:p>
            <a:pPr lvl="1"/>
            <a:r>
              <a:rPr lang="el-GR" dirty="0" smtClean="0"/>
              <a:t>Εάν έχει γίνει επίδοση της κατακυρωτικής που ακυρώθηκε, δεν δεσμεύεται το Δημόσιο</a:t>
            </a:r>
          </a:p>
          <a:p>
            <a:pPr lvl="1"/>
            <a:r>
              <a:rPr lang="el-GR" dirty="0" smtClean="0"/>
              <a:t>Εάν απαιτείται έγγραφο ως συστατικός τύπος και προηγηθεί ακύρωση, δεν μπορεί να υπογραφεί</a:t>
            </a:r>
          </a:p>
          <a:p>
            <a:pPr lvl="1"/>
            <a:r>
              <a:rPr lang="el-GR" dirty="0" smtClean="0"/>
              <a:t>Εάν έχει καταρτισθεί σύμβαση: αναγνωριστική δικαστική απόφαση περί ακυρότητας </a:t>
            </a:r>
          </a:p>
          <a:p>
            <a:pPr lvl="1"/>
            <a:r>
              <a:rPr lang="el-GR" dirty="0" smtClean="0"/>
              <a:t>Ευθύνη Δημοσίου: αδικαιολόγητος πλουτισμός και διαπραγματεύσεις </a:t>
            </a:r>
          </a:p>
          <a:p>
            <a:r>
              <a:rPr lang="el-GR" dirty="0" smtClean="0"/>
              <a:t>Κύρωση με νόμο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b="1" dirty="0" smtClean="0"/>
              <a:t>Τύπος Διοικητικής Σύμβασης 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Γενική διάταξη: Άρθρο 22 ΚΔΔ : έγγραφος τύπος, εκτός εάν προβλέπεται κάτι άλλο </a:t>
            </a:r>
          </a:p>
          <a:p>
            <a:pPr lvl="1"/>
            <a:r>
              <a:rPr lang="el-GR" dirty="0" smtClean="0"/>
              <a:t>Πρόταση και αποδοχή σε διαφορετικό έγγραφο</a:t>
            </a:r>
          </a:p>
          <a:p>
            <a:pPr lvl="1"/>
            <a:r>
              <a:rPr lang="el-GR" dirty="0" smtClean="0"/>
              <a:t>Σύμβαση προφορική δεν είναι διοικητική σύμβαση </a:t>
            </a:r>
          </a:p>
          <a:p>
            <a:r>
              <a:rPr lang="el-GR" dirty="0" smtClean="0"/>
              <a:t>Έγγραφο – άρθρο 130 Ν.4270/2014 για συμβάσεις με αντικείμενο μεγαλύτερο των 2.500 Ευρώ ή διαρκή υποχρέωση</a:t>
            </a:r>
          </a:p>
          <a:p>
            <a:r>
              <a:rPr lang="el-GR" dirty="0" smtClean="0"/>
              <a:t>Αποδεικτικός τύπος και όχι συστατικός κατά κανόνα: άρα η σύμβαση καταρτίζεται με την επίδοση της απόφασης κατακύρωσης ή ανάθεσης 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Μπορεί η Διοίκηση να συνάπτει συμβάσεις;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Ναι, για την εξυπηρέτηση (άμεση ή έμμεση) συγκεκριμένων σκοπών δημοσίου συμφέροντος </a:t>
            </a:r>
          </a:p>
          <a:p>
            <a:r>
              <a:rPr lang="el-GR" dirty="0" smtClean="0"/>
              <a:t>Αντισυμβαλλόμενος: άλλα ΔΝΠ (ομοιογενείς) ή και ιδιώτες (φυσικά και νομικά πρόσωπα - ετερογενείς)</a:t>
            </a:r>
          </a:p>
          <a:p>
            <a:r>
              <a:rPr lang="el-GR" dirty="0" smtClean="0"/>
              <a:t>Εφόσον προβλέπεται από ειδικές ή γενικές διατάξεις – αρχή νομιμότητας </a:t>
            </a:r>
          </a:p>
          <a:p>
            <a:pPr lvl="1"/>
            <a:r>
              <a:rPr lang="el-GR" dirty="0" smtClean="0"/>
              <a:t>Όχι για κάτι που απαγορεύεται από το Σ</a:t>
            </a:r>
          </a:p>
          <a:p>
            <a:pPr lvl="1"/>
            <a:r>
              <a:rPr lang="el-GR" dirty="0" smtClean="0"/>
              <a:t>Όχι για κάτι που εμπίπτει στην αποκλειστική αρμοδιότητα ΝΘ</a:t>
            </a:r>
          </a:p>
          <a:p>
            <a:pPr lvl="1"/>
            <a:r>
              <a:rPr lang="el-GR" dirty="0" smtClean="0"/>
              <a:t>Όχι για την οργάνωση δημοσίων υπηρεσιών – πυρήνας άσκησης δημόσιας εξουσίας  </a:t>
            </a:r>
          </a:p>
          <a:p>
            <a:r>
              <a:rPr lang="el-GR" dirty="0" smtClean="0"/>
              <a:t>Κανονιστικό πλαίσιο (γενικό ή ειδικό): </a:t>
            </a:r>
          </a:p>
          <a:p>
            <a:pPr lvl="1"/>
            <a:r>
              <a:rPr lang="el-GR" dirty="0" smtClean="0"/>
              <a:t>Διαδικασία σύναψης σύμβασης</a:t>
            </a:r>
          </a:p>
          <a:p>
            <a:pPr lvl="1"/>
            <a:r>
              <a:rPr lang="el-GR" dirty="0" smtClean="0"/>
              <a:t>Τύπος σύμβασης </a:t>
            </a:r>
          </a:p>
          <a:p>
            <a:pPr lvl="1"/>
            <a:r>
              <a:rPr lang="el-GR" dirty="0" smtClean="0"/>
              <a:t>Όροι σύμβασης (περιεχόμενο), ερμηνεία και εφαρμογή </a:t>
            </a:r>
          </a:p>
          <a:p>
            <a:r>
              <a:rPr lang="el-GR" dirty="0" smtClean="0"/>
              <a:t>Δημόσιο δίκαιο ή ιδιωτικό δίκαιο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3600" b="1" dirty="0" smtClean="0"/>
              <a:t>Γιατί η Διοίκηση συνάπτει συμβάσεις; 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419600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Ιδιαίτερη </a:t>
            </a:r>
            <a:r>
              <a:rPr lang="el-GR" dirty="0" smtClean="0"/>
              <a:t>πρακτική σημασία στο πλαίσιο δράσης του παρεμβατικού κράτους – επέκταση της δραστηριότητας του κράτους σε όλους τους τομείς οικονομίας / κοινωνίας – παροχές / παράλληλα με εξέλιξη: κατοχύρωση κοινωνικών δικαιωμάτων, εξέλιξη της κατανόησης των ατομικών δικαιωμάτων (αντικειμενικοί κανόνες/ υποχρεώσεις προστασίας) / αναδιανεμητικός ρόλος (αντιπαραβολή προς περιοριστική διοίκηση)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Επίτευξη αποτελεσμάτων με οικονομικότερο τρόπο – βέλτιστη εξυπηρέτηση δημοσίου </a:t>
            </a:r>
            <a:r>
              <a:rPr lang="el-GR" dirty="0" smtClean="0"/>
              <a:t>συμφέροντος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Βοηθά </a:t>
            </a:r>
            <a:r>
              <a:rPr lang="el-GR" dirty="0" smtClean="0"/>
              <a:t>στην αποδοχή της δράσης της Δημόσιας Διοίκησης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Διοικητική σύμβαση</a:t>
            </a:r>
            <a:r>
              <a:rPr lang="el-GR" dirty="0" smtClean="0"/>
              <a:t>;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Ά. 22 ΚΔΔ και ά. 6 παρ. 2 </a:t>
            </a:r>
            <a:r>
              <a:rPr lang="el-GR" dirty="0" err="1" smtClean="0"/>
              <a:t>ΚΔΔικον</a:t>
            </a:r>
            <a:endParaRPr lang="el-GR" dirty="0" smtClean="0"/>
          </a:p>
          <a:p>
            <a:r>
              <a:rPr lang="el-GR" dirty="0" smtClean="0"/>
              <a:t>Ιδιαίτερο είδος συμβάσεων, σε σχέση με τις οποίες εφαρμόζεται ειδικό νομικό πλαίσιο: δημόσιο δίκαιο  </a:t>
            </a:r>
          </a:p>
          <a:p>
            <a:r>
              <a:rPr lang="el-GR" dirty="0" smtClean="0"/>
              <a:t>Διαφορετική έννοια από τη Δημόσια Σύμβαση – όρος δικαίου ΕΕ – ανεξάρτητα από το εάν οι συμβάσεις διέπονται από ιδιωτικό ή δημόσιο δίκαιο / εσωτερική αγορά /</a:t>
            </a:r>
          </a:p>
          <a:p>
            <a:pPr lvl="1"/>
            <a:r>
              <a:rPr lang="el-GR" dirty="0" smtClean="0"/>
              <a:t>Κρίσιμη έννοια: οργανισμός δημοσίου δικαίου 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l-GR" sz="3600" b="1" dirty="0" smtClean="0"/>
              <a:t>Τι είναι η Διοικητική Σύμβαση;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l-GR" dirty="0" smtClean="0"/>
              <a:t>Μορφή δράσης της Δημόσιας Διοίκησης, όπου υπάρχουν τουλάχιστον 2 μέρη (συμβαλλόμενα μέρη):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l-GR" dirty="0" smtClean="0"/>
              <a:t>	-</a:t>
            </a:r>
            <a:r>
              <a:rPr lang="el-GR" i="1" dirty="0" smtClean="0"/>
              <a:t>Το ένα είναι το Κράτος ή δημόσιο νομικό πρόσωπο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l-GR" i="1" dirty="0" smtClean="0"/>
              <a:t>	-Αντισυμβαλλόμενος είναι </a:t>
            </a:r>
            <a:r>
              <a:rPr lang="el-GR" i="1" dirty="0" err="1" smtClean="0"/>
              <a:t>δνπ</a:t>
            </a:r>
            <a:r>
              <a:rPr lang="el-GR" i="1" dirty="0" smtClean="0"/>
              <a:t> ή ιδιώτης (φπ ή </a:t>
            </a:r>
            <a:r>
              <a:rPr lang="el-GR" i="1" dirty="0" err="1" smtClean="0"/>
              <a:t>νπιδ</a:t>
            </a:r>
            <a:r>
              <a:rPr lang="el-GR" i="1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Προϋποθέτει σύμπτωση βουλήσεων των μερών χάριν της επιδίωξης των συμφερόντων και σκοπών τους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Προβλέπεται από γενικές ή ειδικές διατάξεις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Δημιουργεί μία νέα νομική κατάσταση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Αντιδιαστέλλεται προς την μονομερή δράση της Διοίκησης, η οποία εκδηλώνεται με ατομικές / κανονιστικές διοικητικές πράξεις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Βασίζεται στη συνεργασία μεταξύ των μερών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l-GR" sz="3600" b="1" dirty="0" smtClean="0"/>
              <a:t>Κριτήρια χαρακτηρισμού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4102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 smtClean="0"/>
              <a:t>Σωρευτικά απαιτείται κατά τη νομολογία (βλ. ΑΕΔ 10/1987 – επίλυση αποφατικής σύγκρουσης καθηκόντων):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Οργανικό κριτήριο: Το ένα τουλάχιστον από τα συμβαλλόμενα μέρη να είναι ΔΝΠ, ήτοι το Δημόσιο ή </a:t>
            </a:r>
            <a:r>
              <a:rPr lang="el-GR" dirty="0" err="1" smtClean="0"/>
              <a:t>νπδδ</a:t>
            </a:r>
            <a:r>
              <a:rPr lang="el-GR" dirty="0" smtClean="0"/>
              <a:t>  ή ΟΤΑ ή ιδιώτης κατ’ εντολή και για λογαριασμό τους (</a:t>
            </a:r>
            <a:r>
              <a:rPr lang="el-GR" i="1" dirty="0" err="1" smtClean="0"/>
              <a:t>νπ</a:t>
            </a:r>
            <a:r>
              <a:rPr lang="el-GR" i="1" dirty="0" smtClean="0"/>
              <a:t> διφυούς χαρακτήρα εφόσον λειτουργεί με δημόσια εξουσία</a:t>
            </a:r>
            <a:r>
              <a:rPr lang="el-GR" i="1" dirty="0" smtClean="0"/>
              <a:t>;</a:t>
            </a:r>
            <a:r>
              <a:rPr lang="el-GR" dirty="0" smtClean="0"/>
              <a:t>) </a:t>
            </a:r>
            <a:r>
              <a:rPr lang="el-GR" dirty="0" smtClean="0"/>
              <a:t>- δεν αρκεί να εφαρμόζουν δημοσίου δικαίου κανόνες ή να ενεργούν για λογαριασμό του </a:t>
            </a:r>
            <a:r>
              <a:rPr lang="el-GR" dirty="0" smtClean="0"/>
              <a:t>Δημοσίου / κατ’ επίκληση διατάξεων Σ για καθορισμό δικαιοδοσίας δικαστηρίων </a:t>
            </a:r>
            <a:endParaRPr lang="el-GR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Λειτουργικό κριτήριο: 2 διαστάσεις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Να επιδιώκεται δημόσιος σκοπός – άσκηση δημόσιας υπηρεσίας ή εξυπηρέτηση δημοσίου συμφέροντος σε άμεση σχέση προς το αντικείμενο της σύμβασης (όχι </a:t>
            </a:r>
            <a:r>
              <a:rPr lang="el-GR" dirty="0" err="1" smtClean="0"/>
              <a:t>ιδιωτικο</a:t>
            </a:r>
            <a:r>
              <a:rPr lang="el-GR" dirty="0" smtClean="0"/>
              <a:t>-οικονομικός σκοπός</a:t>
            </a:r>
            <a:r>
              <a:rPr lang="el-GR" dirty="0" smtClean="0"/>
              <a:t>)</a:t>
            </a:r>
            <a:r>
              <a:rPr lang="el-GR" i="1" dirty="0" smtClean="0"/>
              <a:t>*</a:t>
            </a:r>
            <a:r>
              <a:rPr lang="el-GR" dirty="0" smtClean="0"/>
              <a:t> </a:t>
            </a:r>
            <a:endParaRPr lang="el-GR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Εφαρμογή δημοσίου δικαίου και πρόβλεψη όρων που  εξασφαλίζουν για το Δημόσιο υπερέχουσα θέση έναντι του συμβαλλομένου (μονομερής επέμβαση στο συμβατικό δεσμό) – προκύπτει από το νομικό πλαίσιο ή όρους της σύμβασης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l-GR" dirty="0" smtClean="0"/>
              <a:t>*Βλ. πάντως </a:t>
            </a:r>
            <a:r>
              <a:rPr lang="el-GR" b="1" i="1" dirty="0" smtClean="0"/>
              <a:t>ΣτΕ Ολομ. 891-895/2008</a:t>
            </a:r>
            <a:r>
              <a:rPr lang="el-GR" dirty="0" smtClean="0"/>
              <a:t>: παραχώρηση σε ιδιώτες ιδιαίτερων δικαιωμάτων επί κοινόχρηστων πραγμάτων (αιγιαλός – παραλία) = ενάσκηση δημόσιας εξουσίας αποβλέπουσα σε δημόσιο σκοπό </a:t>
            </a:r>
            <a:r>
              <a:rPr lang="el-GR" dirty="0" smtClean="0"/>
              <a:t>/ οργανικό κριτήριο; </a:t>
            </a:r>
            <a:endParaRPr lang="el-GR" dirty="0" smtClean="0"/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el-G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διοικητικών συμβάσεων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Συμβάσεις που συνάπτονται σύμφωνα με τη νομοθεσία περί δημοσίων έργων και προμηθειών </a:t>
            </a:r>
          </a:p>
          <a:p>
            <a:r>
              <a:rPr lang="el-GR" dirty="0" smtClean="0"/>
              <a:t>Συμβάσεις εκμίσθωσης ακινήτων από ΕΟΤ για εγκατάσταση κάμπινγκ</a:t>
            </a:r>
          </a:p>
          <a:p>
            <a:r>
              <a:rPr lang="el-GR" dirty="0" smtClean="0"/>
              <a:t>Σύμβαση μίσθωσης ακινήτου για εγκατάσταση υπηρεσιών </a:t>
            </a:r>
            <a:r>
              <a:rPr lang="el-GR" dirty="0" smtClean="0"/>
              <a:t>Δημοσίου (χρηματικές κυρώσεις/ έκπτωση)</a:t>
            </a:r>
            <a:endParaRPr lang="el-GR" dirty="0" smtClean="0"/>
          </a:p>
          <a:p>
            <a:r>
              <a:rPr lang="el-GR" dirty="0" smtClean="0"/>
              <a:t>(Αναπτυξιακές συμβάσεις)</a:t>
            </a:r>
          </a:p>
          <a:p>
            <a:r>
              <a:rPr lang="el-GR" dirty="0" smtClean="0"/>
              <a:t>Δεν είναι διοικητικές οι συμβάσεις διαχείρισης της ιδιωτικής περιουσίας του Δημοσίου, οι συμβάσεις εργασίας ιδιωτικού δικαίου με το Δημόσιο, οι συμβάσεις εντολής με το Δημόσιο κ.ά. –ισότιμη βούληση κράτους / ιδιώτη / όχι εφαρμογή διοικητικού δικαίου / αρμοδιότητα πολιτικών δικαστηρίων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3600" b="1" dirty="0" smtClean="0"/>
              <a:t>Γιατί χρειάζεται ο προσδιορισμός «διοικητική»; 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Υπάρχουν και </a:t>
            </a:r>
            <a:r>
              <a:rPr lang="el-GR" i="1" dirty="0" smtClean="0"/>
              <a:t>ιδιωτικές συμβάσεις </a:t>
            </a:r>
            <a:r>
              <a:rPr lang="el-GR" dirty="0" smtClean="0"/>
              <a:t>οι οποίες συνάπτονται με το Κράτος όπου:</a:t>
            </a:r>
          </a:p>
          <a:p>
            <a:pPr lvl="1"/>
            <a:r>
              <a:rPr lang="el-GR" dirty="0" smtClean="0"/>
              <a:t>τα συμβαλλόμενα μέρη βρίσκονται στο ίδιο επίπεδο </a:t>
            </a:r>
          </a:p>
          <a:p>
            <a:pPr lvl="1"/>
            <a:r>
              <a:rPr lang="el-GR" dirty="0" smtClean="0"/>
              <a:t>Διαχείριση της ιδιωτικής περιουσίας του κράτους </a:t>
            </a:r>
          </a:p>
          <a:p>
            <a:r>
              <a:rPr lang="el-GR" dirty="0" smtClean="0"/>
              <a:t>Ο προσδιορισμός «διοικητική» έχει σημασία: </a:t>
            </a:r>
          </a:p>
          <a:p>
            <a:pPr lvl="1"/>
            <a:r>
              <a:rPr lang="el-GR" i="1" dirty="0" smtClean="0"/>
              <a:t>Δικονομική</a:t>
            </a:r>
            <a:r>
              <a:rPr lang="el-GR" dirty="0" smtClean="0"/>
              <a:t>: Για τον καθορισμό της δικαιοδοσίας των δικαστηρίων </a:t>
            </a:r>
          </a:p>
          <a:p>
            <a:pPr lvl="2"/>
            <a:r>
              <a:rPr lang="el-GR" dirty="0" smtClean="0"/>
              <a:t>προσοχή ειδικά για τις διατάξεις του Ν.3886/2010 (άρθρο 94 παρ 3 Σ)</a:t>
            </a:r>
          </a:p>
          <a:p>
            <a:pPr lvl="1"/>
            <a:r>
              <a:rPr lang="el-GR" i="1" dirty="0" smtClean="0"/>
              <a:t>Ουσιαστική</a:t>
            </a:r>
            <a:r>
              <a:rPr lang="el-GR" dirty="0" smtClean="0"/>
              <a:t>: Για τον καθορισμό του δικαίου που οφείλουν να εφαρμόζουν τα Δικαστήρια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1601</Words>
  <Application>Microsoft Office PowerPoint</Application>
  <PresentationFormat>On-screen Show (4:3)</PresentationFormat>
  <Paragraphs>152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Συμβατική δράση της Δημόσιας Διοίκησης </vt:lpstr>
      <vt:lpstr>Τι είναι η σύμβαση;</vt:lpstr>
      <vt:lpstr>Μπορεί η Διοίκηση να συνάπτει συμβάσεις; </vt:lpstr>
      <vt:lpstr>Γιατί η Διοίκηση συνάπτει συμβάσεις; </vt:lpstr>
      <vt:lpstr>Διοικητική σύμβαση; </vt:lpstr>
      <vt:lpstr>Τι είναι η Διοικητική Σύμβαση; </vt:lpstr>
      <vt:lpstr>Κριτήρια χαρακτηρισμού</vt:lpstr>
      <vt:lpstr>Παραδείγματα διοικητικών συμβάσεων </vt:lpstr>
      <vt:lpstr>Γιατί χρειάζεται ο προσδιορισμός «διοικητική»; </vt:lpstr>
      <vt:lpstr>Πώς οργανώνεται ο δικαστικός έλεγχος;</vt:lpstr>
      <vt:lpstr>Ουσιαστικό δίκαιο</vt:lpstr>
      <vt:lpstr>Τι αντικείμενο έχουν οι διοικητικές συμβάσεις; </vt:lpstr>
      <vt:lpstr>Διαδικασίες σύναψης διοικητικών συμβάσεων (εθνικό δίκαιο)</vt:lpstr>
      <vt:lpstr>Σύνθετη διοικητική ενέργεια </vt:lpstr>
      <vt:lpstr>Εθνικό κανονιστικό πλαίσιο</vt:lpstr>
      <vt:lpstr>Διαδικασίες σύναψης δημοσίων συμβάσεων (δίκαιο ΕΕ)</vt:lpstr>
      <vt:lpstr>Προσυμβατικό στάδιο: Διακήρυξη διαγωνισμού </vt:lpstr>
      <vt:lpstr>Αρχή της τυπικότητας</vt:lpstr>
      <vt:lpstr>Ολοκλήρωση διαγωνισμού </vt:lpstr>
      <vt:lpstr>Έλεγχος κατακυρωτικής </vt:lpstr>
      <vt:lpstr>Τύπος Διοικητικής Σύμβασης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ΔΙΟΙΚΗΤΙΚΗ ΣΥΜΒΑΣΗ</dc:title>
  <dc:creator>ΑΙ</dc:creator>
  <cp:lastModifiedBy>ΑΙ</cp:lastModifiedBy>
  <cp:revision>50</cp:revision>
  <dcterms:created xsi:type="dcterms:W3CDTF">2006-08-16T00:00:00Z</dcterms:created>
  <dcterms:modified xsi:type="dcterms:W3CDTF">2015-04-28T08:03:11Z</dcterms:modified>
</cp:coreProperties>
</file>