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70" r:id="rId7"/>
    <p:sldId id="27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89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C8F30-4E8D-45CE-93D4-FCB2F8988424}" type="datetimeFigureOut">
              <a:rPr lang="el-GR" smtClean="0"/>
              <a:pPr/>
              <a:t>16/3/2015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EBF1-2D8D-45CA-A226-EA6DD9FD8D4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Έννοια και οργάνωση δημόσιας διοίκησης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000" dirty="0" smtClean="0"/>
              <a:t>Γενικό Διοικητικό Δίκαιο</a:t>
            </a:r>
          </a:p>
          <a:p>
            <a:pPr algn="r"/>
            <a:r>
              <a:rPr lang="el-GR" sz="2000" dirty="0" smtClean="0"/>
              <a:t>Μάθημα 1</a:t>
            </a:r>
            <a:endParaRPr lang="el-GR" sz="2000" dirty="0"/>
          </a:p>
          <a:p>
            <a:pPr algn="r"/>
            <a:r>
              <a:rPr lang="el-GR" sz="1600" dirty="0" smtClean="0"/>
              <a:t>Αικατερίνη </a:t>
            </a:r>
            <a:r>
              <a:rPr lang="el-GR" sz="1600" dirty="0" err="1" smtClean="0"/>
              <a:t>Ηλιάδου</a:t>
            </a:r>
            <a:r>
              <a:rPr lang="el-GR" sz="1600" dirty="0" smtClean="0"/>
              <a:t> </a:t>
            </a:r>
            <a:br>
              <a:rPr lang="el-GR" sz="1600" dirty="0" smtClean="0"/>
            </a:br>
            <a:r>
              <a:rPr lang="el-GR" sz="1600" dirty="0" smtClean="0"/>
              <a:t>10.03.2015</a:t>
            </a:r>
            <a:endParaRPr lang="el-G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Συγκέντρωση – αποκέντρωση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Όργανα που ασκούν αποφασιστικές αρμοδιότητες σε όλη την εδαφική περιφέρεια στην οποία εκτείνεται η δραστηριότητα του νομικού προσώπου ή σε τμήμα ορισμένης διοικητικής περιφέρειας</a:t>
            </a:r>
          </a:p>
          <a:p>
            <a:r>
              <a:rPr lang="el-GR" dirty="0" smtClean="0"/>
              <a:t>Κεντρικά – περιφερειακά όργανα</a:t>
            </a:r>
          </a:p>
          <a:p>
            <a:r>
              <a:rPr lang="el-GR" dirty="0" smtClean="0"/>
              <a:t>Συγκεντρωτικό σύστημα – σύστημα αποκέντρωσης </a:t>
            </a:r>
          </a:p>
          <a:p>
            <a:r>
              <a:rPr lang="el-GR" dirty="0" smtClean="0"/>
              <a:t>Καθ’ </a:t>
            </a:r>
            <a:r>
              <a:rPr lang="el-GR" dirty="0" err="1" smtClean="0"/>
              <a:t>ύλην</a:t>
            </a:r>
            <a:r>
              <a:rPr lang="el-GR" dirty="0" smtClean="0"/>
              <a:t> αρμοδιότητα – καθ’ </a:t>
            </a:r>
            <a:r>
              <a:rPr lang="el-GR" dirty="0" err="1" smtClean="0"/>
              <a:t>ύλην</a:t>
            </a:r>
            <a:r>
              <a:rPr lang="el-GR" dirty="0" smtClean="0"/>
              <a:t> και κατά τόπο αρμοδιότητα </a:t>
            </a:r>
          </a:p>
          <a:p>
            <a:r>
              <a:rPr lang="el-GR" dirty="0" smtClean="0"/>
              <a:t>Πάντα υπάρχει αριθμός κεντρικών οργάνων – συντονισμός</a:t>
            </a:r>
          </a:p>
          <a:p>
            <a:r>
              <a:rPr lang="el-GR" dirty="0" smtClean="0"/>
              <a:t>Αποκέντρωση: προσιτή διοίκηση / καταμερισμός εργασιών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Δημοσιονομική και διοικητική αυτοτέλεια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Βασική οργάνωση του κράτους: μεγάλες οργανωτικές ενότητες = υπουργεία, χρήση των μέσων που καθορίζονται στον κρατικό προϋπολογισμό  κατά κεφάλαια και άρθρα/ γενικά έσοδα του κράτους / κατανομή υπαλλήλων στα υπουργεία </a:t>
            </a:r>
          </a:p>
          <a:p>
            <a:r>
              <a:rPr lang="el-GR" dirty="0" smtClean="0"/>
              <a:t>Ορισμένα </a:t>
            </a:r>
            <a:r>
              <a:rPr lang="el-GR" i="1" dirty="0" smtClean="0"/>
              <a:t>έσοδα του Δημοσίου </a:t>
            </a:r>
            <a:r>
              <a:rPr lang="el-GR" dirty="0" smtClean="0"/>
              <a:t>ή </a:t>
            </a:r>
            <a:r>
              <a:rPr lang="el-GR" i="1" dirty="0" smtClean="0"/>
              <a:t>κονδύλια</a:t>
            </a:r>
            <a:r>
              <a:rPr lang="el-GR" dirty="0" smtClean="0"/>
              <a:t> του κρατικού προϋπολογισμού και ορισμένα </a:t>
            </a:r>
            <a:r>
              <a:rPr lang="el-GR" i="1" dirty="0" smtClean="0"/>
              <a:t>περιουσιακά στοιχεία </a:t>
            </a:r>
            <a:r>
              <a:rPr lang="el-GR" dirty="0" smtClean="0"/>
              <a:t>μπορεί να διατίθενται για την επιδίωξη συγκεκριμένου </a:t>
            </a:r>
            <a:r>
              <a:rPr lang="el-GR" i="1" dirty="0" smtClean="0"/>
              <a:t>ειδικού σκοπού</a:t>
            </a:r>
            <a:r>
              <a:rPr lang="el-GR" dirty="0" smtClean="0"/>
              <a:t>, τον οποίο επιδιώκει συγκεκριμένη υπηρεσιακή μονάδα – ιδιαίτερος προϋπολογισμός και λογιστική απεικόνιση: </a:t>
            </a:r>
            <a:r>
              <a:rPr lang="el-GR" i="1" dirty="0" smtClean="0"/>
              <a:t>Δημοσιονομική αυτοτέλεια </a:t>
            </a:r>
          </a:p>
          <a:p>
            <a:r>
              <a:rPr lang="el-GR" dirty="0" smtClean="0"/>
              <a:t>Όταν η υπηρεσιακή μονάδα που επιδιώκει ορισμένο σκοπό έχει δικά της </a:t>
            </a:r>
            <a:r>
              <a:rPr lang="el-GR" i="1" dirty="0" smtClean="0"/>
              <a:t>όργανα</a:t>
            </a:r>
            <a:r>
              <a:rPr lang="el-GR" dirty="0" smtClean="0"/>
              <a:t> που έχουν αποφασιστική αρμοδιότητα και δικό της </a:t>
            </a:r>
            <a:r>
              <a:rPr lang="el-GR" i="1" dirty="0" smtClean="0"/>
              <a:t>προσωπικό</a:t>
            </a:r>
            <a:r>
              <a:rPr lang="el-GR" dirty="0" smtClean="0"/>
              <a:t>: </a:t>
            </a:r>
            <a:r>
              <a:rPr lang="el-GR" i="1" dirty="0" smtClean="0"/>
              <a:t>Διοικητική αυτοτέλεια</a:t>
            </a:r>
            <a:endParaRPr lang="el-GR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Αυτοτελής / ανεξάρτητη / αποκεντρωμένη υπηρεσία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Όταν διαθέτει δημοσιονομική και διοικητική αυτοτέλεια </a:t>
            </a:r>
          </a:p>
          <a:p>
            <a:r>
              <a:rPr lang="el-GR" dirty="0" smtClean="0"/>
              <a:t>Όχι εφαρμογή αποκεντρωτικού συστήματος κατ’ ανάγκη! </a:t>
            </a:r>
          </a:p>
          <a:p>
            <a:r>
              <a:rPr lang="el-GR" dirty="0" smtClean="0"/>
              <a:t>Σκοποί</a:t>
            </a:r>
          </a:p>
          <a:p>
            <a:pPr lvl="1"/>
            <a:r>
              <a:rPr lang="el-GR" dirty="0" smtClean="0"/>
              <a:t>Εξειδίκευση των μέσων και του προσωπικού χάριν της επίτευξης του ειδικού σκοπού που της ανατίθεται </a:t>
            </a:r>
          </a:p>
          <a:p>
            <a:pPr lvl="1"/>
            <a:r>
              <a:rPr lang="el-GR" dirty="0" smtClean="0"/>
              <a:t>Συγκέντρωση ευθύνης στα όργανα που διοικούν</a:t>
            </a:r>
          </a:p>
          <a:p>
            <a:pPr lvl="1"/>
            <a:r>
              <a:rPr lang="el-GR" dirty="0" smtClean="0"/>
              <a:t>Εξειδίκευση οργάνων και ταχύτητα δράσης </a:t>
            </a:r>
          </a:p>
          <a:p>
            <a:r>
              <a:rPr lang="el-GR" dirty="0" smtClean="0"/>
              <a:t>Έχει σημαντική ανεξαρτησία από οργανωτική άποψη, αποτελεί όμως οργανωτικό τμήμα του κράτους, στο οποίο ανήκουν τα περιουσιακά της στοιχεία – το προσωπικό είναι ΔΥ, τα όργανα διοίκησης υπάγονται σε ιεραρχικό έλεγχο</a:t>
            </a:r>
          </a:p>
          <a:p>
            <a:r>
              <a:rPr lang="el-GR" dirty="0" smtClean="0"/>
              <a:t>Παραδείγματα: Γενικό Χημείο Κράτους, Εθνικό Τυπογραφείο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Γενικό Χημείο Κράτους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55000" lnSpcReduction="20000"/>
          </a:bodyPr>
          <a:lstStyle/>
          <a:p>
            <a:r>
              <a:rPr lang="el-GR" dirty="0" err="1" smtClean="0"/>
              <a:t>Τo</a:t>
            </a:r>
            <a:r>
              <a:rPr lang="el-GR" dirty="0" smtClean="0"/>
              <a:t> Γενικό Χημείο του Κράτους (Γ.Χ.Κ.) είναι υπηρεσία του Υπουργείου Οικονομικών, που λειτουργεί σε επίπεδο Γενικής Διεύθυνσης</a:t>
            </a:r>
          </a:p>
          <a:p>
            <a:r>
              <a:rPr lang="el-GR" dirty="0" smtClean="0"/>
              <a:t>Αποστολή του Γενικού Χημείου του Κράτους είναι:</a:t>
            </a:r>
          </a:p>
          <a:p>
            <a:pPr lvl="1"/>
            <a:r>
              <a:rPr lang="el-GR" dirty="0" smtClean="0"/>
              <a:t>H επιστημονική υποστήριξη των τελωνειακών και φορολογικών υπηρεσιών, του ΣΔΟΕ και των άλλων υπηρεσιών του Υπουργείου Οικονομίας και Οικονομικών</a:t>
            </a:r>
          </a:p>
          <a:p>
            <a:pPr lvl="1"/>
            <a:r>
              <a:rPr lang="el-GR" dirty="0" smtClean="0"/>
              <a:t>H διασφάλιση των εσόδων του Κράτους</a:t>
            </a:r>
          </a:p>
          <a:p>
            <a:pPr lvl="1"/>
            <a:r>
              <a:rPr lang="el-GR" dirty="0" smtClean="0"/>
              <a:t>H προστασία της δημόσιας υγείας και του περιβάλλοντος</a:t>
            </a:r>
          </a:p>
          <a:p>
            <a:pPr lvl="1"/>
            <a:r>
              <a:rPr lang="el-GR" dirty="0" smtClean="0"/>
              <a:t>H προστασία της υγείας και των συμφερόντων των καταναλωτών</a:t>
            </a:r>
          </a:p>
          <a:p>
            <a:pPr lvl="1"/>
            <a:r>
              <a:rPr lang="el-GR" dirty="0" smtClean="0"/>
              <a:t>H επιστημονική υποστήριξη των δικαστικών, αστυνομικών και λοιπών κρατικών αρχών</a:t>
            </a:r>
          </a:p>
          <a:p>
            <a:pPr lvl="1"/>
            <a:r>
              <a:rPr lang="el-GR" dirty="0" smtClean="0"/>
              <a:t>H στήριξη της υγιούς λειτουργίας της αγοράς </a:t>
            </a:r>
          </a:p>
          <a:p>
            <a:r>
              <a:rPr lang="el-GR" dirty="0" smtClean="0"/>
              <a:t>Το Γενικό Χημείο του Κράτους ιδρύθηκε με Ν. 4328/1929, με τον οποίο συνενώθηκαν όλα τα εργαστήρια που λειτουργούσαν στο δημόσιο τομέα  μέχρι την εποχή αυτή: Δημιουργία μιας ισχυρής επιστημονικής-εργαστηριακής μονάδας συστήματος ελέγχου προϊόντων</a:t>
            </a:r>
          </a:p>
          <a:p>
            <a:r>
              <a:rPr lang="el-GR" dirty="0" smtClean="0"/>
              <a:t>Στα χρόνια λειτουργίας του, το Γ.Χ.Κ. αναπτύχθηκε και επεκτάθηκε σχεδόν σε όλη την Ελλάδα. </a:t>
            </a:r>
          </a:p>
          <a:p>
            <a:r>
              <a:rPr lang="el-GR" dirty="0" smtClean="0"/>
              <a:t>Στο Ν. 2343/1995 - άρθρο 11 και στο Ν.3427/2005 - άρθρο 51,  καταγράφονται οι αρμοδιότητες του Γ.Χ.Κ., όπως έχουν διαμορφωθεί σήμερα.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Αυτοδιοίκηση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Κράτος και λοιπά δημόσια νομικά πρόσωπα </a:t>
            </a:r>
          </a:p>
          <a:p>
            <a:r>
              <a:rPr lang="el-GR" dirty="0" smtClean="0"/>
              <a:t>Αυτοδιοίκηση: η ίδρυση οργανωτικών μονάδων της δημόσιας διοίκησης με ευρεία έννοια έξω από το </a:t>
            </a:r>
            <a:r>
              <a:rPr lang="el-GR" dirty="0" err="1" smtClean="0"/>
              <a:t>ν.π</a:t>
            </a:r>
            <a:r>
              <a:rPr lang="el-GR" dirty="0" smtClean="0"/>
              <a:t>. του κράτους, που αποτελούν </a:t>
            </a:r>
            <a:r>
              <a:rPr lang="el-GR" i="1" dirty="0" smtClean="0"/>
              <a:t>ιδιαίτερα νομικά πρόσωπα </a:t>
            </a:r>
          </a:p>
          <a:p>
            <a:r>
              <a:rPr lang="el-GR" dirty="0" smtClean="0"/>
              <a:t>Διακρίσεις: </a:t>
            </a:r>
          </a:p>
          <a:p>
            <a:pPr lvl="1"/>
            <a:r>
              <a:rPr lang="el-GR" dirty="0" smtClean="0"/>
              <a:t>Τοπική αυτοδιοίκηση = ΟΤΑ</a:t>
            </a:r>
          </a:p>
          <a:p>
            <a:pPr lvl="1"/>
            <a:r>
              <a:rPr lang="el-GR" dirty="0" smtClean="0"/>
              <a:t>Καθ’ </a:t>
            </a:r>
            <a:r>
              <a:rPr lang="el-GR" dirty="0" err="1" smtClean="0"/>
              <a:t>ύλην</a:t>
            </a:r>
            <a:r>
              <a:rPr lang="el-GR" dirty="0" smtClean="0"/>
              <a:t> αυτοδιοίκηση = συνδέεται με ορισμένο ειδικό σκοπό (μπορεί να έχει εδαφικό περιορισμό πχ. λιμενικό ταμείο)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Ιεραρχικός έλεγχος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Τα όργανα τα οποία εντάσσονται στην ίδια οργανωτική μονάδα και διαρθρώνονται σε επάλληλες ή παράλληλες οργανωτικές ενότητες βρίσκονται μεταξύ τους σε ιεραρχική σχέση</a:t>
            </a:r>
          </a:p>
          <a:p>
            <a:r>
              <a:rPr lang="el-GR" dirty="0" smtClean="0"/>
              <a:t>Η ιεραρχική σχέση συνεπάγεται ιεραρχικό έλεγχο </a:t>
            </a:r>
          </a:p>
          <a:p>
            <a:pPr lvl="1"/>
            <a:r>
              <a:rPr lang="el-GR" dirty="0" smtClean="0"/>
              <a:t>Αρμοδιότητα του ανώτερου οργάνου (ιεραρχικά προϊστάμενος) να δίνει </a:t>
            </a:r>
            <a:r>
              <a:rPr lang="el-GR" i="1" dirty="0" smtClean="0"/>
              <a:t>οδηγίες και διαταγές </a:t>
            </a:r>
            <a:r>
              <a:rPr lang="el-GR" dirty="0" smtClean="0"/>
              <a:t>προς το κατώτερο (υφιστάμενο)  για την άσκηση των αρμοδιοτήτων του &amp; υποχρέωση του υφιστάμενου οργάνου να </a:t>
            </a:r>
            <a:r>
              <a:rPr lang="el-GR" i="1" dirty="0" smtClean="0"/>
              <a:t>συμμορφώνεται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Αρμοδιότητα προϊσταμένου να </a:t>
            </a:r>
            <a:r>
              <a:rPr lang="el-GR" i="1" dirty="0" smtClean="0"/>
              <a:t>ασκεί έλεγχο χάριν διασφάλισης ενότητας δράσης </a:t>
            </a:r>
          </a:p>
          <a:p>
            <a:r>
              <a:rPr lang="el-GR" dirty="0" smtClean="0"/>
              <a:t>Χάριν της αρχής της αμεροληψίας: δεν υπάρχει ιεραρχική σχέση των </a:t>
            </a:r>
            <a:r>
              <a:rPr lang="el-GR" i="1" dirty="0" smtClean="0"/>
              <a:t>έμμεσων συλλογικών οργάνων </a:t>
            </a:r>
            <a:r>
              <a:rPr lang="el-GR" dirty="0" smtClean="0"/>
              <a:t>προς τα άμεσα όργανα του Κράτους ή του δημοσίου νομικού προσώπου στο οποίο ανήκουν – τα μέλη τους ασκούν τα καθήκοντά τους κατά συνείδηση και προσωπική κρίση (λειτουργική ανεξαρτησία) – εάν έχουν και θητεία, προσωπική ανεξαρτησία </a:t>
            </a:r>
          </a:p>
          <a:p>
            <a:r>
              <a:rPr lang="el-GR" dirty="0" smtClean="0"/>
              <a:t>Ο ιεραρχικός έλεγχος </a:t>
            </a:r>
            <a:r>
              <a:rPr lang="el-GR" b="1" dirty="0" smtClean="0"/>
              <a:t>τεκμαίρεται</a:t>
            </a:r>
            <a:r>
              <a:rPr lang="el-GR" dirty="0" smtClean="0"/>
              <a:t> από την ιεραρχική οργάνωση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ιεραρχικού ελέγχου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Έλεγχος νομιμότητας – ορθή εφαρμογή κανονιστικού πλαισίου άσκησης αρμοδιότητας και οργάνωσης του δημοσίου νομικού προσώπου </a:t>
            </a:r>
          </a:p>
          <a:p>
            <a:pPr lvl="1"/>
            <a:r>
              <a:rPr lang="el-GR" dirty="0" smtClean="0"/>
              <a:t>Θέματα εσωτερικής και εξωτερικής νομιμότητας </a:t>
            </a:r>
          </a:p>
          <a:p>
            <a:pPr lvl="1"/>
            <a:r>
              <a:rPr lang="el-GR" dirty="0" smtClean="0"/>
              <a:t>Εξωτερική νομιμότητα : όργανο και διαδικασία θέσπισης (αρμοδιότητα/ουσιώδης τύπος)</a:t>
            </a:r>
          </a:p>
          <a:p>
            <a:pPr lvl="1"/>
            <a:r>
              <a:rPr lang="el-GR" dirty="0" smtClean="0"/>
              <a:t>Εσωτερική νομιμότητα: αιτιολογία, σκοπός και αντικείμενο πράξης (κατ’ ουσία διάταξη νόμου, κατάχρηση εξουσίας) </a:t>
            </a:r>
          </a:p>
          <a:p>
            <a:r>
              <a:rPr lang="el-GR" dirty="0" smtClean="0"/>
              <a:t>Έλεγχος σκοπιμότητας (ουσιαστικός) – εξετάζεται το σκόπιμο της ρύθμισης </a:t>
            </a:r>
          </a:p>
          <a:p>
            <a:r>
              <a:rPr lang="el-GR" dirty="0" smtClean="0"/>
              <a:t>Έλεγχος προληπτικός και κατασταλτικός </a:t>
            </a:r>
          </a:p>
          <a:p>
            <a:r>
              <a:rPr lang="el-GR" dirty="0" smtClean="0"/>
              <a:t>Όλες οι πράξεις υπάγονται σε έλεγχο νομιμότητας – εάν κατασταλτικός = ακύρωση </a:t>
            </a:r>
          </a:p>
          <a:p>
            <a:r>
              <a:rPr lang="el-GR" dirty="0" smtClean="0"/>
              <a:t>Κατασταλτικός έλεγχος σκοπιμότητας πρέπει να προβλέπεται ρητά ή να προκύπτει σαφώς = ακύρωση ή τροποποίηση πράξης / το πρόβλημα της ιεραρχικής υποκατάστασης </a:t>
            </a:r>
          </a:p>
          <a:p>
            <a:r>
              <a:rPr lang="el-GR" dirty="0" smtClean="0"/>
              <a:t>Αυτεπάγγελτος ή κατόπιν προσφυγής </a:t>
            </a:r>
          </a:p>
          <a:p>
            <a:r>
              <a:rPr lang="el-GR" dirty="0" smtClean="0"/>
              <a:t>Πειθαρχικός έλεγχος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Διοικητική εποπτεία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Αφορά σε δημόσια νομικά πρόσωπα διακριτά από το κράτος </a:t>
            </a:r>
          </a:p>
          <a:p>
            <a:r>
              <a:rPr lang="el-GR" dirty="0" smtClean="0"/>
              <a:t>Χάριν της συνοχής της έννομης τάξης, της εφαρμογής κυβερνητικής πολιτικής, παρακολούθηση της εκπλήρωσης σκοπών, τήρηση διατάξεων, καταστολή καταστάσεων αντίθεσης προς το δημόσιο συμφέρον </a:t>
            </a:r>
          </a:p>
          <a:p>
            <a:r>
              <a:rPr lang="el-GR" dirty="0" smtClean="0"/>
              <a:t>Λαϊκή κυριαρχία – ενότητα του κράτους υπό ευρεία έννοια </a:t>
            </a:r>
          </a:p>
          <a:p>
            <a:r>
              <a:rPr lang="el-GR" dirty="0" smtClean="0"/>
              <a:t>Έννοια διοικητικής εποπτείας: εφαρμογή διοικητικού δικαίου </a:t>
            </a:r>
          </a:p>
          <a:p>
            <a:r>
              <a:rPr lang="el-GR" dirty="0" smtClean="0"/>
              <a:t>Δεν τεκμαίρεται (σε αντίθεση με ιεραρχικό έλεγχο)- απαιτείται να προβλέπεται ειδικά με διατάξεις που καθορίζουν μέσα άσκησης και όρια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διοικητικής εποπτείας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Εποπτεία επί οργάνων – αφορά στα πρόσωπα </a:t>
            </a:r>
          </a:p>
          <a:p>
            <a:pPr lvl="1"/>
            <a:r>
              <a:rPr lang="el-GR" dirty="0" smtClean="0"/>
              <a:t>Διορισμός, απομάκρυνση, επιβολή κυρώσεων </a:t>
            </a:r>
          </a:p>
          <a:p>
            <a:r>
              <a:rPr lang="el-GR" dirty="0" smtClean="0"/>
              <a:t>Εποπτεία επί πράξεων </a:t>
            </a:r>
          </a:p>
          <a:p>
            <a:pPr lvl="1"/>
            <a:r>
              <a:rPr lang="el-GR" dirty="0" smtClean="0"/>
              <a:t>Προληπτική: έγκριση έπειτα από έλεγχο νομιμότητας ή και σκοπιμότητας, ρητή ή σιωπηρή</a:t>
            </a:r>
          </a:p>
          <a:p>
            <a:pPr lvl="1"/>
            <a:r>
              <a:rPr lang="el-GR" dirty="0" smtClean="0"/>
              <a:t>Κατασταλτική: δυνατότητα ακύρωσης, μετά από έλεγχο νομιμότητας μόνο, ή αναστολή</a:t>
            </a:r>
          </a:p>
          <a:p>
            <a:pPr lvl="1"/>
            <a:r>
              <a:rPr lang="el-GR" dirty="0" smtClean="0"/>
              <a:t>Υποκατάσταση, όταν αρνείται το εποπτευόμενο όργανο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Εννοια</a:t>
            </a:r>
            <a:r>
              <a:rPr lang="el-GR" dirty="0" smtClean="0"/>
              <a:t> </a:t>
            </a:r>
            <a:r>
              <a:rPr lang="el-GR" dirty="0" err="1" smtClean="0"/>
              <a:t>ΔημΟσιασ</a:t>
            </a:r>
            <a:r>
              <a:rPr lang="el-GR" dirty="0" smtClean="0"/>
              <a:t> </a:t>
            </a:r>
            <a:r>
              <a:rPr lang="el-GR" dirty="0" err="1" smtClean="0"/>
              <a:t>ΔιοΙκησηΣ</a:t>
            </a:r>
            <a:r>
              <a:rPr lang="el-GR" dirty="0" smtClean="0"/>
              <a:t> &amp; </a:t>
            </a:r>
            <a:r>
              <a:rPr lang="el-GR" dirty="0" err="1" smtClean="0"/>
              <a:t>ΔΙοΙΚΗΤΙΚΑ</a:t>
            </a:r>
            <a:r>
              <a:rPr lang="el-GR" dirty="0" smtClean="0"/>
              <a:t> ΟΡΓΑΝΑ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Αρχή της διάκρισης των εξουσιών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Άρθρο 26 Σ</a:t>
            </a:r>
          </a:p>
          <a:p>
            <a:r>
              <a:rPr lang="el-GR" dirty="0" smtClean="0"/>
              <a:t>Νομοθετική, Δικαστική, Εκτελεστική λειτουργία </a:t>
            </a:r>
          </a:p>
          <a:p>
            <a:r>
              <a:rPr lang="el-GR" dirty="0" smtClean="0"/>
              <a:t>Νομοθετική: Βουλή +</a:t>
            </a:r>
            <a:r>
              <a:rPr lang="el-GR" dirty="0" err="1" smtClean="0"/>
              <a:t>ΠτΔ</a:t>
            </a:r>
            <a:r>
              <a:rPr lang="el-GR" dirty="0" smtClean="0"/>
              <a:t> (αναπομπή 42 παρ. 2) </a:t>
            </a:r>
          </a:p>
          <a:p>
            <a:r>
              <a:rPr lang="el-GR" dirty="0" smtClean="0"/>
              <a:t>Δικαστική: κάθε είδους Δικαστήρια (+δικαστικά όργανα και αρχές)</a:t>
            </a:r>
          </a:p>
          <a:p>
            <a:r>
              <a:rPr lang="el-GR" dirty="0" smtClean="0"/>
              <a:t>Εκτελεστική: </a:t>
            </a:r>
            <a:r>
              <a:rPr lang="el-GR" dirty="0" err="1" smtClean="0"/>
              <a:t>ΠτΔ</a:t>
            </a:r>
            <a:r>
              <a:rPr lang="el-GR" dirty="0" smtClean="0"/>
              <a:t>, Κυβέρνηση, διοικητικά όργανα</a:t>
            </a:r>
          </a:p>
          <a:p>
            <a:r>
              <a:rPr lang="en-US" dirty="0" smtClean="0"/>
              <a:t>Ex ante </a:t>
            </a:r>
            <a:r>
              <a:rPr lang="el-GR" dirty="0" smtClean="0"/>
              <a:t>καθορισμός των </a:t>
            </a:r>
            <a:r>
              <a:rPr lang="el-GR" i="1" dirty="0" smtClean="0"/>
              <a:t>δημοσίων οργάνων </a:t>
            </a:r>
            <a:r>
              <a:rPr lang="el-GR" dirty="0" smtClean="0"/>
              <a:t>που ασκούν κάθε εξουσία – καθορισμός αρμοδιοτήτων – διαδικασία άσκησης αρμοδιοτήτων – συντονισμός μεταξύ οργάνων </a:t>
            </a:r>
          </a:p>
          <a:p>
            <a:r>
              <a:rPr lang="el-GR" dirty="0" smtClean="0"/>
              <a:t>– γιατί;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Δημόσια όργανα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όργανα της έννομης τάξης τα οποία έχουν αρμοδιότητα:</a:t>
            </a:r>
          </a:p>
          <a:p>
            <a:pPr lvl="1"/>
            <a:r>
              <a:rPr lang="el-GR" dirty="0" smtClean="0"/>
              <a:t>Να θεσπίζουν μονομερώς κανόνες δικαίου, υποχρεώνοντας σε τήρηση των κανόνων αυτών,</a:t>
            </a:r>
            <a:endParaRPr lang="el-GR" i="1" dirty="0" smtClean="0"/>
          </a:p>
          <a:p>
            <a:pPr lvl="1"/>
            <a:r>
              <a:rPr lang="el-GR" dirty="0" smtClean="0"/>
              <a:t>να προετοιμάζουν τους κανόνες που θεσπίζουν,</a:t>
            </a:r>
          </a:p>
          <a:p>
            <a:pPr lvl="1"/>
            <a:r>
              <a:rPr lang="el-GR" dirty="0" smtClean="0"/>
              <a:t>να επιβάλλουν την τήρηση των κανόνων που θεσπίζουν (πχ μέσω της επιβολής κυρώσεων)</a:t>
            </a:r>
          </a:p>
          <a:p>
            <a:r>
              <a:rPr lang="el-GR" dirty="0" smtClean="0"/>
              <a:t>Διαφορά με τους ιδιώτες: παραγωγή κανόνων δικαίου βάσει της ισοτιμίας της βούλησης και της ιδιωτικής ελευθερίας </a:t>
            </a:r>
          </a:p>
          <a:p>
            <a:r>
              <a:rPr lang="el-GR" i="1" dirty="0" smtClean="0"/>
              <a:t>δημόσια εξουσία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Έννοια διοικητικών οργάνων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Αφαιρετική μέθοδος: Δημόσια όργανα τα οποία δεν ανήκουν στη νομοθετική ή δικαστική λειτουργία (όμως κυβέρνηση – ά. 82 παρ. 1Σ, κυβερνητικά όργανα με απόφαση Πρωθυπουργού;)</a:t>
            </a:r>
          </a:p>
          <a:p>
            <a:r>
              <a:rPr lang="el-GR" dirty="0" smtClean="0"/>
              <a:t>Θετικός ορισμός (βάσει δεδομένων έννομης τάξης): </a:t>
            </a:r>
          </a:p>
          <a:p>
            <a:pPr lvl="1"/>
            <a:r>
              <a:rPr lang="el-GR" dirty="0" err="1" smtClean="0"/>
              <a:t>ΠτΔ</a:t>
            </a:r>
            <a:r>
              <a:rPr lang="el-GR" dirty="0" smtClean="0"/>
              <a:t>, Κυβέρνηση, Πρωθυπουργός, υπουργοί και υφυπουργοί και όλα τα λοιπά δημόσια όργανα, τα οποία συνδέονται με ορισμένο δημόσιο νομικό πρόσωπο όπως προβλέπεται κατά το Σ με σχέση ιεραρχίας ή διοικητικής εποπτείας, καθώς και τα συλλογικά όργανα που συνδέονται με αυτά, ακόμη και εάν ελλείπει ιεραρχική σχέση (πχ υπηρεσιακά, πειθαρχικά συμβούλια, ΑΔΑ) </a:t>
            </a:r>
          </a:p>
          <a:p>
            <a:pPr lvl="1"/>
            <a:r>
              <a:rPr lang="el-GR" dirty="0" smtClean="0"/>
              <a:t>ειδικά δε για το Κράτος, όσα συνδέονται με το όργανο της Κυβέρνησης με σχέση ιεραρχίας ή ελέγχου </a:t>
            </a:r>
          </a:p>
          <a:p>
            <a:r>
              <a:rPr lang="el-GR" dirty="0" smtClean="0"/>
              <a:t>ΝΛ: όταν εντάσσεται στη διοικητική οργάνωση του Κράτους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διοικητικών οργάνων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Όργανα με </a:t>
            </a:r>
            <a:r>
              <a:rPr lang="el-GR" i="1" dirty="0" smtClean="0"/>
              <a:t>στενή έννοια</a:t>
            </a:r>
            <a:r>
              <a:rPr lang="el-GR" dirty="0" smtClean="0"/>
              <a:t>: κατά την άσκηση της αρμοδιότητάς τους δηλώνουν τη βούληση του νομικού προσώπου με τη διενέργεια νομικών πράξεων (διοικητικές πράξεις)</a:t>
            </a:r>
          </a:p>
          <a:p>
            <a:r>
              <a:rPr lang="el-GR" dirty="0" smtClean="0"/>
              <a:t>Όργανα </a:t>
            </a:r>
            <a:r>
              <a:rPr lang="el-GR" i="1" dirty="0" smtClean="0"/>
              <a:t>με ευρεία έννοια</a:t>
            </a:r>
            <a:r>
              <a:rPr lang="el-GR" dirty="0" smtClean="0"/>
              <a:t>: το πλήθος των φυσικών προσώπων, που προπαρασκευάζουν ή εκτελούν τις νομικές πράξεις ή διενεργούν υλικές πράξεις για την επίτευξη των σκοπών του δημόσιου νομικού προσώπου (ευθύνη)</a:t>
            </a:r>
          </a:p>
          <a:p>
            <a:r>
              <a:rPr lang="el-GR" dirty="0" smtClean="0"/>
              <a:t>Όσα ανήκουν στο Δημόσιο και ασκούν δημόσια εξουσία = </a:t>
            </a:r>
            <a:r>
              <a:rPr lang="el-GR" i="1" dirty="0" smtClean="0"/>
              <a:t>διοικητικές αρχές </a:t>
            </a:r>
          </a:p>
          <a:p>
            <a:r>
              <a:rPr lang="el-GR" dirty="0" smtClean="0"/>
              <a:t>Η σύσταση του διοικητικού οργάνου πρέπει να προβλέπεται σε </a:t>
            </a:r>
            <a:r>
              <a:rPr lang="el-GR" i="1" dirty="0" smtClean="0"/>
              <a:t>διάταξη νόμου ή κανονιστική πράξη </a:t>
            </a:r>
            <a:r>
              <a:rPr lang="el-GR" dirty="0" smtClean="0"/>
              <a:t>της Διοίκησης βάσει νομοθετικής εξουσιοδότησης – απαιτείται να καθορίζεται ο τρόπος </a:t>
            </a:r>
            <a:r>
              <a:rPr lang="el-GR" i="1" dirty="0" smtClean="0"/>
              <a:t>συγκρότησης</a:t>
            </a:r>
            <a:r>
              <a:rPr lang="el-GR" dirty="0" smtClean="0"/>
              <a:t> του οργάνου και η </a:t>
            </a:r>
            <a:r>
              <a:rPr lang="el-GR" i="1" dirty="0" smtClean="0"/>
              <a:t>αρμοδιότητά</a:t>
            </a:r>
            <a:r>
              <a:rPr lang="el-GR" dirty="0" smtClean="0"/>
              <a:t> του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Διακρίσεις διοικητικών οργάνων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Αποφασιστικά – Γνωμοδοτικά</a:t>
            </a:r>
          </a:p>
          <a:p>
            <a:r>
              <a:rPr lang="el-GR" dirty="0" smtClean="0"/>
              <a:t>Γενικής αρμοδιότητας – ειδικής αρμοδιότητας</a:t>
            </a:r>
          </a:p>
          <a:p>
            <a:r>
              <a:rPr lang="el-GR" dirty="0" smtClean="0"/>
              <a:t>Μονοπρόσωπα ή ατομικά ή μονομελή/ πολυπρόσωπα ή συλλογικά </a:t>
            </a:r>
          </a:p>
          <a:p>
            <a:r>
              <a:rPr lang="el-GR" dirty="0" smtClean="0"/>
              <a:t>Σύνθετα όργανα</a:t>
            </a:r>
          </a:p>
          <a:p>
            <a:r>
              <a:rPr lang="el-GR" dirty="0" smtClean="0"/>
              <a:t>Κεντρικά  - περιφερειακά</a:t>
            </a:r>
          </a:p>
          <a:p>
            <a:r>
              <a:rPr lang="el-GR" dirty="0" smtClean="0"/>
              <a:t>Κρατικά, δημοτικά κ.λπ.</a:t>
            </a:r>
          </a:p>
          <a:p>
            <a:r>
              <a:rPr lang="el-GR" dirty="0" smtClean="0"/>
              <a:t>Τα κρατικά: Άμεσα ή έμμεσα (άμεσα δεν καταργούνται με πράξη του νομοθέτη)</a:t>
            </a:r>
          </a:p>
          <a:p>
            <a:r>
              <a:rPr lang="el-GR" dirty="0" smtClean="0"/>
              <a:t>Νομικό καθεστώς: δημοσίου δικαίου και ιδιωτικού δικαίου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Οργανωση</a:t>
            </a:r>
            <a:r>
              <a:rPr lang="el-GR" dirty="0" smtClean="0"/>
              <a:t> </a:t>
            </a:r>
            <a:r>
              <a:rPr lang="el-GR" dirty="0" err="1" smtClean="0"/>
              <a:t>δημοσιασ</a:t>
            </a:r>
            <a:r>
              <a:rPr lang="el-GR" dirty="0" smtClean="0"/>
              <a:t> </a:t>
            </a:r>
            <a:r>
              <a:rPr lang="el-GR" dirty="0" err="1" smtClean="0"/>
              <a:t>διοικησησ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Συστηματα</a:t>
            </a:r>
            <a:r>
              <a:rPr lang="el-GR" dirty="0" smtClean="0"/>
              <a:t> </a:t>
            </a:r>
            <a:r>
              <a:rPr lang="el-GR" dirty="0" err="1" smtClean="0"/>
              <a:t>οργανωσησ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1296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Έννοια και οργάνωση δημόσιας διοίκησης</vt:lpstr>
      <vt:lpstr>Εννοια ΔημΟσιασ ΔιοΙκησηΣ &amp; ΔΙοΙΚΗΤΙΚΑ ΟΡΓΑΝΑ</vt:lpstr>
      <vt:lpstr>Αρχή της διάκρισης των εξουσιών</vt:lpstr>
      <vt:lpstr>Δημόσια όργανα </vt:lpstr>
      <vt:lpstr>Έννοια διοικητικών οργάνων </vt:lpstr>
      <vt:lpstr>Κατηγορίες διοικητικών οργάνων </vt:lpstr>
      <vt:lpstr>Διακρίσεις διοικητικών οργάνων </vt:lpstr>
      <vt:lpstr>Οργανωση δημοσιασ διοικησησ </vt:lpstr>
      <vt:lpstr>Συστηματα οργανωσησ </vt:lpstr>
      <vt:lpstr>Συγκέντρωση – αποκέντρωση </vt:lpstr>
      <vt:lpstr>Δημοσιονομική και διοικητική αυτοτέλεια </vt:lpstr>
      <vt:lpstr>Αυτοτελής / ανεξάρτητη / αποκεντρωμένη υπηρεσία </vt:lpstr>
      <vt:lpstr>Παράδειγμα: Γενικό Χημείο Κράτους</vt:lpstr>
      <vt:lpstr>Αυτοδιοίκηση</vt:lpstr>
      <vt:lpstr>Ιεραρχικός έλεγχος </vt:lpstr>
      <vt:lpstr>Είδη ιεραρχικού ελέγχου </vt:lpstr>
      <vt:lpstr>Διοικητική εποπτεία </vt:lpstr>
      <vt:lpstr>Είδη διοικητικής εποπτείας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δημόσιας διοίκησης</dc:title>
  <dc:creator>ΑΙ</dc:creator>
  <cp:lastModifiedBy>ΑΙ</cp:lastModifiedBy>
  <cp:revision>31</cp:revision>
  <dcterms:created xsi:type="dcterms:W3CDTF">2015-03-09T09:07:33Z</dcterms:created>
  <dcterms:modified xsi:type="dcterms:W3CDTF">2015-03-16T14:43:37Z</dcterms:modified>
</cp:coreProperties>
</file>