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5" r:id="rId7"/>
    <p:sldId id="270" r:id="rId8"/>
    <p:sldId id="260" r:id="rId9"/>
    <p:sldId id="261" r:id="rId10"/>
    <p:sldId id="262" r:id="rId11"/>
    <p:sldId id="266" r:id="rId12"/>
    <p:sldId id="267" r:id="rId13"/>
    <p:sldId id="268" r:id="rId14"/>
    <p:sldId id="272" r:id="rId15"/>
    <p:sldId id="271" r:id="rId16"/>
    <p:sldId id="273" r:id="rId17"/>
    <p:sldId id="275" r:id="rId18"/>
    <p:sldId id="274"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Περιφερειακά όργανα του Κράτους – Τοπική αυτοδιοίκηση</a:t>
            </a:r>
            <a:endParaRPr lang="el-GR" dirty="0"/>
          </a:p>
        </p:txBody>
      </p:sp>
      <p:sp>
        <p:nvSpPr>
          <p:cNvPr id="3" name="Subtitle 2"/>
          <p:cNvSpPr>
            <a:spLocks noGrp="1"/>
          </p:cNvSpPr>
          <p:nvPr>
            <p:ph type="subTitle" idx="1"/>
          </p:nvPr>
        </p:nvSpPr>
        <p:spPr/>
        <p:txBody>
          <a:bodyPr/>
          <a:lstStyle/>
          <a:p>
            <a:r>
              <a:rPr lang="el-GR" dirty="0" smtClean="0"/>
              <a:t>Μάθημα 3</a:t>
            </a:r>
            <a:br>
              <a:rPr lang="el-GR" dirty="0" smtClean="0"/>
            </a:br>
            <a:r>
              <a:rPr lang="el-GR" dirty="0" smtClean="0"/>
              <a:t>Αικατερίνη Ν. </a:t>
            </a:r>
            <a:r>
              <a:rPr lang="el-GR" dirty="0" err="1" smtClean="0"/>
              <a:t>Ηλιάδου</a:t>
            </a:r>
            <a:r>
              <a:rPr lang="el-GR" dirty="0" smtClean="0"/>
              <a:t/>
            </a:r>
            <a:br>
              <a:rPr lang="el-GR" dirty="0" smtClean="0"/>
            </a:br>
            <a:r>
              <a:rPr lang="el-GR" dirty="0" smtClean="0"/>
              <a:t>31.03.2015</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Ειδικές αρμοδιότητες </a:t>
            </a:r>
            <a:br>
              <a:rPr lang="el-GR" dirty="0" smtClean="0"/>
            </a:br>
            <a:r>
              <a:rPr lang="el-GR" dirty="0" smtClean="0"/>
              <a:t>(Άρθρο 280 Ν.3852/2010)</a:t>
            </a:r>
            <a:endParaRPr lang="el-GR"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l-GR" dirty="0" smtClean="0"/>
              <a:t>Αρμοδιότητες των κρατικών Περιφερειών, περιλαμβανομένων και εκείνων των αντίστοιχων συλλογικών οργάνων τους Ν. 2503/1997 και μεταγενέστεροι ειδικοί νόμοι και κανονιστικές διατάξεις, με εξαίρεση τις αρμοδιότητες που περιέρχονται στις περιφέρειες</a:t>
            </a:r>
          </a:p>
          <a:p>
            <a:r>
              <a:rPr lang="el-GR" dirty="0" smtClean="0"/>
              <a:t>Πρόσθετες ειδικές αρμοδιότητες (κατάλογος):</a:t>
            </a:r>
          </a:p>
          <a:p>
            <a:pPr lvl="1">
              <a:buNone/>
            </a:pPr>
            <a:r>
              <a:rPr lang="el-GR" dirty="0" smtClean="0"/>
              <a:t>(α) ακίνητη περιουσία και απαλλοτριώσεις </a:t>
            </a:r>
          </a:p>
          <a:p>
            <a:pPr lvl="1">
              <a:buNone/>
            </a:pPr>
            <a:r>
              <a:rPr lang="el-GR" dirty="0" smtClean="0"/>
              <a:t>(β) δίκαιο μεταλλείων και λατομείων </a:t>
            </a:r>
          </a:p>
          <a:p>
            <a:pPr lvl="1">
              <a:buNone/>
            </a:pPr>
            <a:r>
              <a:rPr lang="el-GR" dirty="0" smtClean="0"/>
              <a:t>(γ) αλυκές </a:t>
            </a:r>
          </a:p>
          <a:p>
            <a:pPr lvl="1">
              <a:buNone/>
            </a:pPr>
            <a:r>
              <a:rPr lang="el-GR" dirty="0" smtClean="0"/>
              <a:t>(δ) φάρμακα</a:t>
            </a:r>
          </a:p>
          <a:p>
            <a:pPr lvl="1">
              <a:buNone/>
            </a:pPr>
            <a:r>
              <a:rPr lang="el-GR" dirty="0" smtClean="0"/>
              <a:t>(ε) Μητρώα Αρρένων</a:t>
            </a:r>
          </a:p>
          <a:p>
            <a:pPr lvl="1">
              <a:buNone/>
            </a:pPr>
            <a:r>
              <a:rPr lang="el-GR" dirty="0" smtClean="0"/>
              <a:t>(στ) πολεοδομικές – ρυμοτομικές αρμοδιότητες </a:t>
            </a:r>
          </a:p>
          <a:p>
            <a:pPr lvl="1">
              <a:buNone/>
            </a:pPr>
            <a:r>
              <a:rPr lang="el-GR" dirty="0" smtClean="0"/>
              <a:t>(ζ) λιμένες –αιγιαλός </a:t>
            </a:r>
          </a:p>
          <a:p>
            <a:pPr lvl="1">
              <a:buNone/>
            </a:pPr>
            <a:r>
              <a:rPr lang="el-GR" dirty="0" smtClean="0"/>
              <a:t>(η) δάση – θήρα </a:t>
            </a:r>
          </a:p>
          <a:p>
            <a:pPr lvl="1">
              <a:buNone/>
            </a:pPr>
            <a:r>
              <a:rPr lang="el-GR" dirty="0" smtClean="0"/>
              <a:t>(θ) βιομηχανία </a:t>
            </a:r>
          </a:p>
          <a:p>
            <a:pPr lvl="1">
              <a:buNone/>
            </a:pPr>
            <a:r>
              <a:rPr lang="el-GR" dirty="0" smtClean="0"/>
              <a:t>κ.ά.</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Έκδοση διοικητικών πράξεων</a:t>
            </a:r>
            <a:endParaRPr lang="el-GR" dirty="0"/>
          </a:p>
        </p:txBody>
      </p:sp>
      <p:sp>
        <p:nvSpPr>
          <p:cNvPr id="3" name="Content Placeholder 2"/>
          <p:cNvSpPr>
            <a:spLocks noGrp="1"/>
          </p:cNvSpPr>
          <p:nvPr>
            <p:ph idx="1"/>
          </p:nvPr>
        </p:nvSpPr>
        <p:spPr/>
        <p:txBody>
          <a:bodyPr>
            <a:normAutofit/>
          </a:bodyPr>
          <a:lstStyle/>
          <a:p>
            <a:r>
              <a:rPr lang="el-GR" dirty="0" smtClean="0"/>
              <a:t>Όλες οι αρμοδιότητες της Αποκεντρωμένης Διοίκησης ασκούνται από τον Γενικό Γραμματέα, εκτός εάν προβλέπεται άλλως ρητά </a:t>
            </a:r>
          </a:p>
          <a:p>
            <a:r>
              <a:rPr lang="el-GR" dirty="0" smtClean="0"/>
              <a:t>Εκδίδει ατομικές και κανονιστικές διοικητικές πράξεις και συνομολογεί συμβάσεις </a:t>
            </a:r>
          </a:p>
          <a:p>
            <a:r>
              <a:rPr lang="el-GR" dirty="0" smtClean="0"/>
              <a:t>Δύναται να μεταβιβάζει αρμοδιότητα ή να δίδει δικαίωμα υπογραφής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Ένταξη στη διοικητική ιεραρχία </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Ιεραρχικός υφιστάμενος των υπουργών των οποίων ασκεί (καθ’ </a:t>
            </a:r>
            <a:r>
              <a:rPr lang="el-GR" dirty="0" err="1" smtClean="0"/>
              <a:t>ύλην</a:t>
            </a:r>
            <a:r>
              <a:rPr lang="el-GR" dirty="0" smtClean="0"/>
              <a:t>) αρμοδιότητες</a:t>
            </a:r>
          </a:p>
          <a:p>
            <a:r>
              <a:rPr lang="el-GR" dirty="0" smtClean="0"/>
              <a:t>Προληπτικός και κατασταλτικός έλεγχος επί των πράξεών του</a:t>
            </a:r>
          </a:p>
          <a:p>
            <a:r>
              <a:rPr lang="el-GR" dirty="0" smtClean="0"/>
              <a:t>Άρθρο 1 παρ. 2 Ν. 2503/1997: Ειδική διοικητική προσφυγή κατά των εκτελεστών, ατομικών και κανονιστικών διοικητικών πράξεων που εκδίδει ενώπιον του Υπουργού σύμφωνα με το άρθρο 8 Ν.3200/1955 (εφόσον δεν προβλέπεται </a:t>
            </a:r>
            <a:r>
              <a:rPr lang="el-GR" dirty="0" err="1" smtClean="0"/>
              <a:t>ενδικοφανής</a:t>
            </a:r>
            <a:r>
              <a:rPr lang="el-GR" dirty="0" smtClean="0"/>
              <a:t>) </a:t>
            </a:r>
          </a:p>
          <a:p>
            <a:pPr lvl="1"/>
            <a:r>
              <a:rPr lang="el-GR" dirty="0" smtClean="0"/>
              <a:t>Εντός 30 ημερών (</a:t>
            </a:r>
            <a:r>
              <a:rPr lang="el-GR" dirty="0" err="1" smtClean="0"/>
              <a:t>δημοσιευτέες</a:t>
            </a:r>
            <a:r>
              <a:rPr lang="el-GR" dirty="0" smtClean="0"/>
              <a:t> και μη) – ανατρεπτική προθεσμία </a:t>
            </a:r>
          </a:p>
          <a:p>
            <a:pPr lvl="1"/>
            <a:r>
              <a:rPr lang="el-GR" dirty="0" smtClean="0"/>
              <a:t>Διακόπτει την προθεσμία για αίτηση ακύρωσης</a:t>
            </a:r>
          </a:p>
          <a:p>
            <a:r>
              <a:rPr lang="el-GR" dirty="0" smtClean="0"/>
              <a:t>Αυτεπάγγελτος έλεγχος εντός 3 μηνών </a:t>
            </a:r>
          </a:p>
          <a:p>
            <a:r>
              <a:rPr lang="el-GR" dirty="0" smtClean="0"/>
              <a:t>Έλεγχος νομιμότητας και όχι ουσίας επί όλων των κεφαλαίων της πράξης </a:t>
            </a:r>
          </a:p>
          <a:p>
            <a:r>
              <a:rPr lang="el-GR" dirty="0" smtClean="0"/>
              <a:t>Απόφαση εντός 60 ή 30 ημερών (αν έχει δοθεί αναστολή) – ανατρεπτική προθεσμία / απόρριψη / κατά χρόνο αναρμοδιότητα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Αυτοτελής υπηρεσία εποπτείας ΟΤΑ </a:t>
            </a:r>
            <a:br>
              <a:rPr lang="el-GR" dirty="0" smtClean="0"/>
            </a:br>
            <a:r>
              <a:rPr lang="el-GR" dirty="0" smtClean="0"/>
              <a:t>(ά. 215-224 Ν.3852/2010)</a:t>
            </a:r>
            <a:endParaRPr lang="el-GR"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l-GR" dirty="0" smtClean="0"/>
              <a:t>Εντάσσεται στην οργανωτική δομή της οικείας Αποκεντρωμένης Διοίκησης υπαγόμενη απευθείας στον Γενικό Γραμματέα Αποκεντρωμένης Διοίκησης </a:t>
            </a:r>
          </a:p>
          <a:p>
            <a:r>
              <a:rPr lang="el-GR" dirty="0" smtClean="0"/>
              <a:t>Εδρεύει στην έδρα κάθε Αποκεντρωμένης Διοίκησης </a:t>
            </a:r>
          </a:p>
          <a:p>
            <a:r>
              <a:rPr lang="el-GR" dirty="0" smtClean="0"/>
              <a:t>Η έναρξη λειτουργίας κάθε Αυτοτελούς Υπηρεσίας Εποπτείας Ο.Τ.Α. διαπιστώνεται με απόφαση του Υπουργού Εσωτερικών – μέχρι τότε ο έλεγχος ασκείται από τον Γενικό Γραμματέα Αποκεντρωμένης Διοίκησης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Ελεγκτής Νομιμότητας</a:t>
            </a:r>
            <a:endParaRPr lang="en-GB" dirty="0"/>
          </a:p>
        </p:txBody>
      </p:sp>
      <p:sp>
        <p:nvSpPr>
          <p:cNvPr id="3" name="Content Placeholder 2"/>
          <p:cNvSpPr>
            <a:spLocks noGrp="1"/>
          </p:cNvSpPr>
          <p:nvPr>
            <p:ph idx="1"/>
          </p:nvPr>
        </p:nvSpPr>
        <p:spPr/>
        <p:txBody>
          <a:bodyPr/>
          <a:lstStyle/>
          <a:p>
            <a:r>
              <a:rPr lang="el-GR" dirty="0" smtClean="0"/>
              <a:t>Προΐσταται κάθε Αυτοτελούς Υπηρεσίας Εποπτείας ΟΤΑ </a:t>
            </a:r>
          </a:p>
          <a:p>
            <a:r>
              <a:rPr lang="el-GR" dirty="0" smtClean="0"/>
              <a:t>Είναι ανώτατος μετακλητός ΔΥ με 5ετή θητεία, μετά από προκήρυξη </a:t>
            </a:r>
          </a:p>
          <a:p>
            <a:r>
              <a:rPr lang="el-GR" dirty="0" smtClean="0"/>
              <a:t>Αρμοδιότητα: εποπτεία επί των πράξεων των ΟΤΑ α’ και β’ βαθμού και των ΝΠ αυτών</a:t>
            </a:r>
          </a:p>
          <a:p>
            <a:pPr lvl="1"/>
            <a:r>
              <a:rPr lang="el-GR" dirty="0" smtClean="0"/>
              <a:t>Έλεγχος νομιμότητας επί των πράξεων αυτών</a:t>
            </a:r>
          </a:p>
          <a:p>
            <a:pPr lvl="1"/>
            <a:r>
              <a:rPr lang="el-GR" dirty="0" smtClean="0"/>
              <a:t>Έλεγχος πειθαρχικός των αιρετών των ΟΤΑ</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Εποπτεία επί των πράξεων</a:t>
            </a:r>
            <a:endParaRPr lang="el-GR"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l-GR" dirty="0" smtClean="0"/>
              <a:t>Μόνο έλεγχος νομιμότητας (102 παρ.4 Σ) </a:t>
            </a:r>
          </a:p>
          <a:p>
            <a:r>
              <a:rPr lang="el-GR" dirty="0" smtClean="0"/>
              <a:t>Μπορεί να εκδίδει οδηγίες αυτεπαγγέλτως με σκοπό τη διασφάλιση της νομιμότητας στη δράση των ΟΤΑ</a:t>
            </a:r>
          </a:p>
          <a:p>
            <a:r>
              <a:rPr lang="el-GR" dirty="0" smtClean="0"/>
              <a:t>Κατασταλτικός έλεγχος – ακύρωση πράξεων</a:t>
            </a:r>
          </a:p>
          <a:p>
            <a:r>
              <a:rPr lang="el-GR" dirty="0" smtClean="0"/>
              <a:t>Τρόποι ελέγχου </a:t>
            </a:r>
          </a:p>
          <a:p>
            <a:pPr lvl="1"/>
            <a:r>
              <a:rPr lang="el-GR" dirty="0" smtClean="0"/>
              <a:t>Υποχρεωτική υποβολή (κανονιστικές πράξεις, ανάθεση έργων, σύναψη συμβάσεων, τοπικό δημοψήφισμα κ.ά.)</a:t>
            </a:r>
          </a:p>
          <a:p>
            <a:pPr lvl="1"/>
            <a:r>
              <a:rPr lang="el-GR" dirty="0" smtClean="0"/>
              <a:t>Ειδική διοικητική προσφυγή εντός 15 ημερών από δημοσίευση ή γνώση (και για παραλείψεις οφειλόμενης νόμιμης ενέργειας)</a:t>
            </a:r>
          </a:p>
          <a:p>
            <a:pPr lvl="1"/>
            <a:r>
              <a:rPr lang="el-GR" dirty="0" smtClean="0"/>
              <a:t>Αυτεπαγγέλτως </a:t>
            </a:r>
          </a:p>
          <a:p>
            <a:r>
              <a:rPr lang="el-GR" dirty="0" smtClean="0"/>
              <a:t> Διαδικασία: απόφαση εντός 40 ημερών για πράξεις που υποβάλλονται υποχρεωτικά ή 2 μηνών κατόπιν προσφυγής / αυτεπαγγέλτως </a:t>
            </a:r>
          </a:p>
          <a:p>
            <a:r>
              <a:rPr lang="el-GR" dirty="0" smtClean="0"/>
              <a:t>Η  άσκηση της ειδικής διοικητικής προσφυγής αποτελεί προϋπόθεση για την άσκηση ενδίκων βοηθημάτων ενώπιον των αρμόδιων δικαστηρίων – Δεν εφαρμόζεται μέχρι την έναρξη λειτουργίας της Αυτοτελούς Υπηρεσίας</a:t>
            </a:r>
          </a:p>
          <a:p>
            <a:r>
              <a:rPr lang="el-GR" dirty="0" smtClean="0"/>
              <a:t>Δεν χωρεί κατά των πράξεων του Ελεγκτή Νομιμότητας ειδική προσφυγή ή αίτηση θεραπείας ενώπιον Υπουργού- μόνον δικαστικός έλεγχος (ακυρωτική διαφορά)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Αναστολή εκτέλεσης</a:t>
            </a:r>
            <a:endParaRPr lang="en-GB" dirty="0"/>
          </a:p>
        </p:txBody>
      </p:sp>
      <p:sp>
        <p:nvSpPr>
          <p:cNvPr id="3" name="Content Placeholder 2"/>
          <p:cNvSpPr>
            <a:spLocks noGrp="1"/>
          </p:cNvSpPr>
          <p:nvPr>
            <p:ph idx="1"/>
          </p:nvPr>
        </p:nvSpPr>
        <p:spPr/>
        <p:txBody>
          <a:bodyPr>
            <a:normAutofit fontScale="85000" lnSpcReduction="20000"/>
          </a:bodyPr>
          <a:lstStyle/>
          <a:p>
            <a:r>
              <a:rPr lang="el-GR" dirty="0" smtClean="0"/>
              <a:t>Οι αποφάσεις των συλλογικών και μονομελών οργάνων των δήμων και των περιφερειών και των νομικών προσώπων δημοσίου δικαίου αυτών είναι εκτελεστές αφότου εκδοθούν (ά. 224)</a:t>
            </a:r>
          </a:p>
          <a:p>
            <a:r>
              <a:rPr lang="el-GR" dirty="0" smtClean="0"/>
              <a:t>Αναστολή χορηγείται από τον Ελεγκτή νομιμότητας κατόπιν αιτήματος που υποβάλλεται με την ειδική προσφυγή</a:t>
            </a:r>
          </a:p>
          <a:p>
            <a:r>
              <a:rPr lang="el-GR" dirty="0" smtClean="0"/>
              <a:t>Αναστολή χορηγείται εάν η προσφυγή είναι προδήλως βάσιμη ή ο προσφεύγων θα υποστεί ανεπανόρθωτη ή δυσχερώς επανορθώσιμη βλάβη μέχρι την εξέτασή της </a:t>
            </a:r>
          </a:p>
          <a:p>
            <a:r>
              <a:rPr lang="el-GR" dirty="0" smtClean="0"/>
              <a:t>Ισχύς αναστολής μέχρι την απόφαση – 2 μήνες κατ’ ανώτατο όριο (ά. 228)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ΤΟΠΙΚΗ ΑΥΤΟΔΙΟΙΚΗΣΗ</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Συνταγματικό πλαίσιο</a:t>
            </a:r>
            <a:endParaRPr lang="en-GB"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r>
              <a:rPr lang="el-GR" dirty="0" smtClean="0"/>
              <a:t>Άρθρο 102 Σ </a:t>
            </a:r>
          </a:p>
          <a:p>
            <a:pPr lvl="1"/>
            <a:r>
              <a:rPr lang="el-GR" dirty="0" smtClean="0"/>
              <a:t>Κατοχυρώνεται το τεκμήριο αρμοδιότητας των ΟΤΑ για τη διοίκηση των τοπικών υποθέσεων </a:t>
            </a:r>
          </a:p>
          <a:p>
            <a:pPr lvl="1"/>
            <a:r>
              <a:rPr lang="el-GR" dirty="0" smtClean="0"/>
              <a:t>Ορίζεται ότι η τοπική αυτοδιοίκηση περιλαμβάνει 2 βαθμούς – δεσμεύεται ο νομοθέτης</a:t>
            </a:r>
          </a:p>
          <a:p>
            <a:pPr lvl="1"/>
            <a:r>
              <a:rPr lang="el-GR" dirty="0" smtClean="0"/>
              <a:t>Κατοχυρώνεται η διοικητική αυτοτέλεια των ΟΤΑ: αρμοδιότητα να αποφασίζουν με οικεία όργανα για τις τοπικές υποθέσεις και να επιδιώκουν δικαστικώς τις απαιτήσεις τους – Δεν είναι αυτόνομοι, δεν θέτουν αυτοτελείς κανόνες δικαίου</a:t>
            </a:r>
          </a:p>
          <a:p>
            <a:pPr lvl="1"/>
            <a:r>
              <a:rPr lang="el-GR" dirty="0" smtClean="0"/>
              <a:t>Κατοχυρώνεται ο κανόνας της εκλογής των αρχών των ΟΤΑ με καθολική και μυστική ψηφοφορία </a:t>
            </a:r>
          </a:p>
          <a:p>
            <a:pPr lvl="1"/>
            <a:r>
              <a:rPr lang="el-GR" dirty="0" smtClean="0"/>
              <a:t>Καθορίζεται η καθ’ </a:t>
            </a:r>
            <a:r>
              <a:rPr lang="el-GR" dirty="0" err="1" smtClean="0"/>
              <a:t>ύλην</a:t>
            </a:r>
            <a:r>
              <a:rPr lang="el-GR" dirty="0" smtClean="0"/>
              <a:t> αρμοδιότητα: τοπικές υποθέσεις </a:t>
            </a:r>
          </a:p>
          <a:p>
            <a:pPr lvl="1"/>
            <a:r>
              <a:rPr lang="el-GR" dirty="0" smtClean="0"/>
              <a:t>Οριοθετείται η εποπτεία που ασκείται από το κράτος: εποπτεία νομιμότητας </a:t>
            </a:r>
          </a:p>
          <a:p>
            <a:pPr lvl="1"/>
            <a:r>
              <a:rPr lang="el-GR" dirty="0" smtClean="0"/>
              <a:t>Υπόδειξη για τη διασφάλιση της οικονομικής επάρκειας των ΟΤΑ</a:t>
            </a:r>
          </a:p>
          <a:p>
            <a:pPr lvl="1"/>
            <a:r>
              <a:rPr lang="el-GR" dirty="0" smtClean="0"/>
              <a:t>Προβλέπεται δυνατότητα σύστασης συνδέσμων των ΟΤΑ</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 βαθμός ΟΤΑ</a:t>
            </a:r>
            <a:endParaRPr lang="en-GB" dirty="0"/>
          </a:p>
        </p:txBody>
      </p:sp>
      <p:sp>
        <p:nvSpPr>
          <p:cNvPr id="3" name="Content Placeholder 2"/>
          <p:cNvSpPr>
            <a:spLocks noGrp="1"/>
          </p:cNvSpPr>
          <p:nvPr>
            <p:ph idx="1"/>
          </p:nvPr>
        </p:nvSpPr>
        <p:spPr/>
        <p:txBody>
          <a:bodyPr>
            <a:normAutofit lnSpcReduction="10000"/>
          </a:bodyPr>
          <a:lstStyle/>
          <a:p>
            <a:r>
              <a:rPr lang="el-GR" dirty="0" smtClean="0"/>
              <a:t>Δήμοι: Μοναδική μορφή ΟΤΑ α’ βαθμού</a:t>
            </a:r>
          </a:p>
          <a:p>
            <a:r>
              <a:rPr lang="el-GR" dirty="0" smtClean="0"/>
              <a:t>ΝΠΔΔ</a:t>
            </a:r>
          </a:p>
          <a:p>
            <a:r>
              <a:rPr lang="el-GR" dirty="0" smtClean="0"/>
              <a:t>Διέπονται από τον ΚΔΚ (Ν.3463/2006) και Ν.3852/2010 (προβλέπεται σύσταση Επιτροπής για τη σύνταξη Ενιαίου Κώδικα Αυτοδιοίκησης – ά. 283 παρ. 9 )</a:t>
            </a:r>
          </a:p>
          <a:p>
            <a:r>
              <a:rPr lang="el-GR" dirty="0" smtClean="0"/>
              <a:t>Αρμοδιότητα για τις τοπικές υποθέσεις εφόσον δεν προβλέπεται αρμοδιότητα περιφέρειας ή κράτους ή άλλου ΝΠΔΔ</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Περιφερειακά όργανα του </a:t>
            </a:r>
            <a:r>
              <a:rPr lang="el-GR" dirty="0" err="1" smtClean="0"/>
              <a:t>ΚράτουΣ</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Τοπική υπόθεση </a:t>
            </a:r>
            <a:endParaRPr lang="en-GB"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l-GR" dirty="0" smtClean="0"/>
              <a:t>Δεν είναι ευχερής ο προσδιορισμός </a:t>
            </a:r>
          </a:p>
          <a:p>
            <a:r>
              <a:rPr lang="el-GR" dirty="0" smtClean="0"/>
              <a:t>Προστασία, ανάπτυξη και βελτίωση των κατοίκων της περιφέρειας ΟΤΑ και ικανοποίηση ορισμένων βασικών αναγκών τους</a:t>
            </a:r>
          </a:p>
          <a:p>
            <a:r>
              <a:rPr lang="el-GR" dirty="0" smtClean="0"/>
              <a:t>Ορθολογική ανάπτυξη δραστηριότητας σε επίπεδο ΟΤΑ</a:t>
            </a:r>
          </a:p>
          <a:p>
            <a:r>
              <a:rPr lang="el-GR" dirty="0" smtClean="0"/>
              <a:t>Όχι αρμοδιότητα για υποθέσεις σχετικά με την προαγωγή γενικότερων συμφερόντων ολόκληρης της χώρας – ικανοποίηση βασικών αναγκών του συνόλου του πληθυσμού ή ευρύτερων περιοχών κατά τρόπο ενιαίο ή ορθολογικότερη οργάνωση κεντρικά ή καθ’ </a:t>
            </a:r>
            <a:r>
              <a:rPr lang="el-GR" dirty="0" err="1" smtClean="0"/>
              <a:t>ύλην</a:t>
            </a:r>
            <a:r>
              <a:rPr lang="el-GR" dirty="0" smtClean="0"/>
              <a:t> αυτοδιοίκηση</a:t>
            </a:r>
          </a:p>
          <a:p>
            <a:r>
              <a:rPr lang="el-GR" dirty="0" smtClean="0"/>
              <a:t>Εξαιρέσεις επιτρέπονται – αρχή αναλογικότητας </a:t>
            </a:r>
          </a:p>
          <a:p>
            <a:r>
              <a:rPr lang="el-GR" dirty="0" err="1" smtClean="0"/>
              <a:t>Πρβλ</a:t>
            </a:r>
            <a:r>
              <a:rPr lang="el-GR" dirty="0" smtClean="0"/>
              <a:t>. απαρίθμηση αρμοδιοτήτων στο ά. 75 ΚΔΚ, καταστήματα υγειονομικού ενδιαφέροντος, ρύθμιση κυκλοφορίας, δημοτική συγκοινωνία κ.ά. , ακόμη και κρατικές αρμοδιότητες που έχουν μεταβιβασθεί σε Δήμους (π.χ. ληξιαρχείο, δημοτολόγιο και μητρώο αρρένων, άδειες κινηματογράφων και θεάτρων και επιθεωρήσεις αυτών κ.ά.)</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Κανονιστικές αρμοδιότητες </a:t>
            </a:r>
            <a:endParaRPr lang="en-GB" dirty="0"/>
          </a:p>
        </p:txBody>
      </p:sp>
      <p:sp>
        <p:nvSpPr>
          <p:cNvPr id="3" name="Content Placeholder 2"/>
          <p:cNvSpPr>
            <a:spLocks noGrp="1"/>
          </p:cNvSpPr>
          <p:nvPr>
            <p:ph idx="1"/>
          </p:nvPr>
        </p:nvSpPr>
        <p:spPr/>
        <p:txBody>
          <a:bodyPr>
            <a:normAutofit fontScale="92500" lnSpcReduction="10000"/>
          </a:bodyPr>
          <a:lstStyle/>
          <a:p>
            <a:r>
              <a:rPr lang="el-GR" dirty="0" smtClean="0"/>
              <a:t>Άρθρο 79 ΚΔΚ: νομοθετική εξουσιοδότηση για έκδοση κανονιστικών πράξεων (τοπικές κανονιστικές αποφάσεις) για τη ρύθμιση θεμάτων σχετικών με τοπικές υποθέσεις – απαρίθμηση τομέων – στο πλαίσιο πάντως των κείμενων διατάξεων  - μη αποκλειστικές αρμοδιότητες για ορισμένα θέματα – ακόμη και κυρώσεις </a:t>
            </a:r>
          </a:p>
          <a:p>
            <a:r>
              <a:rPr lang="el-GR" dirty="0" smtClean="0"/>
              <a:t>Κανονιστική αρμοδιότητα για καθορισμό δικαιωμάτων και ανταποδοτικών τελών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 βαθμός ΟΤΑ</a:t>
            </a:r>
            <a:endParaRPr lang="en-GB" dirty="0"/>
          </a:p>
        </p:txBody>
      </p:sp>
      <p:sp>
        <p:nvSpPr>
          <p:cNvPr id="3" name="Content Placeholder 2"/>
          <p:cNvSpPr>
            <a:spLocks noGrp="1"/>
          </p:cNvSpPr>
          <p:nvPr>
            <p:ph idx="1"/>
          </p:nvPr>
        </p:nvSpPr>
        <p:spPr/>
        <p:txBody>
          <a:bodyPr>
            <a:normAutofit fontScale="85000" lnSpcReduction="20000"/>
          </a:bodyPr>
          <a:lstStyle/>
          <a:p>
            <a:r>
              <a:rPr lang="el-GR" dirty="0" smtClean="0"/>
              <a:t>Περιφέρειες: 13 συνολικά </a:t>
            </a:r>
          </a:p>
          <a:p>
            <a:r>
              <a:rPr lang="el-GR" dirty="0" smtClean="0"/>
              <a:t>Περιλαμβάνουν Περιφερειακές Ενότητες (πρώην νομαρχιακές αυτοδιοικήσεις) </a:t>
            </a:r>
          </a:p>
          <a:p>
            <a:r>
              <a:rPr lang="el-GR" dirty="0" smtClean="0"/>
              <a:t>ΝΠΔΔ </a:t>
            </a:r>
          </a:p>
          <a:p>
            <a:r>
              <a:rPr lang="el-GR" dirty="0" smtClean="0"/>
              <a:t>Κώδικας Νομαρχιακής Αυτοδιοίκησης (ΠΔ 30/1996)</a:t>
            </a:r>
          </a:p>
          <a:p>
            <a:r>
              <a:rPr lang="el-GR" dirty="0" smtClean="0"/>
              <a:t>Ν.3852/2010 καθορίζει λεπτομερώς ειδικές αποφασιστικές, συντονιστικές και γνωμοδοτικές αρμοδιότητες</a:t>
            </a:r>
          </a:p>
          <a:p>
            <a:r>
              <a:rPr lang="el-GR" dirty="0" smtClean="0"/>
              <a:t>Νομοθετική εξουσιοδότηση για μεταβίβαση αρμοδιοτήτων στις Περιφέρειες με διάταγμα (γνώμη </a:t>
            </a:r>
            <a:r>
              <a:rPr lang="el-GR" smtClean="0"/>
              <a:t>Ένωσης Περιφερειών)</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Συνταγματικές διατάξεις </a:t>
            </a:r>
            <a:endParaRPr lang="el-GR" dirty="0"/>
          </a:p>
        </p:txBody>
      </p:sp>
      <p:sp>
        <p:nvSpPr>
          <p:cNvPr id="3" name="Content Placeholder 2"/>
          <p:cNvSpPr>
            <a:spLocks noGrp="1"/>
          </p:cNvSpPr>
          <p:nvPr>
            <p:ph idx="1"/>
          </p:nvPr>
        </p:nvSpPr>
        <p:spPr>
          <a:xfrm>
            <a:off x="457200" y="1219200"/>
            <a:ext cx="8229600" cy="5334000"/>
          </a:xfrm>
        </p:spPr>
        <p:txBody>
          <a:bodyPr>
            <a:normAutofit fontScale="62500" lnSpcReduction="20000"/>
          </a:bodyPr>
          <a:lstStyle/>
          <a:p>
            <a:r>
              <a:rPr lang="el-GR" b="1" dirty="0" smtClean="0"/>
              <a:t>Άρθρο 101 Σ:</a:t>
            </a:r>
          </a:p>
          <a:p>
            <a:pPr>
              <a:buNone/>
            </a:pPr>
            <a:r>
              <a:rPr lang="el-GR" dirty="0" smtClean="0"/>
              <a:t>1.	Η διοίκηση του Κράτους οργανώνεται σύμφωνα με το αποκεντρωτικό σύστημα.</a:t>
            </a:r>
          </a:p>
          <a:p>
            <a:pPr>
              <a:buNone/>
            </a:pPr>
            <a:r>
              <a:rPr lang="el-GR" dirty="0" smtClean="0"/>
              <a:t> 2. 	Η διοικητική διαίρεση της Χώρας διαμορφώνεται με βάση τις γεωοικονομικές, κοινωνικές και συγκοινωνιακές συνθήκες.</a:t>
            </a:r>
          </a:p>
          <a:p>
            <a:pPr>
              <a:buNone/>
            </a:pPr>
            <a:r>
              <a:rPr lang="el-GR" dirty="0" smtClean="0"/>
              <a:t>3. 	</a:t>
            </a:r>
            <a:r>
              <a:rPr lang="el-GR" i="1" dirty="0" smtClean="0"/>
              <a:t>Τα περιφερειακά όργανα του Κράτους έχουν γενική αποφασιστική αρμοδιότητα για τις υποθέσεις της περιφέρειας τους. Τα κεντρικά όργανα του Κράτους, εκτός από ειδικές αρμοδιότητες, έχουν τη γενική κατεύθυνση, το συντονισμό και τον έλεγχο νομιμότητας των πράξεων των περιφερειακών οργάνων, όπως νόμος ορίζει.</a:t>
            </a:r>
          </a:p>
          <a:p>
            <a:pPr>
              <a:buNone/>
            </a:pPr>
            <a:r>
              <a:rPr lang="el-GR" dirty="0" smtClean="0"/>
              <a:t>4. 	Ο κοινός νομοθέτης και η Διοίκηση, όταν δρουν κανονιστικά, υποχρεούνται να λαμβάνουν υπόψη τις ιδιαίτερες συνθήκες των νησιωτικών και ορεινών περιοχών, μεριμνώντας για την ανάπτυξη τους.</a:t>
            </a:r>
          </a:p>
          <a:p>
            <a:r>
              <a:rPr lang="el-GR" b="1" dirty="0" smtClean="0"/>
              <a:t>Άρθρο 118 παρ. 3 Σ: </a:t>
            </a:r>
          </a:p>
          <a:p>
            <a:pPr>
              <a:buNone/>
            </a:pPr>
            <a:r>
              <a:rPr lang="el-GR" dirty="0" smtClean="0"/>
              <a:t>3. 	Ώσπου να εκδοθεί ο κατά το άρθρο 101 παράγραφος 3 νόμος εξακολουθούν να εφαρμόζονται οι διατάξεις που ισχύουν για την κατανομή αρμοδιοτήτων μεταξύ κεντρικών και περιφερειακών υπηρεσιών. </a:t>
            </a:r>
            <a:r>
              <a:rPr lang="el-GR" i="1" dirty="0" smtClean="0"/>
              <a:t>Οι διατάξεις αυτές μπορεί να τροποποιούνται με τη μεταφορά ειδικών αρμοδιοτήτων από τις κεντρικές στις περιφερειακές υπηρεσίες.</a:t>
            </a:r>
            <a:endParaRPr lang="el-G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l-GR" sz="4000" dirty="0" smtClean="0"/>
              <a:t>Νομολογία (</a:t>
            </a:r>
            <a:r>
              <a:rPr lang="el-GR" sz="4000" dirty="0" err="1" smtClean="0"/>
              <a:t>ΣτΕ</a:t>
            </a:r>
            <a:r>
              <a:rPr lang="el-GR" sz="4000" dirty="0" smtClean="0"/>
              <a:t> 1024/2008 )</a:t>
            </a:r>
            <a:endParaRPr lang="el-GR" sz="4000" dirty="0"/>
          </a:p>
        </p:txBody>
      </p:sp>
      <p:sp>
        <p:nvSpPr>
          <p:cNvPr id="3" name="Content Placeholder 2"/>
          <p:cNvSpPr>
            <a:spLocks noGrp="1"/>
          </p:cNvSpPr>
          <p:nvPr>
            <p:ph idx="1"/>
          </p:nvPr>
        </p:nvSpPr>
        <p:spPr>
          <a:xfrm>
            <a:off x="457200" y="1219200"/>
            <a:ext cx="8534400" cy="5410200"/>
          </a:xfrm>
        </p:spPr>
        <p:txBody>
          <a:bodyPr>
            <a:normAutofit fontScale="55000" lnSpcReduction="20000"/>
          </a:bodyPr>
          <a:lstStyle/>
          <a:p>
            <a:r>
              <a:rPr lang="el-GR" dirty="0" smtClean="0"/>
              <a:t> Οι κεντρικές υπηρεσίες έχουν</a:t>
            </a:r>
            <a:r>
              <a:rPr lang="en-US" dirty="0" smtClean="0"/>
              <a:t> </a:t>
            </a:r>
            <a:r>
              <a:rPr lang="el-GR" dirty="0" smtClean="0"/>
              <a:t>ειδικές αρμοδιότητες</a:t>
            </a:r>
            <a:r>
              <a:rPr lang="en-US" dirty="0" smtClean="0"/>
              <a:t> </a:t>
            </a:r>
            <a:r>
              <a:rPr lang="el-GR" dirty="0" smtClean="0"/>
              <a:t>και τη «τη γενική κατεύθυνση, το συντονισμό και τον έλεγχο των περιφερειακών οργάνων», όπως νόμος ορίζει</a:t>
            </a:r>
          </a:p>
          <a:p>
            <a:r>
              <a:rPr lang="el-GR" dirty="0" smtClean="0"/>
              <a:t>Στον νομοθέτη απόκειται να καθορίσει ότι ορισμένη κατηγορία υποθέσεων εντάσσεται σε ενιαίο σύστημα διαχείρισης ορισμένου διοικητικού, οικονομικού, κοινωνικού ή άλλου τομέα για την εξυπηρέτηση δημοσίου σκοπού πέραν ή υπέρτερου των τοπικών αναγκών, να αναγάγει την κατηγορία αυτή των υποθέσεων σε κρατικό μέλημα και να αναθέτει την άσκηση των συναφών αρμοδιοτήτων στις κεντρικές κρατικές ή σε ενιαίο και κοινό για όλη την Επικράτεια κρατικό νομικό πρόσωπο δημοσίου δικαίου, είτε τέλος να παραχωρήσει τις αρμοδιότητες αυτές σε περισσότερους φορείς κατά περιφέρειες και να ορίσει ότι οι οργανισμοί τοπικής αυτοδιοίκησης δεν έχουν ανάμιξη στην κατηγορίας αυτή υποθέσεων</a:t>
            </a:r>
          </a:p>
          <a:p>
            <a:r>
              <a:rPr lang="el-GR" dirty="0" smtClean="0"/>
              <a:t>Δικαστικός έλεγχος των επιλογών του νομοθέτη ως προς τον χαρακτηρισμό των υποθέσεων ως κεντρικών, περιφερειακών ή τοπικών </a:t>
            </a:r>
            <a:r>
              <a:rPr lang="el-GR" b="1" dirty="0" smtClean="0"/>
              <a:t>οριακός : </a:t>
            </a:r>
            <a:r>
              <a:rPr lang="el-GR" i="1" dirty="0" smtClean="0"/>
              <a:t>διαφυλάχθηκαν επαρκείς και σημαντικές αρμοδιότητες υπέρ των περιφερειακών κρατικών οργάνων και εν γένει του Κράτους, ως Κεντρικής Διοίκησης;</a:t>
            </a:r>
          </a:p>
          <a:p>
            <a:r>
              <a:rPr lang="el-GR" i="1" dirty="0" smtClean="0"/>
              <a:t>Έχει δοθεί όμως από την παρ. 3 του άρθρου 118 του Συντάγματος η δυνατότητα μεταβίβασης στα περιφερειακά όργανα αρμοδιοτήτων που ασκούσαν οι κεντρικές υπηρεσίες και αφορούσαν υποθέσεις της περιφέρειας (όχι αντίστροφα: αντισυνταγματικότητα) </a:t>
            </a:r>
            <a:endParaRPr lang="el-GR"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Ν. 3852/2010 (Καλλικράτης) – βλ. και Ν. 4071/2012 </a:t>
            </a:r>
            <a:endParaRPr lang="el-GR"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r>
              <a:rPr lang="el-GR" dirty="0" smtClean="0"/>
              <a:t>1 βαθμός αποκέντρωσης (άρθρο 6)</a:t>
            </a:r>
          </a:p>
          <a:p>
            <a:r>
              <a:rPr lang="el-GR" dirty="0" smtClean="0"/>
              <a:t>7 αποκεντρωμένες Διοικήσεις με εδαφική έννοια, ως ενιαίες οργανωτικές μονάδες</a:t>
            </a:r>
          </a:p>
          <a:p>
            <a:pPr lvl="1"/>
            <a:r>
              <a:rPr lang="el-GR" dirty="0" smtClean="0"/>
              <a:t>Αττικής, η οποία εκτείνεται στα όρια της  περιφέρειας Αττικής με έδρα την Αθήνα</a:t>
            </a:r>
          </a:p>
          <a:p>
            <a:pPr lvl="1"/>
            <a:r>
              <a:rPr lang="el-GR" dirty="0" smtClean="0"/>
              <a:t>Θεσσαλίας - Στερεάς Ελλάδας, η οποία εκτείνεται στα όρια των περιφερειών Θεσσαλίας και Στερεάς Ελλάδας με έδρα τη Λάρισα</a:t>
            </a:r>
          </a:p>
          <a:p>
            <a:pPr lvl="1"/>
            <a:r>
              <a:rPr lang="el-GR" dirty="0" smtClean="0"/>
              <a:t>Ηπείρου - Δυτικής Μακεδονίας, η οποία εκτείνεται στα όρια των περιφερειών Ηπείρου και Δυτικής Μακεδονίας με έδρα τα Ιωάννινα</a:t>
            </a:r>
          </a:p>
          <a:p>
            <a:pPr lvl="1"/>
            <a:r>
              <a:rPr lang="el-GR" dirty="0" smtClean="0"/>
              <a:t>Πελοποννήσου, Δυτικής Ελλάδας και Ιονίου, η οποία εκτείνεται στα όρια των περιφερειών Πελοποννήσου, Δυτικής Ελλάδας και Ιονίου με έδρα την Πάτρα</a:t>
            </a:r>
          </a:p>
          <a:p>
            <a:pPr lvl="1"/>
            <a:r>
              <a:rPr lang="el-GR" dirty="0" smtClean="0"/>
              <a:t>Αιγαίου, η οποία εκτείνεται στα όρια των περιφερειών Βορείου Αιγαίου και Νοτίου Αιγαίου με έδρα τον Πειραιά</a:t>
            </a:r>
          </a:p>
          <a:p>
            <a:pPr lvl="1"/>
            <a:r>
              <a:rPr lang="el-GR" dirty="0" smtClean="0"/>
              <a:t>Κρήτης, η οποία εκτείνεται στα όρια της περιφέρειας Κρήτης με έδρα το Ηράκλειο</a:t>
            </a:r>
          </a:p>
          <a:p>
            <a:pPr lvl="1"/>
            <a:r>
              <a:rPr lang="el-GR" dirty="0" smtClean="0"/>
              <a:t>Μακεδονίας - Θράκης, η οποία εκτείνεται στα όρια της περιφέρειας Ανατολικής Μακεδονίας - Θράκης και Κεντρικής Μακεδονίας με έδρα τη Θεσσαλονίκη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ΑΙ\Pictures\GreeceDioikiseis.png"/>
          <p:cNvPicPr>
            <a:picLocks noChangeAspect="1" noChangeArrowheads="1"/>
          </p:cNvPicPr>
          <p:nvPr/>
        </p:nvPicPr>
        <p:blipFill>
          <a:blip r:embed="rId2" cstate="print"/>
          <a:srcRect/>
          <a:stretch>
            <a:fillRect/>
          </a:stretch>
        </p:blipFill>
        <p:spPr bwMode="auto">
          <a:xfrm>
            <a:off x="2032317" y="838523"/>
            <a:ext cx="5079365" cy="518095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Αποκεντρωμένες Διοικήσεις </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Διοικητικές περιφέρειες του κράτους </a:t>
            </a:r>
          </a:p>
          <a:p>
            <a:r>
              <a:rPr lang="el-GR" dirty="0" smtClean="0"/>
              <a:t>Διαδέχθηκαν τις υπηρεσιακές μονάδες «Περιφέρειες» που είχαν συσταθεί με Ν.2503/1997</a:t>
            </a:r>
          </a:p>
          <a:p>
            <a:r>
              <a:rPr lang="el-GR" dirty="0" smtClean="0"/>
              <a:t>Διαθέτουν διοικητική και δημοσιονομική αυτοτέλεια </a:t>
            </a:r>
          </a:p>
          <a:p>
            <a:r>
              <a:rPr lang="el-GR" dirty="0" smtClean="0"/>
              <a:t>Διοικητική αυτοτέλεια: προΐσταται Γενικός Γραμματέας, ανεξάρτητη διοικητική οργάνωση από τα υπουργεία, δικό της προσωπικό – Διατάγματα για τη διάρθρωση και τις οργανικές θέσεις προσωπικού</a:t>
            </a:r>
          </a:p>
          <a:p>
            <a:r>
              <a:rPr lang="el-GR" dirty="0" smtClean="0"/>
              <a:t>Δημοσιονομική αυτοτέλεια: δικό της προϋπολογισμό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l-GR" sz="3200" dirty="0" smtClean="0"/>
              <a:t>Γενικός Γραμματέας Αποκεντρωμένης Διοίκησης </a:t>
            </a:r>
            <a:endParaRPr lang="el-GR" sz="3200" dirty="0"/>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l-GR" dirty="0" smtClean="0"/>
              <a:t>Προΐσταται σε κάθε Αποκεντρωμένη Διοίκηση </a:t>
            </a:r>
          </a:p>
          <a:p>
            <a:r>
              <a:rPr lang="el-GR" dirty="0" smtClean="0"/>
              <a:t>Μετακλητός δημόσιος υπάλληλος (Ν. 2503/1997)</a:t>
            </a:r>
          </a:p>
          <a:p>
            <a:r>
              <a:rPr lang="el-GR" dirty="0" smtClean="0"/>
              <a:t>Διορίζεται και παύεται με πράξη του Υπουργικού Συμβουλίου μετά από εισήγηση του Υπουργού</a:t>
            </a:r>
          </a:p>
          <a:p>
            <a:r>
              <a:rPr lang="el-GR" dirty="0" smtClean="0"/>
              <a:t>Υπάγεται για την υπηρεσιακή του κατάσταση στον Υπουργό Εσωτερικών</a:t>
            </a:r>
          </a:p>
          <a:p>
            <a:r>
              <a:rPr lang="el-GR" dirty="0" smtClean="0"/>
              <a:t>Αναπληρώνεται (έλλειψη, απουσία ή κώλυμα) από τον Γενικό Διευθυντή της Αποκεντρωμένης Διοίκησης (μόνιμος δημόσιος υπάλληλος)</a:t>
            </a:r>
          </a:p>
          <a:p>
            <a:r>
              <a:rPr lang="el-GR" dirty="0" smtClean="0"/>
              <a:t>Έχει γενικές και ειδικές αρμοδιότητες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αρμοδιότητες ΓΓΑΔ</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Εκπροσωπεί την Κυβέρνηση και είναι αρμόδιος για την εφαρμογή της κυβερνητικής πολιτικής σε περιφερειακό επίπεδο </a:t>
            </a:r>
          </a:p>
          <a:p>
            <a:r>
              <a:rPr lang="el-GR" dirty="0" smtClean="0"/>
              <a:t>Διευθύνει τις υπηρεσίες της Αποκεντρωμένης Διοίκησης, κατευθύνει και συντονίζει </a:t>
            </a:r>
          </a:p>
          <a:p>
            <a:r>
              <a:rPr lang="el-GR" dirty="0" smtClean="0"/>
              <a:t>Ιεραρχικός και πειθαρχικός προϊστάμενος υπαλλήλων της Αποκεντρωμένης Διοίκησης</a:t>
            </a:r>
          </a:p>
          <a:p>
            <a:r>
              <a:rPr lang="el-GR" dirty="0" smtClean="0"/>
              <a:t>Προΐσταται των αστυνομικών, λιμενικών και πυροσβεστικών αρχών </a:t>
            </a:r>
          </a:p>
          <a:p>
            <a:r>
              <a:rPr lang="el-GR" dirty="0" smtClean="0"/>
              <a:t>Ασκεί διοικητική εποπτεία επί των ΟΤΑ</a:t>
            </a:r>
          </a:p>
          <a:p>
            <a:r>
              <a:rPr lang="el-GR" dirty="0" smtClean="0"/>
              <a:t>Κύριος </a:t>
            </a:r>
            <a:r>
              <a:rPr lang="el-GR" dirty="0" err="1" smtClean="0"/>
              <a:t>διατάκτης</a:t>
            </a:r>
            <a:r>
              <a:rPr lang="el-GR" dirty="0" smtClean="0"/>
              <a:t> του προϋπολογισμού της Αποκεντρωμένης Διοίκησης </a:t>
            </a:r>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1525</Words>
  <Application>Microsoft Office PowerPoint</Application>
  <PresentationFormat>On-screen Show (4:3)</PresentationFormat>
  <Paragraphs>131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Περιφερειακά όργανα του Κράτους – Τοπική αυτοδιοίκηση</vt:lpstr>
      <vt:lpstr>Περιφερειακά όργανα του ΚράτουΣ</vt:lpstr>
      <vt:lpstr>Συνταγματικές διατάξεις </vt:lpstr>
      <vt:lpstr>Νομολογία (ΣτΕ 1024/2008 )</vt:lpstr>
      <vt:lpstr>Ν. 3852/2010 (Καλλικράτης) – βλ. και Ν. 4071/2012 </vt:lpstr>
      <vt:lpstr>Slide 6</vt:lpstr>
      <vt:lpstr>Αποκεντρωμένες Διοικήσεις </vt:lpstr>
      <vt:lpstr>Γενικός Γραμματέας Αποκεντρωμένης Διοίκησης </vt:lpstr>
      <vt:lpstr>Γενικές αρμοδιότητες ΓΓΑΔ</vt:lpstr>
      <vt:lpstr>Ειδικές αρμοδιότητες  (Άρθρο 280 Ν.3852/2010)</vt:lpstr>
      <vt:lpstr>Έκδοση διοικητικών πράξεων</vt:lpstr>
      <vt:lpstr>Ένταξη στη διοικητική ιεραρχία </vt:lpstr>
      <vt:lpstr>Αυτοτελής υπηρεσία εποπτείας ΟΤΑ  (ά. 215-224 Ν.3852/2010)</vt:lpstr>
      <vt:lpstr>Ελεγκτής Νομιμότητας</vt:lpstr>
      <vt:lpstr>Εποπτεία επί των πράξεων</vt:lpstr>
      <vt:lpstr>Αναστολή εκτέλεσης</vt:lpstr>
      <vt:lpstr>ΤΟΠΙΚΗ ΑΥΤΟΔΙΟΙΚΗΣΗ</vt:lpstr>
      <vt:lpstr>Συνταγματικό πλαίσιο</vt:lpstr>
      <vt:lpstr>Α’ βαθμός ΟΤΑ</vt:lpstr>
      <vt:lpstr>Τοπική υπόθεση </vt:lpstr>
      <vt:lpstr>Κανονιστικές αρμοδιότητες </vt:lpstr>
      <vt:lpstr>Β’ βαθμός ΟΤΑ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Περιφερειακά όργανα του Κράτους</dc:title>
  <dc:creator>ΑΙ</dc:creator>
  <cp:lastModifiedBy>ΑΙ</cp:lastModifiedBy>
  <cp:revision>14</cp:revision>
  <dcterms:created xsi:type="dcterms:W3CDTF">2006-08-16T00:00:00Z</dcterms:created>
  <dcterms:modified xsi:type="dcterms:W3CDTF">2015-03-31T07:41:08Z</dcterms:modified>
</cp:coreProperties>
</file>