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47" d="100"/>
          <a:sy n="47" d="100"/>
        </p:scale>
        <p:origin x="948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A7C4A3-0833-70E7-0B66-5CDA2F9AF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C0634CB-2156-7378-0665-A76447623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451208-E81F-C6A9-2BE2-577B5CF52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529889-116C-985E-833C-A3CDCEF1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C6EA56B-DE10-5E74-C6D4-DEE2021F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48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F247AA-FCF7-0FD8-33B0-6422EEACE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7C10FE7-3176-D086-A6E7-48F580CE8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FCF962B-AE85-7D0D-451C-989A9A3AA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ED9C813-1371-799A-8950-B37A12D65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105259-0BE1-1AD6-62BF-CF496607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977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BA8965D-47F1-1147-6A0A-CA97BA5F6D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6D3E7D1-B5A2-7BA0-5FA0-5B12CE741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9C97DE-61A2-4B0E-DEE1-B94F5322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947BB78-2331-B4AE-285F-76569128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6FFA2E5-CA56-BF97-F749-347290B9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40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7C3BA46-0BFB-C76A-3370-2B271F1FC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4D12A2-E880-39B8-FC7B-601DFDC6F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112CCB6-50B1-94EA-DA75-3DC0AE730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101E7B2-BD71-8886-A98F-AD26903DA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EB8896A-D3CC-1192-C973-0BDF90B32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19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F111D5-8BDB-E2F3-116D-12CB13ECA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205E8F9-B346-0271-A8D4-0C9CCB692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369B2F-B2CA-F7E6-81CA-2EE587453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445FCDC-B4E6-7866-642A-EA4F38ABE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6BF3124-2719-5F6B-ED42-525B53DD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61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A52BD1-422D-8E30-7D26-99A2AD78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AC1267-FBAD-B0A6-5D26-8D04F6E32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AC4451C-91D6-13C8-93FC-13F1B15210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F52EE4B-1F15-D478-F7DD-D2B1DF70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834303E-60D8-A9D2-D5F4-74C44FC1E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AA9A6F1-4D76-581F-F192-1D6DD1211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09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5520DB-92C3-52B1-8354-EE2826E1A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19E48B9-A97D-9126-5EA3-A311C50B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56DF744-5EE9-41A5-0B2A-46833AAC46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1980D1B-8D44-F54C-8F8F-949DBEAEC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F0902C8-1E02-6E1C-0715-E6AFF4730E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2E564D9-995F-A6E4-96EB-EF1E9CBA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75C06CC-BE62-0FBE-F575-F2FF1856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74077BC4-AFDE-B48F-2C2A-0E65BFB0D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710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724630-FF5A-63C3-2D8D-CD0A3F637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7EA18B9-F9F6-6A27-54DD-8512B04A6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387236F-8EC1-8EB1-AB98-0C7FF11C9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90BC19A-17FE-5D55-DC52-C79B5C651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904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FADD010-AB4D-732C-EC5C-718C8C64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655B2AC-C1FE-72F8-E950-91E6B132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A9E0C8C-1683-7AD8-4FD0-63F6B29F8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574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2EDCE0-AC05-1F48-F029-F9DDC8BE2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EF669F-9288-22BE-D657-689A3C397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0E5CDC5-A263-CD48-9793-FE56F29E2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607CAD-F9CA-A8F7-B5E6-1DF79AFBA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B1A1D7F-154F-03D6-804F-5983E111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2273BF3-F561-9EA9-5EBF-57B75056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134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5979AB-C18B-2D65-EC37-BBF9233E4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220366A-C9B9-3A32-C9DB-CA901B41AC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B4F1698-282D-3A92-E5B4-4877B6507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0F8D554-3B9D-14D9-8413-5968EE94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B03A3C0-A96F-EDC3-1EE0-B500221E4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8ECC937-7A70-DD81-8389-541129D4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503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4C4A34E-0751-9BA6-2789-8ABD7FABE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C95AA0D-DC33-59C0-F34F-AFABA11A2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2873D67-4344-1A8E-2110-9A1E460EF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1B2EF8-075C-4BBF-A95D-23E27191D270}" type="datetimeFigureOut">
              <a:rPr lang="el-GR" smtClean="0"/>
              <a:t>10/5/2025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7DD7E86-85D0-72DE-27D4-4700FC55E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2AD0CF8-7BB9-4503-D4F7-17A0ABBE5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87758C-7084-4F0D-80CC-F5159CF3236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885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C5AE56-722D-DA86-5EB3-392FD3D9A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04729"/>
            <a:ext cx="9144000" cy="3832326"/>
          </a:xfrm>
        </p:spPr>
        <p:txBody>
          <a:bodyPr>
            <a:normAutofit fontScale="90000"/>
          </a:bodyPr>
          <a:lstStyle/>
          <a:p>
            <a:r>
              <a:rPr lang="el-GR" dirty="0"/>
              <a:t>ΑΡΘΡΟ 17</a:t>
            </a:r>
            <a:br>
              <a:rPr lang="el-GR" dirty="0"/>
            </a:br>
            <a:r>
              <a:rPr lang="el-GR" dirty="0"/>
              <a:t>ΘΑΝΑΤΟΣ </a:t>
            </a:r>
            <a:br>
              <a:rPr lang="el-GR" dirty="0"/>
            </a:br>
            <a:r>
              <a:rPr lang="el-GR" dirty="0"/>
              <a:t>ή </a:t>
            </a:r>
            <a:br>
              <a:rPr lang="el-GR" dirty="0"/>
            </a:br>
            <a:r>
              <a:rPr lang="el-GR" dirty="0"/>
              <a:t>ΤΡΑΥΜΝΑΤΙΣΜΟΣ</a:t>
            </a:r>
            <a:br>
              <a:rPr lang="el-GR" dirty="0"/>
            </a:br>
            <a:r>
              <a:rPr lang="el-GR" dirty="0"/>
              <a:t>ΕΠΙΒΑΤΗ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36E174B-A492-4ABB-43B1-7D45CA17A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9034"/>
            <a:ext cx="9144000" cy="1508468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dirty="0"/>
              <a:t>Χρήστος Χρυσάνθης</a:t>
            </a:r>
          </a:p>
        </p:txBody>
      </p:sp>
    </p:spTree>
    <p:extLst>
      <p:ext uri="{BB962C8B-B14F-4D97-AF65-F5344CB8AC3E}">
        <p14:creationId xmlns:p14="http://schemas.microsoft.com/office/powerpoint/2010/main" val="3061727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E10C95-EA1C-AAE0-0167-7D92C610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17" y="594068"/>
            <a:ext cx="11042691" cy="5806731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Το ατύχημα μπορεί να είναι κάτι διαρκές και όχι στιγμιαίο ή κάτι που δεν γίνεται άμεσα αντιληπτό, όπως π.χ. ο μολυσμένος αέριας στην καμπίνα.</a:t>
            </a:r>
          </a:p>
          <a:p>
            <a:pPr algn="just"/>
            <a:r>
              <a:rPr lang="el-GR" dirty="0"/>
              <a:t>Το ατύχημα πρέπει να είναι κάτι εξωτερικό σε σχέση με τον επιβάτη.</a:t>
            </a:r>
          </a:p>
          <a:p>
            <a:pPr algn="just"/>
            <a:r>
              <a:rPr lang="el-GR" dirty="0"/>
              <a:t>Λόγω του παραπάνω, κατά μια άποψη αν ο αερομεταφορέας συμμορφώνεται με τις εποπτικές και κανονιστικές υποχρεώσεις για την ασφάλεια της πτήσης, μπορεί ένα συμβάν να μην είναι ατύχημα: π.χ. λιποθυμία επιβάτη λόγω άγχους ή καρδιακής ανεπάρκειας αλλά υπό κανονικές συνθήκες απογείωσης/προσγείωσης.</a:t>
            </a:r>
          </a:p>
          <a:p>
            <a:pPr algn="just"/>
            <a:r>
              <a:rPr lang="el-GR" dirty="0"/>
              <a:t>Το ατύχημα μπορεί να έχει τη μορφή μιας μακράς ακολουθίας γεγονότων. Δεν αποβλέπουμε μόνο στο γεγονός αμέσως πριν τον τραυματισμό/θάνατο.</a:t>
            </a:r>
          </a:p>
          <a:p>
            <a:pPr algn="just"/>
            <a:r>
              <a:rPr lang="el-GR" dirty="0"/>
              <a:t>Το ατύχημα δεν είναι κάτι που χρειάζεται να περιλαμβάνεται στους συνήθεις κινδύνους της αερομεταφοράς. Π.χ. κατά το σερβίρισμα καυτός καφές έπεσε σε επιβάτη και τον τραυμάτισε (έγκαυμα). </a:t>
            </a:r>
          </a:p>
        </p:txBody>
      </p:sp>
    </p:spTree>
    <p:extLst>
      <p:ext uri="{BB962C8B-B14F-4D97-AF65-F5344CB8AC3E}">
        <p14:creationId xmlns:p14="http://schemas.microsoft.com/office/powerpoint/2010/main" val="95010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7E89B9-1DBF-3034-87ED-C1FC0D39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ΕΠΙ ΤΟΥ ΑΕΡΟΣΚΑΦΟΥ</a:t>
            </a:r>
            <a:br>
              <a:rPr lang="el-GR" dirty="0"/>
            </a:br>
            <a:r>
              <a:rPr lang="el-GR" dirty="0"/>
              <a:t>ΣΤΗΝ ΕΠΙΒΙΒΑΣΗ - ΑΠΟΒΙΒΑΣΗ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5376095-BCB8-5D72-F58E-C75FF5091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97" y="1590008"/>
            <a:ext cx="11403791" cy="4962221"/>
          </a:xfrm>
        </p:spPr>
        <p:txBody>
          <a:bodyPr>
            <a:normAutofit/>
          </a:bodyPr>
          <a:lstStyle/>
          <a:p>
            <a:pPr algn="just"/>
            <a:r>
              <a:rPr lang="el-GR" sz="3200" dirty="0"/>
              <a:t>Οι έννοιες «επιβίβαση» / «αποβίβαση» ερμηνεύονται με ευρύτητα.</a:t>
            </a:r>
          </a:p>
          <a:p>
            <a:pPr algn="just"/>
            <a:r>
              <a:rPr lang="el-GR" sz="3200" dirty="0"/>
              <a:t>Μπορεί το ατύχημα να συμβεί οπουδήποτε εντός του αεροδρομίου.</a:t>
            </a:r>
          </a:p>
          <a:p>
            <a:pPr algn="just"/>
            <a:r>
              <a:rPr lang="el-GR" sz="3200" dirty="0"/>
              <a:t>Ένα κριτήριο μπορεί να είναι αν το ατύχημα συνέβη σε χρόνο που ο επιβάτης ήταν στην ευθύνη του αερομεταφορέας.</a:t>
            </a:r>
          </a:p>
          <a:p>
            <a:pPr algn="just"/>
            <a:r>
              <a:rPr lang="el-GR" sz="3200" dirty="0"/>
              <a:t>Άλλο κριτήριο μπορεί να είναι το συγκεκριμένο σημείο μέσα στο αεροδρόμιο στο οποίο έγινε το ατύχημα και ο σκοπός της δραστηριότητας του επιβάτη τη συγκεκριμένη στιγμή του ατυχήματος.</a:t>
            </a:r>
          </a:p>
        </p:txBody>
      </p:sp>
    </p:spTree>
    <p:extLst>
      <p:ext uri="{BB962C8B-B14F-4D97-AF65-F5344CB8AC3E}">
        <p14:creationId xmlns:p14="http://schemas.microsoft.com/office/powerpoint/2010/main" val="36864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42E0C7-6A51-8BD0-D283-19D4504DD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ΑΡΘΡΟ 17 ΠΑΡ. 1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6A6564-B2FA-C3B9-FDF8-DEF1E551E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1. Ο μεταφορέας είναι υπεύθυνος για τη ζημία που προκληθεί σε περίπτωση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θανάτου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ή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σωματικού τραυματισμού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επιβάτη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υπό τον μόνο όρο ότι το δυστύχημα που προκάλεσε τον θάνατο ή τον τραυματισμό σημειώθηκε όταν ο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επιβάτης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ήταν ήδη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επιβιβασμένος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στο αεροσκάφος ή κατά τη διάρκεια της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επιβίβασης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 ή της </a:t>
            </a:r>
            <a:r>
              <a:rPr lang="el-GR" sz="3200" b="1" kern="100" dirty="0">
                <a:solidFill>
                  <a:srgbClr val="FF0000"/>
                </a:solidFill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αποβίβασης</a:t>
            </a:r>
            <a:r>
              <a:rPr lang="el-GR" sz="32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.</a:t>
            </a:r>
            <a:endParaRPr lang="el-GR" sz="3200" kern="100" dirty="0">
              <a:effectLst/>
              <a:latin typeface="Bookman Old Style" panose="020506040505050202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47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DDFBBE-6821-7635-2E74-2662071C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ΑΡΘΡΟ 17 ΠΑΡ.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2757EA-8AAD-C547-1186-65B03DB21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172"/>
            <a:ext cx="10515600" cy="4691791"/>
          </a:xfrm>
        </p:spPr>
        <p:txBody>
          <a:bodyPr>
            <a:noAutofit/>
          </a:bodyPr>
          <a:lstStyle/>
          <a:p>
            <a:pPr algn="just"/>
            <a:r>
              <a:rPr lang="el-GR" sz="24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2. Ο μεταφορέας είναι υπεύθυνος για τη ζημία που προκληθεί σε περίπτωση καταστροφής ή απώλειας, ή βλάβης, αποσκευών που είχαν περάσει από σχετικό έλεγχο υπό τον μόνο όρο ότι το συμβάν που προκάλεσε την καταστροφή, την απώλεια ή την βλάβη σημειώθηκε επί του αεροσκάφους ή κατά τη διάρκεια οιασδήποτε περιόδου κατά την οποία οι ελεγχθείσες αποσκευές ήταν υπό την ευθύνη του μεταφορέα. Ωστόσο, ο μεταφορέας δεν είναι υπεύθυνος εάν και εφόσον η ζημία προκλήθηκε εξ αιτίας ελαττώματος, της ποιότητας ή ατέλειας της αποσκευής. Σε περίπτωση που οι αποσκευές, συμπεριλαμβανομένων των προσωπικών ειδών, δεν έχουν περάσει από έλεγχο ο μεταφορέας είναι υπεύθυνος εφόσον η ζημία προκληθεί από δική του υπαιτιότητα ή από υπαιτιότητα των ευρισκομένων στην υπηρεσία του ή των πρακτόρων του.</a:t>
            </a:r>
            <a:endParaRPr lang="el-GR" sz="2400" kern="100" dirty="0">
              <a:effectLst/>
              <a:latin typeface="Bookman Old Style" panose="020506040505050202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85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D7D725-4E44-01CC-F514-D6A0CF15C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ΑΡΘΡΟ 17 ΠΑΡ.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CC48F8-3E9E-D3F3-7B80-C06B26EEE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390"/>
            <a:ext cx="10515600" cy="5230135"/>
          </a:xfrm>
        </p:spPr>
        <p:txBody>
          <a:bodyPr>
            <a:noAutofit/>
          </a:bodyPr>
          <a:lstStyle/>
          <a:p>
            <a:pPr algn="just"/>
            <a:r>
              <a:rPr lang="el-GR" sz="3600" b="1" kern="100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3. Εφόσον ο μεταφορέας παραδεχθεί την απώλεια αποσκευών που είχαν περάσει από έλεγχο, ή εάν οι αποσκευές που είχαν περάσει από έλεγχο δεν φθάσουν μετά την πάροδο 21 ημερών μετά την ημερομηνία κατά την οποία έπρεπε να φθάσουν, ο επιβάτης δικαιούται να επιβάλει έναντι του μεταφορέα τα δικαιώματα που απορρέουν από τη σύμβαση μεταφοράς.</a:t>
            </a:r>
            <a:endParaRPr lang="el-GR" sz="3600" kern="100" dirty="0">
              <a:effectLst/>
              <a:latin typeface="Bookman Old Style" panose="02050604050505020204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494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854373-4D54-F5B8-07CA-802D168C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ΑΡΘΡΟ 17 ΠΑΡ. 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2E6166-E485-9A6A-06CD-B11AAC97B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400" b="1" dirty="0">
                <a:effectLst/>
                <a:latin typeface="Bookman Old Style" panose="02050604050505020204" pitchFamily="18" charset="0"/>
                <a:ea typeface="DengXian" panose="02010600030101010101" pitchFamily="2" charset="-122"/>
                <a:cs typeface="Arial" panose="020B0604020202020204" pitchFamily="34" charset="0"/>
              </a:rPr>
              <a:t>4. Στην παρούσα σύμβαση ως "αποσκευή" νοείται τόσο μια αποσκευή που έχει περάσει από έλεγχο όσο και μια αποσκευή που δεν έχει περάσει από έλεγχο, εκτός εάν έχει ορισθεί άλλως.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781514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347BCE-55D6-41C7-80F8-F376DA90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5540"/>
          </a:xfrm>
        </p:spPr>
        <p:txBody>
          <a:bodyPr/>
          <a:lstStyle/>
          <a:p>
            <a:pPr algn="ctr"/>
            <a:r>
              <a:rPr lang="el-GR" dirty="0"/>
              <a:t>ΕΠΙΒΑΤΗΣ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ED1C4A-83BB-C4A6-E846-57E390205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0666"/>
            <a:ext cx="10515600" cy="5006297"/>
          </a:xfrm>
        </p:spPr>
        <p:txBody>
          <a:bodyPr>
            <a:normAutofit/>
          </a:bodyPr>
          <a:lstStyle/>
          <a:p>
            <a:pPr algn="just"/>
            <a:r>
              <a:rPr lang="el-GR" sz="3600" dirty="0"/>
              <a:t>Το επίσημο κείμενο στο </a:t>
            </a:r>
            <a:r>
              <a:rPr lang="el-GR" sz="3600" dirty="0" err="1"/>
              <a:t>Αρ</a:t>
            </a:r>
            <a:r>
              <a:rPr lang="el-GR" sz="3600" dirty="0"/>
              <a:t>. 1 παρ. 1 αναφέρεται σε «πρόσωπα» και όχι σε «επιβάτες».</a:t>
            </a:r>
          </a:p>
          <a:p>
            <a:pPr algn="just"/>
            <a:r>
              <a:rPr lang="el-GR" sz="3600" dirty="0"/>
              <a:t>Προκύπτει ζήτημα αν το </a:t>
            </a:r>
            <a:r>
              <a:rPr lang="el-GR" sz="3600" dirty="0" err="1"/>
              <a:t>Αρ</a:t>
            </a:r>
            <a:r>
              <a:rPr lang="el-GR" sz="3600" dirty="0"/>
              <a:t>. 17 ρυθμίζει την ευθύνη για θάνατο ή τραυματισμό εργαζόμενων.</a:t>
            </a:r>
          </a:p>
          <a:p>
            <a:pPr algn="just"/>
            <a:r>
              <a:rPr lang="el-GR" sz="3600" dirty="0"/>
              <a:t>Σίγουρα ρυθμίζει την ευθύνη για τραυματισμό εργαζόμενων που δεν είναι πλήρωμα.</a:t>
            </a:r>
          </a:p>
          <a:p>
            <a:pPr algn="just"/>
            <a:r>
              <a:rPr lang="el-GR" sz="3600" dirty="0"/>
              <a:t>Κατ’ άλλη άποψη μπορεί να ρυθμίζει και την ευθύνη για το πλήρωμα. </a:t>
            </a:r>
          </a:p>
        </p:txBody>
      </p:sp>
    </p:spTree>
    <p:extLst>
      <p:ext uri="{BB962C8B-B14F-4D97-AF65-F5344CB8AC3E}">
        <p14:creationId xmlns:p14="http://schemas.microsoft.com/office/powerpoint/2010/main" val="12190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33BF06-DAA7-0B9F-26A4-EEEF2F6EF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ΠΡΟΫΠΟΘΕΣΕΙΣ ΕΥΘΥΝΗΣ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5B5733-EA3A-0D40-FACA-10C5D037A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5941"/>
            <a:ext cx="10515600" cy="5061234"/>
          </a:xfrm>
        </p:spPr>
        <p:txBody>
          <a:bodyPr>
            <a:noAutofit/>
          </a:bodyPr>
          <a:lstStyle/>
          <a:p>
            <a:pPr algn="just"/>
            <a:r>
              <a:rPr lang="el-GR" sz="3200" dirty="0"/>
              <a:t>Θάνατος / τραυματισμός επιβάτη</a:t>
            </a:r>
          </a:p>
          <a:p>
            <a:pPr algn="just"/>
            <a:endParaRPr lang="el-GR" sz="3200" dirty="0"/>
          </a:p>
          <a:p>
            <a:pPr algn="just"/>
            <a:r>
              <a:rPr lang="el-GR" sz="3200" dirty="0"/>
              <a:t>Από ατύχημα</a:t>
            </a:r>
          </a:p>
          <a:p>
            <a:pPr algn="just"/>
            <a:endParaRPr lang="el-GR" sz="3200" dirty="0"/>
          </a:p>
          <a:p>
            <a:pPr algn="just"/>
            <a:r>
              <a:rPr lang="el-GR" sz="3200" dirty="0"/>
              <a:t>Επί του αεροσκάφους ή κατά την επιβίβαση ή αποβίβαση</a:t>
            </a:r>
          </a:p>
          <a:p>
            <a:pPr algn="just"/>
            <a:endParaRPr lang="el-GR" sz="3200" dirty="0"/>
          </a:p>
          <a:p>
            <a:pPr algn="just"/>
            <a:r>
              <a:rPr lang="el-GR" sz="3200" dirty="0"/>
              <a:t>Αρκεί το ατύχημα να έγινε στο αεροσκάφος, στην επιβίβαση ή αποβίβαση. Ο θάνατος/τραυματισμός μπορεί να επήλθε και αργότερα.</a:t>
            </a:r>
          </a:p>
        </p:txBody>
      </p:sp>
    </p:spTree>
    <p:extLst>
      <p:ext uri="{BB962C8B-B14F-4D97-AF65-F5344CB8AC3E}">
        <p14:creationId xmlns:p14="http://schemas.microsoft.com/office/powerpoint/2010/main" val="3293048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733792-673C-3F09-87DB-56960BD7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4661"/>
          </a:xfrm>
        </p:spPr>
        <p:txBody>
          <a:bodyPr/>
          <a:lstStyle/>
          <a:p>
            <a:pPr algn="ctr"/>
            <a:r>
              <a:rPr lang="el-GR" dirty="0"/>
              <a:t>ΘΑΝΑΤΟΣ / ΤΡΑΥΜΑΤΙΣΜΟΣ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BA88EE-3485-C039-78B4-19082A5CA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2646"/>
            <a:ext cx="10515600" cy="507288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Τραυματισμός = κατ’ αρχήν φυσικό τραύμα στο σώμα</a:t>
            </a:r>
          </a:p>
          <a:p>
            <a:pPr algn="just"/>
            <a:r>
              <a:rPr lang="el-GR" dirty="0"/>
              <a:t>Μπορεί να περιλαμβάνει το </a:t>
            </a:r>
            <a:r>
              <a:rPr lang="el-GR" dirty="0" err="1"/>
              <a:t>μετατραυματικό</a:t>
            </a:r>
            <a:r>
              <a:rPr lang="el-GR" dirty="0"/>
              <a:t> </a:t>
            </a:r>
            <a:r>
              <a:rPr lang="el-GR" dirty="0" err="1"/>
              <a:t>στρές</a:t>
            </a:r>
            <a:r>
              <a:rPr lang="el-GR" dirty="0"/>
              <a:t>, αν αυτό οφείλεται σε φυσικό τραυματισμό.</a:t>
            </a:r>
          </a:p>
          <a:p>
            <a:pPr algn="just"/>
            <a:r>
              <a:rPr lang="el-GR" dirty="0"/>
              <a:t>Το </a:t>
            </a:r>
            <a:r>
              <a:rPr lang="el-GR" dirty="0" err="1"/>
              <a:t>μετατραυματικό</a:t>
            </a:r>
            <a:r>
              <a:rPr lang="el-GR" dirty="0"/>
              <a:t> </a:t>
            </a:r>
            <a:r>
              <a:rPr lang="el-GR" dirty="0" err="1"/>
              <a:t>στρές</a:t>
            </a:r>
            <a:r>
              <a:rPr lang="el-GR" dirty="0"/>
              <a:t> μπορεί να προκαλέσει και </a:t>
            </a:r>
            <a:r>
              <a:rPr lang="el-GR" dirty="0" err="1"/>
              <a:t>περαπέρα</a:t>
            </a:r>
            <a:r>
              <a:rPr lang="el-GR" dirty="0"/>
              <a:t> φυσικό τραυματισμό (π.χ. έλκος) που επίσης καλύπτεται από το </a:t>
            </a:r>
            <a:r>
              <a:rPr lang="el-GR" dirty="0" err="1"/>
              <a:t>Αρ</a:t>
            </a:r>
            <a:r>
              <a:rPr lang="el-GR" dirty="0"/>
              <a:t>. 17.</a:t>
            </a:r>
          </a:p>
          <a:p>
            <a:pPr algn="just"/>
            <a:r>
              <a:rPr lang="el-GR" dirty="0"/>
              <a:t>Η Ελληνική νομολογία αναγνωρίζει και ηθική βλάβη γενικά.</a:t>
            </a:r>
          </a:p>
          <a:p>
            <a:pPr algn="just"/>
            <a:r>
              <a:rPr lang="el-GR" dirty="0"/>
              <a:t>Το ΔΕΕ αναγνωρίζει και ηθική βλάβη ακόμα και ανεξάρτητα από οποιοδήποτε φυσικό τραυματισμό, αρκεί να οφείλεται σε ατύχημα. Κατά το ΔΕΕ σκοπός είναι η ευρύτερη δυνατή προστασία των επιβατών ως καταναλωτών. ΔΕΕ, </a:t>
            </a:r>
            <a:r>
              <a:rPr lang="en-US" dirty="0"/>
              <a:t>C-111/21.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377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BDED93-43AE-E1DB-030B-5587679F0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4441"/>
          </a:xfrm>
        </p:spPr>
        <p:txBody>
          <a:bodyPr/>
          <a:lstStyle/>
          <a:p>
            <a:pPr algn="ctr"/>
            <a:r>
              <a:rPr lang="el-GR" dirty="0"/>
              <a:t>ΑΤΥΧΗΜΑ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93B710-C97E-1BB9-CE9A-74657DA52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566"/>
            <a:ext cx="10515600" cy="5107827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Ατύχημα, όχι οποιοδήποτε γεγονός ή συμβάν.</a:t>
            </a:r>
          </a:p>
          <a:p>
            <a:pPr algn="just"/>
            <a:r>
              <a:rPr lang="el-GR" dirty="0"/>
              <a:t>Ατύχημα = απροσδόκητη και ασυνήθιστη κατάσταση ανεξάρτητη από τη σφαίρα ευθύνης του επιβάτη. Είναι κάτι «εξωτερικό» ως προς τον επιβάτη.</a:t>
            </a:r>
          </a:p>
          <a:p>
            <a:pPr algn="just"/>
            <a:r>
              <a:rPr lang="el-GR" dirty="0"/>
              <a:t>Το ατύχημα είναι η αιτία του θανάτου/τραυματισμού.</a:t>
            </a:r>
          </a:p>
          <a:p>
            <a:pPr algn="just"/>
            <a:r>
              <a:rPr lang="el-GR" dirty="0"/>
              <a:t>Το ατύχημα περιλαμβάνει συμβάντα για τα οποία δεν είναι υπεύθυνος ο ίδιος ο αερομεταφορέας, όπως π.χ. αεροπειρατεία, βιαιοπραγία άλλου επιβάτη, σεξουαλική παρενόχληση από άλλο επιβάτη.</a:t>
            </a:r>
          </a:p>
          <a:p>
            <a:pPr algn="just"/>
            <a:r>
              <a:rPr lang="el-GR" dirty="0"/>
              <a:t>Δεν απαιτείται υπαιτιότητα του αερομεταφορέα.</a:t>
            </a:r>
          </a:p>
          <a:p>
            <a:pPr algn="just"/>
            <a:r>
              <a:rPr lang="el-GR" dirty="0"/>
              <a:t>Ενδιαφέρει όμως το συντρέχον πταίσμα (</a:t>
            </a:r>
            <a:r>
              <a:rPr lang="el-GR" dirty="0" err="1"/>
              <a:t>Αρθ</a:t>
            </a:r>
            <a:r>
              <a:rPr lang="el-GR" dirty="0"/>
              <a:t>. 20). </a:t>
            </a:r>
          </a:p>
        </p:txBody>
      </p:sp>
    </p:spTree>
    <p:extLst>
      <p:ext uri="{BB962C8B-B14F-4D97-AF65-F5344CB8AC3E}">
        <p14:creationId xmlns:p14="http://schemas.microsoft.com/office/powerpoint/2010/main" val="210937894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831</Words>
  <Application>Microsoft Office PowerPoint</Application>
  <PresentationFormat>Ευρεία οθόνη</PresentationFormat>
  <Paragraphs>48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Aptos</vt:lpstr>
      <vt:lpstr>Aptos Display</vt:lpstr>
      <vt:lpstr>Arial</vt:lpstr>
      <vt:lpstr>Bookman Old Style</vt:lpstr>
      <vt:lpstr>Θέμα του Office</vt:lpstr>
      <vt:lpstr>ΑΡΘΡΟ 17 ΘΑΝΑΤΟΣ  ή  ΤΡΑΥΜΝΑΤΙΣΜΟΣ ΕΠΙΒΑΤΗ</vt:lpstr>
      <vt:lpstr>ΑΡΘΡΟ 17 ΠΑΡ. 1</vt:lpstr>
      <vt:lpstr>ΑΡΘΡΟ 17 ΠΑΡ. 2</vt:lpstr>
      <vt:lpstr>ΑΡΘΡΟ 17 ΠΑΡ. 3</vt:lpstr>
      <vt:lpstr>ΑΡΘΡΟ 17 ΠΑΡ. 4</vt:lpstr>
      <vt:lpstr>ΕΠΙΒΑΤΗΣ</vt:lpstr>
      <vt:lpstr>ΠΡΟΫΠΟΘΕΣΕΙΣ ΕΥΘΥΝΗΣ</vt:lpstr>
      <vt:lpstr>ΘΑΝΑΤΟΣ / ΤΡΑΥΜΑΤΙΣΜΟΣ</vt:lpstr>
      <vt:lpstr>ΑΤΥΧΗΜΑ</vt:lpstr>
      <vt:lpstr>Παρουσίαση του PowerPoint</vt:lpstr>
      <vt:lpstr>ΕΠΙ ΤΟΥ ΑΕΡΟΣΚΑΦΟΥ ΣΤΗΝ ΕΠΙΒΙΒΑΣΗ - ΑΠΟΒΙΒΑΣΗ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ΧΡΗΣΤΟΣ ΧΡΥΣΑΝΘΗΣ</dc:creator>
  <cp:lastModifiedBy>ΧΡΗΣΤΟΣ ΧΡΥΣΑΝΘΗΣ</cp:lastModifiedBy>
  <cp:revision>1</cp:revision>
  <dcterms:created xsi:type="dcterms:W3CDTF">2025-05-10T19:44:42Z</dcterms:created>
  <dcterms:modified xsi:type="dcterms:W3CDTF">2025-05-10T20:47:05Z</dcterms:modified>
</cp:coreProperties>
</file>