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3" r:id="rId5"/>
    <p:sldId id="257" r:id="rId6"/>
    <p:sldId id="258" r:id="rId7"/>
    <p:sldId id="259" r:id="rId8"/>
    <p:sldId id="260" r:id="rId9"/>
    <p:sldId id="264" r:id="rId10"/>
    <p:sldId id="265" r:id="rId11"/>
    <p:sldId id="266" r:id="rId12"/>
    <p:sldId id="267" r:id="rId13"/>
    <p:sldId id="268" r:id="rId1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7" autoAdjust="0"/>
    <p:restoredTop sz="94660"/>
  </p:normalViewPr>
  <p:slideViewPr>
    <p:cSldViewPr snapToGrid="0">
      <p:cViewPr varScale="1">
        <p:scale>
          <a:sx n="47" d="100"/>
          <a:sy n="47" d="100"/>
        </p:scale>
        <p:origin x="948" y="2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ΧΡΗΣΤΟΣ ΧΡΥΣΑΝΘΗΣ" userId="000bf950c397e3f3" providerId="LiveId" clId="{4B8DD850-7302-4E91-902C-EF3C75A47C9C}"/>
    <pc:docChg chg="custSel addSld modSld">
      <pc:chgData name="ΧΡΗΣΤΟΣ ΧΡΥΣΑΝΘΗΣ" userId="000bf950c397e3f3" providerId="LiveId" clId="{4B8DD850-7302-4E91-902C-EF3C75A47C9C}" dt="2025-05-03T19:56:06.249" v="2609" actId="123"/>
      <pc:docMkLst>
        <pc:docMk/>
      </pc:docMkLst>
      <pc:sldChg chg="modSp mod">
        <pc:chgData name="ΧΡΗΣΤΟΣ ΧΡΥΣΑΝΘΗΣ" userId="000bf950c397e3f3" providerId="LiveId" clId="{4B8DD850-7302-4E91-902C-EF3C75A47C9C}" dt="2025-05-03T19:55:14.952" v="2601" actId="14100"/>
        <pc:sldMkLst>
          <pc:docMk/>
          <pc:sldMk cId="1165542647" sldId="257"/>
        </pc:sldMkLst>
        <pc:spChg chg="mod">
          <ac:chgData name="ΧΡΗΣΤΟΣ ΧΡΥΣΑΝΘΗΣ" userId="000bf950c397e3f3" providerId="LiveId" clId="{4B8DD850-7302-4E91-902C-EF3C75A47C9C}" dt="2025-05-03T19:55:14.952" v="2601" actId="14100"/>
          <ac:spMkLst>
            <pc:docMk/>
            <pc:sldMk cId="1165542647" sldId="257"/>
            <ac:spMk id="3" creationId="{6924D0B4-C6E1-6538-87DE-F4319E5AF8AE}"/>
          </ac:spMkLst>
        </pc:spChg>
      </pc:sldChg>
      <pc:sldChg chg="modSp mod">
        <pc:chgData name="ΧΡΗΣΤΟΣ ΧΡΥΣΑΝΘΗΣ" userId="000bf950c397e3f3" providerId="LiveId" clId="{4B8DD850-7302-4E91-902C-EF3C75A47C9C}" dt="2025-05-03T19:55:37.868" v="2606" actId="14100"/>
        <pc:sldMkLst>
          <pc:docMk/>
          <pc:sldMk cId="176024024" sldId="258"/>
        </pc:sldMkLst>
        <pc:spChg chg="mod">
          <ac:chgData name="ΧΡΗΣΤΟΣ ΧΡΥΣΑΝΘΗΣ" userId="000bf950c397e3f3" providerId="LiveId" clId="{4B8DD850-7302-4E91-902C-EF3C75A47C9C}" dt="2025-05-03T19:27:05.765" v="1693" actId="122"/>
          <ac:spMkLst>
            <pc:docMk/>
            <pc:sldMk cId="176024024" sldId="258"/>
            <ac:spMk id="2" creationId="{4DB3315E-B5C6-E5A0-78F3-6F741F07330A}"/>
          </ac:spMkLst>
        </pc:spChg>
        <pc:spChg chg="mod">
          <ac:chgData name="ΧΡΗΣΤΟΣ ΧΡΥΣΑΝΘΗΣ" userId="000bf950c397e3f3" providerId="LiveId" clId="{4B8DD850-7302-4E91-902C-EF3C75A47C9C}" dt="2025-05-03T19:55:37.868" v="2606" actId="14100"/>
          <ac:spMkLst>
            <pc:docMk/>
            <pc:sldMk cId="176024024" sldId="258"/>
            <ac:spMk id="3" creationId="{13972DBE-AB98-A0D3-406F-D8468DA3E038}"/>
          </ac:spMkLst>
        </pc:spChg>
      </pc:sldChg>
      <pc:sldChg chg="delSp modSp new mod">
        <pc:chgData name="ΧΡΗΣΤΟΣ ΧΡΥΣΑΝΘΗΣ" userId="000bf950c397e3f3" providerId="LiveId" clId="{4B8DD850-7302-4E91-902C-EF3C75A47C9C}" dt="2025-05-03T19:55:48.712" v="2607" actId="123"/>
        <pc:sldMkLst>
          <pc:docMk/>
          <pc:sldMk cId="4038011588" sldId="259"/>
        </pc:sldMkLst>
        <pc:spChg chg="del">
          <ac:chgData name="ΧΡΗΣΤΟΣ ΧΡΥΣΑΝΘΗΣ" userId="000bf950c397e3f3" providerId="LiveId" clId="{4B8DD850-7302-4E91-902C-EF3C75A47C9C}" dt="2025-05-03T15:26:03.267" v="1071" actId="21"/>
          <ac:spMkLst>
            <pc:docMk/>
            <pc:sldMk cId="4038011588" sldId="259"/>
            <ac:spMk id="2" creationId="{088008CD-F0F5-BC16-0A9B-9AB246B281F1}"/>
          </ac:spMkLst>
        </pc:spChg>
        <pc:spChg chg="mod">
          <ac:chgData name="ΧΡΗΣΤΟΣ ΧΡΥΣΑΝΘΗΣ" userId="000bf950c397e3f3" providerId="LiveId" clId="{4B8DD850-7302-4E91-902C-EF3C75A47C9C}" dt="2025-05-03T19:55:48.712" v="2607" actId="123"/>
          <ac:spMkLst>
            <pc:docMk/>
            <pc:sldMk cId="4038011588" sldId="259"/>
            <ac:spMk id="3" creationId="{3E8DE5AF-2E96-4747-9853-5909F8C792A5}"/>
          </ac:spMkLst>
        </pc:spChg>
      </pc:sldChg>
      <pc:sldChg chg="delSp modSp new mod">
        <pc:chgData name="ΧΡΗΣΤΟΣ ΧΡΥΣΑΝΘΗΣ" userId="000bf950c397e3f3" providerId="LiveId" clId="{4B8DD850-7302-4E91-902C-EF3C75A47C9C}" dt="2025-05-03T19:55:58.339" v="2608" actId="123"/>
        <pc:sldMkLst>
          <pc:docMk/>
          <pc:sldMk cId="1357757153" sldId="260"/>
        </pc:sldMkLst>
        <pc:spChg chg="del">
          <ac:chgData name="ΧΡΗΣΤΟΣ ΧΡΥΣΑΝΘΗΣ" userId="000bf950c397e3f3" providerId="LiveId" clId="{4B8DD850-7302-4E91-902C-EF3C75A47C9C}" dt="2025-05-03T15:30:37.818" v="1414" actId="21"/>
          <ac:spMkLst>
            <pc:docMk/>
            <pc:sldMk cId="1357757153" sldId="260"/>
            <ac:spMk id="2" creationId="{52ED2CA0-818F-1E56-C886-256B880AE6EF}"/>
          </ac:spMkLst>
        </pc:spChg>
        <pc:spChg chg="mod">
          <ac:chgData name="ΧΡΗΣΤΟΣ ΧΡΥΣΑΝΘΗΣ" userId="000bf950c397e3f3" providerId="LiveId" clId="{4B8DD850-7302-4E91-902C-EF3C75A47C9C}" dt="2025-05-03T19:55:58.339" v="2608" actId="123"/>
          <ac:spMkLst>
            <pc:docMk/>
            <pc:sldMk cId="1357757153" sldId="260"/>
            <ac:spMk id="3" creationId="{4B0708C3-F1CA-2908-BD3C-24649EACCDE9}"/>
          </ac:spMkLst>
        </pc:spChg>
      </pc:sldChg>
      <pc:sldChg chg="addSp modSp new mod">
        <pc:chgData name="ΧΡΗΣΤΟΣ ΧΡΥΣΑΝΘΗΣ" userId="000bf950c397e3f3" providerId="LiveId" clId="{4B8DD850-7302-4E91-902C-EF3C75A47C9C}" dt="2025-05-03T19:54:16.106" v="2561" actId="948"/>
        <pc:sldMkLst>
          <pc:docMk/>
          <pc:sldMk cId="1445883866" sldId="261"/>
        </pc:sldMkLst>
        <pc:spChg chg="add mod">
          <ac:chgData name="ΧΡΗΣΤΟΣ ΧΡΥΣΑΝΘΗΣ" userId="000bf950c397e3f3" providerId="LiveId" clId="{4B8DD850-7302-4E91-902C-EF3C75A47C9C}" dt="2025-05-03T19:54:16.106" v="2561" actId="948"/>
          <ac:spMkLst>
            <pc:docMk/>
            <pc:sldMk cId="1445883866" sldId="261"/>
            <ac:spMk id="3" creationId="{EAFDDBD4-E695-1BFC-ECEF-00390BC25628}"/>
          </ac:spMkLst>
        </pc:spChg>
      </pc:sldChg>
      <pc:sldChg chg="addSp modSp new mod">
        <pc:chgData name="ΧΡΗΣΤΟΣ ΧΡΥΣΑΝΘΗΣ" userId="000bf950c397e3f3" providerId="LiveId" clId="{4B8DD850-7302-4E91-902C-EF3C75A47C9C}" dt="2025-05-03T19:18:17.723" v="1432" actId="255"/>
        <pc:sldMkLst>
          <pc:docMk/>
          <pc:sldMk cId="2579259488" sldId="262"/>
        </pc:sldMkLst>
        <pc:spChg chg="add mod">
          <ac:chgData name="ΧΡΗΣΤΟΣ ΧΡΥΣΑΝΘΗΣ" userId="000bf950c397e3f3" providerId="LiveId" clId="{4B8DD850-7302-4E91-902C-EF3C75A47C9C}" dt="2025-05-03T19:18:17.723" v="1432" actId="255"/>
          <ac:spMkLst>
            <pc:docMk/>
            <pc:sldMk cId="2579259488" sldId="262"/>
            <ac:spMk id="3" creationId="{E906CAD2-55A0-EAE3-C854-0C78329346B2}"/>
          </ac:spMkLst>
        </pc:spChg>
      </pc:sldChg>
      <pc:sldChg chg="addSp modSp new mod">
        <pc:chgData name="ΧΡΗΣΤΟΣ ΧΡΥΣΑΝΘΗΣ" userId="000bf950c397e3f3" providerId="LiveId" clId="{4B8DD850-7302-4E91-902C-EF3C75A47C9C}" dt="2025-05-03T19:54:33.478" v="2563" actId="122"/>
        <pc:sldMkLst>
          <pc:docMk/>
          <pc:sldMk cId="1974433124" sldId="263"/>
        </pc:sldMkLst>
        <pc:spChg chg="add mod">
          <ac:chgData name="ΧΡΗΣΤΟΣ ΧΡΥΣΑΝΘΗΣ" userId="000bf950c397e3f3" providerId="LiveId" clId="{4B8DD850-7302-4E91-902C-EF3C75A47C9C}" dt="2025-05-03T19:54:33.478" v="2563" actId="122"/>
          <ac:spMkLst>
            <pc:docMk/>
            <pc:sldMk cId="1974433124" sldId="263"/>
            <ac:spMk id="3" creationId="{EA8F2522-0085-13C0-B746-C78F3F04B7B3}"/>
          </ac:spMkLst>
        </pc:spChg>
      </pc:sldChg>
      <pc:sldChg chg="modSp new mod">
        <pc:chgData name="ΧΡΗΣΤΟΣ ΧΡΥΣΑΝΘΗΣ" userId="000bf950c397e3f3" providerId="LiveId" clId="{4B8DD850-7302-4E91-902C-EF3C75A47C9C}" dt="2025-05-03T19:56:06.249" v="2609" actId="123"/>
        <pc:sldMkLst>
          <pc:docMk/>
          <pc:sldMk cId="4279906899" sldId="264"/>
        </pc:sldMkLst>
        <pc:spChg chg="mod">
          <ac:chgData name="ΧΡΗΣΤΟΣ ΧΡΥΣΑΝΘΗΣ" userId="000bf950c397e3f3" providerId="LiveId" clId="{4B8DD850-7302-4E91-902C-EF3C75A47C9C}" dt="2025-05-03T19:26:58.669" v="1692" actId="122"/>
          <ac:spMkLst>
            <pc:docMk/>
            <pc:sldMk cId="4279906899" sldId="264"/>
            <ac:spMk id="2" creationId="{2E52D4C6-026D-5C03-642B-A81523F2B8B4}"/>
          </ac:spMkLst>
        </pc:spChg>
        <pc:spChg chg="mod">
          <ac:chgData name="ΧΡΗΣΤΟΣ ΧΡΥΣΑΝΘΗΣ" userId="000bf950c397e3f3" providerId="LiveId" clId="{4B8DD850-7302-4E91-902C-EF3C75A47C9C}" dt="2025-05-03T19:56:06.249" v="2609" actId="123"/>
          <ac:spMkLst>
            <pc:docMk/>
            <pc:sldMk cId="4279906899" sldId="264"/>
            <ac:spMk id="3" creationId="{84362B78-C83F-2543-68D4-F6BF6C2D0C36}"/>
          </ac:spMkLst>
        </pc:spChg>
      </pc:sldChg>
      <pc:sldChg chg="modSp new mod">
        <pc:chgData name="ΧΡΗΣΤΟΣ ΧΡΥΣΑΝΘΗΣ" userId="000bf950c397e3f3" providerId="LiveId" clId="{4B8DD850-7302-4E91-902C-EF3C75A47C9C}" dt="2025-05-03T19:33:59.720" v="2114" actId="255"/>
        <pc:sldMkLst>
          <pc:docMk/>
          <pc:sldMk cId="833930286" sldId="265"/>
        </pc:sldMkLst>
        <pc:spChg chg="mod">
          <ac:chgData name="ΧΡΗΣΤΟΣ ΧΡΥΣΑΝΘΗΣ" userId="000bf950c397e3f3" providerId="LiveId" clId="{4B8DD850-7302-4E91-902C-EF3C75A47C9C}" dt="2025-05-03T19:31:35.696" v="1715" actId="122"/>
          <ac:spMkLst>
            <pc:docMk/>
            <pc:sldMk cId="833930286" sldId="265"/>
            <ac:spMk id="2" creationId="{174730DD-47E8-B2C1-17D3-23686FF58009}"/>
          </ac:spMkLst>
        </pc:spChg>
        <pc:spChg chg="mod">
          <ac:chgData name="ΧΡΗΣΤΟΣ ΧΡΥΣΑΝΘΗΣ" userId="000bf950c397e3f3" providerId="LiveId" clId="{4B8DD850-7302-4E91-902C-EF3C75A47C9C}" dt="2025-05-03T19:33:59.720" v="2114" actId="255"/>
          <ac:spMkLst>
            <pc:docMk/>
            <pc:sldMk cId="833930286" sldId="265"/>
            <ac:spMk id="3" creationId="{B175A82E-3F41-0326-94CA-207F41F844E2}"/>
          </ac:spMkLst>
        </pc:spChg>
      </pc:sldChg>
      <pc:sldChg chg="modSp new mod">
        <pc:chgData name="ΧΡΗΣΤΟΣ ΧΡΥΣΑΝΘΗΣ" userId="000bf950c397e3f3" providerId="LiveId" clId="{4B8DD850-7302-4E91-902C-EF3C75A47C9C}" dt="2025-05-03T19:39:26.107" v="2511" actId="255"/>
        <pc:sldMkLst>
          <pc:docMk/>
          <pc:sldMk cId="1442666069" sldId="266"/>
        </pc:sldMkLst>
        <pc:spChg chg="mod">
          <ac:chgData name="ΧΡΗΣΤΟΣ ΧΡΥΣΑΝΘΗΣ" userId="000bf950c397e3f3" providerId="LiveId" clId="{4B8DD850-7302-4E91-902C-EF3C75A47C9C}" dt="2025-05-03T19:37:06.944" v="2142" actId="122"/>
          <ac:spMkLst>
            <pc:docMk/>
            <pc:sldMk cId="1442666069" sldId="266"/>
            <ac:spMk id="2" creationId="{23062B4B-AF0F-F750-B25B-FD115E49ACD4}"/>
          </ac:spMkLst>
        </pc:spChg>
        <pc:spChg chg="mod">
          <ac:chgData name="ΧΡΗΣΤΟΣ ΧΡΥΣΑΝΘΗΣ" userId="000bf950c397e3f3" providerId="LiveId" clId="{4B8DD850-7302-4E91-902C-EF3C75A47C9C}" dt="2025-05-03T19:39:26.107" v="2511" actId="255"/>
          <ac:spMkLst>
            <pc:docMk/>
            <pc:sldMk cId="1442666069" sldId="266"/>
            <ac:spMk id="3" creationId="{82884A27-2813-80C4-05A8-31E4E71394CD}"/>
          </ac:spMkLst>
        </pc:spChg>
      </pc:sldChg>
      <pc:sldChg chg="modSp new mod">
        <pc:chgData name="ΧΡΗΣΤΟΣ ΧΡΥΣΑΝΘΗΣ" userId="000bf950c397e3f3" providerId="LiveId" clId="{4B8DD850-7302-4E91-902C-EF3C75A47C9C}" dt="2025-05-03T19:52:10.962" v="2549" actId="113"/>
        <pc:sldMkLst>
          <pc:docMk/>
          <pc:sldMk cId="3262034116" sldId="267"/>
        </pc:sldMkLst>
        <pc:spChg chg="mod">
          <ac:chgData name="ΧΡΗΣΤΟΣ ΧΡΥΣΑΝΘΗΣ" userId="000bf950c397e3f3" providerId="LiveId" clId="{4B8DD850-7302-4E91-902C-EF3C75A47C9C}" dt="2025-05-03T19:51:54.547" v="2546" actId="122"/>
          <ac:spMkLst>
            <pc:docMk/>
            <pc:sldMk cId="3262034116" sldId="267"/>
            <ac:spMk id="2" creationId="{A40911D5-FAB7-70B7-42C6-DF6FEF005642}"/>
          </ac:spMkLst>
        </pc:spChg>
        <pc:spChg chg="mod">
          <ac:chgData name="ΧΡΗΣΤΟΣ ΧΡΥΣΑΝΘΗΣ" userId="000bf950c397e3f3" providerId="LiveId" clId="{4B8DD850-7302-4E91-902C-EF3C75A47C9C}" dt="2025-05-03T19:52:10.962" v="2549" actId="113"/>
          <ac:spMkLst>
            <pc:docMk/>
            <pc:sldMk cId="3262034116" sldId="267"/>
            <ac:spMk id="3" creationId="{CFC0E7C3-6186-7A27-2061-C0EC87A67062}"/>
          </ac:spMkLst>
        </pc:spChg>
      </pc:sldChg>
      <pc:sldChg chg="addSp modSp new mod">
        <pc:chgData name="ΧΡΗΣΤΟΣ ΧΡΥΣΑΝΘΗΣ" userId="000bf950c397e3f3" providerId="LiveId" clId="{4B8DD850-7302-4E91-902C-EF3C75A47C9C}" dt="2025-05-03T19:53:45.123" v="2559" actId="115"/>
        <pc:sldMkLst>
          <pc:docMk/>
          <pc:sldMk cId="4276103009" sldId="268"/>
        </pc:sldMkLst>
        <pc:spChg chg="add mod">
          <ac:chgData name="ΧΡΗΣΤΟΣ ΧΡΥΣΑΝΘΗΣ" userId="000bf950c397e3f3" providerId="LiveId" clId="{4B8DD850-7302-4E91-902C-EF3C75A47C9C}" dt="2025-05-03T19:53:45.123" v="2559" actId="115"/>
          <ac:spMkLst>
            <pc:docMk/>
            <pc:sldMk cId="4276103009" sldId="268"/>
            <ac:spMk id="3" creationId="{736D5FF5-CA4A-3A30-2BB5-5A0338C7BA7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978B81-1ABC-0DDD-AA7F-DA659A2657F6}"/>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7B44F269-E686-1ECE-131B-5EFF3A7359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744BD1EA-F041-17EA-66CC-8B7ABF5845F9}"/>
              </a:ext>
            </a:extLst>
          </p:cNvPr>
          <p:cNvSpPr>
            <a:spLocks noGrp="1"/>
          </p:cNvSpPr>
          <p:nvPr>
            <p:ph type="dt" sz="half" idx="10"/>
          </p:nvPr>
        </p:nvSpPr>
        <p:spPr/>
        <p:txBody>
          <a:bodyPr/>
          <a:lstStyle/>
          <a:p>
            <a:fld id="{16C2C2CB-8E43-43B7-BA15-99EEE13F8D86}" type="datetimeFigureOut">
              <a:rPr lang="el-GR" smtClean="0"/>
              <a:t>3/5/2025</a:t>
            </a:fld>
            <a:endParaRPr lang="el-GR"/>
          </a:p>
        </p:txBody>
      </p:sp>
      <p:sp>
        <p:nvSpPr>
          <p:cNvPr id="5" name="Θέση υποσέλιδου 4">
            <a:extLst>
              <a:ext uri="{FF2B5EF4-FFF2-40B4-BE49-F238E27FC236}">
                <a16:creationId xmlns:a16="http://schemas.microsoft.com/office/drawing/2014/main" id="{8ECD05F3-CC9B-CB7B-BD30-A2FA5C50899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B9144AC-DAEB-B95B-C7A7-4FA5634076C1}"/>
              </a:ext>
            </a:extLst>
          </p:cNvPr>
          <p:cNvSpPr>
            <a:spLocks noGrp="1"/>
          </p:cNvSpPr>
          <p:nvPr>
            <p:ph type="sldNum" sz="quarter" idx="12"/>
          </p:nvPr>
        </p:nvSpPr>
        <p:spPr/>
        <p:txBody>
          <a:bodyPr/>
          <a:lstStyle/>
          <a:p>
            <a:fld id="{13272BAA-DA42-4FCC-848F-C9A718C721FB}" type="slidenum">
              <a:rPr lang="el-GR" smtClean="0"/>
              <a:t>‹#›</a:t>
            </a:fld>
            <a:endParaRPr lang="el-GR"/>
          </a:p>
        </p:txBody>
      </p:sp>
    </p:spTree>
    <p:extLst>
      <p:ext uri="{BB962C8B-B14F-4D97-AF65-F5344CB8AC3E}">
        <p14:creationId xmlns:p14="http://schemas.microsoft.com/office/powerpoint/2010/main" val="3060201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4FAA59-46B4-9804-1348-260A0BE0046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EF6A6AA-F04B-3A3A-9A0F-5EBCB9DCC7B3}"/>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6C9C801-F23E-F148-D5BB-FC9AD94DEEA2}"/>
              </a:ext>
            </a:extLst>
          </p:cNvPr>
          <p:cNvSpPr>
            <a:spLocks noGrp="1"/>
          </p:cNvSpPr>
          <p:nvPr>
            <p:ph type="dt" sz="half" idx="10"/>
          </p:nvPr>
        </p:nvSpPr>
        <p:spPr/>
        <p:txBody>
          <a:bodyPr/>
          <a:lstStyle/>
          <a:p>
            <a:fld id="{16C2C2CB-8E43-43B7-BA15-99EEE13F8D86}" type="datetimeFigureOut">
              <a:rPr lang="el-GR" smtClean="0"/>
              <a:t>3/5/2025</a:t>
            </a:fld>
            <a:endParaRPr lang="el-GR"/>
          </a:p>
        </p:txBody>
      </p:sp>
      <p:sp>
        <p:nvSpPr>
          <p:cNvPr id="5" name="Θέση υποσέλιδου 4">
            <a:extLst>
              <a:ext uri="{FF2B5EF4-FFF2-40B4-BE49-F238E27FC236}">
                <a16:creationId xmlns:a16="http://schemas.microsoft.com/office/drawing/2014/main" id="{A9770FC1-7CFB-91D2-20BB-32B84B0306E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2D7D23C-67F2-1B6A-803E-D77CF72145F5}"/>
              </a:ext>
            </a:extLst>
          </p:cNvPr>
          <p:cNvSpPr>
            <a:spLocks noGrp="1"/>
          </p:cNvSpPr>
          <p:nvPr>
            <p:ph type="sldNum" sz="quarter" idx="12"/>
          </p:nvPr>
        </p:nvSpPr>
        <p:spPr/>
        <p:txBody>
          <a:bodyPr/>
          <a:lstStyle/>
          <a:p>
            <a:fld id="{13272BAA-DA42-4FCC-848F-C9A718C721FB}" type="slidenum">
              <a:rPr lang="el-GR" smtClean="0"/>
              <a:t>‹#›</a:t>
            </a:fld>
            <a:endParaRPr lang="el-GR"/>
          </a:p>
        </p:txBody>
      </p:sp>
    </p:spTree>
    <p:extLst>
      <p:ext uri="{BB962C8B-B14F-4D97-AF65-F5344CB8AC3E}">
        <p14:creationId xmlns:p14="http://schemas.microsoft.com/office/powerpoint/2010/main" val="291377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0CDB663F-06D9-016A-5FA9-219463AA9802}"/>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33021B0B-2022-F46E-08A4-6F9E70D1E1A8}"/>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D3275E1-E387-0483-F102-EA3047E328C2}"/>
              </a:ext>
            </a:extLst>
          </p:cNvPr>
          <p:cNvSpPr>
            <a:spLocks noGrp="1"/>
          </p:cNvSpPr>
          <p:nvPr>
            <p:ph type="dt" sz="half" idx="10"/>
          </p:nvPr>
        </p:nvSpPr>
        <p:spPr/>
        <p:txBody>
          <a:bodyPr/>
          <a:lstStyle/>
          <a:p>
            <a:fld id="{16C2C2CB-8E43-43B7-BA15-99EEE13F8D86}" type="datetimeFigureOut">
              <a:rPr lang="el-GR" smtClean="0"/>
              <a:t>3/5/2025</a:t>
            </a:fld>
            <a:endParaRPr lang="el-GR"/>
          </a:p>
        </p:txBody>
      </p:sp>
      <p:sp>
        <p:nvSpPr>
          <p:cNvPr id="5" name="Θέση υποσέλιδου 4">
            <a:extLst>
              <a:ext uri="{FF2B5EF4-FFF2-40B4-BE49-F238E27FC236}">
                <a16:creationId xmlns:a16="http://schemas.microsoft.com/office/drawing/2014/main" id="{6C85F5E0-B235-5CE2-2E9A-1C063158A8F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35EFD2A-69FF-EC9F-7971-519ED10C9EDA}"/>
              </a:ext>
            </a:extLst>
          </p:cNvPr>
          <p:cNvSpPr>
            <a:spLocks noGrp="1"/>
          </p:cNvSpPr>
          <p:nvPr>
            <p:ph type="sldNum" sz="quarter" idx="12"/>
          </p:nvPr>
        </p:nvSpPr>
        <p:spPr/>
        <p:txBody>
          <a:bodyPr/>
          <a:lstStyle/>
          <a:p>
            <a:fld id="{13272BAA-DA42-4FCC-848F-C9A718C721FB}" type="slidenum">
              <a:rPr lang="el-GR" smtClean="0"/>
              <a:t>‹#›</a:t>
            </a:fld>
            <a:endParaRPr lang="el-GR"/>
          </a:p>
        </p:txBody>
      </p:sp>
    </p:spTree>
    <p:extLst>
      <p:ext uri="{BB962C8B-B14F-4D97-AF65-F5344CB8AC3E}">
        <p14:creationId xmlns:p14="http://schemas.microsoft.com/office/powerpoint/2010/main" val="4270156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D50F00-2999-368C-F164-65992FAB14B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28F956E1-8267-33CA-90BE-B4D84376D221}"/>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C644145-4DC5-7769-B4EE-C7373F6A5500}"/>
              </a:ext>
            </a:extLst>
          </p:cNvPr>
          <p:cNvSpPr>
            <a:spLocks noGrp="1"/>
          </p:cNvSpPr>
          <p:nvPr>
            <p:ph type="dt" sz="half" idx="10"/>
          </p:nvPr>
        </p:nvSpPr>
        <p:spPr/>
        <p:txBody>
          <a:bodyPr/>
          <a:lstStyle/>
          <a:p>
            <a:fld id="{16C2C2CB-8E43-43B7-BA15-99EEE13F8D86}" type="datetimeFigureOut">
              <a:rPr lang="el-GR" smtClean="0"/>
              <a:t>3/5/2025</a:t>
            </a:fld>
            <a:endParaRPr lang="el-GR"/>
          </a:p>
        </p:txBody>
      </p:sp>
      <p:sp>
        <p:nvSpPr>
          <p:cNvPr id="5" name="Θέση υποσέλιδου 4">
            <a:extLst>
              <a:ext uri="{FF2B5EF4-FFF2-40B4-BE49-F238E27FC236}">
                <a16:creationId xmlns:a16="http://schemas.microsoft.com/office/drawing/2014/main" id="{29156C49-2E82-8017-26C9-5653B349173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66EA3AA-48EB-0515-200B-09812773A9B9}"/>
              </a:ext>
            </a:extLst>
          </p:cNvPr>
          <p:cNvSpPr>
            <a:spLocks noGrp="1"/>
          </p:cNvSpPr>
          <p:nvPr>
            <p:ph type="sldNum" sz="quarter" idx="12"/>
          </p:nvPr>
        </p:nvSpPr>
        <p:spPr/>
        <p:txBody>
          <a:bodyPr/>
          <a:lstStyle/>
          <a:p>
            <a:fld id="{13272BAA-DA42-4FCC-848F-C9A718C721FB}" type="slidenum">
              <a:rPr lang="el-GR" smtClean="0"/>
              <a:t>‹#›</a:t>
            </a:fld>
            <a:endParaRPr lang="el-GR"/>
          </a:p>
        </p:txBody>
      </p:sp>
    </p:spTree>
    <p:extLst>
      <p:ext uri="{BB962C8B-B14F-4D97-AF65-F5344CB8AC3E}">
        <p14:creationId xmlns:p14="http://schemas.microsoft.com/office/powerpoint/2010/main" val="3224299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A3B9E1-DABF-75EB-48B6-1C8F8229647B}"/>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64433FC-BF5B-A6B8-D744-68FDD975F2C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6852C9D0-0A98-9BC8-76D4-CD89C2600023}"/>
              </a:ext>
            </a:extLst>
          </p:cNvPr>
          <p:cNvSpPr>
            <a:spLocks noGrp="1"/>
          </p:cNvSpPr>
          <p:nvPr>
            <p:ph type="dt" sz="half" idx="10"/>
          </p:nvPr>
        </p:nvSpPr>
        <p:spPr/>
        <p:txBody>
          <a:bodyPr/>
          <a:lstStyle/>
          <a:p>
            <a:fld id="{16C2C2CB-8E43-43B7-BA15-99EEE13F8D86}" type="datetimeFigureOut">
              <a:rPr lang="el-GR" smtClean="0"/>
              <a:t>3/5/2025</a:t>
            </a:fld>
            <a:endParaRPr lang="el-GR"/>
          </a:p>
        </p:txBody>
      </p:sp>
      <p:sp>
        <p:nvSpPr>
          <p:cNvPr id="5" name="Θέση υποσέλιδου 4">
            <a:extLst>
              <a:ext uri="{FF2B5EF4-FFF2-40B4-BE49-F238E27FC236}">
                <a16:creationId xmlns:a16="http://schemas.microsoft.com/office/drawing/2014/main" id="{080F3BD0-063E-76EF-DD9C-9D5043C30FB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FF8B866-667B-9325-9B72-BD7CF8036C47}"/>
              </a:ext>
            </a:extLst>
          </p:cNvPr>
          <p:cNvSpPr>
            <a:spLocks noGrp="1"/>
          </p:cNvSpPr>
          <p:nvPr>
            <p:ph type="sldNum" sz="quarter" idx="12"/>
          </p:nvPr>
        </p:nvSpPr>
        <p:spPr/>
        <p:txBody>
          <a:bodyPr/>
          <a:lstStyle/>
          <a:p>
            <a:fld id="{13272BAA-DA42-4FCC-848F-C9A718C721FB}" type="slidenum">
              <a:rPr lang="el-GR" smtClean="0"/>
              <a:t>‹#›</a:t>
            </a:fld>
            <a:endParaRPr lang="el-GR"/>
          </a:p>
        </p:txBody>
      </p:sp>
    </p:spTree>
    <p:extLst>
      <p:ext uri="{BB962C8B-B14F-4D97-AF65-F5344CB8AC3E}">
        <p14:creationId xmlns:p14="http://schemas.microsoft.com/office/powerpoint/2010/main" val="492956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2CD335-3AE1-87A0-3DA2-8C287CED723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AC5B115-031E-27DB-675C-4FB0A2F6FACF}"/>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39E078E9-9CD9-B170-FA2F-D31E07A6D187}"/>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FD4DE345-9E33-D004-77AA-218146EC909A}"/>
              </a:ext>
            </a:extLst>
          </p:cNvPr>
          <p:cNvSpPr>
            <a:spLocks noGrp="1"/>
          </p:cNvSpPr>
          <p:nvPr>
            <p:ph type="dt" sz="half" idx="10"/>
          </p:nvPr>
        </p:nvSpPr>
        <p:spPr/>
        <p:txBody>
          <a:bodyPr/>
          <a:lstStyle/>
          <a:p>
            <a:fld id="{16C2C2CB-8E43-43B7-BA15-99EEE13F8D86}" type="datetimeFigureOut">
              <a:rPr lang="el-GR" smtClean="0"/>
              <a:t>3/5/2025</a:t>
            </a:fld>
            <a:endParaRPr lang="el-GR"/>
          </a:p>
        </p:txBody>
      </p:sp>
      <p:sp>
        <p:nvSpPr>
          <p:cNvPr id="6" name="Θέση υποσέλιδου 5">
            <a:extLst>
              <a:ext uri="{FF2B5EF4-FFF2-40B4-BE49-F238E27FC236}">
                <a16:creationId xmlns:a16="http://schemas.microsoft.com/office/drawing/2014/main" id="{C1B863FD-55BB-B063-ADAF-B10A6ED59C7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B6BF010-39F6-986A-52A6-93F3BAA071FF}"/>
              </a:ext>
            </a:extLst>
          </p:cNvPr>
          <p:cNvSpPr>
            <a:spLocks noGrp="1"/>
          </p:cNvSpPr>
          <p:nvPr>
            <p:ph type="sldNum" sz="quarter" idx="12"/>
          </p:nvPr>
        </p:nvSpPr>
        <p:spPr/>
        <p:txBody>
          <a:bodyPr/>
          <a:lstStyle/>
          <a:p>
            <a:fld id="{13272BAA-DA42-4FCC-848F-C9A718C721FB}" type="slidenum">
              <a:rPr lang="el-GR" smtClean="0"/>
              <a:t>‹#›</a:t>
            </a:fld>
            <a:endParaRPr lang="el-GR"/>
          </a:p>
        </p:txBody>
      </p:sp>
    </p:spTree>
    <p:extLst>
      <p:ext uri="{BB962C8B-B14F-4D97-AF65-F5344CB8AC3E}">
        <p14:creationId xmlns:p14="http://schemas.microsoft.com/office/powerpoint/2010/main" val="2391723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5BF81D-31E0-E38F-F277-C2F0D360DC43}"/>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46D1A43-45B6-4B66-EADA-024D223BA5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778A43F1-D1D7-5D0B-E684-0151CBD01745}"/>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0796BB54-8545-63AC-976F-7424CA7FE0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DD70D9EF-B737-6AFD-DCAB-5682D4692FE3}"/>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3BF78874-ABC1-4A99-A98E-DD554D9ADC58}"/>
              </a:ext>
            </a:extLst>
          </p:cNvPr>
          <p:cNvSpPr>
            <a:spLocks noGrp="1"/>
          </p:cNvSpPr>
          <p:nvPr>
            <p:ph type="dt" sz="half" idx="10"/>
          </p:nvPr>
        </p:nvSpPr>
        <p:spPr/>
        <p:txBody>
          <a:bodyPr/>
          <a:lstStyle/>
          <a:p>
            <a:fld id="{16C2C2CB-8E43-43B7-BA15-99EEE13F8D86}" type="datetimeFigureOut">
              <a:rPr lang="el-GR" smtClean="0"/>
              <a:t>3/5/2025</a:t>
            </a:fld>
            <a:endParaRPr lang="el-GR"/>
          </a:p>
        </p:txBody>
      </p:sp>
      <p:sp>
        <p:nvSpPr>
          <p:cNvPr id="8" name="Θέση υποσέλιδου 7">
            <a:extLst>
              <a:ext uri="{FF2B5EF4-FFF2-40B4-BE49-F238E27FC236}">
                <a16:creationId xmlns:a16="http://schemas.microsoft.com/office/drawing/2014/main" id="{8C581564-FBBA-5702-61F8-1EDB45B8A92C}"/>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8DECA1DB-9B74-C34B-6842-907D5CF5E2A3}"/>
              </a:ext>
            </a:extLst>
          </p:cNvPr>
          <p:cNvSpPr>
            <a:spLocks noGrp="1"/>
          </p:cNvSpPr>
          <p:nvPr>
            <p:ph type="sldNum" sz="quarter" idx="12"/>
          </p:nvPr>
        </p:nvSpPr>
        <p:spPr/>
        <p:txBody>
          <a:bodyPr/>
          <a:lstStyle/>
          <a:p>
            <a:fld id="{13272BAA-DA42-4FCC-848F-C9A718C721FB}" type="slidenum">
              <a:rPr lang="el-GR" smtClean="0"/>
              <a:t>‹#›</a:t>
            </a:fld>
            <a:endParaRPr lang="el-GR"/>
          </a:p>
        </p:txBody>
      </p:sp>
    </p:spTree>
    <p:extLst>
      <p:ext uri="{BB962C8B-B14F-4D97-AF65-F5344CB8AC3E}">
        <p14:creationId xmlns:p14="http://schemas.microsoft.com/office/powerpoint/2010/main" val="2969680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0F4F36-91C8-2214-61F1-142B194DE21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699B0017-845E-A3A6-D722-E137A8021ACA}"/>
              </a:ext>
            </a:extLst>
          </p:cNvPr>
          <p:cNvSpPr>
            <a:spLocks noGrp="1"/>
          </p:cNvSpPr>
          <p:nvPr>
            <p:ph type="dt" sz="half" idx="10"/>
          </p:nvPr>
        </p:nvSpPr>
        <p:spPr/>
        <p:txBody>
          <a:bodyPr/>
          <a:lstStyle/>
          <a:p>
            <a:fld id="{16C2C2CB-8E43-43B7-BA15-99EEE13F8D86}" type="datetimeFigureOut">
              <a:rPr lang="el-GR" smtClean="0"/>
              <a:t>3/5/2025</a:t>
            </a:fld>
            <a:endParaRPr lang="el-GR"/>
          </a:p>
        </p:txBody>
      </p:sp>
      <p:sp>
        <p:nvSpPr>
          <p:cNvPr id="4" name="Θέση υποσέλιδου 3">
            <a:extLst>
              <a:ext uri="{FF2B5EF4-FFF2-40B4-BE49-F238E27FC236}">
                <a16:creationId xmlns:a16="http://schemas.microsoft.com/office/drawing/2014/main" id="{31D8A455-6A72-36C7-103F-2BA2F5209EB4}"/>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575352CD-DD3E-0E78-4B25-E5CF02D85D5A}"/>
              </a:ext>
            </a:extLst>
          </p:cNvPr>
          <p:cNvSpPr>
            <a:spLocks noGrp="1"/>
          </p:cNvSpPr>
          <p:nvPr>
            <p:ph type="sldNum" sz="quarter" idx="12"/>
          </p:nvPr>
        </p:nvSpPr>
        <p:spPr/>
        <p:txBody>
          <a:bodyPr/>
          <a:lstStyle/>
          <a:p>
            <a:fld id="{13272BAA-DA42-4FCC-848F-C9A718C721FB}" type="slidenum">
              <a:rPr lang="el-GR" smtClean="0"/>
              <a:t>‹#›</a:t>
            </a:fld>
            <a:endParaRPr lang="el-GR"/>
          </a:p>
        </p:txBody>
      </p:sp>
    </p:spTree>
    <p:extLst>
      <p:ext uri="{BB962C8B-B14F-4D97-AF65-F5344CB8AC3E}">
        <p14:creationId xmlns:p14="http://schemas.microsoft.com/office/powerpoint/2010/main" val="2991807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E236C259-DD4D-B31A-3C72-B89C20CCCD62}"/>
              </a:ext>
            </a:extLst>
          </p:cNvPr>
          <p:cNvSpPr>
            <a:spLocks noGrp="1"/>
          </p:cNvSpPr>
          <p:nvPr>
            <p:ph type="dt" sz="half" idx="10"/>
          </p:nvPr>
        </p:nvSpPr>
        <p:spPr/>
        <p:txBody>
          <a:bodyPr/>
          <a:lstStyle/>
          <a:p>
            <a:fld id="{16C2C2CB-8E43-43B7-BA15-99EEE13F8D86}" type="datetimeFigureOut">
              <a:rPr lang="el-GR" smtClean="0"/>
              <a:t>3/5/2025</a:t>
            </a:fld>
            <a:endParaRPr lang="el-GR"/>
          </a:p>
        </p:txBody>
      </p:sp>
      <p:sp>
        <p:nvSpPr>
          <p:cNvPr id="3" name="Θέση υποσέλιδου 2">
            <a:extLst>
              <a:ext uri="{FF2B5EF4-FFF2-40B4-BE49-F238E27FC236}">
                <a16:creationId xmlns:a16="http://schemas.microsoft.com/office/drawing/2014/main" id="{67F98591-E998-5807-EED5-AB45F00D1712}"/>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2D45008B-3CE0-CCA0-7F1E-FF92447093F5}"/>
              </a:ext>
            </a:extLst>
          </p:cNvPr>
          <p:cNvSpPr>
            <a:spLocks noGrp="1"/>
          </p:cNvSpPr>
          <p:nvPr>
            <p:ph type="sldNum" sz="quarter" idx="12"/>
          </p:nvPr>
        </p:nvSpPr>
        <p:spPr/>
        <p:txBody>
          <a:bodyPr/>
          <a:lstStyle/>
          <a:p>
            <a:fld id="{13272BAA-DA42-4FCC-848F-C9A718C721FB}" type="slidenum">
              <a:rPr lang="el-GR" smtClean="0"/>
              <a:t>‹#›</a:t>
            </a:fld>
            <a:endParaRPr lang="el-GR"/>
          </a:p>
        </p:txBody>
      </p:sp>
    </p:spTree>
    <p:extLst>
      <p:ext uri="{BB962C8B-B14F-4D97-AF65-F5344CB8AC3E}">
        <p14:creationId xmlns:p14="http://schemas.microsoft.com/office/powerpoint/2010/main" val="2668500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1FEA20-BAA0-F299-4847-CF070331AA6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1574334-81D1-6761-F089-C7760A13A7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C7A834F3-7B89-8C99-6C11-EDE2440B3A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D1119BC-3F61-8794-B4AB-4174D9AF96F6}"/>
              </a:ext>
            </a:extLst>
          </p:cNvPr>
          <p:cNvSpPr>
            <a:spLocks noGrp="1"/>
          </p:cNvSpPr>
          <p:nvPr>
            <p:ph type="dt" sz="half" idx="10"/>
          </p:nvPr>
        </p:nvSpPr>
        <p:spPr/>
        <p:txBody>
          <a:bodyPr/>
          <a:lstStyle/>
          <a:p>
            <a:fld id="{16C2C2CB-8E43-43B7-BA15-99EEE13F8D86}" type="datetimeFigureOut">
              <a:rPr lang="el-GR" smtClean="0"/>
              <a:t>3/5/2025</a:t>
            </a:fld>
            <a:endParaRPr lang="el-GR"/>
          </a:p>
        </p:txBody>
      </p:sp>
      <p:sp>
        <p:nvSpPr>
          <p:cNvPr id="6" name="Θέση υποσέλιδου 5">
            <a:extLst>
              <a:ext uri="{FF2B5EF4-FFF2-40B4-BE49-F238E27FC236}">
                <a16:creationId xmlns:a16="http://schemas.microsoft.com/office/drawing/2014/main" id="{537638B7-4686-3969-18B0-D16E10277EB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116FFC0-9FFF-F882-AAF5-FBDCEE8A19BA}"/>
              </a:ext>
            </a:extLst>
          </p:cNvPr>
          <p:cNvSpPr>
            <a:spLocks noGrp="1"/>
          </p:cNvSpPr>
          <p:nvPr>
            <p:ph type="sldNum" sz="quarter" idx="12"/>
          </p:nvPr>
        </p:nvSpPr>
        <p:spPr/>
        <p:txBody>
          <a:bodyPr/>
          <a:lstStyle/>
          <a:p>
            <a:fld id="{13272BAA-DA42-4FCC-848F-C9A718C721FB}" type="slidenum">
              <a:rPr lang="el-GR" smtClean="0"/>
              <a:t>‹#›</a:t>
            </a:fld>
            <a:endParaRPr lang="el-GR"/>
          </a:p>
        </p:txBody>
      </p:sp>
    </p:spTree>
    <p:extLst>
      <p:ext uri="{BB962C8B-B14F-4D97-AF65-F5344CB8AC3E}">
        <p14:creationId xmlns:p14="http://schemas.microsoft.com/office/powerpoint/2010/main" val="502160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573EFA-4F39-45FF-01AD-4AF785418F7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D30F63B6-CB29-FE77-D941-191E898321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DDE9FFCE-2779-C776-C945-1F314C0898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88A46CEE-491F-8F5E-2E8E-987997F61AB9}"/>
              </a:ext>
            </a:extLst>
          </p:cNvPr>
          <p:cNvSpPr>
            <a:spLocks noGrp="1"/>
          </p:cNvSpPr>
          <p:nvPr>
            <p:ph type="dt" sz="half" idx="10"/>
          </p:nvPr>
        </p:nvSpPr>
        <p:spPr/>
        <p:txBody>
          <a:bodyPr/>
          <a:lstStyle/>
          <a:p>
            <a:fld id="{16C2C2CB-8E43-43B7-BA15-99EEE13F8D86}" type="datetimeFigureOut">
              <a:rPr lang="el-GR" smtClean="0"/>
              <a:t>3/5/2025</a:t>
            </a:fld>
            <a:endParaRPr lang="el-GR"/>
          </a:p>
        </p:txBody>
      </p:sp>
      <p:sp>
        <p:nvSpPr>
          <p:cNvPr id="6" name="Θέση υποσέλιδου 5">
            <a:extLst>
              <a:ext uri="{FF2B5EF4-FFF2-40B4-BE49-F238E27FC236}">
                <a16:creationId xmlns:a16="http://schemas.microsoft.com/office/drawing/2014/main" id="{EC104A3B-DC10-37A0-244B-8C9F8892C8C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B4ADA29-CEB3-BAAB-DDFC-6F3926562804}"/>
              </a:ext>
            </a:extLst>
          </p:cNvPr>
          <p:cNvSpPr>
            <a:spLocks noGrp="1"/>
          </p:cNvSpPr>
          <p:nvPr>
            <p:ph type="sldNum" sz="quarter" idx="12"/>
          </p:nvPr>
        </p:nvSpPr>
        <p:spPr/>
        <p:txBody>
          <a:bodyPr/>
          <a:lstStyle/>
          <a:p>
            <a:fld id="{13272BAA-DA42-4FCC-848F-C9A718C721FB}" type="slidenum">
              <a:rPr lang="el-GR" smtClean="0"/>
              <a:t>‹#›</a:t>
            </a:fld>
            <a:endParaRPr lang="el-GR"/>
          </a:p>
        </p:txBody>
      </p:sp>
    </p:spTree>
    <p:extLst>
      <p:ext uri="{BB962C8B-B14F-4D97-AF65-F5344CB8AC3E}">
        <p14:creationId xmlns:p14="http://schemas.microsoft.com/office/powerpoint/2010/main" val="4065305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08735FC7-A64C-8401-692F-CFA82D0E2D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1CEBC26-2AF6-07C9-4DE9-4628FF25D5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073DB00-F94F-6065-E4D8-8C406ABF2C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6C2C2CB-8E43-43B7-BA15-99EEE13F8D86}" type="datetimeFigureOut">
              <a:rPr lang="el-GR" smtClean="0"/>
              <a:t>3/5/2025</a:t>
            </a:fld>
            <a:endParaRPr lang="el-GR"/>
          </a:p>
        </p:txBody>
      </p:sp>
      <p:sp>
        <p:nvSpPr>
          <p:cNvPr id="5" name="Θέση υποσέλιδου 4">
            <a:extLst>
              <a:ext uri="{FF2B5EF4-FFF2-40B4-BE49-F238E27FC236}">
                <a16:creationId xmlns:a16="http://schemas.microsoft.com/office/drawing/2014/main" id="{B9D2BA07-175C-0576-CC4F-DBD20AB9AD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07E25FC6-DF94-C22D-203C-20C74D20E2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3272BAA-DA42-4FCC-848F-C9A718C721FB}" type="slidenum">
              <a:rPr lang="el-GR" smtClean="0"/>
              <a:t>‹#›</a:t>
            </a:fld>
            <a:endParaRPr lang="el-GR"/>
          </a:p>
        </p:txBody>
      </p:sp>
    </p:spTree>
    <p:extLst>
      <p:ext uri="{BB962C8B-B14F-4D97-AF65-F5344CB8AC3E}">
        <p14:creationId xmlns:p14="http://schemas.microsoft.com/office/powerpoint/2010/main" val="1117656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7E5451-217E-AC88-4FA2-8E397096A1E7}"/>
              </a:ext>
            </a:extLst>
          </p:cNvPr>
          <p:cNvSpPr>
            <a:spLocks noGrp="1"/>
          </p:cNvSpPr>
          <p:nvPr>
            <p:ph type="ctrTitle"/>
          </p:nvPr>
        </p:nvSpPr>
        <p:spPr/>
        <p:txBody>
          <a:bodyPr>
            <a:normAutofit fontScale="90000"/>
          </a:bodyPr>
          <a:lstStyle/>
          <a:p>
            <a:r>
              <a:rPr lang="el-GR" dirty="0"/>
              <a:t>Η ΕΥΘΥΝΗ ΓΙΑ ΤΑ ΕΜΠΟΡΕΥΜΑΤΑ</a:t>
            </a:r>
            <a:br>
              <a:rPr lang="el-GR" dirty="0"/>
            </a:br>
            <a:r>
              <a:rPr lang="el-GR" dirty="0"/>
              <a:t>ΑΡΘΡΟ 18 ΔΣΜ</a:t>
            </a:r>
          </a:p>
        </p:txBody>
      </p:sp>
      <p:sp>
        <p:nvSpPr>
          <p:cNvPr id="3" name="Υπότιτλος 2">
            <a:extLst>
              <a:ext uri="{FF2B5EF4-FFF2-40B4-BE49-F238E27FC236}">
                <a16:creationId xmlns:a16="http://schemas.microsoft.com/office/drawing/2014/main" id="{41E97841-2425-8D1F-C73F-E971BAA859DF}"/>
              </a:ext>
            </a:extLst>
          </p:cNvPr>
          <p:cNvSpPr>
            <a:spLocks noGrp="1"/>
          </p:cNvSpPr>
          <p:nvPr>
            <p:ph type="subTitle" idx="1"/>
          </p:nvPr>
        </p:nvSpPr>
        <p:spPr/>
        <p:txBody>
          <a:bodyPr/>
          <a:lstStyle/>
          <a:p>
            <a:endParaRPr lang="el-GR" dirty="0"/>
          </a:p>
          <a:p>
            <a:endParaRPr lang="el-GR" dirty="0"/>
          </a:p>
          <a:p>
            <a:r>
              <a:rPr lang="el-GR" dirty="0"/>
              <a:t>Χρήστος Χρυσάνθης</a:t>
            </a:r>
          </a:p>
        </p:txBody>
      </p:sp>
    </p:spTree>
    <p:extLst>
      <p:ext uri="{BB962C8B-B14F-4D97-AF65-F5344CB8AC3E}">
        <p14:creationId xmlns:p14="http://schemas.microsoft.com/office/powerpoint/2010/main" val="3328593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4730DD-47E8-B2C1-17D3-23686FF58009}"/>
              </a:ext>
            </a:extLst>
          </p:cNvPr>
          <p:cNvSpPr>
            <a:spLocks noGrp="1"/>
          </p:cNvSpPr>
          <p:nvPr>
            <p:ph type="title"/>
          </p:nvPr>
        </p:nvSpPr>
        <p:spPr/>
        <p:txBody>
          <a:bodyPr/>
          <a:lstStyle/>
          <a:p>
            <a:pPr algn="ctr"/>
            <a:r>
              <a:rPr lang="el-GR" dirty="0"/>
              <a:t>ΕΛΑΤΤΩΜΑ ΤΟΥ ΦΟΡΤΙΟΥ</a:t>
            </a:r>
          </a:p>
        </p:txBody>
      </p:sp>
      <p:sp>
        <p:nvSpPr>
          <p:cNvPr id="3" name="Θέση περιεχομένου 2">
            <a:extLst>
              <a:ext uri="{FF2B5EF4-FFF2-40B4-BE49-F238E27FC236}">
                <a16:creationId xmlns:a16="http://schemas.microsoft.com/office/drawing/2014/main" id="{B175A82E-3F41-0326-94CA-207F41F844E2}"/>
              </a:ext>
            </a:extLst>
          </p:cNvPr>
          <p:cNvSpPr>
            <a:spLocks noGrp="1"/>
          </p:cNvSpPr>
          <p:nvPr>
            <p:ph idx="1"/>
          </p:nvPr>
        </p:nvSpPr>
        <p:spPr/>
        <p:txBody>
          <a:bodyPr>
            <a:normAutofit/>
          </a:bodyPr>
          <a:lstStyle/>
          <a:p>
            <a:pPr algn="just"/>
            <a:r>
              <a:rPr lang="el-GR" sz="3200" dirty="0"/>
              <a:t>Ο αερομεταφορέας, για να επικαλεστεί τον πιο πάνω απαλλακτικό λόγο, πρέπει να αποδείξει ότι δεν υπάρχει αμέλεια από την πλευρά του.</a:t>
            </a:r>
          </a:p>
          <a:p>
            <a:pPr algn="just"/>
            <a:r>
              <a:rPr lang="el-GR" sz="3200" dirty="0"/>
              <a:t>Δηλαδή ότι παρά το ότι έλαβε όλα τα εύλογα μέτρα επιμέλειας, ωστόσο η ζημία επήλθε.</a:t>
            </a:r>
          </a:p>
          <a:p>
            <a:pPr algn="just"/>
            <a:r>
              <a:rPr lang="el-GR" sz="3200" dirty="0"/>
              <a:t>Αν ο αερομεταφορέας δεν μπορεί να αποδείξει την έλλειψη αμέλειας από μέρους του, τότε δεν μπορεί να αποδείξει ούτε ότι η ζημία οφείλεται σε ελάττωμα του φορτίου. </a:t>
            </a:r>
          </a:p>
        </p:txBody>
      </p:sp>
    </p:spTree>
    <p:extLst>
      <p:ext uri="{BB962C8B-B14F-4D97-AF65-F5344CB8AC3E}">
        <p14:creationId xmlns:p14="http://schemas.microsoft.com/office/powerpoint/2010/main" val="833930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062B4B-AF0F-F750-B25B-FD115E49ACD4}"/>
              </a:ext>
            </a:extLst>
          </p:cNvPr>
          <p:cNvSpPr>
            <a:spLocks noGrp="1"/>
          </p:cNvSpPr>
          <p:nvPr>
            <p:ph type="title"/>
          </p:nvPr>
        </p:nvSpPr>
        <p:spPr/>
        <p:txBody>
          <a:bodyPr/>
          <a:lstStyle/>
          <a:p>
            <a:pPr algn="ctr"/>
            <a:r>
              <a:rPr lang="el-GR" dirty="0"/>
              <a:t>ΕΛΑΤΤΩΜΑ ΤΗΣ ΣΥΣΚΕΥΑΣΙΑΣ</a:t>
            </a:r>
          </a:p>
        </p:txBody>
      </p:sp>
      <p:sp>
        <p:nvSpPr>
          <p:cNvPr id="3" name="Θέση περιεχομένου 2">
            <a:extLst>
              <a:ext uri="{FF2B5EF4-FFF2-40B4-BE49-F238E27FC236}">
                <a16:creationId xmlns:a16="http://schemas.microsoft.com/office/drawing/2014/main" id="{82884A27-2813-80C4-05A8-31E4E71394CD}"/>
              </a:ext>
            </a:extLst>
          </p:cNvPr>
          <p:cNvSpPr>
            <a:spLocks noGrp="1"/>
          </p:cNvSpPr>
          <p:nvPr>
            <p:ph idx="1"/>
          </p:nvPr>
        </p:nvSpPr>
        <p:spPr/>
        <p:txBody>
          <a:bodyPr>
            <a:normAutofit/>
          </a:bodyPr>
          <a:lstStyle/>
          <a:p>
            <a:pPr algn="just"/>
            <a:r>
              <a:rPr lang="el-GR" sz="3200" dirty="0"/>
              <a:t>Μολονότι το ελάττωμα της συσκευασίας είναι απαλλακτικός λόγος, ωστόσο ο αερομεταφορέας δεν θα μπορεί να τον επικαλεστεί:</a:t>
            </a:r>
          </a:p>
          <a:p>
            <a:pPr algn="just"/>
            <a:r>
              <a:rPr lang="el-GR" sz="3200" dirty="0"/>
              <a:t>(α) Αν ανέλαβε ο ίδιος (ή </a:t>
            </a:r>
            <a:r>
              <a:rPr lang="el-GR" sz="3200" dirty="0" err="1"/>
              <a:t>προστηθείς</a:t>
            </a:r>
            <a:r>
              <a:rPr lang="el-GR" sz="3200" dirty="0"/>
              <a:t> του) τη συσκευασία, ή</a:t>
            </a:r>
          </a:p>
          <a:p>
            <a:pPr algn="just"/>
            <a:r>
              <a:rPr lang="el-GR" sz="3200" dirty="0"/>
              <a:t>(β) Αν ήταν σε γνώση της ελαττωματικής συσκευασίας και δεν ειδοποίησε τον φορτωτή, ιδίως, μάλιστα, αν παρά την ελαττωματική συσκευασία, εξέδωσε «καθαρή» φορτωτική.</a:t>
            </a:r>
          </a:p>
        </p:txBody>
      </p:sp>
    </p:spTree>
    <p:extLst>
      <p:ext uri="{BB962C8B-B14F-4D97-AF65-F5344CB8AC3E}">
        <p14:creationId xmlns:p14="http://schemas.microsoft.com/office/powerpoint/2010/main" val="14426660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0911D5-FAB7-70B7-42C6-DF6FEF005642}"/>
              </a:ext>
            </a:extLst>
          </p:cNvPr>
          <p:cNvSpPr>
            <a:spLocks noGrp="1"/>
          </p:cNvSpPr>
          <p:nvPr>
            <p:ph type="title"/>
          </p:nvPr>
        </p:nvSpPr>
        <p:spPr/>
        <p:txBody>
          <a:bodyPr/>
          <a:lstStyle/>
          <a:p>
            <a:pPr algn="ctr"/>
            <a:r>
              <a:rPr lang="el-GR" dirty="0"/>
              <a:t>ΠΕΡΙΟΡΙΣΜΕΝΗ ΑΠΟΖΗΜΙΩΣΗ</a:t>
            </a:r>
          </a:p>
        </p:txBody>
      </p:sp>
      <p:sp>
        <p:nvSpPr>
          <p:cNvPr id="3" name="Θέση περιεχομένου 2">
            <a:extLst>
              <a:ext uri="{FF2B5EF4-FFF2-40B4-BE49-F238E27FC236}">
                <a16:creationId xmlns:a16="http://schemas.microsoft.com/office/drawing/2014/main" id="{CFC0E7C3-6186-7A27-2061-C0EC87A67062}"/>
              </a:ext>
            </a:extLst>
          </p:cNvPr>
          <p:cNvSpPr>
            <a:spLocks noGrp="1"/>
          </p:cNvSpPr>
          <p:nvPr>
            <p:ph idx="1"/>
          </p:nvPr>
        </p:nvSpPr>
        <p:spPr>
          <a:xfrm>
            <a:off x="838200" y="1426930"/>
            <a:ext cx="10515600" cy="4750033"/>
          </a:xfrm>
        </p:spPr>
        <p:txBody>
          <a:bodyPr>
            <a:noAutofit/>
          </a:bodyPr>
          <a:lstStyle/>
          <a:p>
            <a:pPr indent="0" algn="ctr">
              <a:lnSpc>
                <a:spcPct val="100000"/>
              </a:lnSpc>
              <a:spcBef>
                <a:spcPts val="0"/>
              </a:spcBef>
              <a:buNone/>
            </a:pPr>
            <a:r>
              <a:rPr lang="el-GR" sz="2400" kern="100" dirty="0">
                <a:effectLst/>
                <a:latin typeface="Bookman Old Style" panose="02050604050505020204" pitchFamily="18" charset="0"/>
                <a:ea typeface="DengXian" panose="02010600030101010101" pitchFamily="2" charset="-122"/>
                <a:cs typeface="Arial" panose="020B0604020202020204" pitchFamily="34" charset="0"/>
              </a:rPr>
              <a:t>Άρθρο 22 παρ. 3, 4 – περιορισμός αποζημίωσης</a:t>
            </a:r>
          </a:p>
          <a:p>
            <a:pPr indent="0" algn="just">
              <a:lnSpc>
                <a:spcPct val="100000"/>
              </a:lnSpc>
              <a:spcBef>
                <a:spcPts val="0"/>
              </a:spcBef>
            </a:pPr>
            <a:r>
              <a:rPr lang="el-GR" sz="2400" kern="100" dirty="0">
                <a:effectLst/>
                <a:latin typeface="Bookman Old Style" panose="02050604050505020204" pitchFamily="18" charset="0"/>
                <a:ea typeface="DengXian" panose="02010600030101010101" pitchFamily="2" charset="-122"/>
                <a:cs typeface="Arial" panose="020B0604020202020204" pitchFamily="34" charset="0"/>
              </a:rPr>
              <a:t>3. Όσον αφορά τη μεταφορά φορτίου, η ευθύνη του μεταφορέα σε περίπτωση καταστροφής, απώλειας, ζημίας ή καθυστέρησης περιορίζεται στο ποσό τον </a:t>
            </a:r>
            <a:r>
              <a:rPr lang="el-GR" sz="2400" b="1" kern="100" dirty="0">
                <a:effectLst/>
                <a:latin typeface="Bookman Old Style" panose="02050604050505020204" pitchFamily="18" charset="0"/>
                <a:ea typeface="DengXian" panose="02010600030101010101" pitchFamily="2" charset="-122"/>
                <a:cs typeface="Arial" panose="020B0604020202020204" pitchFamily="34" charset="0"/>
              </a:rPr>
              <a:t>17</a:t>
            </a:r>
            <a:r>
              <a:rPr lang="el-GR" sz="2400" kern="100" dirty="0">
                <a:effectLst/>
                <a:latin typeface="Bookman Old Style" panose="02050604050505020204" pitchFamily="18" charset="0"/>
                <a:ea typeface="DengXian" panose="02010600030101010101" pitchFamily="2" charset="-122"/>
                <a:cs typeface="Arial" panose="020B0604020202020204" pitchFamily="34" charset="0"/>
              </a:rPr>
              <a:t> Ειδικών </a:t>
            </a:r>
            <a:r>
              <a:rPr lang="el-GR" sz="2400" kern="100" dirty="0" err="1">
                <a:effectLst/>
                <a:latin typeface="Bookman Old Style" panose="02050604050505020204" pitchFamily="18" charset="0"/>
                <a:ea typeface="DengXian" panose="02010600030101010101" pitchFamily="2" charset="-122"/>
                <a:cs typeface="Arial" panose="020B0604020202020204" pitchFamily="34" charset="0"/>
              </a:rPr>
              <a:t>Τραβηκτικών</a:t>
            </a:r>
            <a:r>
              <a:rPr lang="el-GR" sz="2400" kern="100" dirty="0">
                <a:effectLst/>
                <a:latin typeface="Bookman Old Style" panose="02050604050505020204" pitchFamily="18" charset="0"/>
                <a:ea typeface="DengXian" panose="02010600030101010101" pitchFamily="2" charset="-122"/>
                <a:cs typeface="Arial" panose="020B0604020202020204" pitchFamily="34" charset="0"/>
              </a:rPr>
              <a:t> Δικαιώματος ανά χιλιόγραμμο, εκτός εάν ο αποστολέας έχει υποβάλει, κατά τη στιγμή παράδοσης του δέματος στο μεταφορέα, ειδική δήλωση ασφαλιστικού συμφέροντος για την παράδοση του φορτίου στον τόπο προορισμού και εφόσον έχει καταβάλει συμπληρωματικό ποσό, όπως το απαιτεί η περίπτωση. Τότε, ο μεταφορέας ευθύνεται για την καταβολή ποσού, το οποίο δεν υπερβαίνει το δηλωθέν ποσό, εκτός εάν αποδείξει ότι το ποσό είναι μεγαλύτερο από το πραγματικό ασφαλιστικό συμφέρον του αποστολέα για την παράδοση του φορτίου στον τόπο προορισμού.</a:t>
            </a:r>
          </a:p>
        </p:txBody>
      </p:sp>
    </p:spTree>
    <p:extLst>
      <p:ext uri="{BB962C8B-B14F-4D97-AF65-F5344CB8AC3E}">
        <p14:creationId xmlns:p14="http://schemas.microsoft.com/office/powerpoint/2010/main" val="3262034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36D5FF5-CA4A-3A30-2BB5-5A0338C7BA70}"/>
              </a:ext>
            </a:extLst>
          </p:cNvPr>
          <p:cNvSpPr txBox="1"/>
          <p:nvPr/>
        </p:nvSpPr>
        <p:spPr>
          <a:xfrm>
            <a:off x="728025" y="232469"/>
            <a:ext cx="10885437" cy="6555641"/>
          </a:xfrm>
          <a:prstGeom prst="rect">
            <a:avLst/>
          </a:prstGeom>
          <a:noFill/>
        </p:spPr>
        <p:txBody>
          <a:bodyPr wrap="square">
            <a:spAutoFit/>
          </a:bodyPr>
          <a:lstStyle/>
          <a:p>
            <a:pPr indent="457200" algn="just"/>
            <a:r>
              <a:rPr lang="el-GR" sz="2800" kern="100" dirty="0">
                <a:effectLst/>
                <a:latin typeface="Bookman Old Style" panose="02050604050505020204" pitchFamily="18" charset="0"/>
                <a:ea typeface="DengXian" panose="02010600030101010101" pitchFamily="2" charset="-122"/>
                <a:cs typeface="Arial" panose="020B0604020202020204" pitchFamily="34" charset="0"/>
              </a:rPr>
              <a:t>4. Σε περίπτωση καταστροφής, απώλειας, ζημίας ή καθυστέρησης μέρους του φορτίου ή οιουδήποτε άλλου αντικειμένου που περιέχει το φορτίο, </a:t>
            </a:r>
            <a:r>
              <a:rPr lang="el-GR" sz="2800" u="sng" kern="100" dirty="0">
                <a:effectLst/>
                <a:latin typeface="Bookman Old Style" panose="02050604050505020204" pitchFamily="18" charset="0"/>
                <a:ea typeface="DengXian" panose="02010600030101010101" pitchFamily="2" charset="-122"/>
                <a:cs typeface="Arial" panose="020B0604020202020204" pitchFamily="34" charset="0"/>
              </a:rPr>
              <a:t>το βάρος που πρέπει να ληφθεί υπόψη για τον καθορισμό του ποσού στο οποίο περιορίζεται η ευθύνη του μεταφορέα είναι μόνον το συνολικό βάρος του σχετικού δέματος ή των σχετικών δεμάτων.</a:t>
            </a:r>
            <a:r>
              <a:rPr lang="el-GR" sz="2800" kern="100" dirty="0">
                <a:effectLst/>
                <a:latin typeface="Bookman Old Style" panose="02050604050505020204" pitchFamily="18" charset="0"/>
                <a:ea typeface="DengXian" panose="02010600030101010101" pitchFamily="2" charset="-122"/>
                <a:cs typeface="Arial" panose="020B0604020202020204" pitchFamily="34" charset="0"/>
              </a:rPr>
              <a:t> Ωστόσο, εάν η καταστροφή, η απώλεια, η ζημία ή η καθυστέρηση μέρους του φορτίου, ή αντικειμένου που περιέχει το φορτίο, επηρεάζει την αξία άλλων δεμάτων που καλύπτονται από την ίδια αεροπορική φορτωτική, ή από την ίδια απόδειξη παραλαβής ή, εφόσον αυτές δεν έχουν εκδοθεί, από το ίδιο πρωτόκολλο που τηρείται με τα άλλα μέσα που αναφέρονται στην παράγραφο 2 του άρθρου 4, το συνολικό βάρος του εν λόγω δέματος ή δεμάτων λαμβάνεται επίσης υπόψη για τον καθορισμό του ορίου αποζημίωσης.</a:t>
            </a:r>
          </a:p>
        </p:txBody>
      </p:sp>
    </p:spTree>
    <p:extLst>
      <p:ext uri="{BB962C8B-B14F-4D97-AF65-F5344CB8AC3E}">
        <p14:creationId xmlns:p14="http://schemas.microsoft.com/office/powerpoint/2010/main" val="4276103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FDDBD4-E695-1BFC-ECEF-00390BC25628}"/>
              </a:ext>
            </a:extLst>
          </p:cNvPr>
          <p:cNvSpPr txBox="1"/>
          <p:nvPr/>
        </p:nvSpPr>
        <p:spPr>
          <a:xfrm>
            <a:off x="612512" y="444877"/>
            <a:ext cx="10966975" cy="6093976"/>
          </a:xfrm>
          <a:prstGeom prst="rect">
            <a:avLst/>
          </a:prstGeom>
          <a:noFill/>
        </p:spPr>
        <p:txBody>
          <a:bodyPr wrap="square">
            <a:spAutoFit/>
          </a:bodyPr>
          <a:lstStyle/>
          <a:p>
            <a:pPr algn="ctr">
              <a:buNone/>
            </a:pPr>
            <a:r>
              <a:rPr lang="el-GR" sz="2600" kern="100" dirty="0">
                <a:effectLst/>
                <a:latin typeface="Bookman Old Style" panose="02050604050505020204" pitchFamily="18" charset="0"/>
                <a:ea typeface="DengXian" panose="02010600030101010101" pitchFamily="2" charset="-122"/>
                <a:cs typeface="Arial" panose="020B0604020202020204" pitchFamily="34" charset="0"/>
              </a:rPr>
              <a:t>Άρθρο 18 - Ζημία φορτίου</a:t>
            </a:r>
          </a:p>
          <a:p>
            <a:pPr indent="457200" algn="just">
              <a:buNone/>
            </a:pPr>
            <a:r>
              <a:rPr lang="el-GR" sz="2600" kern="100" dirty="0">
                <a:effectLst/>
                <a:latin typeface="Bookman Old Style" panose="02050604050505020204" pitchFamily="18" charset="0"/>
                <a:ea typeface="DengXian" panose="02010600030101010101" pitchFamily="2" charset="-122"/>
                <a:cs typeface="Arial" panose="020B0604020202020204" pitchFamily="34" charset="0"/>
              </a:rPr>
              <a:t>1. Ο μεταφορέας είναι υπεύθυνος για τη ζημία που προκληθεί σε περίπτωση καταστροφής ή απώλειας, ή βλάβης, του φορτίου, υπό τον μόνο   όρο ότι το συμβάν που προκάλεσε τη ζημία σημειώθηκε κατά τη διάρκεια της αεροπορικής μεταφοράς.</a:t>
            </a:r>
          </a:p>
          <a:p>
            <a:pPr indent="457200" algn="just">
              <a:buNone/>
            </a:pPr>
            <a:r>
              <a:rPr lang="el-GR" sz="2600" kern="100" dirty="0">
                <a:effectLst/>
                <a:latin typeface="Bookman Old Style" panose="02050604050505020204" pitchFamily="18" charset="0"/>
                <a:ea typeface="DengXian" panose="02010600030101010101" pitchFamily="2" charset="-122"/>
                <a:cs typeface="Arial" panose="020B0604020202020204" pitchFamily="34" charset="0"/>
              </a:rPr>
              <a:t>2. Ωστόσο, ο μεταφορέας δεν είναι υπεύθυνος εάν και εφόσον αποδείξει ότι η καταστροφή, ή η απώλεια, ή η βλάβη του φορτίου προκλήθηκε για έναν ή περισσότερους από τους κάτωθι λόγους:</a:t>
            </a:r>
          </a:p>
          <a:p>
            <a:pPr indent="457200" algn="just">
              <a:buNone/>
            </a:pPr>
            <a:r>
              <a:rPr lang="el-GR" sz="2600" kern="100" dirty="0">
                <a:effectLst/>
                <a:latin typeface="Bookman Old Style" panose="02050604050505020204" pitchFamily="18" charset="0"/>
                <a:ea typeface="DengXian" panose="02010600030101010101" pitchFamily="2" charset="-122"/>
                <a:cs typeface="Arial" panose="020B0604020202020204" pitchFamily="34" charset="0"/>
              </a:rPr>
              <a:t>(α) ελάττωμα, ποιότητα ή ατέλεια του φορτίου,</a:t>
            </a:r>
          </a:p>
          <a:p>
            <a:pPr indent="457200" algn="just">
              <a:buNone/>
            </a:pPr>
            <a:r>
              <a:rPr lang="el-GR" sz="2600" kern="100" dirty="0">
                <a:effectLst/>
                <a:latin typeface="Bookman Old Style" panose="02050604050505020204" pitchFamily="18" charset="0"/>
                <a:ea typeface="DengXian" panose="02010600030101010101" pitchFamily="2" charset="-122"/>
                <a:cs typeface="Arial" panose="020B0604020202020204" pitchFamily="34" charset="0"/>
              </a:rPr>
              <a:t>(β) ελαττωματική συσκευασία του φορτίου από άλλο πρόσωπο εκτός του μεταφορέα ή των ευρισκομένων στην υπηρεσία του ή των πρακτόρων του,</a:t>
            </a:r>
          </a:p>
          <a:p>
            <a:pPr indent="457200" algn="just">
              <a:buNone/>
            </a:pPr>
            <a:r>
              <a:rPr lang="el-GR" sz="2600" kern="100" dirty="0">
                <a:effectLst/>
                <a:latin typeface="Bookman Old Style" panose="02050604050505020204" pitchFamily="18" charset="0"/>
                <a:ea typeface="DengXian" panose="02010600030101010101" pitchFamily="2" charset="-122"/>
                <a:cs typeface="Arial" panose="020B0604020202020204" pitchFamily="34" charset="0"/>
              </a:rPr>
              <a:t>(γ) εχθροπραξία ή ένοπλη σύρραξη,</a:t>
            </a:r>
          </a:p>
          <a:p>
            <a:pPr indent="457200" algn="just"/>
            <a:r>
              <a:rPr lang="el-GR" sz="2600" kern="100" dirty="0">
                <a:effectLst/>
                <a:latin typeface="Bookman Old Style" panose="02050604050505020204" pitchFamily="18" charset="0"/>
                <a:ea typeface="DengXian" panose="02010600030101010101" pitchFamily="2" charset="-122"/>
                <a:cs typeface="Arial" panose="020B0604020202020204" pitchFamily="34" charset="0"/>
              </a:rPr>
              <a:t>(δ) ενέργεια δημόσιας αρχής πραγματοποιούμενη σε σύνδεση με την είσοδο, την έξοδο ή τη διαμετακόμιση του φορτίου.</a:t>
            </a:r>
          </a:p>
        </p:txBody>
      </p:sp>
    </p:spTree>
    <p:extLst>
      <p:ext uri="{BB962C8B-B14F-4D97-AF65-F5344CB8AC3E}">
        <p14:creationId xmlns:p14="http://schemas.microsoft.com/office/powerpoint/2010/main" val="1445883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906CAD2-55A0-EAE3-C854-0C78329346B2}"/>
              </a:ext>
            </a:extLst>
          </p:cNvPr>
          <p:cNvSpPr txBox="1"/>
          <p:nvPr/>
        </p:nvSpPr>
        <p:spPr>
          <a:xfrm>
            <a:off x="716377" y="738010"/>
            <a:ext cx="10926206" cy="5632311"/>
          </a:xfrm>
          <a:prstGeom prst="rect">
            <a:avLst/>
          </a:prstGeom>
          <a:noFill/>
        </p:spPr>
        <p:txBody>
          <a:bodyPr wrap="square">
            <a:spAutoFit/>
          </a:bodyPr>
          <a:lstStyle/>
          <a:p>
            <a:pPr indent="457200" algn="just">
              <a:buNone/>
            </a:pPr>
            <a:r>
              <a:rPr lang="el-GR" sz="2400" kern="100" dirty="0">
                <a:effectLst/>
                <a:latin typeface="Bookman Old Style" panose="02050604050505020204" pitchFamily="18" charset="0"/>
                <a:ea typeface="DengXian" panose="02010600030101010101" pitchFamily="2" charset="-122"/>
                <a:cs typeface="Arial" panose="020B0604020202020204" pitchFamily="34" charset="0"/>
              </a:rPr>
              <a:t>3. Η αεροπορική μεταφορά υπό την έννοια της παραγράφου 1 του παρόντος άρθρου περιλαμβάνει την περίοδο κατά την οποία το φορτίο είναι υπό την ευθύνη του μεταφορέα.</a:t>
            </a:r>
          </a:p>
          <a:p>
            <a:pPr indent="457200" algn="just"/>
            <a:r>
              <a:rPr lang="el-GR" sz="2400" kern="100" dirty="0">
                <a:effectLst/>
                <a:latin typeface="Bookman Old Style" panose="02050604050505020204" pitchFamily="18" charset="0"/>
                <a:ea typeface="DengXian" panose="02010600030101010101" pitchFamily="2" charset="-122"/>
                <a:cs typeface="Arial" panose="020B0604020202020204" pitchFamily="34" charset="0"/>
              </a:rPr>
              <a:t>4. Η περίοδος αεροπορικής μεταφοράς δεν εκτείνεται σε τυχόν χερσαία, θαλάσσια ή εσωτερική πλωτή μεταφορά που εκτελείται εκτός του αερολιμένα. Εάν ωστόσο η εν λόγω μεταφορά πραγματοποιείται στο πλαίσιο εκτέλεσης μιας σύμβασης αεροπορικής μεταφοράς, με σκοπό την φόρτωση, την παράδοση ή τη μεταφόρτωση, η τυχόν ζημία θεωρείται, εκτός αποδείξεως του εναντίου, ότι προκλήθηκε λόγω συμβάντος που σημειώθηκε κατά τη διάρκεια της αεροπορικής μεταφοράς. Εάν ο μεταφορέας, χωρίς τη συναίνεση του αποστολέα, αντικαταστήσει το μέσο μεταφοράς με άλλο μεταφορικό μέσο για όλη ή μέρος της μεταφοράς η οποία νοείται, κατόπιν συμφωνίας μεταξύ των μερών ότι είναι αεροπορική μεταφορά, η εν λόγω μεταφορά με άλλο μέσο θεωρείται ότι εντάσσεται στην περίοδο αεροπορικής μεταφοράς.</a:t>
            </a:r>
          </a:p>
        </p:txBody>
      </p:sp>
    </p:spTree>
    <p:extLst>
      <p:ext uri="{BB962C8B-B14F-4D97-AF65-F5344CB8AC3E}">
        <p14:creationId xmlns:p14="http://schemas.microsoft.com/office/powerpoint/2010/main" val="2579259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8F2522-0085-13C0-B746-C78F3F04B7B3}"/>
              </a:ext>
            </a:extLst>
          </p:cNvPr>
          <p:cNvSpPr txBox="1"/>
          <p:nvPr/>
        </p:nvSpPr>
        <p:spPr>
          <a:xfrm>
            <a:off x="635809" y="701199"/>
            <a:ext cx="10920382" cy="5693866"/>
          </a:xfrm>
          <a:prstGeom prst="rect">
            <a:avLst/>
          </a:prstGeom>
          <a:noFill/>
        </p:spPr>
        <p:txBody>
          <a:bodyPr wrap="square">
            <a:spAutoFit/>
          </a:bodyPr>
          <a:lstStyle/>
          <a:p>
            <a:pPr algn="ctr">
              <a:buNone/>
            </a:pPr>
            <a:r>
              <a:rPr lang="el-GR" sz="2800" kern="100" dirty="0">
                <a:effectLst/>
                <a:latin typeface="Bookman Old Style" panose="02050604050505020204" pitchFamily="18" charset="0"/>
                <a:ea typeface="DengXian" panose="02010600030101010101" pitchFamily="2" charset="-122"/>
                <a:cs typeface="Arial" panose="020B0604020202020204" pitchFamily="34" charset="0"/>
              </a:rPr>
              <a:t>Άρθρο 38 - Συνδυασμένη μεταφορά</a:t>
            </a:r>
          </a:p>
          <a:p>
            <a:pPr indent="457200" algn="just">
              <a:buNone/>
            </a:pPr>
            <a:r>
              <a:rPr lang="el-GR" sz="2800" kern="100" dirty="0">
                <a:effectLst/>
                <a:latin typeface="Bookman Old Style" panose="02050604050505020204" pitchFamily="18" charset="0"/>
                <a:ea typeface="DengXian" panose="02010600030101010101" pitchFamily="2" charset="-122"/>
                <a:cs typeface="Arial" panose="020B0604020202020204" pitchFamily="34" charset="0"/>
              </a:rPr>
              <a:t>1. Σε περίπτωση συνδυασμένης μεταφοράς που εκτελείται εν μέρει αεροπορικώς και εν μέρει με κάποιο άλλο μέσο μεταφοράς, οι διατάξεις     της παρούσας σύμβασης, με την επιφύλαξη της παραγράφου 4 του άρθρου 18, εφαρμόζονται μόνο στην αεροπορική μεταφορά, με την προϋπόθεση ότι η αεροπορική μεταφορά εμπίπτει στους όρους του άρθρου 1.</a:t>
            </a:r>
          </a:p>
          <a:p>
            <a:pPr indent="457200" algn="just"/>
            <a:r>
              <a:rPr lang="el-GR" sz="2800" kern="100" dirty="0">
                <a:effectLst/>
                <a:latin typeface="Bookman Old Style" panose="02050604050505020204" pitchFamily="18" charset="0"/>
                <a:ea typeface="DengXian" panose="02010600030101010101" pitchFamily="2" charset="-122"/>
                <a:cs typeface="Arial" panose="020B0604020202020204" pitchFamily="34" charset="0"/>
              </a:rPr>
              <a:t>2. Τίποτε στην παρούσα σύμβαση δεν εμποδίζει τα μέρη σε περίπτωση συνδυασμένης μεταφοράς να προσθέσουν στον τίτλο των όρων αεροπορικής μεταφοράς τους όρους σχετικά με τους υπολοίπους τρόπους μεταφοράς, με την προϋπόθεση ότι οι διατάξεις της παρούσας σύμβασης τηρούνται όσον αφορά την αεροπορική μεταφορά.</a:t>
            </a:r>
          </a:p>
        </p:txBody>
      </p:sp>
    </p:spTree>
    <p:extLst>
      <p:ext uri="{BB962C8B-B14F-4D97-AF65-F5344CB8AC3E}">
        <p14:creationId xmlns:p14="http://schemas.microsoft.com/office/powerpoint/2010/main" val="1974433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501BD77-4BB6-36DF-0F0A-1D54ABACA25F}"/>
              </a:ext>
            </a:extLst>
          </p:cNvPr>
          <p:cNvSpPr>
            <a:spLocks noGrp="1"/>
          </p:cNvSpPr>
          <p:nvPr>
            <p:ph type="title"/>
          </p:nvPr>
        </p:nvSpPr>
        <p:spPr>
          <a:xfrm>
            <a:off x="838200" y="365125"/>
            <a:ext cx="10515600" cy="904551"/>
          </a:xfrm>
        </p:spPr>
        <p:txBody>
          <a:bodyPr/>
          <a:lstStyle/>
          <a:p>
            <a:pPr algn="ctr"/>
            <a:r>
              <a:rPr lang="el-GR" dirty="0"/>
              <a:t>ΒΑΣΙΚΕΣ ΡΥΘΜΙΣΕΙΣ</a:t>
            </a:r>
          </a:p>
        </p:txBody>
      </p:sp>
      <p:sp>
        <p:nvSpPr>
          <p:cNvPr id="3" name="Θέση περιεχομένου 2">
            <a:extLst>
              <a:ext uri="{FF2B5EF4-FFF2-40B4-BE49-F238E27FC236}">
                <a16:creationId xmlns:a16="http://schemas.microsoft.com/office/drawing/2014/main" id="{6924D0B4-C6E1-6538-87DE-F4319E5AF8AE}"/>
              </a:ext>
            </a:extLst>
          </p:cNvPr>
          <p:cNvSpPr>
            <a:spLocks noGrp="1"/>
          </p:cNvSpPr>
          <p:nvPr>
            <p:ph idx="1"/>
          </p:nvPr>
        </p:nvSpPr>
        <p:spPr>
          <a:xfrm>
            <a:off x="838200" y="1403632"/>
            <a:ext cx="10515600" cy="5276729"/>
          </a:xfrm>
        </p:spPr>
        <p:txBody>
          <a:bodyPr>
            <a:noAutofit/>
          </a:bodyPr>
          <a:lstStyle/>
          <a:p>
            <a:pPr algn="just"/>
            <a:r>
              <a:rPr lang="el-GR" sz="2600" dirty="0"/>
              <a:t>Ο αερομεταφορέας ευθύνεται για μερική ή ολική καταστροφή ή απώλεια που συνέβη κατά την αεροπορική μεταφορά και κατά το χρόνο που τα εμπορεύματα ήταν υπό την ευθύνη του (δηλ. υπό τον έλεγχο του).</a:t>
            </a:r>
          </a:p>
          <a:p>
            <a:pPr algn="just"/>
            <a:r>
              <a:rPr lang="el-GR" sz="2600" dirty="0"/>
              <a:t>Ο αερομεταφορέας δεν ευθύνεται για βλάβη ή απώλεια από:</a:t>
            </a:r>
          </a:p>
          <a:p>
            <a:pPr lvl="1" algn="just"/>
            <a:r>
              <a:rPr lang="el-GR" sz="2600" dirty="0"/>
              <a:t>Ελάττωμα του εμπορεύματος </a:t>
            </a:r>
          </a:p>
          <a:p>
            <a:pPr lvl="1" algn="just"/>
            <a:r>
              <a:rPr lang="el-GR" sz="2600" dirty="0"/>
              <a:t>Ελάττωμα της συσκευασίας του που δεν έγινε από τον αερομεταφορέα</a:t>
            </a:r>
          </a:p>
          <a:p>
            <a:pPr lvl="1" algn="just"/>
            <a:r>
              <a:rPr lang="el-GR" sz="2600" dirty="0"/>
              <a:t>Πολεμικούς κινδύνους</a:t>
            </a:r>
          </a:p>
          <a:p>
            <a:pPr lvl="1" algn="just"/>
            <a:r>
              <a:rPr lang="el-GR" sz="2600" dirty="0"/>
              <a:t>Πράξεις της Αρχής σχετικά με την εισαγωγή, εξαγωγή ή διαμετακόμιση του φορτίου</a:t>
            </a:r>
          </a:p>
          <a:p>
            <a:pPr marL="342900" lvl="1" indent="-342900" algn="just"/>
            <a:r>
              <a:rPr lang="el-GR" sz="2600" dirty="0"/>
              <a:t>Η ρύθμιση της ΔΣΜ δεν ισχύει σε περίπτωση συνδυασμένης μεταφοράς  </a:t>
            </a:r>
          </a:p>
        </p:txBody>
      </p:sp>
    </p:spTree>
    <p:extLst>
      <p:ext uri="{BB962C8B-B14F-4D97-AF65-F5344CB8AC3E}">
        <p14:creationId xmlns:p14="http://schemas.microsoft.com/office/powerpoint/2010/main" val="1165542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B3315E-B5C6-E5A0-78F3-6F741F07330A}"/>
              </a:ext>
            </a:extLst>
          </p:cNvPr>
          <p:cNvSpPr>
            <a:spLocks noGrp="1"/>
          </p:cNvSpPr>
          <p:nvPr>
            <p:ph type="title"/>
          </p:nvPr>
        </p:nvSpPr>
        <p:spPr/>
        <p:txBody>
          <a:bodyPr/>
          <a:lstStyle/>
          <a:p>
            <a:pPr algn="ctr"/>
            <a:r>
              <a:rPr lang="el-GR" dirty="0"/>
              <a:t>ΣΥΝΔΥΑΣΜΕΝΗ ΜΕΤΑΦΟΡΑ</a:t>
            </a:r>
          </a:p>
        </p:txBody>
      </p:sp>
      <p:sp>
        <p:nvSpPr>
          <p:cNvPr id="3" name="Θέση περιεχομένου 2">
            <a:extLst>
              <a:ext uri="{FF2B5EF4-FFF2-40B4-BE49-F238E27FC236}">
                <a16:creationId xmlns:a16="http://schemas.microsoft.com/office/drawing/2014/main" id="{13972DBE-AB98-A0D3-406F-D8468DA3E038}"/>
              </a:ext>
            </a:extLst>
          </p:cNvPr>
          <p:cNvSpPr>
            <a:spLocks noGrp="1"/>
          </p:cNvSpPr>
          <p:nvPr>
            <p:ph idx="1"/>
          </p:nvPr>
        </p:nvSpPr>
        <p:spPr>
          <a:xfrm>
            <a:off x="460113" y="1339567"/>
            <a:ext cx="11281482" cy="5206838"/>
          </a:xfrm>
        </p:spPr>
        <p:txBody>
          <a:bodyPr/>
          <a:lstStyle/>
          <a:p>
            <a:pPr algn="just"/>
            <a:r>
              <a:rPr lang="el-GR" dirty="0"/>
              <a:t>Κατ’ </a:t>
            </a:r>
            <a:r>
              <a:rPr lang="el-GR" dirty="0" err="1"/>
              <a:t>Αρ</a:t>
            </a:r>
            <a:r>
              <a:rPr lang="el-GR" dirty="0"/>
              <a:t>. 18 παρ. 4: Η ρύθμιση του </a:t>
            </a:r>
            <a:r>
              <a:rPr lang="el-GR" dirty="0" err="1"/>
              <a:t>Αρ</a:t>
            </a:r>
            <a:r>
              <a:rPr lang="el-GR" dirty="0"/>
              <a:t>. 18 ισχύει για ζημιές που συμβαίνουν εντός του αεροδρομίου. </a:t>
            </a:r>
          </a:p>
          <a:p>
            <a:pPr algn="just"/>
            <a:r>
              <a:rPr lang="el-GR" dirty="0"/>
              <a:t>Αν και κατ’ αρχήν το </a:t>
            </a:r>
            <a:r>
              <a:rPr lang="el-GR" dirty="0" err="1"/>
              <a:t>Αρ</a:t>
            </a:r>
            <a:r>
              <a:rPr lang="el-GR" dirty="0"/>
              <a:t>. 18 δεν εφαρμόζεται στη συνδυασμένη μεταφορά, ωστόσο, αν δεν αποδεικνύεται σε ποιο σκέλος της συνδυασμένης μεταφοράς επήλθε η ζημία, τότε τεκμαίρεται ότι επήλθε στο αεροπορικό σκέλος (εντός του αεροδρομίου), οπότε (κατ’ εξαίρεση) εφαρμόζεται το </a:t>
            </a:r>
            <a:r>
              <a:rPr lang="el-GR" dirty="0" err="1"/>
              <a:t>Αρ</a:t>
            </a:r>
            <a:r>
              <a:rPr lang="el-GR" dirty="0"/>
              <a:t>. 18 ΔΣΜ. Αυτό προκύπτει από την παρ. 4 του </a:t>
            </a:r>
            <a:r>
              <a:rPr lang="el-GR" dirty="0" err="1"/>
              <a:t>Αρ</a:t>
            </a:r>
            <a:r>
              <a:rPr lang="el-GR" dirty="0"/>
              <a:t>. 18.</a:t>
            </a:r>
          </a:p>
          <a:p>
            <a:pPr algn="just"/>
            <a:r>
              <a:rPr lang="el-GR" dirty="0"/>
              <a:t>Κατά την παρ. 4, για να έχει εφαρμογή η πιο πάνω εξαίρεση, πρέπει να ισχύουν τα ακόλουθα σωρευτικά:</a:t>
            </a:r>
          </a:p>
        </p:txBody>
      </p:sp>
    </p:spTree>
    <p:extLst>
      <p:ext uri="{BB962C8B-B14F-4D97-AF65-F5344CB8AC3E}">
        <p14:creationId xmlns:p14="http://schemas.microsoft.com/office/powerpoint/2010/main" val="176024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E8DE5AF-2E96-4747-9853-5909F8C792A5}"/>
              </a:ext>
            </a:extLst>
          </p:cNvPr>
          <p:cNvSpPr>
            <a:spLocks noGrp="1"/>
          </p:cNvSpPr>
          <p:nvPr>
            <p:ph idx="1"/>
          </p:nvPr>
        </p:nvSpPr>
        <p:spPr>
          <a:xfrm>
            <a:off x="838200" y="704729"/>
            <a:ext cx="10515600" cy="5666950"/>
          </a:xfrm>
        </p:spPr>
        <p:txBody>
          <a:bodyPr>
            <a:noAutofit/>
          </a:bodyPr>
          <a:lstStyle/>
          <a:p>
            <a:pPr algn="just"/>
            <a:r>
              <a:rPr lang="el-GR" sz="3200" dirty="0"/>
              <a:t>(1). Το μη αεροπορικό σκέλος πρέπει να έγινε με σκοπό τη φόρτωση, μεταφόρτωση ή παράδοση του φορτίου. Δηλ. τα μη αεροπορικά σκέλη να είναι δευτερεύοντα σε σύγκριση με το αεροπορικό και μόνο επιβοηθητικά του αεροπορικού. Να μην έχουν αυτοτέλεια και αυθύπαρκτη συναλλακτική βαρύτητα.</a:t>
            </a:r>
          </a:p>
          <a:p>
            <a:pPr algn="just"/>
            <a:r>
              <a:rPr lang="el-GR" sz="3200" dirty="0"/>
              <a:t>(2). Το αεροπορικό και τα μη αεροπορικά σκέλη πρέπει να καλύπτονται από μια ενιαία σύμβαση αεροπορικής μεταφοράς. Είναι πολύ συνηθισμένη η έκδοση </a:t>
            </a:r>
            <a:r>
              <a:rPr lang="en-US" sz="3200" dirty="0"/>
              <a:t>door to door </a:t>
            </a:r>
            <a:r>
              <a:rPr lang="en-US" sz="3200" dirty="0" err="1"/>
              <a:t>AirWayBill</a:t>
            </a:r>
            <a:r>
              <a:rPr lang="en-US" sz="3200" dirty="0"/>
              <a:t>.</a:t>
            </a:r>
            <a:endParaRPr lang="el-GR" sz="3200" dirty="0"/>
          </a:p>
          <a:p>
            <a:pPr algn="just"/>
            <a:r>
              <a:rPr lang="el-GR" sz="3200" dirty="0"/>
              <a:t>(3). Πρέπει να μην μπορεί να αποδειχθεί σε ποιο σκέλος επήλθε η ζημία. </a:t>
            </a:r>
          </a:p>
        </p:txBody>
      </p:sp>
    </p:spTree>
    <p:extLst>
      <p:ext uri="{BB962C8B-B14F-4D97-AF65-F5344CB8AC3E}">
        <p14:creationId xmlns:p14="http://schemas.microsoft.com/office/powerpoint/2010/main" val="4038011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B0708C3-F1CA-2908-BD3C-24649EACCDE9}"/>
              </a:ext>
            </a:extLst>
          </p:cNvPr>
          <p:cNvSpPr>
            <a:spLocks noGrp="1"/>
          </p:cNvSpPr>
          <p:nvPr>
            <p:ph idx="1"/>
          </p:nvPr>
        </p:nvSpPr>
        <p:spPr>
          <a:xfrm>
            <a:off x="838200" y="652311"/>
            <a:ext cx="10515600" cy="5524652"/>
          </a:xfrm>
        </p:spPr>
        <p:txBody>
          <a:bodyPr>
            <a:noAutofit/>
          </a:bodyPr>
          <a:lstStyle/>
          <a:p>
            <a:pPr algn="just"/>
            <a:r>
              <a:rPr lang="el-GR" sz="4000" dirty="0"/>
              <a:t>Αν και κατ’ αρχήν το </a:t>
            </a:r>
            <a:r>
              <a:rPr lang="el-GR" sz="4000" dirty="0" err="1"/>
              <a:t>Αρ</a:t>
            </a:r>
            <a:r>
              <a:rPr lang="el-GR" sz="4000" dirty="0"/>
              <a:t>. 18 δεν εφαρμόζεται στη συνδυασμένη μεταφορά, ωστόσο,</a:t>
            </a:r>
            <a:r>
              <a:rPr lang="en-US" sz="4000" dirty="0"/>
              <a:t> </a:t>
            </a:r>
            <a:r>
              <a:rPr lang="el-GR" sz="4000" dirty="0"/>
              <a:t>κατά την παρ. 4, το </a:t>
            </a:r>
            <a:r>
              <a:rPr lang="el-GR" sz="4000" dirty="0" err="1"/>
              <a:t>Αρ</a:t>
            </a:r>
            <a:r>
              <a:rPr lang="el-GR" sz="4000" dirty="0"/>
              <a:t>. 18 θα έχει εφαρμογή στην περίπτωση που, ενώ έχει συμφωνηθεί αεροπορική μεταφορά, ο μεταφορέας, κατά παράβαση των συμβατικών του υποχρεώσεων, μεταφέρει το φορτίο με άλλο μέσο και όχι με αεροσκάφος. Στην περίπτωση αυτή το </a:t>
            </a:r>
            <a:r>
              <a:rPr lang="el-GR" sz="4000" dirty="0" err="1"/>
              <a:t>Αρ</a:t>
            </a:r>
            <a:r>
              <a:rPr lang="el-GR" sz="4000" dirty="0"/>
              <a:t>. 18 θα έχει εφαρμογή, μολονότι δεν πρόκειται για αεροπορική μεταφορά. </a:t>
            </a:r>
          </a:p>
        </p:txBody>
      </p:sp>
    </p:spTree>
    <p:extLst>
      <p:ext uri="{BB962C8B-B14F-4D97-AF65-F5344CB8AC3E}">
        <p14:creationId xmlns:p14="http://schemas.microsoft.com/office/powerpoint/2010/main" val="1357757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52D4C6-026D-5C03-642B-A81523F2B8B4}"/>
              </a:ext>
            </a:extLst>
          </p:cNvPr>
          <p:cNvSpPr>
            <a:spLocks noGrp="1"/>
          </p:cNvSpPr>
          <p:nvPr>
            <p:ph type="title"/>
          </p:nvPr>
        </p:nvSpPr>
        <p:spPr/>
        <p:txBody>
          <a:bodyPr/>
          <a:lstStyle/>
          <a:p>
            <a:pPr algn="ctr"/>
            <a:r>
              <a:rPr lang="el-GR" dirty="0"/>
              <a:t>ΖΗΜΙΑ ΑΠΟ ΚΑΘΥΣΤΕΡΗΣΗ</a:t>
            </a:r>
          </a:p>
        </p:txBody>
      </p:sp>
      <p:sp>
        <p:nvSpPr>
          <p:cNvPr id="3" name="Θέση περιεχομένου 2">
            <a:extLst>
              <a:ext uri="{FF2B5EF4-FFF2-40B4-BE49-F238E27FC236}">
                <a16:creationId xmlns:a16="http://schemas.microsoft.com/office/drawing/2014/main" id="{84362B78-C83F-2543-68D4-F6BF6C2D0C36}"/>
              </a:ext>
            </a:extLst>
          </p:cNvPr>
          <p:cNvSpPr>
            <a:spLocks noGrp="1"/>
          </p:cNvSpPr>
          <p:nvPr>
            <p:ph idx="1"/>
          </p:nvPr>
        </p:nvSpPr>
        <p:spPr/>
        <p:txBody>
          <a:bodyPr>
            <a:normAutofit/>
          </a:bodyPr>
          <a:lstStyle/>
          <a:p>
            <a:pPr algn="just"/>
            <a:r>
              <a:rPr lang="el-GR" sz="3600" dirty="0"/>
              <a:t>Το Άρθρο 18 δεν εφαρμόζεται αν η ζημία επήλθε από την καθυστέρηση της μεταφοράς, π.χ. σε ευπαθή προϊόντα που καταστράφηκαν λόγω της καθυστέρησης.</a:t>
            </a:r>
          </a:p>
          <a:p>
            <a:pPr algn="just"/>
            <a:r>
              <a:rPr lang="el-GR" sz="3600" dirty="0"/>
              <a:t> Η ζημία από καθυστέρηση ρυθμίζεται από το </a:t>
            </a:r>
            <a:r>
              <a:rPr lang="el-GR" sz="3600" dirty="0" err="1"/>
              <a:t>Αρ</a:t>
            </a:r>
            <a:r>
              <a:rPr lang="el-GR" sz="3600" dirty="0"/>
              <a:t>. 19 ΔΣΜ.</a:t>
            </a:r>
          </a:p>
        </p:txBody>
      </p:sp>
    </p:spTree>
    <p:extLst>
      <p:ext uri="{BB962C8B-B14F-4D97-AF65-F5344CB8AC3E}">
        <p14:creationId xmlns:p14="http://schemas.microsoft.com/office/powerpoint/2010/main" val="427990689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65</TotalTime>
  <Words>1255</Words>
  <Application>Microsoft Office PowerPoint</Application>
  <PresentationFormat>Ευρεία οθόνη</PresentationFormat>
  <Paragraphs>47</Paragraphs>
  <Slides>13</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13</vt:i4>
      </vt:variant>
    </vt:vector>
  </HeadingPairs>
  <TitlesOfParts>
    <vt:vector size="18" baseType="lpstr">
      <vt:lpstr>Aptos</vt:lpstr>
      <vt:lpstr>Aptos Display</vt:lpstr>
      <vt:lpstr>Arial</vt:lpstr>
      <vt:lpstr>Bookman Old Style</vt:lpstr>
      <vt:lpstr>Θέμα του Office</vt:lpstr>
      <vt:lpstr>Η ΕΥΘΥΝΗ ΓΙΑ ΤΑ ΕΜΠΟΡΕΥΜΑΤΑ ΑΡΘΡΟ 18 ΔΣΜ</vt:lpstr>
      <vt:lpstr>Παρουσίαση του PowerPoint</vt:lpstr>
      <vt:lpstr>Παρουσίαση του PowerPoint</vt:lpstr>
      <vt:lpstr>Παρουσίαση του PowerPoint</vt:lpstr>
      <vt:lpstr>ΒΑΣΙΚΕΣ ΡΥΘΜΙΣΕΙΣ</vt:lpstr>
      <vt:lpstr>ΣΥΝΔΥΑΣΜΕΝΗ ΜΕΤΑΦΟΡΑ</vt:lpstr>
      <vt:lpstr>Παρουσίαση του PowerPoint</vt:lpstr>
      <vt:lpstr>Παρουσίαση του PowerPoint</vt:lpstr>
      <vt:lpstr>ΖΗΜΙΑ ΑΠΟ ΚΑΘΥΣΤΕΡΗΣΗ</vt:lpstr>
      <vt:lpstr>ΕΛΑΤΤΩΜΑ ΤΟΥ ΦΟΡΤΙΟΥ</vt:lpstr>
      <vt:lpstr>ΕΛΑΤΤΩΜΑ ΤΗΣ ΣΥΣΚΕΥΑΣΙΑΣ</vt:lpstr>
      <vt:lpstr>ΠΕΡΙΟΡΙΣΜΕΝΗ ΑΠΟΖΗΜΙΩΣΗ</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ΧΡΗΣΤΟΣ ΧΡΥΣΑΝΘΗΣ</dc:creator>
  <cp:lastModifiedBy>ΧΡΗΣΤΟΣ ΧΡΥΣΑΝΘΗΣ</cp:lastModifiedBy>
  <cp:revision>1</cp:revision>
  <dcterms:created xsi:type="dcterms:W3CDTF">2025-05-03T15:11:55Z</dcterms:created>
  <dcterms:modified xsi:type="dcterms:W3CDTF">2025-05-03T19:56:12Z</dcterms:modified>
</cp:coreProperties>
</file>