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71178-D3E8-466F-99BB-638C713F6A0E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88A5-CE88-4DAE-948D-0451DEDEA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80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E88A5-CE88-4DAE-948D-0451DEDEA26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51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84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6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6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77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89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6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26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70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34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61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82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F306-AAFF-44BF-A661-6EC78F29D8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40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tags" Target="../tags/tag10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tags" Target="../tags/tag11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2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3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4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tags" Target="../tags/tag5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tags" Target="../tags/tag6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tags" Target="../tags/tag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tags" Target="../tags/tag8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tags" Target="../tags/tag9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ΚΑΝΟΝΙΣΜΟΣ 261/2004 ΕΚ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84557" y="3936159"/>
            <a:ext cx="9144000" cy="2163374"/>
          </a:xfrm>
        </p:spPr>
        <p:txBody>
          <a:bodyPr>
            <a:normAutofit fontScale="475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pPr algn="r"/>
            <a:r>
              <a:rPr lang="el-GR" sz="5100" i="1" dirty="0" smtClean="0"/>
              <a:t>Χρήστος Χρυσάνθης</a:t>
            </a:r>
          </a:p>
          <a:p>
            <a:pPr algn="r"/>
            <a:endParaRPr lang="el-GR" i="1" dirty="0"/>
          </a:p>
          <a:p>
            <a:pPr algn="r"/>
            <a:endParaRPr lang="el-GR" i="1" dirty="0" smtClean="0"/>
          </a:p>
          <a:p>
            <a:pPr algn="just"/>
            <a:r>
              <a:rPr lang="el-GR" sz="3300" i="1" dirty="0"/>
              <a:t>(Αυτό το </a:t>
            </a:r>
            <a:r>
              <a:rPr lang="en-US" sz="3300" i="1" dirty="0"/>
              <a:t>power point </a:t>
            </a:r>
            <a:r>
              <a:rPr lang="el-GR" sz="3300" i="1" dirty="0"/>
              <a:t>έχει ενσωματωμένο ήχο. Για να ακούσετε τον ήχο κάνετε «κλικ» στο εικονίδιο με το ηχείο που βρίσκεται πάνω δεξιά σε κάθε διαφάνεια. Αν έχετε εγκατεστημένο στο </a:t>
            </a:r>
            <a:r>
              <a:rPr lang="en-US" sz="3300" i="1" dirty="0"/>
              <a:t>power point </a:t>
            </a:r>
            <a:r>
              <a:rPr lang="el-GR" sz="3300" i="1" dirty="0"/>
              <a:t>το </a:t>
            </a:r>
            <a:r>
              <a:rPr lang="en-US" sz="3300" i="1" dirty="0"/>
              <a:t>menu </a:t>
            </a:r>
            <a:r>
              <a:rPr lang="el-GR" sz="3300" i="1" dirty="0"/>
              <a:t>«</a:t>
            </a:r>
            <a:r>
              <a:rPr lang="en-US" sz="3300" i="1" dirty="0"/>
              <a:t>MIX</a:t>
            </a:r>
            <a:r>
              <a:rPr lang="el-GR" sz="3300" i="1" dirty="0"/>
              <a:t>», μέσα από το </a:t>
            </a:r>
            <a:r>
              <a:rPr lang="en-US" sz="3300" i="1" dirty="0"/>
              <a:t>sub menu </a:t>
            </a:r>
            <a:r>
              <a:rPr lang="el-GR" sz="3300" i="1" dirty="0"/>
              <a:t>«</a:t>
            </a:r>
            <a:r>
              <a:rPr lang="en-US" sz="3300" i="1" dirty="0"/>
              <a:t>PREVIEW</a:t>
            </a:r>
            <a:r>
              <a:rPr lang="el-GR" sz="3300" i="1" dirty="0"/>
              <a:t>» μπορείτε να δείτε όλη την παρουσίαση ως </a:t>
            </a:r>
            <a:r>
              <a:rPr lang="en-US" sz="3300" i="1" dirty="0"/>
              <a:t>slide show </a:t>
            </a:r>
            <a:r>
              <a:rPr lang="el-GR" sz="3300" i="1" dirty="0"/>
              <a:t>ακούγοντας ταυτόχρονα τον ήχο χωρίς να χρειάζεται αλλάζετε μηχανικά τις διαφάνειες)</a:t>
            </a:r>
          </a:p>
          <a:p>
            <a:pPr algn="r"/>
            <a:endParaRPr lang="el-GR" i="1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1</a:t>
            </a:fld>
            <a:endParaRPr lang="el-GR"/>
          </a:p>
        </p:txBody>
      </p:sp>
      <p:pic>
        <p:nvPicPr>
          <p:cNvPr id="7" name="tmpCD05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203339.9478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3"/>
    </mc:Choice>
    <mc:Fallback xmlns="">
      <p:transition spd="slow" advTm="30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Υποχρεώσεις σε περίπτωση</a:t>
            </a:r>
            <a:br>
              <a:rPr lang="el-GR" dirty="0" smtClean="0"/>
            </a:br>
            <a:r>
              <a:rPr lang="el-GR" dirty="0" smtClean="0"/>
              <a:t>Ματαίωσης Πτήσης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περίπτωση Ματαίωσης Πτήσης ο αερομεταφορέας οφείλει «βοήθεια» και περιορισμένη αποζημίωση.</a:t>
            </a:r>
          </a:p>
          <a:p>
            <a:r>
              <a:rPr lang="el-GR" dirty="0" smtClean="0"/>
              <a:t>Δεν οφείλεται αποζημίωση αν:</a:t>
            </a:r>
          </a:p>
          <a:p>
            <a:pPr lvl="1"/>
            <a:r>
              <a:rPr lang="el-GR" dirty="0" smtClean="0"/>
              <a:t>(</a:t>
            </a:r>
            <a:r>
              <a:rPr lang="en-US" dirty="0" smtClean="0"/>
              <a:t>i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η ματαίωση οφείλεται σε ανωτέρα βία, ή</a:t>
            </a:r>
          </a:p>
          <a:p>
            <a:pPr lvl="1"/>
            <a:r>
              <a:rPr lang="el-GR" dirty="0" smtClean="0"/>
              <a:t>(</a:t>
            </a:r>
            <a:r>
              <a:rPr lang="en-US" dirty="0" smtClean="0"/>
              <a:t>ii) </a:t>
            </a:r>
            <a:r>
              <a:rPr lang="el-GR" dirty="0" smtClean="0"/>
              <a:t>έχει ενημερώσει για τη ματαίωση τουλάχιστον δύο εβδομάδες πριν, ή</a:t>
            </a:r>
          </a:p>
          <a:p>
            <a:pPr lvl="1"/>
            <a:r>
              <a:rPr lang="el-GR" dirty="0" smtClean="0"/>
              <a:t>(</a:t>
            </a:r>
            <a:r>
              <a:rPr lang="en-US" dirty="0" smtClean="0"/>
              <a:t>iii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έχει ενημερώσει για τη ματαίωση</a:t>
            </a:r>
            <a:r>
              <a:rPr lang="en-US" dirty="0" smtClean="0"/>
              <a:t> </a:t>
            </a:r>
            <a:r>
              <a:rPr lang="el-GR" dirty="0" smtClean="0"/>
              <a:t>τουλάχιστον επτά μέρες πριν και παρέχει εναλλακτική πτήση με ώρα αναχώρησης με 1-2 ώρες διαφορά από την αρχικά προγραμματισμένη πτήση και ώρα άφιξης 2-4 ώρες διαφορά </a:t>
            </a:r>
          </a:p>
          <a:p>
            <a:pPr lvl="1"/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10</a:t>
            </a:fld>
            <a:endParaRPr lang="el-GR"/>
          </a:p>
        </p:txBody>
      </p:sp>
      <p:pic>
        <p:nvPicPr>
          <p:cNvPr id="7" name="tmpEDE7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71042" end="92551.2675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19"/>
    </mc:Choice>
    <mc:Fallback xmlns="">
      <p:transition spd="slow" advTm="78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Υποχρεώσεις σε περίπτωση </a:t>
            </a:r>
            <a:br>
              <a:rPr lang="el-GR" dirty="0" smtClean="0"/>
            </a:br>
            <a:r>
              <a:rPr lang="el-GR" dirty="0" smtClean="0"/>
              <a:t>Καθυστέρησης Αναχώρησης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καθυστέρηση μέχρι 2 ως 4 ώρες ανάλογα με τη χιλιομετρική απόσταση της πτήσης δεν επισείει συνέπειες.</a:t>
            </a:r>
          </a:p>
          <a:p>
            <a:endParaRPr lang="el-GR" dirty="0" smtClean="0"/>
          </a:p>
          <a:p>
            <a:r>
              <a:rPr lang="el-GR" dirty="0" smtClean="0"/>
              <a:t>Σε περίπτωση καθυστέρησης πέρα από τα παραπάνω χρονικά όρια ο αερομεταφορέας οφείλει «βοήθεια»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11</a:t>
            </a:fld>
            <a:endParaRPr lang="el-GR"/>
          </a:p>
        </p:txBody>
      </p:sp>
      <p:pic>
        <p:nvPicPr>
          <p:cNvPr id="7" name="tmpEDE7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149261" end="49.2675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01"/>
    </mc:Choice>
    <mc:Fallback xmlns="">
      <p:transition spd="slow" advTm="92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ρυθμίζει ο Κανονισμός 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(α) Άρνηση Επιβίβασης (</a:t>
            </a:r>
            <a:r>
              <a:rPr lang="en-US" dirty="0" smtClean="0"/>
              <a:t>overbooking)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Μ</a:t>
            </a:r>
            <a:r>
              <a:rPr lang="el-GR" dirty="0" smtClean="0"/>
              <a:t>αταίωση Πτήσης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(γ) </a:t>
            </a:r>
            <a:r>
              <a:rPr lang="el-GR" dirty="0" smtClean="0"/>
              <a:t>Καθυστέρηση Πτήσης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2</a:t>
            </a:fld>
            <a:endParaRPr lang="el-GR"/>
          </a:p>
        </p:txBody>
      </p:sp>
      <p:pic>
        <p:nvPicPr>
          <p:cNvPr id="7" name="tmpCD05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30183" end="152670.9478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8"/>
    </mc:Choice>
    <mc:Fallback xmlns="">
      <p:transition spd="slow" advTm="50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63503"/>
            <a:ext cx="10515600" cy="793286"/>
          </a:xfrm>
        </p:spPr>
        <p:txBody>
          <a:bodyPr/>
          <a:lstStyle/>
          <a:p>
            <a:pPr algn="ctr"/>
            <a:r>
              <a:rPr lang="el-GR" dirty="0" smtClean="0"/>
              <a:t>Το πεδίο εφαρμογής του Κανονισμού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956790"/>
            <a:ext cx="10515600" cy="522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 Κανονισμός εφαρμόζεται: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(α) σε όλες τις πτήσεις από και προς Κοινοτικό αεροδρόμιο που διενεργούνται από Κοινοτικό ή μη Κοινοτικό αερομεταφορέα,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(β) σε όλες τις πτήσεις που απογειώνονται από Κοινοτικό αεροδρόμιο με προορισμό είτε εντός είτε εκτός ΕΕ που διενεργούνται από Κοινοτικό ή μη Κοινοτικό αερομεταφορέα,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(γ) σε πτήσεις που απογειώνονται από τρίτες χώρες με προορισμό την ΕΕ που διενεργούνται από Κοινοτικό αερομεταφορέα.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3</a:t>
            </a:fld>
            <a:endParaRPr lang="el-GR"/>
          </a:p>
        </p:txBody>
      </p:sp>
      <p:pic>
        <p:nvPicPr>
          <p:cNvPr id="7" name="tmpCD05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80852" end="61750.9478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19"/>
    </mc:Choice>
    <mc:Fallback xmlns="">
      <p:transition spd="slow" advTm="90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14728"/>
            <a:ext cx="10515600" cy="5662235"/>
          </a:xfrm>
        </p:spPr>
        <p:txBody>
          <a:bodyPr/>
          <a:lstStyle/>
          <a:p>
            <a:r>
              <a:rPr lang="el-GR" dirty="0" smtClean="0"/>
              <a:t>Οι υποχρεώσεις που προβλέπονται στον Κανονισμό βαρύνουν τόσο τον συμβατικό αερομεταφορέα όσο και τον πραγματικό αερομεταφορέα.</a:t>
            </a:r>
          </a:p>
          <a:p>
            <a:r>
              <a:rPr lang="el-GR" dirty="0" smtClean="0"/>
              <a:t>Δηλαδή, αν το εισιτήριο έχει εκδώσει μια εταιρία (συμβατικός αερομεταφορέας) και την πτήση την πραγματοποιεί άλλη (πραγματικός αερομεταφορέας) με βάση μεταξύ τους συμφωνία, τις υποχρεώσεις που προβλέπει ο Κανονισμός οφείλει να τις εκπληρώσει ο πραγματικός αερομεταφορέας για λογαριασμό του συμβατικού.    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4</a:t>
            </a:fld>
            <a:endParaRPr lang="el-GR"/>
          </a:p>
        </p:txBody>
      </p:sp>
      <p:pic>
        <p:nvPicPr>
          <p:cNvPr id="2" name="tmpCD05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171772" end="53.9478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96"/>
    </mc:Choice>
    <mc:Fallback xmlns="">
      <p:transition spd="slow" advTm="61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1202" y="-155659"/>
            <a:ext cx="10515600" cy="1325563"/>
          </a:xfrm>
        </p:spPr>
        <p:txBody>
          <a:bodyPr/>
          <a:lstStyle/>
          <a:p>
            <a:pPr algn="ctr"/>
            <a:r>
              <a:rPr lang="el-GR" dirty="0" smtClean="0"/>
              <a:t>Τι υποχρεώσεις προβλέπει ο Κανονισμός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6253" y="1029457"/>
            <a:ext cx="10885498" cy="5169731"/>
          </a:xfrm>
        </p:spPr>
        <p:txBody>
          <a:bodyPr/>
          <a:lstStyle/>
          <a:p>
            <a:r>
              <a:rPr lang="el-GR" dirty="0" smtClean="0"/>
              <a:t>Ο Κανονισμός προβλέπει γενικά τις ακόλουθες υποχρεώσεις για τον αερομεταφορέα:</a:t>
            </a:r>
          </a:p>
          <a:p>
            <a:endParaRPr lang="el-GR" dirty="0"/>
          </a:p>
          <a:p>
            <a:r>
              <a:rPr lang="el-GR" dirty="0" smtClean="0"/>
              <a:t>(α) Παροχή «βοήθειας»</a:t>
            </a:r>
          </a:p>
          <a:p>
            <a:pPr lvl="1"/>
            <a:r>
              <a:rPr lang="el-GR" sz="2800" dirty="0" smtClean="0"/>
              <a:t>Βοήθεια σημαίνει ένα ή περισσότερα από τα ακόλουθα:</a:t>
            </a:r>
          </a:p>
          <a:p>
            <a:pPr lvl="1"/>
            <a:r>
              <a:rPr lang="el-GR" sz="2800" dirty="0" smtClean="0"/>
              <a:t>(</a:t>
            </a:r>
            <a:r>
              <a:rPr lang="en-US" sz="2800" dirty="0" smtClean="0"/>
              <a:t>i</a:t>
            </a:r>
            <a:r>
              <a:rPr lang="el-GR" sz="2800" dirty="0" smtClean="0"/>
              <a:t>) επιστροφή ναύλου, ή/και</a:t>
            </a:r>
          </a:p>
          <a:p>
            <a:pPr lvl="1"/>
            <a:r>
              <a:rPr lang="el-GR" sz="2800" dirty="0" smtClean="0"/>
              <a:t>(</a:t>
            </a:r>
            <a:r>
              <a:rPr lang="en-US" sz="2800" dirty="0" smtClean="0"/>
              <a:t>ii</a:t>
            </a:r>
            <a:r>
              <a:rPr lang="el-GR" sz="2800" dirty="0" smtClean="0"/>
              <a:t>) δωρεάν μεταφορά με άλλη πτήση, ή/και</a:t>
            </a:r>
          </a:p>
          <a:p>
            <a:pPr lvl="1"/>
            <a:r>
              <a:rPr lang="el-GR" sz="2800" dirty="0" smtClean="0"/>
              <a:t>(</a:t>
            </a:r>
            <a:r>
              <a:rPr lang="en-US" sz="2800" dirty="0" smtClean="0"/>
              <a:t>iii) </a:t>
            </a:r>
            <a:r>
              <a:rPr lang="el-GR" sz="2800" dirty="0" smtClean="0"/>
              <a:t>δωρεάν γεύματα και διανυκτέρευση μέχρι την επόμενη πτήση.</a:t>
            </a:r>
          </a:p>
          <a:p>
            <a:pPr lvl="1"/>
            <a:endParaRPr lang="el-GR" sz="2800" dirty="0"/>
          </a:p>
          <a:p>
            <a:pPr marL="266700" lvl="1" indent="-266700"/>
            <a:r>
              <a:rPr lang="el-GR" sz="2800" dirty="0" smtClean="0"/>
              <a:t>Το τι από τα παραπάνω περιλαμβάνει η «βοήθεια» καθορίζεται ανάλογα με το αν έχουμε ματαίωση ή καθυστέρηση.</a:t>
            </a:r>
            <a:endParaRPr lang="el-GR" sz="28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5</a:t>
            </a:fld>
            <a:endParaRPr lang="el-GR"/>
          </a:p>
        </p:txBody>
      </p:sp>
      <p:pic>
        <p:nvPicPr>
          <p:cNvPr id="7" name="tmp9D6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137320.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46"/>
    </mc:Choice>
    <mc:Fallback xmlns="">
      <p:transition spd="slow" advTm="82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99672"/>
            <a:ext cx="10515600" cy="5777291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dirty="0" smtClean="0"/>
              <a:t>) </a:t>
            </a:r>
            <a:r>
              <a:rPr lang="el-GR" dirty="0" smtClean="0"/>
              <a:t>Περιορισμένη αποζημίωση ανάλογα με τη χιλιομετρική απόσταση της πτήσης (από 250 € μέχρι 600 €). Το ποσό αυτό (250-600 €) μπορεί να μειωθεί κατά 50% αν προσφέρεται στους επιβάτες δυνατότητα μεταφοράς με άλλη πτήση με ώρα άφιξης στον τελικό προορισμό εντός χρονικού διαστήματος από 2 ως 4 ώρες από τον αρχικά προγραμματισμένο χρόνο άφιξης.</a:t>
            </a:r>
          </a:p>
          <a:p>
            <a:endParaRPr lang="el-GR" dirty="0"/>
          </a:p>
          <a:p>
            <a:r>
              <a:rPr lang="el-GR" dirty="0" smtClean="0"/>
              <a:t>Η πιο πάνω αποζημίωση δεν περιορίζει το δικαίωμα αποζημίωσης του κοινού αστικού δικαίου. Όμως, το ποσό της περιορισμ</a:t>
            </a:r>
            <a:r>
              <a:rPr lang="el-GR" dirty="0"/>
              <a:t>έ</a:t>
            </a:r>
            <a:r>
              <a:rPr lang="el-GR" dirty="0" smtClean="0"/>
              <a:t>νης αποζημίωσης που καταβλήθηκε σύμφωνα με τον Κανονισμό μπορεί να συμψηφιστεί με το ποσό αποζημίωσης ή χρηματικής ικανοποίησης ηθικής βλάβης που θα επιδικαστεί κατά το κοινό δίκαιο.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6</a:t>
            </a:fld>
            <a:endParaRPr lang="el-GR"/>
          </a:p>
        </p:txBody>
      </p:sp>
      <p:pic>
        <p:nvPicPr>
          <p:cNvPr id="2" name="tmp9D6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82746" end="45495.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4"/>
    </mc:Choice>
    <mc:Fallback xmlns="">
      <p:transition spd="slow" advTm="91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23894"/>
            <a:ext cx="10515600" cy="5753069"/>
          </a:xfrm>
        </p:spPr>
        <p:txBody>
          <a:bodyPr/>
          <a:lstStyle/>
          <a:p>
            <a:r>
              <a:rPr lang="el-GR" dirty="0" smtClean="0"/>
              <a:t>(γ) Πληροφόρηση των επιβατών για τα δικαιώματά τους</a:t>
            </a:r>
          </a:p>
          <a:p>
            <a:endParaRPr lang="el-GR" dirty="0"/>
          </a:p>
          <a:p>
            <a:r>
              <a:rPr lang="el-GR" dirty="0" smtClean="0"/>
              <a:t>(δ) Οι διατάξεις του Κανονισμού είναι αναγκαστικό δίκαιο και </a:t>
            </a:r>
            <a:r>
              <a:rPr lang="el-GR" dirty="0" smtClean="0"/>
              <a:t>δεν </a:t>
            </a:r>
            <a:r>
              <a:rPr lang="el-GR" dirty="0" smtClean="0"/>
              <a:t>επιτρέπεται ο περιορισμός των δικαιωμάτων των επιβατών με απαλλακτικές ρήτρες</a:t>
            </a:r>
          </a:p>
          <a:p>
            <a:endParaRPr lang="el-GR" dirty="0"/>
          </a:p>
          <a:p>
            <a:r>
              <a:rPr lang="el-GR" dirty="0" smtClean="0"/>
              <a:t>(ε) Αν ο μεταφορέας τοποθετήσει τον επιβάτη σε κατώτερη θέση από τη συμφωνημένη οφείλει να επιστρέψει ποσοστό του ναύλου (από 30% ως 75% ανάλογα με τη χιλιομετρική απόσταση της πτήσης)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7</a:t>
            </a:fld>
            <a:endParaRPr lang="el-GR"/>
          </a:p>
        </p:txBody>
      </p:sp>
      <p:pic>
        <p:nvPicPr>
          <p:cNvPr id="2" name="tmp9D6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174571" end="20.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4"/>
    </mc:Choice>
    <mc:Fallback xmlns="">
      <p:transition spd="slow" advTm="45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11619"/>
            <a:ext cx="10515600" cy="5565344"/>
          </a:xfrm>
        </p:spPr>
        <p:txBody>
          <a:bodyPr/>
          <a:lstStyle/>
          <a:p>
            <a:r>
              <a:rPr lang="el-GR" dirty="0" smtClean="0"/>
              <a:t>Σε περίπτωση Άρνησης Επιβίβασης και Ματαίωσης ο αερομεταφορέας οφείλει παροχή «βοήθειας» και περιορισμένη αποζημίωση.</a:t>
            </a:r>
          </a:p>
          <a:p>
            <a:r>
              <a:rPr lang="el-GR" dirty="0" smtClean="0"/>
              <a:t>Σε περίπτωση Καθυστέρησης οφείλει μόνο παροχή «βοήθειας» 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8</a:t>
            </a:fld>
            <a:endParaRPr lang="el-GR"/>
          </a:p>
        </p:txBody>
      </p:sp>
      <p:pic>
        <p:nvPicPr>
          <p:cNvPr id="2" name="tmpEDE7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188608.2675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03"/>
    </mc:Choice>
    <mc:Fallback xmlns="">
      <p:transition spd="slow" advTm="53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Υποχρεώσεις σε περίπτωση</a:t>
            </a:r>
            <a:br>
              <a:rPr lang="el-GR" dirty="0" smtClean="0"/>
            </a:br>
            <a:r>
              <a:rPr lang="el-GR" dirty="0" smtClean="0"/>
              <a:t>Άρνησης Επιβίβασης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περίπτωση Άρνησης Επιβίβασης ο αερομεταφορέας οφείλει παροχή «βοήθειας» και περιορισμένη αποζημίωση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5/4/2020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Χρ. Χρυσάνθης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306-AAFF-44BF-A661-6EC78F29D8A9}" type="slidenum">
              <a:rPr lang="el-GR" smtClean="0"/>
              <a:t>9</a:t>
            </a:fld>
            <a:endParaRPr lang="el-GR"/>
          </a:p>
        </p:txBody>
      </p:sp>
      <p:pic>
        <p:nvPicPr>
          <p:cNvPr id="7" name="tmpEDE7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53204" end="170770.2675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7"/>
    </mc:Choice>
    <mc:Fallback xmlns="">
      <p:transition spd="slow" advTm="17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30183|recordLength=233522|start=0|end=30183|audioFormat={00001610-0000-0010-8000-00AA00389B71}|audioRate=44100|muted=false|volume=0.8|fadeIn=0|fadeOut=0|videoFormat={34363248-0000-0010-8000-00AA00389B71}|videoRate=15|videoWidth=256|videoHeight=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71042|recordEnd=149261|recordLength=241812|start=71042|end=149261|audioFormat={00001610-0000-0010-8000-00AA00389B71}|audioRate=44100|muted=false|volume=0.8|fadeIn=0|fadeOut=0|videoFormat={34363248-0000-0010-8000-00AA00389B71}|videoRate=15|videoWidth=256|videoHeight=2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149261|recordEnd=241763|recordLength=241812|start=149261|end=241763|audioFormat={00001610-0000-0010-8000-00AA00389B71}|audioRate=44100|muted=false|volume=0.8|fadeIn=0|fadeOut=0|videoFormat={34363248-0000-0010-8000-00AA00389B71}|videoRate=15|videoWidth=256|videoHeight=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30183|recordEnd=80852|recordLength=233522|start=30183|end=80852|audioFormat={00001610-0000-0010-8000-00AA00389B71}|audioRate=44100|muted=false|volume=0.8|fadeIn=0|fadeOut=0|videoFormat={34363248-0000-0010-8000-00AA00389B71}|videoRate=15|videoWidth=256|videoHeight=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80852|recordEnd=171772|recordLength=233522|start=80852|end=171772|audioFormat={00001610-0000-0010-8000-00AA00389B71}|audioRate=44100|muted=false|volume=0.8|fadeIn=0|fadeOut=0|videoFormat={34363248-0000-0010-8000-00AA00389B71}|videoRate=15|videoWidth=256|videoHeight=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171772|recordEnd=233469|recordLength=233522|start=171772|end=233469|audioFormat={00001610-0000-0010-8000-00AA00389B71}|audioRate=44100|muted=false|volume=0.8|fadeIn=0|fadeOut=0|videoFormat={34363248-0000-0010-8000-00AA00389B71}|videoRate=15|videoWidth=256|videoHeight=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82746|recordLength=220066|start=0|end=82746|audioFormat={00001610-0000-0010-8000-00AA00389B71}|audioRate=44100|muted=false|volume=0.8|fadeIn=0|fadeOut=0|videoFormat={34363248-0000-0010-8000-00AA00389B71}|videoRate=15|videoWidth=256|videoHeight=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82746|recordEnd=174571|recordLength=220066|start=82746|end=174571|audioFormat={00001610-0000-0010-8000-00AA00389B71}|audioRate=44100|muted=false|volume=0.8|fadeIn=0|fadeOut=0|videoFormat={34363248-0000-0010-8000-00AA00389B71}|videoRate=15|videoWidth=256|videoHeight=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174571|recordEnd=220046|recordLength=220066|start=174571|end=220046|audioFormat={00001610-0000-0010-8000-00AA00389B71}|audioRate=44100|muted=false|volume=0.8|fadeIn=0|fadeOut=0|videoFormat={34363248-0000-0010-8000-00AA00389B71}|videoRate=15|videoWidth=256|videoHeight=2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53204|recordLength=241812|start=0|end=53204|audioFormat={00001610-0000-0010-8000-00AA00389B71}|audioRate=44100|muted=false|volume=0.8|fadeIn=0|fadeOut=0|videoFormat={34363248-0000-0010-8000-00AA00389B71}|videoRate=15|videoWidth=256|videoHeight=2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53204|recordEnd=71042|recordLength=241812|start=53204|end=71042|audioFormat={00001610-0000-0010-8000-00AA00389B71}|audioRate=44100|muted=false|volume=0.8|fadeIn=0|fadeOut=0|videoFormat={34363248-0000-0010-8000-00AA00389B71}|videoRate=15|videoWidth=256|videoHeight=256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716</Words>
  <Application>Microsoft Office PowerPoint</Application>
  <PresentationFormat>Ευρεία οθόνη</PresentationFormat>
  <Paragraphs>89</Paragraphs>
  <Slides>11</Slides>
  <Notes>1</Notes>
  <HiddenSlides>0</HiddenSlides>
  <MMClips>11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ΚΑΝΟΝΙΣΜΟΣ 261/2004 ΕΚ</vt:lpstr>
      <vt:lpstr>Τι ρυθμίζει ο Κανονισμός ;</vt:lpstr>
      <vt:lpstr>Το πεδίο εφαρμογής του Κανονισμού </vt:lpstr>
      <vt:lpstr>Παρουσίαση του PowerPoint</vt:lpstr>
      <vt:lpstr>Τι υποχρεώσεις προβλέπει ο Κανονισμός</vt:lpstr>
      <vt:lpstr>Παρουσίαση του PowerPoint</vt:lpstr>
      <vt:lpstr>Παρουσίαση του PowerPoint</vt:lpstr>
      <vt:lpstr>Παρουσίαση του PowerPoint</vt:lpstr>
      <vt:lpstr>Υποχρεώσεις σε περίπτωση Άρνησης Επιβίβασης</vt:lpstr>
      <vt:lpstr>Υποχρεώσεις σε περίπτωση Ματαίωσης Πτήσης</vt:lpstr>
      <vt:lpstr>Υποχρεώσεις σε περίπτωση  Καθυστέρησης Αναχώρησης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ΚΑΝΟΝΙΣΜΟΣ 261/2004 ΕΚ</dc:title>
  <dc:creator>CHRISTOS CHRISSANTHIS</dc:creator>
  <cp:lastModifiedBy>CHRISTOS CHRISSANTHIS</cp:lastModifiedBy>
  <cp:revision>15</cp:revision>
  <dcterms:created xsi:type="dcterms:W3CDTF">2020-04-05T09:48:12Z</dcterms:created>
  <dcterms:modified xsi:type="dcterms:W3CDTF">2020-04-05T13:32:56Z</dcterms:modified>
</cp:coreProperties>
</file>