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5" r:id="rId4"/>
    <p:sldId id="276" r:id="rId5"/>
    <p:sldId id="277" r:id="rId6"/>
    <p:sldId id="278" r:id="rId7"/>
    <p:sldId id="279" r:id="rId8"/>
    <p:sldId id="267" r:id="rId9"/>
    <p:sldId id="258" r:id="rId10"/>
    <p:sldId id="257" r:id="rId11"/>
    <p:sldId id="259" r:id="rId12"/>
    <p:sldId id="260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65938" cy="999807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931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650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217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885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519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089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9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674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868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639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547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23A2E-8ADF-4794-BC6E-E56484C36D70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35C19-9351-49DE-B39C-46E1487E88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985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0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3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14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15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1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1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18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19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5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8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9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08343" y="720619"/>
            <a:ext cx="10003900" cy="5795237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+mn-lt"/>
              </a:rPr>
              <a:t>BREXIT </a:t>
            </a:r>
            <a:r>
              <a:rPr lang="el-GR" b="1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l-GR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+mn-lt"/>
              </a:rPr>
              <a:t>ΑΕΡΟΜΕΤΑΦΟΡΕΣ</a:t>
            </a:r>
            <a:br>
              <a:rPr lang="el-GR" b="1" dirty="0" smtClean="0">
                <a:solidFill>
                  <a:srgbClr val="FF0000"/>
                </a:solidFill>
                <a:latin typeface="+mn-lt"/>
              </a:rPr>
            </a:br>
            <a:r>
              <a:rPr lang="el-GR" b="1" dirty="0" smtClean="0">
                <a:latin typeface="+mn-lt"/>
              </a:rPr>
              <a:t/>
            </a:r>
            <a:br>
              <a:rPr lang="el-GR" b="1" dirty="0" smtClean="0">
                <a:latin typeface="+mn-lt"/>
              </a:rPr>
            </a:br>
            <a:r>
              <a:rPr lang="el-GR" b="1" dirty="0" smtClean="0">
                <a:latin typeface="+mn-lt"/>
              </a:rPr>
              <a:t/>
            </a:r>
            <a:br>
              <a:rPr lang="el-GR" b="1" dirty="0" smtClean="0">
                <a:latin typeface="+mn-lt"/>
              </a:rPr>
            </a:br>
            <a:r>
              <a:rPr lang="el-GR" sz="3100" b="1" i="1" dirty="0" smtClean="0">
                <a:latin typeface="+mn-lt"/>
              </a:rPr>
              <a:t>Χρήστος </a:t>
            </a:r>
            <a:r>
              <a:rPr lang="el-GR" sz="3100" b="1" i="1" dirty="0" err="1" smtClean="0">
                <a:latin typeface="+mn-lt"/>
              </a:rPr>
              <a:t>Σπ</a:t>
            </a:r>
            <a:r>
              <a:rPr lang="el-GR" sz="3100" b="1" i="1" dirty="0" smtClean="0">
                <a:latin typeface="+mn-lt"/>
              </a:rPr>
              <a:t>. Χρυσάνθης</a:t>
            </a:r>
            <a:br>
              <a:rPr lang="el-GR" sz="3100" b="1" i="1" dirty="0" smtClean="0">
                <a:latin typeface="+mn-lt"/>
              </a:rPr>
            </a:br>
            <a:r>
              <a:rPr lang="el-GR" sz="3100" b="1" i="1" dirty="0" smtClean="0">
                <a:latin typeface="+mn-lt"/>
              </a:rPr>
              <a:t>Επίκουρος Καθηγητής</a:t>
            </a:r>
            <a:br>
              <a:rPr lang="el-GR" sz="3100" b="1" i="1" dirty="0" smtClean="0">
                <a:latin typeface="+mn-lt"/>
              </a:rPr>
            </a:br>
            <a:r>
              <a:rPr lang="el-GR" sz="3100" b="1" i="1" dirty="0" smtClean="0">
                <a:latin typeface="+mn-lt"/>
              </a:rPr>
              <a:t>Νομικής Σχολής Αθηνών</a:t>
            </a:r>
            <a:br>
              <a:rPr lang="el-GR" sz="3100" b="1" i="1" dirty="0" smtClean="0">
                <a:latin typeface="+mn-lt"/>
              </a:rPr>
            </a:br>
            <a:endParaRPr lang="el-GR" sz="31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.932669365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5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80"/>
    </mc:Choice>
    <mc:Fallback>
      <p:transition spd="slow" advTm="19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8951" y="387560"/>
            <a:ext cx="11239248" cy="609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Πότε εφαρμόζεται ο Καν. 261/2004 ;</a:t>
            </a:r>
          </a:p>
          <a:p>
            <a:pPr algn="just"/>
            <a:r>
              <a:rPr lang="el-GR" sz="3200" b="1" dirty="0" smtClean="0">
                <a:solidFill>
                  <a:srgbClr val="00B050"/>
                </a:solidFill>
              </a:rPr>
              <a:t>Πτήσεις </a:t>
            </a:r>
            <a:r>
              <a:rPr lang="el-GR" sz="3200" b="1" dirty="0">
                <a:solidFill>
                  <a:srgbClr val="00B050"/>
                </a:solidFill>
              </a:rPr>
              <a:t>εντός ΕΕ</a:t>
            </a:r>
          </a:p>
          <a:p>
            <a:pPr marL="0" indent="0" algn="just">
              <a:buNone/>
            </a:pPr>
            <a:r>
              <a:rPr lang="el-GR" sz="3200" b="1" dirty="0">
                <a:solidFill>
                  <a:srgbClr val="002060"/>
                </a:solidFill>
              </a:rPr>
              <a:t>	από Κοινοτικό ή Μη Κοινοτικό </a:t>
            </a:r>
            <a:r>
              <a:rPr lang="el-GR" sz="3200" b="1" dirty="0" smtClean="0">
                <a:solidFill>
                  <a:srgbClr val="002060"/>
                </a:solidFill>
              </a:rPr>
              <a:t>μεταφορέα</a:t>
            </a:r>
          </a:p>
          <a:p>
            <a:pPr algn="just"/>
            <a:r>
              <a:rPr lang="el-GR" sz="3200" b="1" dirty="0" smtClean="0">
                <a:solidFill>
                  <a:srgbClr val="00B050"/>
                </a:solidFill>
              </a:rPr>
              <a:t>Απογείωση από Κοινοτικό αερολιμένα</a:t>
            </a:r>
          </a:p>
          <a:p>
            <a:pPr marL="0" indent="0" algn="just">
              <a:buNone/>
            </a:pPr>
            <a:r>
              <a:rPr lang="el-GR" sz="3200" dirty="0" smtClean="0"/>
              <a:t>	</a:t>
            </a:r>
            <a:r>
              <a:rPr lang="el-GR" sz="3200" b="1" dirty="0" smtClean="0">
                <a:solidFill>
                  <a:srgbClr val="002060"/>
                </a:solidFill>
              </a:rPr>
              <a:t>από Κοινοτικό ή Μη Κοινοτικό μεταφορέα </a:t>
            </a:r>
          </a:p>
          <a:p>
            <a:pPr algn="just"/>
            <a:r>
              <a:rPr lang="el-GR" sz="3200" b="1" dirty="0" smtClean="0">
                <a:solidFill>
                  <a:srgbClr val="00B050"/>
                </a:solidFill>
              </a:rPr>
              <a:t>Προσγείωση σε Κοινοτικό αερολιμένα</a:t>
            </a:r>
            <a:endParaRPr lang="el-GR" sz="3200" dirty="0" smtClean="0"/>
          </a:p>
          <a:p>
            <a:pPr marL="0" indent="0" algn="just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	από Κοινοτικό πραγματικό μεταφορέα </a:t>
            </a:r>
          </a:p>
          <a:p>
            <a:pPr marL="0" indent="0" algn="just">
              <a:buNone/>
            </a:pPr>
            <a:r>
              <a:rPr lang="el-GR" sz="3200" i="1" dirty="0" smtClean="0"/>
              <a:t>(προγραμματισμένες ενδιάμεσες ανταποκρίσεις είναι αδιάφορες)</a:t>
            </a:r>
          </a:p>
          <a:p>
            <a:pPr marL="0" indent="0" algn="ctr">
              <a:buNone/>
            </a:pPr>
            <a:r>
              <a:rPr lang="el-GR" sz="3200" b="1" dirty="0" smtClean="0">
                <a:solidFill>
                  <a:srgbClr val="FF0000"/>
                </a:solidFill>
              </a:rPr>
              <a:t>ΔΕΝ ΕΦΑΡΜΟΖΕΤΑΙ</a:t>
            </a:r>
          </a:p>
          <a:p>
            <a:pPr algn="just"/>
            <a:r>
              <a:rPr lang="el-GR" sz="3200" b="1" dirty="0" smtClean="0">
                <a:solidFill>
                  <a:srgbClr val="FF0000"/>
                </a:solidFill>
              </a:rPr>
              <a:t>Ταξίδι από Τρίτη Χώρα στην ΕΕ από Μη Κοινοτικό μεταφορέα</a:t>
            </a:r>
            <a:endParaRPr lang="el-GR" sz="3200" b="1" dirty="0">
              <a:solidFill>
                <a:srgbClr val="FF0000"/>
              </a:solidFill>
            </a:endParaRPr>
          </a:p>
          <a:p>
            <a:pPr marL="0" lvl="1" indent="0" algn="just">
              <a:buNone/>
            </a:pPr>
            <a:endParaRPr lang="el-GR" sz="3200" b="1" dirty="0">
              <a:solidFill>
                <a:srgbClr val="FF0000"/>
              </a:solidFill>
            </a:endParaRPr>
          </a:p>
        </p:txBody>
      </p:sp>
      <p:pic>
        <p:nvPicPr>
          <p:cNvPr id="2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550421" end="176575.36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2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453"/>
    </mc:Choice>
    <mc:Fallback>
      <p:transition spd="slow" advTm="225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399672"/>
            <a:ext cx="10515600" cy="6128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Ποιος είναι Κοινοτικός Αερομεταφορέας ;</a:t>
            </a:r>
          </a:p>
          <a:p>
            <a:pPr marL="0" indent="0" algn="ctr">
              <a:buNone/>
            </a:pPr>
            <a:r>
              <a:rPr lang="el-GR" sz="3200" dirty="0" smtClean="0">
                <a:solidFill>
                  <a:srgbClr val="002060"/>
                </a:solidFill>
              </a:rPr>
              <a:t>(Κανονισμός 1008/2008 ΕΚ)</a:t>
            </a:r>
          </a:p>
          <a:p>
            <a:pPr marL="0" indent="0" algn="ctr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Αυτός που έχει </a:t>
            </a:r>
            <a:r>
              <a:rPr lang="el-GR" sz="3200" b="1" dirty="0" smtClean="0">
                <a:solidFill>
                  <a:srgbClr val="FF0000"/>
                </a:solidFill>
              </a:rPr>
              <a:t>άδεια λειτουργίας</a:t>
            </a:r>
            <a:r>
              <a:rPr lang="el-GR" sz="3200" b="1" dirty="0" smtClean="0">
                <a:solidFill>
                  <a:srgbClr val="002060"/>
                </a:solidFill>
              </a:rPr>
              <a:t> από χώρα της ΕΕ</a:t>
            </a:r>
          </a:p>
          <a:p>
            <a:pPr marL="0" indent="0" algn="ctr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1. 	</a:t>
            </a:r>
            <a:r>
              <a:rPr lang="el-GR" sz="3200" b="1" dirty="0" smtClean="0">
                <a:solidFill>
                  <a:srgbClr val="FF0000"/>
                </a:solidFill>
              </a:rPr>
              <a:t>Κύρια Πραγματική Εγκατάσταση στην ΕΕ</a:t>
            </a:r>
            <a:r>
              <a:rPr lang="el-GR" sz="3200" b="1" dirty="0" smtClean="0">
                <a:solidFill>
                  <a:srgbClr val="002060"/>
                </a:solidFill>
              </a:rPr>
              <a:t> και </a:t>
            </a:r>
          </a:p>
          <a:p>
            <a:pPr marL="0" indent="0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2. 	</a:t>
            </a:r>
            <a:r>
              <a:rPr lang="el-GR" sz="3200" b="1" dirty="0" smtClean="0">
                <a:solidFill>
                  <a:srgbClr val="FF0000"/>
                </a:solidFill>
              </a:rPr>
              <a:t>Πραγματικό Μετοχικό Έλεγχο Κατά Πλειοψηφία από 	Κοινοτικά Κεφάλαια</a:t>
            </a:r>
            <a:endParaRPr lang="el-GR" sz="32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l-GR" sz="3200" b="1" dirty="0">
              <a:solidFill>
                <a:srgbClr val="002060"/>
              </a:solidFill>
            </a:endParaRPr>
          </a:p>
        </p:txBody>
      </p:sp>
      <p:pic>
        <p:nvPicPr>
          <p:cNvPr id="2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775874" end="154338.36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9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36"/>
    </mc:Choice>
    <mc:Fallback>
      <p:transition spd="slow" advTm="2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472339"/>
            <a:ext cx="10515600" cy="57046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3200" b="1" dirty="0" smtClean="0">
                <a:solidFill>
                  <a:srgbClr val="FF0000"/>
                </a:solidFill>
              </a:rPr>
              <a:t>ΜΕΤΑ ΤΟ </a:t>
            </a:r>
            <a:r>
              <a:rPr lang="en-US" sz="3200" b="1" dirty="0" smtClean="0">
                <a:solidFill>
                  <a:srgbClr val="FF0000"/>
                </a:solidFill>
              </a:rPr>
              <a:t>BREXIT</a:t>
            </a:r>
            <a:endParaRPr lang="el-GR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Δεν επηρεάζονται:</a:t>
            </a:r>
          </a:p>
          <a:p>
            <a:r>
              <a:rPr lang="el-GR" sz="3200" b="1" dirty="0" smtClean="0">
                <a:solidFill>
                  <a:srgbClr val="002060"/>
                </a:solidFill>
              </a:rPr>
              <a:t>επιβάτες σε πτήσεις από την ΕΕ στην Αγγλία</a:t>
            </a:r>
          </a:p>
          <a:p>
            <a:r>
              <a:rPr lang="el-GR" sz="3200" b="1" dirty="0" smtClean="0">
                <a:solidFill>
                  <a:srgbClr val="002060"/>
                </a:solidFill>
              </a:rPr>
              <a:t>επιβάτες σε πτήσεις Κοινοτικών μεταφορέων από την Αγγλία στην ΕΕ</a:t>
            </a:r>
          </a:p>
          <a:p>
            <a:pPr marL="0" indent="0">
              <a:buNone/>
            </a:pPr>
            <a:endParaRPr lang="el-GR" sz="3200" b="1" dirty="0"/>
          </a:p>
          <a:p>
            <a:pPr marL="0" indent="0">
              <a:buNone/>
            </a:pPr>
            <a:r>
              <a:rPr lang="el-GR" sz="3200" b="1" dirty="0" smtClean="0">
                <a:solidFill>
                  <a:srgbClr val="FF0000"/>
                </a:solidFill>
              </a:rPr>
              <a:t>Επηρεάζονται:</a:t>
            </a:r>
          </a:p>
          <a:p>
            <a:r>
              <a:rPr lang="el-GR" sz="3200" b="1" dirty="0" smtClean="0">
                <a:solidFill>
                  <a:srgbClr val="FF0000"/>
                </a:solidFill>
              </a:rPr>
              <a:t>Επιβάτες</a:t>
            </a:r>
            <a:r>
              <a:rPr lang="en-US" sz="3200" b="1" dirty="0" smtClean="0">
                <a:solidFill>
                  <a:srgbClr val="FF0000"/>
                </a:solidFill>
              </a:rPr>
              <a:t> (</a:t>
            </a:r>
            <a:r>
              <a:rPr lang="el-GR" sz="3200" b="1" dirty="0" smtClean="0">
                <a:solidFill>
                  <a:srgbClr val="FF0000"/>
                </a:solidFill>
              </a:rPr>
              <a:t>ακόμα και πολίτες ΕΕ</a:t>
            </a:r>
            <a:r>
              <a:rPr lang="en-US" sz="3200" b="1" dirty="0" smtClean="0">
                <a:solidFill>
                  <a:srgbClr val="FF0000"/>
                </a:solidFill>
              </a:rPr>
              <a:t>)</a:t>
            </a:r>
            <a:r>
              <a:rPr lang="el-GR" sz="3200" b="1" dirty="0" smtClean="0">
                <a:solidFill>
                  <a:srgbClr val="FF0000"/>
                </a:solidFill>
              </a:rPr>
              <a:t> σε πτήσεις από την Αγγλία στην ΕΕ με Μη Κοινοτικούς μεταφορείς</a:t>
            </a:r>
          </a:p>
          <a:p>
            <a:r>
              <a:rPr lang="el-GR" sz="3200" b="1" dirty="0" smtClean="0">
                <a:solidFill>
                  <a:srgbClr val="FF0000"/>
                </a:solidFill>
              </a:rPr>
              <a:t>Επιβάτες από την ΕΕ που χρησιμοποιούν την Αγγλία ως ενδιάμεσο σταθμό με τελικό προορισμό σε τρίτες χώρες (δύο εισιτήρια)  </a:t>
            </a:r>
          </a:p>
          <a:p>
            <a:pPr marL="0" indent="0">
              <a:buNone/>
            </a:pPr>
            <a:endParaRPr lang="el-GR" sz="3200" b="1" dirty="0"/>
          </a:p>
          <a:p>
            <a:pPr marL="0" indent="0">
              <a:buNone/>
            </a:pPr>
            <a:endParaRPr lang="el-GR" sz="3200" b="1" dirty="0"/>
          </a:p>
        </p:txBody>
      </p:sp>
      <p:pic>
        <p:nvPicPr>
          <p:cNvPr id="2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798111" end="80088.36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1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50"/>
    </mc:Choice>
    <mc:Fallback>
      <p:transition spd="slow" advTm="7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6835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rgbClr val="FF0000"/>
                </a:solidFill>
                <a:latin typeface="+mn-lt"/>
              </a:rPr>
              <a:t>Κανονισμός 889/2002</a:t>
            </a:r>
            <a:endParaRPr lang="el-G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89685"/>
            <a:ext cx="10515600" cy="49958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Σε περίπτωση που επιβάτης δικαιούται αποζημίωση, ο Κοινοτικός αερομεταφορέας οφείλει να καταβάλει εντός 15 ημερών </a:t>
            </a:r>
            <a:r>
              <a:rPr lang="el-GR" sz="3200" b="1" dirty="0" smtClean="0">
                <a:solidFill>
                  <a:srgbClr val="FF0000"/>
                </a:solidFill>
              </a:rPr>
              <a:t>προκαταβολή</a:t>
            </a:r>
            <a:r>
              <a:rPr lang="el-GR" sz="3200" b="1" dirty="0" smtClean="0">
                <a:solidFill>
                  <a:srgbClr val="002060"/>
                </a:solidFill>
              </a:rPr>
              <a:t> για την κάλυψη των άμεσων οικονομικών αναγκών του επιβάτη.</a:t>
            </a:r>
          </a:p>
          <a:p>
            <a:pPr marL="0" indent="0" algn="just">
              <a:buNone/>
            </a:pPr>
            <a:endParaRPr lang="el-GR" sz="32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Μετά το </a:t>
            </a:r>
            <a:r>
              <a:rPr lang="en-US" sz="3200" b="1" dirty="0" smtClean="0">
                <a:solidFill>
                  <a:srgbClr val="002060"/>
                </a:solidFill>
              </a:rPr>
              <a:t>Brexit </a:t>
            </a:r>
            <a:r>
              <a:rPr lang="el-GR" sz="3200" b="1" dirty="0" smtClean="0">
                <a:solidFill>
                  <a:srgbClr val="002060"/>
                </a:solidFill>
              </a:rPr>
              <a:t>αυτό δεν θα ισχύει για Αγγλικές αεροπορικές εταιρίες</a:t>
            </a:r>
          </a:p>
          <a:p>
            <a:pPr marL="0" indent="0" algn="just">
              <a:buNone/>
            </a:pPr>
            <a:endParaRPr lang="el-GR" sz="32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Άλλες ρυθμίσεις του Κανονισμού ισχύουν και για Μη Κοινοτικούς αερομεταφορείς.</a:t>
            </a:r>
            <a:endParaRPr lang="el-GR" dirty="0"/>
          </a:p>
          <a:p>
            <a:pPr marL="0" indent="0" algn="just">
              <a:buNone/>
            </a:pPr>
            <a:endParaRPr lang="el-GR" dirty="0"/>
          </a:p>
        </p:txBody>
      </p:sp>
      <p:pic>
        <p:nvPicPr>
          <p:cNvPr id="4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872361" end="42.36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4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41"/>
    </mc:Choice>
    <mc:Fallback>
      <p:transition spd="slow" advTm="8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769065"/>
            <a:ext cx="9144000" cy="5401621"/>
          </a:xfrm>
        </p:spPr>
        <p:txBody>
          <a:bodyPr>
            <a:normAutofit/>
          </a:bodyPr>
          <a:lstStyle/>
          <a:p>
            <a:endParaRPr lang="el-GR" sz="5400" b="1" dirty="0" smtClean="0">
              <a:solidFill>
                <a:srgbClr val="FF0000"/>
              </a:solidFill>
            </a:endParaRPr>
          </a:p>
          <a:p>
            <a:endParaRPr lang="el-GR" sz="5400" b="1" dirty="0">
              <a:solidFill>
                <a:srgbClr val="FF0000"/>
              </a:solidFill>
            </a:endParaRPr>
          </a:p>
          <a:p>
            <a:r>
              <a:rPr lang="el-GR" sz="5400" b="1" dirty="0" smtClean="0">
                <a:solidFill>
                  <a:srgbClr val="FF0000"/>
                </a:solidFill>
              </a:rPr>
              <a:t>ΔΙΑΒΟΥΛΕΥΣΗ </a:t>
            </a:r>
            <a:endParaRPr lang="en-US" sz="5400" b="1" dirty="0" smtClean="0">
              <a:solidFill>
                <a:srgbClr val="FF0000"/>
              </a:solidFill>
            </a:endParaRPr>
          </a:p>
          <a:p>
            <a:r>
              <a:rPr lang="el-GR" sz="5400" b="1" dirty="0" smtClean="0">
                <a:solidFill>
                  <a:srgbClr val="FF0000"/>
                </a:solidFill>
              </a:rPr>
              <a:t>ΣΤΟ ΗΜΩΜΕΝΟ ΒΑΣΙΛΕΙΟ</a:t>
            </a:r>
          </a:p>
          <a:p>
            <a:r>
              <a:rPr lang="el-GR" sz="5400" b="1" dirty="0" smtClean="0">
                <a:solidFill>
                  <a:srgbClr val="FF0000"/>
                </a:solidFill>
              </a:rPr>
              <a:t>ΓΙΑ ΜΙΑ ΝΕΑ ΣΤΡΑΤΗΓΙΚΗ</a:t>
            </a:r>
            <a:endParaRPr lang="el-GR" sz="5400" b="1" dirty="0">
              <a:solidFill>
                <a:srgbClr val="FF0000"/>
              </a:solidFill>
            </a:endParaRPr>
          </a:p>
          <a:p>
            <a:r>
              <a:rPr lang="el-GR" sz="5400" b="1" dirty="0" smtClean="0">
                <a:solidFill>
                  <a:srgbClr val="FF0000"/>
                </a:solidFill>
              </a:rPr>
              <a:t>(2017-2018)</a:t>
            </a:r>
            <a:endParaRPr lang="el-GR" sz="5400" b="1" dirty="0">
              <a:solidFill>
                <a:srgbClr val="FF0000"/>
              </a:solidFill>
            </a:endParaRPr>
          </a:p>
        </p:txBody>
      </p:sp>
      <p:pic>
        <p:nvPicPr>
          <p:cNvPr id="2" name="tmpD49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79466.913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58"/>
    </mc:Choice>
    <mc:Fallback>
      <p:transition spd="slow" advTm="7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1391" y="351226"/>
            <a:ext cx="11820588" cy="626757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ΒΑΣΙΚΟΙ ΣΤΟΧΟΙ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ΠΕΛΑΤΟΚΕΝΤΡΙΚΟΣ ΠΡΟΣΑΝΑΤΟΛΙΣΜΟΣ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ΑΣΦΑΛΕΙΑ ΠΤΗΣΕΩΝ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ΔΙΕΘΝΗΣ ΔΙΚΤΥΩΣΗ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ΕΝΙΣΧΥΣΗ ΑΝΤΑΓΩΝΙΣΜΟΥ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ΕΝΙΣΧΥΣΗ ΑΝΑΠΤΥΞΗΣ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ΤΕΧΝΟΛΟΓΙΚΗ ΚΑΙΝΟΤΟΜΙΑ</a:t>
            </a:r>
            <a:endParaRPr lang="el-GR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tmpD49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76961" end="479392.913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4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71"/>
    </mc:Choice>
    <mc:Fallback>
      <p:transition spd="slow" advTm="10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3339" y="157446"/>
            <a:ext cx="11566250" cy="6552191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ΠΕΛΑΤΟΚΕΝΤΡΙΚΟΣ ΠΡΟΣΑΝΑΤΟΛΙΣΜΟΣ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ΕΠΙΒΑΤΕΣ + ΕΠΙΧΕΙΡΗΣΕΙΣ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ΕΝΙΣΧΥΣΗ ΠΡΟΣΤΑΣΙΑΣ ΚΑΤΑΝΑΛΩΤΗ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ΕΝΙΣΧΥΣΗ ΤΗΣ ΠΛΗΡΟΦΟΡΗΣΗΣ ΤΩΝ ΠΕΛΑΤΩΝ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ΑΛΛΑΓΕΣ ΜΕ ΒΑΣΗ ΤΙΣ ΑΝΑΓΚΕΣ ΤΩΝ ΠΕΛΑΤΩΝ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ΑΠΛΟΠΟΙΗΣΗ ΔΙΑΔΙΚΑΣΙΩΝ ΓΙΑ ΕΠΙΒΑΤΕΣ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ΠΑΡΑΔΟΣΗ ΑΠΟΣΚΕΥΩΝ ΠΡΙΝ ΤΟ ΑΕΡΟΔΡΟΜΙΟ</a:t>
            </a:r>
            <a:endParaRPr lang="el-GR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l-GR" sz="3200" b="1" dirty="0" smtClean="0">
              <a:latin typeface="Bookman Old Style" panose="02050604050505020204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l-GR" sz="3200" b="1" dirty="0">
              <a:latin typeface="Bookman Old Style" panose="02050604050505020204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l-GR" sz="3200" b="1" dirty="0" smtClean="0">
              <a:latin typeface="Bookman Old Style" panose="02050604050505020204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l-GR" sz="3200" b="1" dirty="0">
              <a:latin typeface="Bookman Old Style" panose="02050604050505020204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l-GR" sz="3200" b="1" dirty="0" smtClean="0">
              <a:latin typeface="Bookman Old Style" panose="02050604050505020204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l-GR" sz="3200" b="1" dirty="0">
              <a:latin typeface="Bookman Old Style" panose="02050604050505020204" pitchFamily="18" charset="0"/>
            </a:endParaRPr>
          </a:p>
        </p:txBody>
      </p:sp>
      <p:pic>
        <p:nvPicPr>
          <p:cNvPr id="2" name="tmpD49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77035" end="254702.913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2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690"/>
    </mc:Choice>
    <mc:Fallback>
      <p:transition spd="slow" advTm="22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339115"/>
            <a:ext cx="10515600" cy="6279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ΑΣΦΑΛΕΙΑ</a:t>
            </a:r>
          </a:p>
          <a:p>
            <a:pPr marL="0" indent="0">
              <a:buNone/>
            </a:pPr>
            <a:endParaRPr lang="el-GR" sz="3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ΝΕΕΣ ΤΕΧΝΟΛΟΓΙΕΣ</a:t>
            </a:r>
          </a:p>
          <a:p>
            <a:pPr marL="0" indent="0" algn="just">
              <a:buNone/>
            </a:pPr>
            <a:endParaRPr lang="el-GR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ΕΛΕΓΧΟΣ ΕΠΙΒΑΤΩΝ ΜΕ ΒΙΟΜΕΤΡΙΚΕΣ ΜΕΘΟΔΟΥΣ ΑΝΤΙ ΜΕ ΕΛΕΓΧΟ ΤΑΞΙΔΙΩΤΙΚΩΝ ΕΓΓΡΑΦΩΝ</a:t>
            </a:r>
            <a:endParaRPr lang="el-GR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el-GR" sz="3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3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l-GR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tmpD49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401725" end="243028.913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3"/>
    </mc:Choice>
    <mc:Fallback>
      <p:transition spd="slow" advTm="1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320948"/>
            <a:ext cx="10515600" cy="5856015"/>
          </a:xfrm>
        </p:spPr>
        <p:txBody>
          <a:bodyPr>
            <a:noAutofit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ΔΙΕΘΝΗΣ ΔΙΚΤΥΩΣΗ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ΑΝΑΓΝΩΡΙΣΗ ΣΥΝΕΠΕΙΩΝ </a:t>
            </a:r>
            <a:r>
              <a:rPr lang="en-US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BREXIT</a:t>
            </a:r>
            <a:endParaRPr lang="el-GR" sz="3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ΦΙΛΕΛΕΥΘΕΡΟΠΟΙΗΣΗ  -  ΔΙΕΘΝΟΠΟΙΗΣΗ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ΠΕΡΙΣΣΟΤΕΡΟΙ ΑΕΡΟΔΙΑΔΡΟΜΟΙ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ΠΕΡΙΣΣΟΤΕΡΟΙ ΔΙΑΔΡΟΜΟΙ ΠΡΟΣΓΕΙΩΣΗΣ </a:t>
            </a:r>
          </a:p>
          <a:p>
            <a:pPr marL="0" indent="0">
              <a:buNone/>
            </a:pPr>
            <a:endParaRPr lang="el-GR" sz="3200" dirty="0"/>
          </a:p>
        </p:txBody>
      </p:sp>
      <p:pic>
        <p:nvPicPr>
          <p:cNvPr id="4" name="tmp11D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4.739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0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17"/>
    </mc:Choice>
    <mc:Fallback>
      <p:transition spd="slow" advTm="8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314893"/>
            <a:ext cx="10515600" cy="586207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ΕΝΙΣΧΥΣΗ ΤΟΥ ΑΝΤΑΓΩΝΙΣΜΟΥ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ΕΠΑΝΕΞΑΤΑΣΗ ΤΩΝ ΚΑΝΟΝΩΝ 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ΓΙΑ ΤΑ ΔΙΚΑΙΩΜΑΤΑ ΠΡΟΣΓΕΙΩΣΗΣ (</a:t>
            </a:r>
            <a:r>
              <a:rPr lang="en-US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AIR SLOTS</a:t>
            </a: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)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ΟΙ ΥΠΑΡΧΟΝΤΕΣ </a:t>
            </a:r>
            <a:r>
              <a:rPr lang="el-GR" sz="3200" b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ΚΑΝΟΝΕΣ ΠΕΡΙΟΡΙΖΟΥΝ </a:t>
            </a:r>
            <a:endParaRPr lang="el-GR" sz="3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l-G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ΤΟΝ ΑΝΤΑΓΩΝΙΣΜΟ </a:t>
            </a:r>
            <a:endParaRPr lang="el-GR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tmpD49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413679" end="49.913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6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99"/>
    </mc:Choice>
    <mc:Fallback>
      <p:transition spd="slow" advTm="24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987068"/>
            <a:ext cx="10515600" cy="5189895"/>
          </a:xfrm>
        </p:spPr>
        <p:txBody>
          <a:bodyPr/>
          <a:lstStyle/>
          <a:p>
            <a:endParaRPr lang="el-GR" dirty="0" smtClean="0"/>
          </a:p>
          <a:p>
            <a:endParaRPr lang="el-GR" dirty="0"/>
          </a:p>
          <a:p>
            <a:pPr algn="just"/>
            <a:r>
              <a:rPr lang="el-GR" dirty="0" smtClean="0"/>
              <a:t>Αυτή η παρουσίαση </a:t>
            </a:r>
            <a:r>
              <a:rPr lang="en-US" dirty="0" smtClean="0"/>
              <a:t>power point </a:t>
            </a:r>
            <a:r>
              <a:rPr lang="el-GR" dirty="0" smtClean="0"/>
              <a:t>έχει ενσωματωμένο ήχο.</a:t>
            </a:r>
          </a:p>
          <a:p>
            <a:pPr algn="just"/>
            <a:r>
              <a:rPr lang="el-GR" dirty="0" smtClean="0"/>
              <a:t>Για να ακούσετε τον ήχο κάνετε «</a:t>
            </a:r>
            <a:r>
              <a:rPr lang="el-GR" dirty="0" err="1" smtClean="0"/>
              <a:t>κλίκ</a:t>
            </a:r>
            <a:r>
              <a:rPr lang="el-GR" dirty="0" smtClean="0"/>
              <a:t>» στο εικονίδιο με το </a:t>
            </a:r>
            <a:r>
              <a:rPr lang="el-GR" dirty="0" err="1" smtClean="0"/>
              <a:t>ηχό</a:t>
            </a:r>
            <a:r>
              <a:rPr lang="el-GR" dirty="0" smtClean="0"/>
              <a:t> πάνω δεξιά σε κάθε δι</a:t>
            </a:r>
            <a:r>
              <a:rPr lang="el-GR" dirty="0"/>
              <a:t>α</a:t>
            </a:r>
            <a:r>
              <a:rPr lang="el-GR" dirty="0" smtClean="0"/>
              <a:t>φάνεια.</a:t>
            </a:r>
          </a:p>
          <a:p>
            <a:pPr algn="just"/>
            <a:r>
              <a:rPr lang="el-GR" dirty="0" smtClean="0"/>
              <a:t>Αν στα </a:t>
            </a:r>
            <a:r>
              <a:rPr lang="en-US" dirty="0" smtClean="0"/>
              <a:t>menus </a:t>
            </a:r>
            <a:r>
              <a:rPr lang="el-GR" dirty="0" smtClean="0"/>
              <a:t>του </a:t>
            </a:r>
            <a:r>
              <a:rPr lang="en-US" dirty="0" smtClean="0"/>
              <a:t>power point </a:t>
            </a:r>
            <a:r>
              <a:rPr lang="el-GR" dirty="0" smtClean="0"/>
              <a:t>έχετε ενσωματωμένο το </a:t>
            </a:r>
            <a:r>
              <a:rPr lang="en-US" dirty="0" smtClean="0"/>
              <a:t>menu </a:t>
            </a:r>
            <a:r>
              <a:rPr lang="el-GR" dirty="0" smtClean="0"/>
              <a:t>«</a:t>
            </a:r>
            <a:r>
              <a:rPr lang="en-US" dirty="0" smtClean="0"/>
              <a:t>MIX</a:t>
            </a:r>
            <a:r>
              <a:rPr lang="el-GR" dirty="0" smtClean="0"/>
              <a:t>» μπορείτε να δε</a:t>
            </a:r>
            <a:r>
              <a:rPr lang="el-GR" dirty="0"/>
              <a:t>ί</a:t>
            </a:r>
            <a:r>
              <a:rPr lang="el-GR" dirty="0" smtClean="0"/>
              <a:t>τε τις διαφάνειες ως </a:t>
            </a:r>
            <a:r>
              <a:rPr lang="en-US" dirty="0" smtClean="0"/>
              <a:t>slide show</a:t>
            </a:r>
            <a:r>
              <a:rPr lang="el-GR" dirty="0" smtClean="0"/>
              <a:t> ακούγοντας συνεχόμενα τον ήχο κάνοντας «</a:t>
            </a:r>
            <a:r>
              <a:rPr lang="el-GR" dirty="0" err="1" smtClean="0"/>
              <a:t>κλίκ</a:t>
            </a:r>
            <a:r>
              <a:rPr lang="el-GR" dirty="0" smtClean="0"/>
              <a:t>» στο </a:t>
            </a:r>
            <a:r>
              <a:rPr lang="en-US" dirty="0" smtClean="0"/>
              <a:t>sub menu </a:t>
            </a:r>
            <a:r>
              <a:rPr lang="el-GR" dirty="0" smtClean="0"/>
              <a:t>«</a:t>
            </a:r>
            <a:r>
              <a:rPr lang="en-US" dirty="0" smtClean="0"/>
              <a:t>PREVIEW</a:t>
            </a:r>
            <a:r>
              <a:rPr lang="el-GR" dirty="0" smtClean="0"/>
              <a:t>».</a:t>
            </a:r>
            <a:endParaRPr lang="el-GR" dirty="0"/>
          </a:p>
        </p:txBody>
      </p:sp>
      <p:pic>
        <p:nvPicPr>
          <p:cNvPr id="4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9780" end="1.923537365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9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0"/>
    </mc:Choice>
    <mc:Fallback>
      <p:transition spd="slow" advTm="9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>
                <a:solidFill>
                  <a:srgbClr val="FF0000"/>
                </a:solidFill>
                <a:latin typeface="+mn-lt"/>
              </a:rPr>
              <a:t>ΑΔΕΙΟΔΟΤΗΣΗ - ΕΠΟΠΤΕΙΑ</a:t>
            </a:r>
            <a:endParaRPr lang="el-G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 algn="ctr">
              <a:buNone/>
            </a:pPr>
            <a:r>
              <a:rPr lang="el-GR" sz="4000" b="1" dirty="0" smtClean="0">
                <a:solidFill>
                  <a:srgbClr val="002060"/>
                </a:solidFill>
              </a:rPr>
              <a:t>Κανονισμός 1008/2008 ΕΚ</a:t>
            </a:r>
            <a:endParaRPr lang="el-GR" sz="4000" b="1" dirty="0">
              <a:solidFill>
                <a:srgbClr val="002060"/>
              </a:solidFill>
            </a:endParaRPr>
          </a:p>
        </p:txBody>
      </p:sp>
      <p:pic>
        <p:nvPicPr>
          <p:cNvPr id="4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8912" end="1.793840365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7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97"/>
    </mc:Choice>
    <mc:Fallback>
      <p:transition spd="slow" advTm="12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357282"/>
            <a:ext cx="10515600" cy="61161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600" b="1" dirty="0" smtClean="0">
                <a:solidFill>
                  <a:srgbClr val="002060"/>
                </a:solidFill>
              </a:rPr>
              <a:t>Βασικές Προϋποθέσεις </a:t>
            </a:r>
          </a:p>
          <a:p>
            <a:pPr marL="0" indent="0" algn="ctr">
              <a:buNone/>
            </a:pPr>
            <a:r>
              <a:rPr lang="el-GR" sz="3600" b="1" dirty="0" smtClean="0">
                <a:solidFill>
                  <a:srgbClr val="002060"/>
                </a:solidFill>
              </a:rPr>
              <a:t>για λήψη </a:t>
            </a:r>
          </a:p>
          <a:p>
            <a:pPr marL="0" indent="0" algn="ctr">
              <a:buNone/>
            </a:pPr>
            <a:r>
              <a:rPr lang="el-GR" sz="3600" b="1" dirty="0" smtClean="0">
                <a:solidFill>
                  <a:srgbClr val="FF0000"/>
                </a:solidFill>
              </a:rPr>
              <a:t>Άδειας Λειτουργίας </a:t>
            </a:r>
          </a:p>
          <a:p>
            <a:pPr marL="0" indent="0" algn="ctr">
              <a:buNone/>
            </a:pPr>
            <a:r>
              <a:rPr lang="el-GR" sz="3600" b="1" dirty="0" smtClean="0">
                <a:solidFill>
                  <a:srgbClr val="002060"/>
                </a:solidFill>
              </a:rPr>
              <a:t>από κράτος – μέλος</a:t>
            </a:r>
          </a:p>
          <a:p>
            <a:pPr marL="0" indent="0" algn="ctr">
              <a:buNone/>
            </a:pPr>
            <a:r>
              <a:rPr lang="el-GR" sz="3600" b="1" dirty="0" smtClean="0">
                <a:solidFill>
                  <a:srgbClr val="FF0000"/>
                </a:solidFill>
              </a:rPr>
              <a:t>(Κοινοτικός Αερομεταφορέας)</a:t>
            </a:r>
          </a:p>
          <a:p>
            <a:pPr marL="0" indent="0">
              <a:buNone/>
            </a:pPr>
            <a:endParaRPr lang="el-GR" sz="3600" b="1" dirty="0"/>
          </a:p>
          <a:p>
            <a:pPr marL="0" indent="0">
              <a:buNone/>
            </a:pPr>
            <a:r>
              <a:rPr lang="el-GR" sz="3600" b="1" dirty="0" smtClean="0">
                <a:solidFill>
                  <a:srgbClr val="002060"/>
                </a:solidFill>
              </a:rPr>
              <a:t>1. Κύρια </a:t>
            </a:r>
            <a:r>
              <a:rPr lang="el-GR" sz="3600" b="1" dirty="0" smtClean="0">
                <a:solidFill>
                  <a:srgbClr val="FF0000"/>
                </a:solidFill>
              </a:rPr>
              <a:t>εγκατάσταση</a:t>
            </a:r>
            <a:r>
              <a:rPr lang="el-GR" sz="3600" b="1" dirty="0" smtClean="0">
                <a:solidFill>
                  <a:srgbClr val="002060"/>
                </a:solidFill>
              </a:rPr>
              <a:t> στο κράτος – μέλος που δίνει την άδεια, και</a:t>
            </a:r>
          </a:p>
          <a:p>
            <a:pPr marL="0" indent="0">
              <a:buNone/>
            </a:pPr>
            <a:r>
              <a:rPr lang="el-GR" sz="3600" b="1" dirty="0" smtClean="0">
                <a:solidFill>
                  <a:srgbClr val="002060"/>
                </a:solidFill>
              </a:rPr>
              <a:t>2. Μετοχικός έλεγχος από </a:t>
            </a:r>
            <a:r>
              <a:rPr lang="el-GR" sz="3600" b="1" dirty="0" smtClean="0">
                <a:solidFill>
                  <a:srgbClr val="FF0000"/>
                </a:solidFill>
              </a:rPr>
              <a:t>Κοινοτικά κεφάλαια</a:t>
            </a:r>
            <a:r>
              <a:rPr lang="el-GR" sz="3600" b="1" dirty="0" smtClean="0">
                <a:solidFill>
                  <a:srgbClr val="002060"/>
                </a:solidFill>
              </a:rPr>
              <a:t> κατά πλειοψηφία </a:t>
            </a:r>
            <a:endParaRPr lang="el-GR" sz="3600" b="1" dirty="0">
              <a:solidFill>
                <a:srgbClr val="002060"/>
              </a:solidFill>
            </a:endParaRPr>
          </a:p>
        </p:txBody>
      </p:sp>
      <p:pic>
        <p:nvPicPr>
          <p:cNvPr id="2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58609" end="1.448867365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6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971"/>
    </mc:Choice>
    <mc:Fallback>
      <p:transition spd="slow" advTm="34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2503" y="363338"/>
            <a:ext cx="11469362" cy="61222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3200" b="1" dirty="0" smtClean="0">
                <a:solidFill>
                  <a:srgbClr val="FF0000"/>
                </a:solidFill>
              </a:rPr>
              <a:t>Κοινοτικά Κεφάλαια</a:t>
            </a:r>
          </a:p>
          <a:p>
            <a:pPr marL="0" indent="0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Εύκολη η απόκτηση της «Κοινοτικής» ιθαγένειας για τα κεφάλαια</a:t>
            </a:r>
          </a:p>
          <a:p>
            <a:r>
              <a:rPr lang="el-GR" sz="3200" b="1" dirty="0" smtClean="0">
                <a:solidFill>
                  <a:srgbClr val="002060"/>
                </a:solidFill>
              </a:rPr>
              <a:t>ίδρυση θυγατρικής σε κράτος – μέλος</a:t>
            </a:r>
          </a:p>
          <a:p>
            <a:r>
              <a:rPr lang="el-GR" sz="3200" b="1" dirty="0">
                <a:solidFill>
                  <a:srgbClr val="002060"/>
                </a:solidFill>
              </a:rPr>
              <a:t>έ</a:t>
            </a:r>
            <a:r>
              <a:rPr lang="el-GR" sz="3200" b="1" dirty="0" smtClean="0">
                <a:solidFill>
                  <a:srgbClr val="002060"/>
                </a:solidFill>
              </a:rPr>
              <a:t>λεγχος από </a:t>
            </a:r>
            <a:r>
              <a:rPr lang="en-US" sz="3200" b="1" dirty="0" smtClean="0">
                <a:solidFill>
                  <a:srgbClr val="002060"/>
                </a:solidFill>
              </a:rPr>
              <a:t>fund</a:t>
            </a:r>
            <a:r>
              <a:rPr lang="el-GR" sz="3200" b="1" dirty="0" smtClean="0">
                <a:solidFill>
                  <a:srgbClr val="002060"/>
                </a:solidFill>
              </a:rPr>
              <a:t> με διαχειριστή σε κράτος – μέλος</a:t>
            </a:r>
          </a:p>
          <a:p>
            <a:pPr marL="0" indent="0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___________________________________________</a:t>
            </a:r>
          </a:p>
          <a:p>
            <a:r>
              <a:rPr lang="el-GR" sz="3200" b="1" dirty="0">
                <a:solidFill>
                  <a:srgbClr val="002060"/>
                </a:solidFill>
              </a:rPr>
              <a:t>μεταφορά έδρας σε κράτος – μέλος</a:t>
            </a:r>
          </a:p>
          <a:p>
            <a:r>
              <a:rPr lang="el-GR" sz="3200" b="1" dirty="0" smtClean="0">
                <a:solidFill>
                  <a:srgbClr val="002060"/>
                </a:solidFill>
              </a:rPr>
              <a:t>«</a:t>
            </a:r>
            <a:r>
              <a:rPr lang="el-GR" sz="3200" b="1" dirty="0" err="1" smtClean="0">
                <a:solidFill>
                  <a:srgbClr val="002060"/>
                </a:solidFill>
              </a:rPr>
              <a:t>ομιλοποίηση</a:t>
            </a:r>
            <a:r>
              <a:rPr lang="el-GR" sz="3200" b="1" dirty="0" smtClean="0">
                <a:solidFill>
                  <a:srgbClr val="002060"/>
                </a:solidFill>
              </a:rPr>
              <a:t>»: δημιουργία μητρικής σε κράτος - μέλος</a:t>
            </a:r>
          </a:p>
          <a:p>
            <a:pPr marL="0" indent="0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l-GR" sz="3200" b="1" dirty="0" smtClean="0">
                <a:solidFill>
                  <a:srgbClr val="FF0000"/>
                </a:solidFill>
              </a:rPr>
              <a:t>Κύρια Πραγματική Εγκατάσταση </a:t>
            </a:r>
          </a:p>
          <a:p>
            <a:pPr marL="0" indent="0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Για μεγάλες εταιρίες είναι δύσκολη</a:t>
            </a:r>
          </a:p>
          <a:p>
            <a:pPr marL="0" indent="0">
              <a:buNone/>
            </a:pPr>
            <a:r>
              <a:rPr lang="el-GR" sz="3200" b="1" dirty="0" smtClean="0">
                <a:solidFill>
                  <a:srgbClr val="002060"/>
                </a:solidFill>
              </a:rPr>
              <a:t>Για μικρές είναι ευκολότερη  </a:t>
            </a:r>
            <a:endParaRPr lang="el-GR" sz="3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l-GR" sz="3200" b="1" dirty="0">
              <a:solidFill>
                <a:srgbClr val="002060"/>
              </a:solidFill>
            </a:endParaRPr>
          </a:p>
        </p:txBody>
      </p:sp>
      <p:pic>
        <p:nvPicPr>
          <p:cNvPr id="2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03582" end="1.220677365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5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90"/>
    </mc:Choice>
    <mc:Fallback>
      <p:transition spd="slow" advTm="228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>
                <a:solidFill>
                  <a:srgbClr val="FF0000"/>
                </a:solidFill>
                <a:latin typeface="+mn-lt"/>
              </a:rPr>
              <a:t>Προνόμια του Κοινοτικού Αερομεταφορέα</a:t>
            </a:r>
            <a:endParaRPr lang="el-G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002060"/>
                </a:solidFill>
              </a:rPr>
              <a:t>Πρόσβαση στην κοινοτική αεροπορική αγορά</a:t>
            </a:r>
          </a:p>
          <a:p>
            <a:r>
              <a:rPr lang="el-GR" sz="3200" b="1" dirty="0" smtClean="0">
                <a:solidFill>
                  <a:srgbClr val="002060"/>
                </a:solidFill>
              </a:rPr>
              <a:t>Δικαιώματα προσγείωσης</a:t>
            </a:r>
          </a:p>
          <a:p>
            <a:r>
              <a:rPr lang="el-GR" sz="3200" b="1" dirty="0" err="1" smtClean="0">
                <a:solidFill>
                  <a:srgbClr val="002060"/>
                </a:solidFill>
              </a:rPr>
              <a:t>Ενδο</a:t>
            </a:r>
            <a:r>
              <a:rPr lang="el-GR" sz="3200" b="1" dirty="0">
                <a:solidFill>
                  <a:srgbClr val="002060"/>
                </a:solidFill>
              </a:rPr>
              <a:t>-</a:t>
            </a:r>
            <a:r>
              <a:rPr lang="el-GR" sz="3200" b="1" dirty="0" smtClean="0">
                <a:solidFill>
                  <a:srgbClr val="002060"/>
                </a:solidFill>
              </a:rPr>
              <a:t>κοινοτικές  αερομεταφορές</a:t>
            </a:r>
          </a:p>
          <a:p>
            <a:r>
              <a:rPr lang="el-GR" sz="3200" b="1" dirty="0" smtClean="0">
                <a:solidFill>
                  <a:srgbClr val="002060"/>
                </a:solidFill>
              </a:rPr>
              <a:t>Νηολόγηση αεροσκαφών και εκμετάλλευση αεροσκαφών νηολογημένων σε χώρες της ΕΕ</a:t>
            </a:r>
            <a:endParaRPr lang="el-GR" sz="3200" b="1" dirty="0">
              <a:solidFill>
                <a:srgbClr val="002060"/>
              </a:solidFill>
            </a:endParaRPr>
          </a:p>
        </p:txBody>
      </p:sp>
      <p:pic>
        <p:nvPicPr>
          <p:cNvPr id="4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731772" end="905340.36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0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337"/>
    </mc:Choice>
    <mc:Fallback>
      <p:transition spd="slow" advTm="31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05891"/>
            <a:ext cx="10515600" cy="118690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BREXIT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l-GR" b="1" dirty="0">
                <a:solidFill>
                  <a:srgbClr val="FF0000"/>
                </a:solidFill>
                <a:latin typeface="+mn-lt"/>
              </a:rPr>
              <a:t>ΠΙΘΑΝΑ ΣΕΝΑΡΙΑ ΓΙΑ </a:t>
            </a:r>
            <a:r>
              <a:rPr lang="el-GR" b="1" dirty="0" smtClean="0">
                <a:solidFill>
                  <a:srgbClr val="FF0000"/>
                </a:solidFill>
                <a:latin typeface="+mn-lt"/>
              </a:rPr>
              <a:t>ΤΙΣ ΑΕΡΟΜΕΤΑΦΟΡΕΣ</a:t>
            </a:r>
            <a:endParaRPr lang="el-G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53351"/>
            <a:ext cx="10515600" cy="5086728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002060"/>
                </a:solidFill>
              </a:rPr>
              <a:t>Καμία συμφωνία</a:t>
            </a:r>
          </a:p>
          <a:p>
            <a:pPr marL="0" indent="0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European Common Aviation Area (</a:t>
            </a:r>
            <a:r>
              <a:rPr lang="el-GR" sz="3200" b="1" dirty="0">
                <a:solidFill>
                  <a:srgbClr val="002060"/>
                </a:solidFill>
              </a:rPr>
              <a:t>Ι</a:t>
            </a:r>
            <a:r>
              <a:rPr lang="el-GR" sz="3200" b="1" dirty="0" smtClean="0">
                <a:solidFill>
                  <a:srgbClr val="002060"/>
                </a:solidFill>
              </a:rPr>
              <a:t>σλανδία, Νορβηγία)</a:t>
            </a:r>
          </a:p>
          <a:p>
            <a:pPr marL="0" indent="0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r>
              <a:rPr lang="el-GR" sz="3200" b="1" dirty="0" smtClean="0">
                <a:solidFill>
                  <a:srgbClr val="002060"/>
                </a:solidFill>
              </a:rPr>
              <a:t>Διμερής συμφωνία </a:t>
            </a:r>
            <a:r>
              <a:rPr lang="en-US" sz="3200" b="1" dirty="0" smtClean="0">
                <a:solidFill>
                  <a:srgbClr val="002060"/>
                </a:solidFill>
              </a:rPr>
              <a:t>UK – EU (</a:t>
            </a:r>
            <a:r>
              <a:rPr lang="el-GR" sz="3200" b="1" dirty="0" smtClean="0">
                <a:solidFill>
                  <a:srgbClr val="002060"/>
                </a:solidFill>
              </a:rPr>
              <a:t>βλ. Ελβετία)</a:t>
            </a:r>
          </a:p>
          <a:p>
            <a:pPr marL="0" indent="0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r>
              <a:rPr lang="el-GR" sz="3200" b="1" dirty="0" smtClean="0">
                <a:solidFill>
                  <a:srgbClr val="002060"/>
                </a:solidFill>
              </a:rPr>
              <a:t>Διμερείς συμφωνίες με τα κράτη – μέλη (Ελλάδα 1947)</a:t>
            </a:r>
          </a:p>
          <a:p>
            <a:pPr marL="0" indent="0">
              <a:buNone/>
            </a:pPr>
            <a:endParaRPr lang="el-GR" sz="3200" b="1" dirty="0" smtClean="0">
              <a:solidFill>
                <a:srgbClr val="002060"/>
              </a:solidFill>
            </a:endParaRPr>
          </a:p>
          <a:p>
            <a:r>
              <a:rPr lang="el-GR" sz="3200" b="1" dirty="0" smtClean="0">
                <a:solidFill>
                  <a:srgbClr val="002060"/>
                </a:solidFill>
              </a:rPr>
              <a:t>Επιχειρηματικές συνεργασίες 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endParaRPr lang="el-GR" sz="3200" b="1" dirty="0">
              <a:solidFill>
                <a:srgbClr val="002060"/>
              </a:solidFill>
            </a:endParaRPr>
          </a:p>
        </p:txBody>
      </p:sp>
      <p:pic>
        <p:nvPicPr>
          <p:cNvPr id="4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047109" end="574977.36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0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363"/>
    </mc:Choice>
    <mc:Fallback>
      <p:transition spd="slow" advTm="33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339115"/>
            <a:ext cx="10515600" cy="6309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l-GR" sz="4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l-GR" sz="4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l-GR" sz="4800" b="1" dirty="0" smtClean="0">
                <a:solidFill>
                  <a:srgbClr val="FF0000"/>
                </a:solidFill>
              </a:rPr>
              <a:t>ΠΡΟΣΤΑΣΙΑ ΚΑΤΑΝΑΛΩΤΗ</a:t>
            </a:r>
          </a:p>
          <a:p>
            <a:pPr marL="0" indent="0" algn="ctr">
              <a:buNone/>
            </a:pPr>
            <a:endParaRPr lang="el-GR" sz="4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l-GR" sz="4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l-GR" sz="4800" b="1" dirty="0" smtClean="0">
                <a:solidFill>
                  <a:srgbClr val="FF0000"/>
                </a:solidFill>
              </a:rPr>
              <a:t>ΝΕΑ ΣΤΡΑΤΗΓΙΚΗ ΑΕΡΟΜΕΤΑΦΟΡΩΝ</a:t>
            </a:r>
            <a:endParaRPr lang="el-GR" sz="4800" b="1" dirty="0">
              <a:solidFill>
                <a:srgbClr val="FF0000"/>
              </a:solidFill>
            </a:endParaRPr>
          </a:p>
        </p:txBody>
      </p:sp>
      <p:pic>
        <p:nvPicPr>
          <p:cNvPr id="2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377472" end="546729.36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6"/>
    </mc:Choice>
    <mc:Fallback>
      <p:transition spd="slow" advTm="2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1310" y="230114"/>
            <a:ext cx="10515600" cy="1404907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  <a:latin typeface="+mn-lt"/>
              </a:rPr>
              <a:t>ΠΡΟΣΤΑΣΙΑ ΚΑΤΑΝΑΛΩΤΗ</a:t>
            </a:r>
            <a:endParaRPr lang="el-G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23073"/>
            <a:ext cx="10515600" cy="47538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l-GR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l-GR" sz="3600" b="1" dirty="0" smtClean="0">
                <a:solidFill>
                  <a:srgbClr val="002060"/>
                </a:solidFill>
              </a:rPr>
              <a:t>Δικαιώματα επιβατών ως καταναλωτών</a:t>
            </a:r>
          </a:p>
          <a:p>
            <a:pPr marL="0" indent="0" algn="ctr">
              <a:buNone/>
            </a:pPr>
            <a:endParaRPr lang="el-GR" sz="36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l-GR" sz="3600" b="1" dirty="0" smtClean="0">
                <a:solidFill>
                  <a:srgbClr val="002060"/>
                </a:solidFill>
              </a:rPr>
              <a:t>Κανονισμός 261/2004 ΕΚ</a:t>
            </a:r>
          </a:p>
          <a:p>
            <a:pPr marL="0" indent="0" algn="ctr">
              <a:buNone/>
            </a:pPr>
            <a:endParaRPr lang="el-GR" sz="36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Overbooking</a:t>
            </a:r>
            <a:r>
              <a:rPr lang="el-GR" sz="3600" b="1" dirty="0" smtClean="0">
                <a:solidFill>
                  <a:srgbClr val="002060"/>
                </a:solidFill>
              </a:rPr>
              <a:t> (άρνηση επιβίβασης)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pPr algn="ctr"/>
            <a:r>
              <a:rPr lang="el-GR" sz="3600" b="1" dirty="0" smtClean="0">
                <a:solidFill>
                  <a:srgbClr val="002060"/>
                </a:solidFill>
              </a:rPr>
              <a:t>Ματαίωση πτήσης</a:t>
            </a:r>
          </a:p>
          <a:p>
            <a:pPr algn="ctr"/>
            <a:r>
              <a:rPr lang="el-GR" sz="3600" b="1" dirty="0" smtClean="0">
                <a:solidFill>
                  <a:srgbClr val="002060"/>
                </a:solidFill>
              </a:rPr>
              <a:t>Καθυστέρηση πτήσης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tmpF70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405720" end="402028.36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8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01"/>
    </mc:Choice>
    <mc:Fallback>
      <p:transition spd="slow" advTm="14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9780|recordLength=1952449|start=0|end=19780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550421|recordEnd=1775874|recordLength=1952449|start=1550421|end=1775874|audioFormat={00001610-0000-0010-8000-00AA00389B71}|audioRate=44100|muted=false|volume=0.8|fadeIn=0|fadeOut=0|videoFormat={34363248-0000-0010-8000-00AA00389B71}|videoRate=15|videoWidth=256|videoHeight=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775874|recordEnd=1798111|recordLength=1952449|start=1775874|end=1798111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798111|recordEnd=1872361|recordLength=1952449|start=1798111|end=1872361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872361|recordEnd=1952407|recordLength=1952449|start=1872361|end=1952407|audioFormat={00001610-0000-0010-8000-00AA00389B71}|audioRate=44100|muted=false|volume=0.8|fadeIn=0|fadeOut=0|videoFormat={34363248-0000-0010-8000-00AA00389B71}|videoRate=15|videoWidth=256|videoHeight=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6961|recordLength=656427|start=0|end=76961|audioFormat={00001610-0000-0010-8000-00AA00389B71}|audioRate=44100|muted=false|volume=0.8|fadeIn=0|fadeOut=0|videoFormat={34363248-0000-0010-8000-00AA00389B71}|videoRate=15|videoWidth=256|videoHeight=2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76961|recordEnd=177035|recordLength=656427|start=76961|end=177035|audioFormat={00001610-0000-0010-8000-00AA00389B71}|audioRate=44100|muted=false|volume=0.8|fadeIn=0|fadeOut=0|videoFormat={34363248-0000-0010-8000-00AA00389B71}|videoRate=15|videoWidth=256|videoHeight=2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77035|recordEnd=401725|recordLength=656427|start=177035|end=401725|audioFormat={00001610-0000-0010-8000-00AA00389B71}|audioRate=44100|muted=false|volume=0.8|fadeIn=0|fadeOut=0|videoFormat={34363248-0000-0010-8000-00AA00389B71}|videoRate=15|videoWidth=256|videoHeight=2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401725|recordEnd=413399|recordLength=656427|start=401725|end=413399|audioFormat={00001610-0000-0010-8000-00AA00389B71}|audioRate=44100|muted=false|volume=0.8|fadeIn=0|fadeOut=0|videoFormat={34363248-0000-0010-8000-00AA00389B71}|videoRate=15|videoWidth=256|videoHeight=2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80920|recordLength=80944|start=0|end=80920|audioFormat={00001610-0000-0010-8000-00AA00389B71}|audioRate=44100|muted=false|volume=0.8|fadeIn=0|fadeOut=0|videoFormat={34363248-0000-0010-8000-00AA00389B71}|videoRate=15|videoWidth=256|videoHeight=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413679|recordEnd=656378|recordLength=656427|start=413679|end=656378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9780|recordEnd=28912|recordLength=1952449|start=19780|end=28912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8912|recordEnd=158609|recordLength=1952449|start=28912|end=158609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58609|recordEnd=503582|recordLength=1952449|start=158609|end=503582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503582|recordEnd=731772|recordLength=1952449|start=503582|end=731772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731772|recordEnd=1047109|recordLength=1952449|start=731772|end=1047109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047109|recordEnd=1377472|recordLength=1952449|start=1047109|end=1377472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377472|recordEnd=1405720|recordLength=1952449|start=1377472|end=1405720|audioFormat={00001610-0000-0010-8000-00AA00389B71}|audioRate=44100|muted=false|volume=0.8|fadeIn=0|fadeOut=0|videoFormat={34363248-0000-0010-8000-00AA00389B71}|videoRate=15|videoWidth=256|videoHeight=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405720|recordEnd=1550421|recordLength=1952449|start=1405720|end=1550421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494</Words>
  <Application>Microsoft Office PowerPoint</Application>
  <PresentationFormat>Ευρεία οθόνη</PresentationFormat>
  <Paragraphs>133</Paragraphs>
  <Slides>19</Slides>
  <Notes>0</Notes>
  <HiddenSlides>0</HiddenSlides>
  <MMClips>19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Θέμα του Office</vt:lpstr>
      <vt:lpstr>BREXIT &amp; ΑΕΡΟΜΕΤΑΦΟΡΕΣ   Χρήστος Σπ. Χρυσάνθης Επίκουρος Καθηγητής Νομικής Σχολής Αθηνών </vt:lpstr>
      <vt:lpstr>Παρουσίαση του PowerPoint</vt:lpstr>
      <vt:lpstr>ΑΔΕΙΟΔΟΤΗΣΗ - ΕΠΟΠΤΕΙΑ</vt:lpstr>
      <vt:lpstr>Παρουσίαση του PowerPoint</vt:lpstr>
      <vt:lpstr>Παρουσίαση του PowerPoint</vt:lpstr>
      <vt:lpstr>Προνόμια του Κοινοτικού Αερομεταφορέα</vt:lpstr>
      <vt:lpstr>BREXIT ΠΙΘΑΝΑ ΣΕΝΑΡΙΑ ΓΙΑ ΤΙΣ ΑΕΡΟΜΕΤΑΦΟΡΕΣ</vt:lpstr>
      <vt:lpstr>Παρουσίαση του PowerPoint</vt:lpstr>
      <vt:lpstr>ΠΡΟΣΤΑΣΙΑ ΚΑΤΑΝΑΛΩΤΗ</vt:lpstr>
      <vt:lpstr>Παρουσίαση του PowerPoint</vt:lpstr>
      <vt:lpstr>Παρουσίαση του PowerPoint</vt:lpstr>
      <vt:lpstr>Παρουσίαση του PowerPoint</vt:lpstr>
      <vt:lpstr>Κανονισμός 889/2002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CHRISTOS CHRISSANTHIS</dc:creator>
  <cp:lastModifiedBy>CHRISTOS CHRISSANTHIS</cp:lastModifiedBy>
  <cp:revision>38</cp:revision>
  <cp:lastPrinted>2018-01-25T07:44:28Z</cp:lastPrinted>
  <dcterms:created xsi:type="dcterms:W3CDTF">2018-01-07T13:03:31Z</dcterms:created>
  <dcterms:modified xsi:type="dcterms:W3CDTF">2020-03-24T15:45:02Z</dcterms:modified>
</cp:coreProperties>
</file>