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96" r:id="rId4"/>
    <p:sldId id="265" r:id="rId5"/>
    <p:sldId id="266" r:id="rId6"/>
    <p:sldId id="267" r:id="rId7"/>
    <p:sldId id="270" r:id="rId8"/>
    <p:sldId id="271" r:id="rId9"/>
    <p:sldId id="272" r:id="rId10"/>
    <p:sldId id="269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9" r:id="rId28"/>
    <p:sldId id="290" r:id="rId29"/>
    <p:sldId id="291" r:id="rId30"/>
    <p:sldId id="292" r:id="rId31"/>
    <p:sldId id="293" r:id="rId32"/>
    <p:sldId id="294" r:id="rId33"/>
    <p:sldId id="295" r:id="rId3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7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DDF6F5-7F4F-4009-BD0E-C6655A4FBFD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A0B05BD-02C5-4062-BA25-9431BBDA29A6}">
      <dgm:prSet phldrT="[Κείμενο]"/>
      <dgm:spPr>
        <a:solidFill>
          <a:srgbClr val="FFFF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TRADEMARK</a:t>
          </a:r>
        </a:p>
        <a:p>
          <a:r>
            <a:rPr lang="en-US" b="1" dirty="0" smtClean="0">
              <a:solidFill>
                <a:schemeClr val="tx1"/>
              </a:solidFill>
            </a:rPr>
            <a:t>FUNCTIONS</a:t>
          </a:r>
          <a:endParaRPr lang="el-GR" b="1" dirty="0">
            <a:solidFill>
              <a:schemeClr val="tx1"/>
            </a:solidFill>
          </a:endParaRPr>
        </a:p>
      </dgm:t>
    </dgm:pt>
    <dgm:pt modelId="{65319FF0-962B-4370-8E24-91404DF879B3}" type="parTrans" cxnId="{B85C5775-131F-4C9F-B590-10E1E31CBA3A}">
      <dgm:prSet/>
      <dgm:spPr/>
      <dgm:t>
        <a:bodyPr/>
        <a:lstStyle/>
        <a:p>
          <a:endParaRPr lang="el-GR"/>
        </a:p>
      </dgm:t>
    </dgm:pt>
    <dgm:pt modelId="{AC60A901-F697-4E86-A328-E712B9DAF4E7}" type="sibTrans" cxnId="{B85C5775-131F-4C9F-B590-10E1E31CBA3A}">
      <dgm:prSet/>
      <dgm:spPr>
        <a:solidFill>
          <a:schemeClr val="accent2"/>
        </a:solidFill>
      </dgm:spPr>
      <dgm:t>
        <a:bodyPr/>
        <a:lstStyle/>
        <a:p>
          <a:endParaRPr lang="el-GR"/>
        </a:p>
      </dgm:t>
    </dgm:pt>
    <dgm:pt modelId="{9AC2638C-C067-453F-BA8E-977B4FB4EAAC}">
      <dgm:prSet phldrT="[Κείμενο]"/>
      <dgm:spPr>
        <a:solidFill>
          <a:srgbClr val="FFFF0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Adverse effect on the </a:t>
          </a:r>
          <a:r>
            <a:rPr lang="en-US" b="1" dirty="0" smtClean="0">
              <a:solidFill>
                <a:schemeClr val="tx1"/>
              </a:solidFill>
            </a:rPr>
            <a:t>advertising function </a:t>
          </a:r>
          <a:endParaRPr lang="el-GR" b="1" dirty="0">
            <a:solidFill>
              <a:schemeClr val="tx1"/>
            </a:solidFill>
          </a:endParaRPr>
        </a:p>
      </dgm:t>
    </dgm:pt>
    <dgm:pt modelId="{2A75957C-5B41-4392-8C69-38955FF01728}" type="parTrans" cxnId="{E188B5F9-F680-4DC4-BEE9-CDD14F761F18}">
      <dgm:prSet/>
      <dgm:spPr/>
      <dgm:t>
        <a:bodyPr/>
        <a:lstStyle/>
        <a:p>
          <a:endParaRPr lang="el-GR"/>
        </a:p>
      </dgm:t>
    </dgm:pt>
    <dgm:pt modelId="{3598A8B6-1023-48EE-8A08-1C1B31EDDCD1}" type="sibTrans" cxnId="{E188B5F9-F680-4DC4-BEE9-CDD14F761F18}">
      <dgm:prSet/>
      <dgm:spPr/>
      <dgm:t>
        <a:bodyPr/>
        <a:lstStyle/>
        <a:p>
          <a:endParaRPr lang="el-GR"/>
        </a:p>
      </dgm:t>
    </dgm:pt>
    <dgm:pt modelId="{D6C6949D-076F-4D23-828C-F14BB86C90AC}">
      <dgm:prSet/>
      <dgm:spPr>
        <a:solidFill>
          <a:srgbClr val="FFFF0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Adverse effect on the function of </a:t>
          </a:r>
          <a:r>
            <a:rPr lang="en-US" b="1" dirty="0" smtClean="0">
              <a:solidFill>
                <a:schemeClr val="tx1"/>
              </a:solidFill>
            </a:rPr>
            <a:t>indicating origin</a:t>
          </a:r>
          <a:endParaRPr lang="el-GR" b="1" dirty="0">
            <a:solidFill>
              <a:schemeClr val="tx1"/>
            </a:solidFill>
          </a:endParaRPr>
        </a:p>
      </dgm:t>
    </dgm:pt>
    <dgm:pt modelId="{D0968DDC-E01D-4CE5-8099-A9BCC99B5C7B}" type="parTrans" cxnId="{A5337333-3954-46C1-8E38-388338E011A4}">
      <dgm:prSet/>
      <dgm:spPr/>
      <dgm:t>
        <a:bodyPr/>
        <a:lstStyle/>
        <a:p>
          <a:endParaRPr lang="el-GR"/>
        </a:p>
      </dgm:t>
    </dgm:pt>
    <dgm:pt modelId="{CD22A94D-05C9-428F-9B42-4DE9E49503CE}" type="sibTrans" cxnId="{A5337333-3954-46C1-8E38-388338E011A4}">
      <dgm:prSet/>
      <dgm:spPr>
        <a:solidFill>
          <a:schemeClr val="accent2"/>
        </a:solidFill>
      </dgm:spPr>
      <dgm:t>
        <a:bodyPr/>
        <a:lstStyle/>
        <a:p>
          <a:endParaRPr lang="el-GR" dirty="0"/>
        </a:p>
      </dgm:t>
    </dgm:pt>
    <dgm:pt modelId="{00F8FBB1-6B22-44B1-B69D-3812317F3387}" type="pres">
      <dgm:prSet presAssocID="{EDDDF6F5-7F4F-4009-BD0E-C6655A4FBFDC}" presName="Name0" presStyleCnt="0">
        <dgm:presLayoutVars>
          <dgm:dir/>
          <dgm:resizeHandles val="exact"/>
        </dgm:presLayoutVars>
      </dgm:prSet>
      <dgm:spPr/>
    </dgm:pt>
    <dgm:pt modelId="{2246C0B3-2DDB-4309-AE49-4BE98DECFF12}" type="pres">
      <dgm:prSet presAssocID="{7A0B05BD-02C5-4062-BA25-9431BBDA29A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8725742-7865-42D6-A7CC-D72F5B14F40C}" type="pres">
      <dgm:prSet presAssocID="{AC60A901-F697-4E86-A328-E712B9DAF4E7}" presName="sibTrans" presStyleLbl="sibTrans2D1" presStyleIdx="0" presStyleCnt="2"/>
      <dgm:spPr/>
      <dgm:t>
        <a:bodyPr/>
        <a:lstStyle/>
        <a:p>
          <a:endParaRPr lang="el-GR"/>
        </a:p>
      </dgm:t>
    </dgm:pt>
    <dgm:pt modelId="{F65C697E-148A-41CB-A8E7-2C9F65F31BEE}" type="pres">
      <dgm:prSet presAssocID="{AC60A901-F697-4E86-A328-E712B9DAF4E7}" presName="connectorText" presStyleLbl="sibTrans2D1" presStyleIdx="0" presStyleCnt="2"/>
      <dgm:spPr/>
      <dgm:t>
        <a:bodyPr/>
        <a:lstStyle/>
        <a:p>
          <a:endParaRPr lang="el-GR"/>
        </a:p>
      </dgm:t>
    </dgm:pt>
    <dgm:pt modelId="{2B3C3590-A4BB-48EA-B716-7C5617C6AEC7}" type="pres">
      <dgm:prSet presAssocID="{D6C6949D-076F-4D23-828C-F14BB86C90A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DC0437E-6A82-426F-8949-3416A65F63CC}" type="pres">
      <dgm:prSet presAssocID="{CD22A94D-05C9-428F-9B42-4DE9E49503CE}" presName="sibTrans" presStyleLbl="sibTrans2D1" presStyleIdx="1" presStyleCnt="2"/>
      <dgm:spPr/>
      <dgm:t>
        <a:bodyPr/>
        <a:lstStyle/>
        <a:p>
          <a:endParaRPr lang="el-GR"/>
        </a:p>
      </dgm:t>
    </dgm:pt>
    <dgm:pt modelId="{76A77861-7FFB-4E0C-BA4E-5A96A2672D62}" type="pres">
      <dgm:prSet presAssocID="{CD22A94D-05C9-428F-9B42-4DE9E49503CE}" presName="connectorText" presStyleLbl="sibTrans2D1" presStyleIdx="1" presStyleCnt="2"/>
      <dgm:spPr/>
      <dgm:t>
        <a:bodyPr/>
        <a:lstStyle/>
        <a:p>
          <a:endParaRPr lang="el-GR"/>
        </a:p>
      </dgm:t>
    </dgm:pt>
    <dgm:pt modelId="{2C556268-E430-4E24-A7CF-1A77A54BE202}" type="pres">
      <dgm:prSet presAssocID="{9AC2638C-C067-453F-BA8E-977B4FB4EAA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650F5CB-0D1D-4F95-97A1-1B4CB42316F2}" type="presOf" srcId="{CD22A94D-05C9-428F-9B42-4DE9E49503CE}" destId="{8DC0437E-6A82-426F-8949-3416A65F63CC}" srcOrd="0" destOrd="0" presId="urn:microsoft.com/office/officeart/2005/8/layout/process1"/>
    <dgm:cxn modelId="{B85C5775-131F-4C9F-B590-10E1E31CBA3A}" srcId="{EDDDF6F5-7F4F-4009-BD0E-C6655A4FBFDC}" destId="{7A0B05BD-02C5-4062-BA25-9431BBDA29A6}" srcOrd="0" destOrd="0" parTransId="{65319FF0-962B-4370-8E24-91404DF879B3}" sibTransId="{AC60A901-F697-4E86-A328-E712B9DAF4E7}"/>
    <dgm:cxn modelId="{CE90A49B-256C-41DE-897E-F2E3F12D0590}" type="presOf" srcId="{AC60A901-F697-4E86-A328-E712B9DAF4E7}" destId="{F8725742-7865-42D6-A7CC-D72F5B14F40C}" srcOrd="0" destOrd="0" presId="urn:microsoft.com/office/officeart/2005/8/layout/process1"/>
    <dgm:cxn modelId="{7C743A55-60D8-4949-B118-073880CCAF67}" type="presOf" srcId="{9AC2638C-C067-453F-BA8E-977B4FB4EAAC}" destId="{2C556268-E430-4E24-A7CF-1A77A54BE202}" srcOrd="0" destOrd="0" presId="urn:microsoft.com/office/officeart/2005/8/layout/process1"/>
    <dgm:cxn modelId="{02D70363-32F3-4298-ACE7-4EE961B71229}" type="presOf" srcId="{AC60A901-F697-4E86-A328-E712B9DAF4E7}" destId="{F65C697E-148A-41CB-A8E7-2C9F65F31BEE}" srcOrd="1" destOrd="0" presId="urn:microsoft.com/office/officeart/2005/8/layout/process1"/>
    <dgm:cxn modelId="{F5537EA9-74CE-4142-9034-85E5EEB0E7A8}" type="presOf" srcId="{7A0B05BD-02C5-4062-BA25-9431BBDA29A6}" destId="{2246C0B3-2DDB-4309-AE49-4BE98DECFF12}" srcOrd="0" destOrd="0" presId="urn:microsoft.com/office/officeart/2005/8/layout/process1"/>
    <dgm:cxn modelId="{FF9F0C17-740D-4004-B1BE-60CD5522D77B}" type="presOf" srcId="{D6C6949D-076F-4D23-828C-F14BB86C90AC}" destId="{2B3C3590-A4BB-48EA-B716-7C5617C6AEC7}" srcOrd="0" destOrd="0" presId="urn:microsoft.com/office/officeart/2005/8/layout/process1"/>
    <dgm:cxn modelId="{A5337333-3954-46C1-8E38-388338E011A4}" srcId="{EDDDF6F5-7F4F-4009-BD0E-C6655A4FBFDC}" destId="{D6C6949D-076F-4D23-828C-F14BB86C90AC}" srcOrd="1" destOrd="0" parTransId="{D0968DDC-E01D-4CE5-8099-A9BCC99B5C7B}" sibTransId="{CD22A94D-05C9-428F-9B42-4DE9E49503CE}"/>
    <dgm:cxn modelId="{10D10FEC-33DE-4795-AB7F-A5FFD7FD6000}" type="presOf" srcId="{CD22A94D-05C9-428F-9B42-4DE9E49503CE}" destId="{76A77861-7FFB-4E0C-BA4E-5A96A2672D62}" srcOrd="1" destOrd="0" presId="urn:microsoft.com/office/officeart/2005/8/layout/process1"/>
    <dgm:cxn modelId="{E188B5F9-F680-4DC4-BEE9-CDD14F761F18}" srcId="{EDDDF6F5-7F4F-4009-BD0E-C6655A4FBFDC}" destId="{9AC2638C-C067-453F-BA8E-977B4FB4EAAC}" srcOrd="2" destOrd="0" parTransId="{2A75957C-5B41-4392-8C69-38955FF01728}" sibTransId="{3598A8B6-1023-48EE-8A08-1C1B31EDDCD1}"/>
    <dgm:cxn modelId="{F4CE7317-5051-4264-BE55-251218CE8B23}" type="presOf" srcId="{EDDDF6F5-7F4F-4009-BD0E-C6655A4FBFDC}" destId="{00F8FBB1-6B22-44B1-B69D-3812317F3387}" srcOrd="0" destOrd="0" presId="urn:microsoft.com/office/officeart/2005/8/layout/process1"/>
    <dgm:cxn modelId="{B3E3ED78-C6B8-4011-BB3C-F190B8BD820A}" type="presParOf" srcId="{00F8FBB1-6B22-44B1-B69D-3812317F3387}" destId="{2246C0B3-2DDB-4309-AE49-4BE98DECFF12}" srcOrd="0" destOrd="0" presId="urn:microsoft.com/office/officeart/2005/8/layout/process1"/>
    <dgm:cxn modelId="{9D36A448-90E0-4EA3-8E9D-CD370263D245}" type="presParOf" srcId="{00F8FBB1-6B22-44B1-B69D-3812317F3387}" destId="{F8725742-7865-42D6-A7CC-D72F5B14F40C}" srcOrd="1" destOrd="0" presId="urn:microsoft.com/office/officeart/2005/8/layout/process1"/>
    <dgm:cxn modelId="{C3E2F8A0-5008-4455-9AC2-0D2194C4B189}" type="presParOf" srcId="{F8725742-7865-42D6-A7CC-D72F5B14F40C}" destId="{F65C697E-148A-41CB-A8E7-2C9F65F31BEE}" srcOrd="0" destOrd="0" presId="urn:microsoft.com/office/officeart/2005/8/layout/process1"/>
    <dgm:cxn modelId="{446B3A19-D2D2-42BF-8681-E2B65D41B188}" type="presParOf" srcId="{00F8FBB1-6B22-44B1-B69D-3812317F3387}" destId="{2B3C3590-A4BB-48EA-B716-7C5617C6AEC7}" srcOrd="2" destOrd="0" presId="urn:microsoft.com/office/officeart/2005/8/layout/process1"/>
    <dgm:cxn modelId="{F606A89B-F828-49DD-8467-40BCDC8A4488}" type="presParOf" srcId="{00F8FBB1-6B22-44B1-B69D-3812317F3387}" destId="{8DC0437E-6A82-426F-8949-3416A65F63CC}" srcOrd="3" destOrd="0" presId="urn:microsoft.com/office/officeart/2005/8/layout/process1"/>
    <dgm:cxn modelId="{5C532CB2-D232-4143-B76C-FB97C39726C5}" type="presParOf" srcId="{8DC0437E-6A82-426F-8949-3416A65F63CC}" destId="{76A77861-7FFB-4E0C-BA4E-5A96A2672D62}" srcOrd="0" destOrd="0" presId="urn:microsoft.com/office/officeart/2005/8/layout/process1"/>
    <dgm:cxn modelId="{42FA8854-8084-473B-9BB5-4D23540F88D4}" type="presParOf" srcId="{00F8FBB1-6B22-44B1-B69D-3812317F3387}" destId="{2C556268-E430-4E24-A7CF-1A77A54BE20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C4DB57-3A40-42E4-8B7E-D2DD13F6CFE2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0DF1F12-DAB2-4C23-AD4A-8305C5E75C95}" type="pres">
      <dgm:prSet presAssocID="{3DC4DB57-3A40-42E4-8B7E-D2DD13F6CFE2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5C9A8D28-EEDA-4A5C-9245-1CB6B7FE1E22}" type="presOf" srcId="{3DC4DB57-3A40-42E4-8B7E-D2DD13F6CFE2}" destId="{90DF1F12-DAB2-4C23-AD4A-8305C5E75C95}" srcOrd="0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86CD74-B602-4700-AB87-06B519A36FCD}" type="doc">
      <dgm:prSet loTypeId="urn:microsoft.com/office/officeart/2005/8/layout/pyramid1" loCatId="pyramid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314B7FC-2163-448A-AAF9-968631C9D0DB}">
      <dgm:prSet phldrT="[Κείμενο]" custT="1"/>
      <dgm:spPr/>
      <dgm:t>
        <a:bodyPr/>
        <a:lstStyle/>
        <a:p>
          <a:r>
            <a:rPr lang="en-US" sz="2000" dirty="0" smtClean="0"/>
            <a:t>An </a:t>
          </a:r>
          <a:r>
            <a:rPr lang="en-US" sz="2000" b="1" dirty="0" smtClean="0"/>
            <a:t>internet referencing provider </a:t>
          </a:r>
          <a:r>
            <a:rPr lang="en-US" sz="2000" dirty="0" smtClean="0"/>
            <a:t>which stores, as a keyword, a sign identical with a trademark and organizes the display of advertisements on the basis of that keywords</a:t>
          </a:r>
          <a:endParaRPr lang="el-GR" sz="2000" dirty="0"/>
        </a:p>
      </dgm:t>
    </dgm:pt>
    <dgm:pt modelId="{15F56D9B-F444-401D-A70E-546B3D789AAE}" type="parTrans" cxnId="{67F51DFD-8910-41BA-97B1-925EC06F0532}">
      <dgm:prSet/>
      <dgm:spPr/>
      <dgm:t>
        <a:bodyPr/>
        <a:lstStyle/>
        <a:p>
          <a:endParaRPr lang="el-GR"/>
        </a:p>
      </dgm:t>
    </dgm:pt>
    <dgm:pt modelId="{7A3D2170-B3F0-4EB3-9271-46365F6BA7B0}" type="sibTrans" cxnId="{67F51DFD-8910-41BA-97B1-925EC06F0532}">
      <dgm:prSet/>
      <dgm:spPr/>
      <dgm:t>
        <a:bodyPr/>
        <a:lstStyle/>
        <a:p>
          <a:endParaRPr lang="el-GR"/>
        </a:p>
      </dgm:t>
    </dgm:pt>
    <dgm:pt modelId="{24E63FE7-1E99-431F-B123-3B8189404386}">
      <dgm:prSet custT="1"/>
      <dgm:spPr/>
      <dgm:t>
        <a:bodyPr/>
        <a:lstStyle/>
        <a:p>
          <a:r>
            <a:rPr lang="en-US" sz="2000" b="0" dirty="0" smtClean="0"/>
            <a:t>When </a:t>
          </a:r>
          <a:r>
            <a:rPr lang="en-US" sz="2000" b="0" dirty="0" smtClean="0">
              <a:solidFill>
                <a:srgbClr val="FF0000"/>
              </a:solidFill>
            </a:rPr>
            <a:t>the advertisement does not enable </a:t>
          </a:r>
          <a:r>
            <a:rPr lang="en-US" sz="2000" b="1" dirty="0" smtClean="0">
              <a:solidFill>
                <a:srgbClr val="FF0000"/>
              </a:solidFill>
            </a:rPr>
            <a:t>an average internet user</a:t>
          </a:r>
          <a:r>
            <a:rPr lang="en-US" sz="2000" b="0" dirty="0" smtClean="0">
              <a:solidFill>
                <a:srgbClr val="FF0000"/>
              </a:solidFill>
            </a:rPr>
            <a:t> to ascertain whether the goods or services referred to therein originate from the TM proprietor </a:t>
          </a:r>
          <a:endParaRPr lang="el-GR" sz="1800" b="0" dirty="0">
            <a:solidFill>
              <a:srgbClr val="FF0000"/>
            </a:solidFill>
          </a:endParaRPr>
        </a:p>
      </dgm:t>
    </dgm:pt>
    <dgm:pt modelId="{266B1BA0-F917-4C94-8381-0848A5BBC6F3}" type="parTrans" cxnId="{9766C83D-EFA8-4851-BECE-B43FA93EBA80}">
      <dgm:prSet/>
      <dgm:spPr/>
      <dgm:t>
        <a:bodyPr/>
        <a:lstStyle/>
        <a:p>
          <a:endParaRPr lang="el-GR"/>
        </a:p>
      </dgm:t>
    </dgm:pt>
    <dgm:pt modelId="{666127E4-0773-4BBA-AF1A-0F281FB88123}" type="sibTrans" cxnId="{9766C83D-EFA8-4851-BECE-B43FA93EBA80}">
      <dgm:prSet/>
      <dgm:spPr/>
      <dgm:t>
        <a:bodyPr/>
        <a:lstStyle/>
        <a:p>
          <a:endParaRPr lang="el-GR"/>
        </a:p>
      </dgm:t>
    </dgm:pt>
    <dgm:pt modelId="{288CB9DC-E50B-45D9-991A-156681689B98}">
      <dgm:prSet custT="1"/>
      <dgm:spPr/>
      <dgm:t>
        <a:bodyPr/>
        <a:lstStyle/>
        <a:p>
          <a:r>
            <a:rPr lang="en-US" sz="2000" b="0" dirty="0" smtClean="0"/>
            <a:t>An internet referencing service provider in the case where that service provider </a:t>
          </a:r>
          <a:r>
            <a:rPr lang="en-US" sz="2000" b="1" dirty="0" smtClean="0"/>
            <a:t>has not played an active role </a:t>
          </a:r>
          <a:r>
            <a:rPr lang="en-US" sz="2000" b="0" dirty="0" smtClean="0"/>
            <a:t>of such a kind as to give it knowledge of, or control over, the data stored, </a:t>
          </a:r>
          <a:r>
            <a:rPr lang="en-US" sz="2000" b="1" dirty="0" smtClean="0"/>
            <a:t>cannot be held liable </a:t>
          </a:r>
          <a:r>
            <a:rPr lang="en-US" sz="2000" b="0" dirty="0" smtClean="0"/>
            <a:t>for the data which it has stored at the request of an advertiser, </a:t>
          </a:r>
          <a:r>
            <a:rPr lang="en-US" sz="2000" b="0" u="sng" dirty="0" smtClean="0"/>
            <a:t>unless</a:t>
          </a:r>
          <a:r>
            <a:rPr lang="en-US" sz="2000" b="0" dirty="0" smtClean="0"/>
            <a:t>, </a:t>
          </a:r>
          <a:r>
            <a:rPr lang="en-US" sz="2000" b="0" dirty="0" smtClean="0">
              <a:solidFill>
                <a:srgbClr val="FF0000"/>
              </a:solidFill>
            </a:rPr>
            <a:t>having obtained knowledge of the unlawful nature of those data or of that advertiser’s activities, it failed to act expeditiously to remove or to disable access to the data concerned</a:t>
          </a:r>
          <a:endParaRPr lang="el-GR" sz="2000" b="0" dirty="0">
            <a:solidFill>
              <a:srgbClr val="FF0000"/>
            </a:solidFill>
          </a:endParaRPr>
        </a:p>
      </dgm:t>
    </dgm:pt>
    <dgm:pt modelId="{53CC0E05-B147-43A1-8E8C-C13730F6C377}" type="parTrans" cxnId="{58755BF0-2359-4C5F-A401-2CB2E37DAF60}">
      <dgm:prSet/>
      <dgm:spPr/>
      <dgm:t>
        <a:bodyPr/>
        <a:lstStyle/>
        <a:p>
          <a:endParaRPr lang="el-GR"/>
        </a:p>
      </dgm:t>
    </dgm:pt>
    <dgm:pt modelId="{C2A40FA5-7856-48C3-94DB-FB4E18A40CD3}" type="sibTrans" cxnId="{58755BF0-2359-4C5F-A401-2CB2E37DAF60}">
      <dgm:prSet/>
      <dgm:spPr/>
      <dgm:t>
        <a:bodyPr/>
        <a:lstStyle/>
        <a:p>
          <a:endParaRPr lang="el-GR"/>
        </a:p>
      </dgm:t>
    </dgm:pt>
    <dgm:pt modelId="{F8CFE028-255B-432D-9331-CCDDF2E87049}" type="pres">
      <dgm:prSet presAssocID="{C486CD74-B602-4700-AB87-06B519A36F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E2CA496-5087-40A0-92A1-0AC84DE26049}" type="pres">
      <dgm:prSet presAssocID="{24E63FE7-1E99-431F-B123-3B8189404386}" presName="Name8" presStyleCnt="0"/>
      <dgm:spPr/>
    </dgm:pt>
    <dgm:pt modelId="{6D734CB2-ECA0-4E76-8A32-DB85C7C8114E}" type="pres">
      <dgm:prSet presAssocID="{24E63FE7-1E99-431F-B123-3B8189404386}" presName="level" presStyleLbl="node1" presStyleIdx="0" presStyleCnt="3" custScaleX="10081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C9613FC-5FAC-46E1-8E96-CE7B8DB741D0}" type="pres">
      <dgm:prSet presAssocID="{24E63FE7-1E99-431F-B123-3B818940438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1041F04-A022-4DC8-9AFE-36F9D84EB894}" type="pres">
      <dgm:prSet presAssocID="{C314B7FC-2163-448A-AAF9-968631C9D0DB}" presName="Name8" presStyleCnt="0"/>
      <dgm:spPr/>
    </dgm:pt>
    <dgm:pt modelId="{6C872D63-CBFB-4D6B-A6DB-C893EE874C61}" type="pres">
      <dgm:prSet presAssocID="{C314B7FC-2163-448A-AAF9-968631C9D0DB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4D1DE49-1333-40D9-975A-64F6A231D412}" type="pres">
      <dgm:prSet presAssocID="{C314B7FC-2163-448A-AAF9-968631C9D0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25E73C4-BB0A-45E0-AD7F-9E18AB15757E}" type="pres">
      <dgm:prSet presAssocID="{288CB9DC-E50B-45D9-991A-156681689B98}" presName="Name8" presStyleCnt="0"/>
      <dgm:spPr/>
    </dgm:pt>
    <dgm:pt modelId="{0D6A90D2-810B-4A54-A229-877CAB17C748}" type="pres">
      <dgm:prSet presAssocID="{288CB9DC-E50B-45D9-991A-156681689B98}" presName="level" presStyleLbl="node1" presStyleIdx="2" presStyleCnt="3" custScaleY="128670" custLinFactNeighborX="62581" custLinFactNeighborY="6892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DE4D6CB-1539-42CE-B392-6356160C4C5D}" type="pres">
      <dgm:prSet presAssocID="{288CB9DC-E50B-45D9-991A-156681689B9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8A01414-DA16-40F0-9762-C55DB2A8C967}" type="presOf" srcId="{C314B7FC-2163-448A-AAF9-968631C9D0DB}" destId="{6C872D63-CBFB-4D6B-A6DB-C893EE874C61}" srcOrd="0" destOrd="0" presId="urn:microsoft.com/office/officeart/2005/8/layout/pyramid1"/>
    <dgm:cxn modelId="{67F51DFD-8910-41BA-97B1-925EC06F0532}" srcId="{C486CD74-B602-4700-AB87-06B519A36FCD}" destId="{C314B7FC-2163-448A-AAF9-968631C9D0DB}" srcOrd="1" destOrd="0" parTransId="{15F56D9B-F444-401D-A70E-546B3D789AAE}" sibTransId="{7A3D2170-B3F0-4EB3-9271-46365F6BA7B0}"/>
    <dgm:cxn modelId="{0F09B477-33E7-428B-A767-3E44F04E3B2E}" type="presOf" srcId="{24E63FE7-1E99-431F-B123-3B8189404386}" destId="{DC9613FC-5FAC-46E1-8E96-CE7B8DB741D0}" srcOrd="1" destOrd="0" presId="urn:microsoft.com/office/officeart/2005/8/layout/pyramid1"/>
    <dgm:cxn modelId="{D7B48526-18F0-4302-B228-101A597E83BA}" type="presOf" srcId="{C486CD74-B602-4700-AB87-06B519A36FCD}" destId="{F8CFE028-255B-432D-9331-CCDDF2E87049}" srcOrd="0" destOrd="0" presId="urn:microsoft.com/office/officeart/2005/8/layout/pyramid1"/>
    <dgm:cxn modelId="{87FE661D-4648-45BA-82EB-B1A25EF09CA4}" type="presOf" srcId="{288CB9DC-E50B-45D9-991A-156681689B98}" destId="{3DE4D6CB-1539-42CE-B392-6356160C4C5D}" srcOrd="1" destOrd="0" presId="urn:microsoft.com/office/officeart/2005/8/layout/pyramid1"/>
    <dgm:cxn modelId="{9766C83D-EFA8-4851-BECE-B43FA93EBA80}" srcId="{C486CD74-B602-4700-AB87-06B519A36FCD}" destId="{24E63FE7-1E99-431F-B123-3B8189404386}" srcOrd="0" destOrd="0" parTransId="{266B1BA0-F917-4C94-8381-0848A5BBC6F3}" sibTransId="{666127E4-0773-4BBA-AF1A-0F281FB88123}"/>
    <dgm:cxn modelId="{85D11E63-57F3-4008-9E22-D69B16E114F7}" type="presOf" srcId="{24E63FE7-1E99-431F-B123-3B8189404386}" destId="{6D734CB2-ECA0-4E76-8A32-DB85C7C8114E}" srcOrd="0" destOrd="0" presId="urn:microsoft.com/office/officeart/2005/8/layout/pyramid1"/>
    <dgm:cxn modelId="{B78E2A99-F9AE-4751-AFDF-5186A437E8E7}" type="presOf" srcId="{288CB9DC-E50B-45D9-991A-156681689B98}" destId="{0D6A90D2-810B-4A54-A229-877CAB17C748}" srcOrd="0" destOrd="0" presId="urn:microsoft.com/office/officeart/2005/8/layout/pyramid1"/>
    <dgm:cxn modelId="{997392BE-8AC5-48F1-BC68-220DE369B9EB}" type="presOf" srcId="{C314B7FC-2163-448A-AAF9-968631C9D0DB}" destId="{04D1DE49-1333-40D9-975A-64F6A231D412}" srcOrd="1" destOrd="0" presId="urn:microsoft.com/office/officeart/2005/8/layout/pyramid1"/>
    <dgm:cxn modelId="{58755BF0-2359-4C5F-A401-2CB2E37DAF60}" srcId="{C486CD74-B602-4700-AB87-06B519A36FCD}" destId="{288CB9DC-E50B-45D9-991A-156681689B98}" srcOrd="2" destOrd="0" parTransId="{53CC0E05-B147-43A1-8E8C-C13730F6C377}" sibTransId="{C2A40FA5-7856-48C3-94DB-FB4E18A40CD3}"/>
    <dgm:cxn modelId="{66370937-B607-4BC0-8937-5764987E0E7F}" type="presParOf" srcId="{F8CFE028-255B-432D-9331-CCDDF2E87049}" destId="{BE2CA496-5087-40A0-92A1-0AC84DE26049}" srcOrd="0" destOrd="0" presId="urn:microsoft.com/office/officeart/2005/8/layout/pyramid1"/>
    <dgm:cxn modelId="{8930443C-589A-40DB-BD20-602D6F35C5A0}" type="presParOf" srcId="{BE2CA496-5087-40A0-92A1-0AC84DE26049}" destId="{6D734CB2-ECA0-4E76-8A32-DB85C7C8114E}" srcOrd="0" destOrd="0" presId="urn:microsoft.com/office/officeart/2005/8/layout/pyramid1"/>
    <dgm:cxn modelId="{BABC2426-152B-4D47-AB8B-8E6451E57613}" type="presParOf" srcId="{BE2CA496-5087-40A0-92A1-0AC84DE26049}" destId="{DC9613FC-5FAC-46E1-8E96-CE7B8DB741D0}" srcOrd="1" destOrd="0" presId="urn:microsoft.com/office/officeart/2005/8/layout/pyramid1"/>
    <dgm:cxn modelId="{B8D6123B-FF1F-4038-A37A-97BF31AF8B55}" type="presParOf" srcId="{F8CFE028-255B-432D-9331-CCDDF2E87049}" destId="{01041F04-A022-4DC8-9AFE-36F9D84EB894}" srcOrd="1" destOrd="0" presId="urn:microsoft.com/office/officeart/2005/8/layout/pyramid1"/>
    <dgm:cxn modelId="{12509A12-955B-4120-9871-D538A6B54AA5}" type="presParOf" srcId="{01041F04-A022-4DC8-9AFE-36F9D84EB894}" destId="{6C872D63-CBFB-4D6B-A6DB-C893EE874C61}" srcOrd="0" destOrd="0" presId="urn:microsoft.com/office/officeart/2005/8/layout/pyramid1"/>
    <dgm:cxn modelId="{1E40DDE8-7C83-4C79-B902-07366568C055}" type="presParOf" srcId="{01041F04-A022-4DC8-9AFE-36F9D84EB894}" destId="{04D1DE49-1333-40D9-975A-64F6A231D412}" srcOrd="1" destOrd="0" presId="urn:microsoft.com/office/officeart/2005/8/layout/pyramid1"/>
    <dgm:cxn modelId="{8BE9F6CC-8442-4F26-B3E2-BB14A1C2D868}" type="presParOf" srcId="{F8CFE028-255B-432D-9331-CCDDF2E87049}" destId="{325E73C4-BB0A-45E0-AD7F-9E18AB15757E}" srcOrd="2" destOrd="0" presId="urn:microsoft.com/office/officeart/2005/8/layout/pyramid1"/>
    <dgm:cxn modelId="{40922DE7-1141-47FE-91C6-929918704CE5}" type="presParOf" srcId="{325E73C4-BB0A-45E0-AD7F-9E18AB15757E}" destId="{0D6A90D2-810B-4A54-A229-877CAB17C748}" srcOrd="0" destOrd="0" presId="urn:microsoft.com/office/officeart/2005/8/layout/pyramid1"/>
    <dgm:cxn modelId="{81D3CCFE-7B64-4BDC-939D-B5117CCB19A9}" type="presParOf" srcId="{325E73C4-BB0A-45E0-AD7F-9E18AB15757E}" destId="{3DE4D6CB-1539-42CE-B392-6356160C4C5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46C0B3-2DDB-4309-AE49-4BE98DECFF12}">
      <dsp:nvSpPr>
        <dsp:cNvPr id="0" name=""/>
        <dsp:cNvSpPr/>
      </dsp:nvSpPr>
      <dsp:spPr>
        <a:xfrm>
          <a:off x="7143" y="2068777"/>
          <a:ext cx="2135187" cy="1281112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1"/>
              </a:solidFill>
            </a:rPr>
            <a:t>TRADEMARK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1"/>
              </a:solidFill>
            </a:rPr>
            <a:t>FUNCTIONS</a:t>
          </a:r>
          <a:endParaRPr lang="el-GR" sz="2100" b="1" kern="1200" dirty="0">
            <a:solidFill>
              <a:schemeClr val="tx1"/>
            </a:solidFill>
          </a:endParaRPr>
        </a:p>
      </dsp:txBody>
      <dsp:txXfrm>
        <a:off x="44665" y="2106299"/>
        <a:ext cx="2060143" cy="1206068"/>
      </dsp:txXfrm>
    </dsp:sp>
    <dsp:sp modelId="{F8725742-7865-42D6-A7CC-D72F5B14F40C}">
      <dsp:nvSpPr>
        <dsp:cNvPr id="0" name=""/>
        <dsp:cNvSpPr/>
      </dsp:nvSpPr>
      <dsp:spPr>
        <a:xfrm>
          <a:off x="2355850" y="2444570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700" kern="1200"/>
        </a:p>
      </dsp:txBody>
      <dsp:txXfrm>
        <a:off x="2355850" y="2550475"/>
        <a:ext cx="316861" cy="317716"/>
      </dsp:txXfrm>
    </dsp:sp>
    <dsp:sp modelId="{2B3C3590-A4BB-48EA-B716-7C5617C6AEC7}">
      <dsp:nvSpPr>
        <dsp:cNvPr id="0" name=""/>
        <dsp:cNvSpPr/>
      </dsp:nvSpPr>
      <dsp:spPr>
        <a:xfrm>
          <a:off x="2996406" y="2068777"/>
          <a:ext cx="2135187" cy="1281112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/>
              </a:solidFill>
            </a:rPr>
            <a:t>Adverse effect on the function of </a:t>
          </a:r>
          <a:r>
            <a:rPr lang="en-US" sz="2100" b="1" kern="1200" dirty="0" smtClean="0">
              <a:solidFill>
                <a:schemeClr val="tx1"/>
              </a:solidFill>
            </a:rPr>
            <a:t>indicating origin</a:t>
          </a:r>
          <a:endParaRPr lang="el-GR" sz="2100" b="1" kern="1200" dirty="0">
            <a:solidFill>
              <a:schemeClr val="tx1"/>
            </a:solidFill>
          </a:endParaRPr>
        </a:p>
      </dsp:txBody>
      <dsp:txXfrm>
        <a:off x="3033928" y="2106299"/>
        <a:ext cx="2060143" cy="1206068"/>
      </dsp:txXfrm>
    </dsp:sp>
    <dsp:sp modelId="{8DC0437E-6A82-426F-8949-3416A65F63CC}">
      <dsp:nvSpPr>
        <dsp:cNvPr id="0" name=""/>
        <dsp:cNvSpPr/>
      </dsp:nvSpPr>
      <dsp:spPr>
        <a:xfrm>
          <a:off x="5345112" y="2444570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700" kern="1200" dirty="0"/>
        </a:p>
      </dsp:txBody>
      <dsp:txXfrm>
        <a:off x="5345112" y="2550475"/>
        <a:ext cx="316861" cy="317716"/>
      </dsp:txXfrm>
    </dsp:sp>
    <dsp:sp modelId="{2C556268-E430-4E24-A7CF-1A77A54BE202}">
      <dsp:nvSpPr>
        <dsp:cNvPr id="0" name=""/>
        <dsp:cNvSpPr/>
      </dsp:nvSpPr>
      <dsp:spPr>
        <a:xfrm>
          <a:off x="5985668" y="2068777"/>
          <a:ext cx="2135187" cy="1281112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/>
              </a:solidFill>
            </a:rPr>
            <a:t>Adverse effect on the </a:t>
          </a:r>
          <a:r>
            <a:rPr lang="en-US" sz="2100" b="1" kern="1200" dirty="0" smtClean="0">
              <a:solidFill>
                <a:schemeClr val="tx1"/>
              </a:solidFill>
            </a:rPr>
            <a:t>advertising function </a:t>
          </a:r>
          <a:endParaRPr lang="el-GR" sz="2100" b="1" kern="1200" dirty="0">
            <a:solidFill>
              <a:schemeClr val="tx1"/>
            </a:solidFill>
          </a:endParaRPr>
        </a:p>
      </dsp:txBody>
      <dsp:txXfrm>
        <a:off x="6023190" y="2106299"/>
        <a:ext cx="2060143" cy="12060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34CB2-ECA0-4E76-8A32-DB85C7C8114E}">
      <dsp:nvSpPr>
        <dsp:cNvPr id="0" name=""/>
        <dsp:cNvSpPr/>
      </dsp:nvSpPr>
      <dsp:spPr>
        <a:xfrm>
          <a:off x="4002714" y="0"/>
          <a:ext cx="3541768" cy="1663771"/>
        </a:xfrm>
        <a:prstGeom prst="trapezoid">
          <a:avLst>
            <a:gd name="adj" fmla="val 10558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/>
            <a:t>When </a:t>
          </a:r>
          <a:r>
            <a:rPr lang="en-US" sz="2000" b="0" kern="1200" dirty="0" smtClean="0">
              <a:solidFill>
                <a:srgbClr val="FF0000"/>
              </a:solidFill>
            </a:rPr>
            <a:t>the advertisement does not enable </a:t>
          </a:r>
          <a:r>
            <a:rPr lang="en-US" sz="2000" b="1" kern="1200" dirty="0" smtClean="0">
              <a:solidFill>
                <a:srgbClr val="FF0000"/>
              </a:solidFill>
            </a:rPr>
            <a:t>an average internet user</a:t>
          </a:r>
          <a:r>
            <a:rPr lang="en-US" sz="2000" b="0" kern="1200" dirty="0" smtClean="0">
              <a:solidFill>
                <a:srgbClr val="FF0000"/>
              </a:solidFill>
            </a:rPr>
            <a:t> to ascertain whether the goods or services referred to therein originate from the TM proprietor </a:t>
          </a:r>
          <a:endParaRPr lang="el-GR" sz="1800" b="0" kern="1200" dirty="0">
            <a:solidFill>
              <a:srgbClr val="FF0000"/>
            </a:solidFill>
          </a:endParaRPr>
        </a:p>
      </dsp:txBody>
      <dsp:txXfrm>
        <a:off x="4002714" y="0"/>
        <a:ext cx="3541768" cy="1663771"/>
      </dsp:txXfrm>
    </dsp:sp>
    <dsp:sp modelId="{6C872D63-CBFB-4D6B-A6DB-C893EE874C61}">
      <dsp:nvSpPr>
        <dsp:cNvPr id="0" name=""/>
        <dsp:cNvSpPr/>
      </dsp:nvSpPr>
      <dsp:spPr>
        <a:xfrm>
          <a:off x="2260288" y="1663771"/>
          <a:ext cx="7026621" cy="1663771"/>
        </a:xfrm>
        <a:prstGeom prst="trapezoid">
          <a:avLst>
            <a:gd name="adj" fmla="val 10558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An </a:t>
          </a:r>
          <a:r>
            <a:rPr lang="en-US" sz="2000" b="1" kern="1200" dirty="0" smtClean="0"/>
            <a:t>internet referencing provider </a:t>
          </a:r>
          <a:r>
            <a:rPr lang="en-US" sz="2000" kern="1200" dirty="0" smtClean="0"/>
            <a:t>which stores, as a keyword, a sign identical with a trademark and organizes the display of advertisements on the basis of that keywords</a:t>
          </a:r>
          <a:endParaRPr lang="el-GR" sz="2000" kern="1200" dirty="0"/>
        </a:p>
      </dsp:txBody>
      <dsp:txXfrm>
        <a:off x="3489947" y="1663771"/>
        <a:ext cx="4567303" cy="1663771"/>
      </dsp:txXfrm>
    </dsp:sp>
    <dsp:sp modelId="{0D6A90D2-810B-4A54-A229-877CAB17C748}">
      <dsp:nvSpPr>
        <dsp:cNvPr id="0" name=""/>
        <dsp:cNvSpPr/>
      </dsp:nvSpPr>
      <dsp:spPr>
        <a:xfrm>
          <a:off x="0" y="3327543"/>
          <a:ext cx="11547198" cy="2140774"/>
        </a:xfrm>
        <a:prstGeom prst="trapezoid">
          <a:avLst>
            <a:gd name="adj" fmla="val 10558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/>
            <a:t>An internet referencing service provider in the case where that service provider </a:t>
          </a:r>
          <a:r>
            <a:rPr lang="en-US" sz="2000" b="1" kern="1200" dirty="0" smtClean="0"/>
            <a:t>has not played an active role </a:t>
          </a:r>
          <a:r>
            <a:rPr lang="en-US" sz="2000" b="0" kern="1200" dirty="0" smtClean="0"/>
            <a:t>of such a kind as to give it knowledge of, or control over, the data stored, </a:t>
          </a:r>
          <a:r>
            <a:rPr lang="en-US" sz="2000" b="1" kern="1200" dirty="0" smtClean="0"/>
            <a:t>cannot be held liable </a:t>
          </a:r>
          <a:r>
            <a:rPr lang="en-US" sz="2000" b="0" kern="1200" dirty="0" smtClean="0"/>
            <a:t>for the data which it has stored at the request of an advertiser, </a:t>
          </a:r>
          <a:r>
            <a:rPr lang="en-US" sz="2000" b="0" u="sng" kern="1200" dirty="0" smtClean="0"/>
            <a:t>unless</a:t>
          </a:r>
          <a:r>
            <a:rPr lang="en-US" sz="2000" b="0" kern="1200" dirty="0" smtClean="0"/>
            <a:t>, </a:t>
          </a:r>
          <a:r>
            <a:rPr lang="en-US" sz="2000" b="0" kern="1200" dirty="0" smtClean="0">
              <a:solidFill>
                <a:srgbClr val="FF0000"/>
              </a:solidFill>
            </a:rPr>
            <a:t>having obtained knowledge of the unlawful nature of those data or of that advertiser’s activities, it failed to act expeditiously to remove or to disable access to the data concerned</a:t>
          </a:r>
          <a:endParaRPr lang="el-GR" sz="2000" b="0" kern="1200" dirty="0">
            <a:solidFill>
              <a:srgbClr val="FF0000"/>
            </a:solidFill>
          </a:endParaRPr>
        </a:p>
      </dsp:txBody>
      <dsp:txXfrm>
        <a:off x="2020759" y="3327543"/>
        <a:ext cx="7505678" cy="21407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E8D5-CE2B-460E-B326-6BB277BC9C12}" type="datetimeFigureOut">
              <a:rPr lang="el-GR" smtClean="0"/>
              <a:t>13/12/2015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2CE0F-AAE5-4D8F-83B4-790FF73BF8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224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E8D5-CE2B-460E-B326-6BB277BC9C12}" type="datetimeFigureOut">
              <a:rPr lang="el-GR" smtClean="0"/>
              <a:t>13/12/2015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2CE0F-AAE5-4D8F-83B4-790FF73BF8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713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E8D5-CE2B-460E-B326-6BB277BC9C12}" type="datetimeFigureOut">
              <a:rPr lang="el-GR" smtClean="0"/>
              <a:t>13/12/2015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2CE0F-AAE5-4D8F-83B4-790FF73BF8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059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E8D5-CE2B-460E-B326-6BB277BC9C12}" type="datetimeFigureOut">
              <a:rPr lang="el-GR" smtClean="0"/>
              <a:t>13/12/2015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2CE0F-AAE5-4D8F-83B4-790FF73BF8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244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E8D5-CE2B-460E-B326-6BB277BC9C12}" type="datetimeFigureOut">
              <a:rPr lang="el-GR" smtClean="0"/>
              <a:t>13/12/2015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2CE0F-AAE5-4D8F-83B4-790FF73BF8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936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E8D5-CE2B-460E-B326-6BB277BC9C12}" type="datetimeFigureOut">
              <a:rPr lang="el-GR" smtClean="0"/>
              <a:t>13/12/2015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2CE0F-AAE5-4D8F-83B4-790FF73BF8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973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E8D5-CE2B-460E-B326-6BB277BC9C12}" type="datetimeFigureOut">
              <a:rPr lang="el-GR" smtClean="0"/>
              <a:t>13/12/2015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2CE0F-AAE5-4D8F-83B4-790FF73BF8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269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E8D5-CE2B-460E-B326-6BB277BC9C12}" type="datetimeFigureOut">
              <a:rPr lang="el-GR" smtClean="0"/>
              <a:t>13/12/2015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2CE0F-AAE5-4D8F-83B4-790FF73BF8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066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E8D5-CE2B-460E-B326-6BB277BC9C12}" type="datetimeFigureOut">
              <a:rPr lang="el-GR" smtClean="0"/>
              <a:t>13/12/2015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2CE0F-AAE5-4D8F-83B4-790FF73BF8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512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E8D5-CE2B-460E-B326-6BB277BC9C12}" type="datetimeFigureOut">
              <a:rPr lang="el-GR" smtClean="0"/>
              <a:t>13/12/2015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2CE0F-AAE5-4D8F-83B4-790FF73BF8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475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E8D5-CE2B-460E-B326-6BB277BC9C12}" type="datetimeFigureOut">
              <a:rPr lang="el-GR" smtClean="0"/>
              <a:t>13/12/2015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2CE0F-AAE5-4D8F-83B4-790FF73BF8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891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1E8D5-CE2B-460E-B326-6BB277BC9C12}" type="datetimeFigureOut">
              <a:rPr lang="el-GR" smtClean="0"/>
              <a:t>13/12/2015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2CE0F-AAE5-4D8F-83B4-790FF73BF8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245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bay.co.uk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ksandspencer.com/" TargetMode="External"/><Relationship Id="rId2" Type="http://schemas.openxmlformats.org/officeDocument/2006/relationships/hyperlink" Target="http://www.interflora.co.uk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ksandspencer.com/flowers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209800" y="980729"/>
            <a:ext cx="7772400" cy="510755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TRADEMARK LAW SEMINAR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2060"/>
                </a:solidFill>
              </a:rPr>
              <a:t>The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“</a:t>
            </a:r>
            <a:r>
              <a:rPr lang="en-US" b="1" dirty="0" err="1" smtClean="0">
                <a:solidFill>
                  <a:srgbClr val="002060"/>
                </a:solidFill>
              </a:rPr>
              <a:t>Adwords</a:t>
            </a:r>
            <a:r>
              <a:rPr lang="en-US" b="1" dirty="0" smtClean="0">
                <a:solidFill>
                  <a:srgbClr val="002060"/>
                </a:solidFill>
              </a:rPr>
              <a:t>” referencing </a:t>
            </a:r>
            <a:r>
              <a:rPr lang="en-US" b="1" dirty="0" smtClean="0">
                <a:solidFill>
                  <a:srgbClr val="002060"/>
                </a:solidFill>
              </a:rPr>
              <a:t>service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/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sz="1600" b="1" i="1" u="sng" dirty="0" smtClean="0">
                <a:solidFill>
                  <a:srgbClr val="002060"/>
                </a:solidFill>
              </a:rPr>
              <a:t>CHRISTOS CHRISSANTHIS &amp; PARTNERS</a:t>
            </a:r>
            <a:br>
              <a:rPr lang="en-US" sz="1600" b="1" i="1" u="sng" dirty="0" smtClean="0">
                <a:solidFill>
                  <a:srgbClr val="002060"/>
                </a:solidFill>
              </a:rPr>
            </a:br>
            <a:r>
              <a:rPr lang="en-US" sz="1600" b="1" i="1" u="sng" dirty="0" smtClean="0">
                <a:solidFill>
                  <a:srgbClr val="002060"/>
                </a:solidFill>
              </a:rPr>
              <a:t>&amp; Antonia Vasilogamvrou</a:t>
            </a:r>
            <a:endParaRPr lang="el-GR" sz="1600" b="1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531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8"/>
          <p:cNvSpPr>
            <a:spLocks noGrp="1"/>
          </p:cNvSpPr>
          <p:nvPr>
            <p:ph type="title"/>
          </p:nvPr>
        </p:nvSpPr>
        <p:spPr>
          <a:xfrm>
            <a:off x="1036499" y="19468"/>
            <a:ext cx="10515600" cy="993447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>
                <a:latin typeface="+mn-lt"/>
              </a:rPr>
              <a:t>CONCLUSIONS</a:t>
            </a:r>
            <a:endParaRPr lang="el-GR" b="1" u="sng" dirty="0">
              <a:latin typeface="+mn-lt"/>
            </a:endParaRP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09257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247882835"/>
              </p:ext>
            </p:extLst>
          </p:nvPr>
        </p:nvGraphicFramePr>
        <p:xfrm>
          <a:off x="520700" y="1012916"/>
          <a:ext cx="11547198" cy="5468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016452" y="1521354"/>
            <a:ext cx="2908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The proprietor is entitled </a:t>
            </a:r>
          </a:p>
          <a:p>
            <a:pPr algn="ctr"/>
            <a:r>
              <a:rPr lang="en-US" sz="2000" b="1" dirty="0" smtClean="0"/>
              <a:t>to prohibit </a:t>
            </a:r>
          </a:p>
          <a:p>
            <a:pPr algn="ctr"/>
            <a:r>
              <a:rPr lang="en-US" sz="2000" b="1" dirty="0"/>
              <a:t>a</a:t>
            </a:r>
            <a:r>
              <a:rPr lang="en-US" sz="2000" b="1" dirty="0" smtClean="0"/>
              <a:t>n </a:t>
            </a:r>
            <a:r>
              <a:rPr lang="en-US" sz="2000" b="1" dirty="0" smtClean="0">
                <a:solidFill>
                  <a:srgbClr val="FF0000"/>
                </a:solidFill>
              </a:rPr>
              <a:t>advertiser</a:t>
            </a:r>
            <a:endParaRPr lang="el-GR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22778" y="2949616"/>
            <a:ext cx="25451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Does not use that sign</a:t>
            </a:r>
            <a:endParaRPr lang="el-GR" sz="2000" b="1" dirty="0"/>
          </a:p>
        </p:txBody>
      </p:sp>
      <p:sp>
        <p:nvSpPr>
          <p:cNvPr id="10" name="Δεξιό βέλος 9"/>
          <p:cNvSpPr/>
          <p:nvPr/>
        </p:nvSpPr>
        <p:spPr>
          <a:xfrm>
            <a:off x="8893325" y="2907355"/>
            <a:ext cx="614363" cy="484632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Δεξιό βέλος 10"/>
          <p:cNvSpPr/>
          <p:nvPr/>
        </p:nvSpPr>
        <p:spPr>
          <a:xfrm>
            <a:off x="8454754" y="1825624"/>
            <a:ext cx="614363" cy="484632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3254378" y="1136633"/>
            <a:ext cx="63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/>
              <a:t>1.</a:t>
            </a:r>
            <a:endParaRPr lang="el-GR" sz="44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720978" y="2737552"/>
            <a:ext cx="63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/>
              <a:t>2</a:t>
            </a:r>
            <a:r>
              <a:rPr lang="en-US" sz="4400" b="1" i="1" dirty="0" smtClean="0"/>
              <a:t>.</a:t>
            </a:r>
            <a:endParaRPr lang="el-GR" sz="4400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36499" y="4470400"/>
            <a:ext cx="5934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/>
              <a:t>3</a:t>
            </a:r>
            <a:r>
              <a:rPr lang="en-US" sz="3600" b="1" i="1" dirty="0" smtClean="0"/>
              <a:t>.</a:t>
            </a:r>
            <a:endParaRPr lang="el-GR" sz="3600" b="1" i="1" dirty="0"/>
          </a:p>
        </p:txBody>
      </p:sp>
    </p:spTree>
    <p:extLst>
      <p:ext uri="{BB962C8B-B14F-4D97-AF65-F5344CB8AC3E}">
        <p14:creationId xmlns:p14="http://schemas.microsoft.com/office/powerpoint/2010/main" val="691321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600" b="1" i="1" dirty="0">
                <a:solidFill>
                  <a:srgbClr val="002060"/>
                </a:solidFill>
                <a:latin typeface="+mn-lt"/>
              </a:rPr>
              <a:t>2</a:t>
            </a:r>
            <a:r>
              <a:rPr lang="en-US" sz="6600" b="1" i="1" dirty="0" smtClean="0">
                <a:solidFill>
                  <a:srgbClr val="002060"/>
                </a:solidFill>
                <a:latin typeface="+mn-lt"/>
              </a:rPr>
              <a:t>.</a:t>
            </a:r>
            <a:r>
              <a:rPr lang="en-US" sz="66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ECJ –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C-278/2008</a:t>
            </a:r>
            <a:r>
              <a:rPr lang="en-US" b="1" dirty="0">
                <a:latin typeface="+mn-lt"/>
              </a:rPr>
              <a:t/>
            </a:r>
            <a:br>
              <a:rPr lang="en-US" b="1" dirty="0">
                <a:latin typeface="+mn-lt"/>
              </a:rPr>
            </a:br>
            <a:endParaRPr lang="el-GR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200" b="1" dirty="0" err="1" smtClean="0"/>
              <a:t>BergSpechte</a:t>
            </a:r>
            <a:r>
              <a:rPr lang="en-US" sz="3200" b="1" dirty="0" smtClean="0"/>
              <a:t> vs trekking.at </a:t>
            </a:r>
            <a:r>
              <a:rPr lang="en-US" sz="3200" b="1" dirty="0" err="1" smtClean="0"/>
              <a:t>Reisen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4261062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+mn-lt"/>
              </a:rPr>
              <a:t>LEGAL CONTEXT</a:t>
            </a:r>
            <a:endParaRPr lang="el-GR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Article 5 (1) - Directive 89/104: </a:t>
            </a:r>
            <a:r>
              <a:rPr lang="en-US" i="1" dirty="0" smtClean="0"/>
              <a:t>“Rights conferred by a trademark”</a:t>
            </a:r>
            <a:endParaRPr lang="en-US" i="1" dirty="0"/>
          </a:p>
          <a:p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3545814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+mn-lt"/>
              </a:rPr>
              <a:t>The dispute in the main proceedings and the questions referred for a preliminary ruling</a:t>
            </a:r>
            <a:endParaRPr lang="el-GR" sz="2800" b="1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674812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sz="3200" dirty="0" err="1" smtClean="0"/>
              <a:t>Adwords</a:t>
            </a:r>
            <a:r>
              <a:rPr lang="en-US" sz="3200" dirty="0" smtClean="0"/>
              <a:t>” referencing service</a:t>
            </a:r>
          </a:p>
          <a:p>
            <a:pPr marL="0" indent="0" algn="ctr">
              <a:buNone/>
            </a:pPr>
            <a:endParaRPr lang="en-US" sz="3200" dirty="0" smtClean="0"/>
          </a:p>
          <a:p>
            <a:pPr algn="ctr"/>
            <a:endParaRPr lang="en-US" sz="3200" dirty="0" smtClean="0"/>
          </a:p>
          <a:p>
            <a:pPr algn="ctr"/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026156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not f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899" y="2391727"/>
            <a:ext cx="3935392" cy="2159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45103" y="635000"/>
            <a:ext cx="4294894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/>
              <a:t>BergSpechte</a:t>
            </a:r>
            <a:r>
              <a:rPr lang="el-GR" sz="2400" dirty="0" smtClean="0"/>
              <a:t> – </a:t>
            </a:r>
            <a:r>
              <a:rPr lang="en-US" sz="2400" dirty="0" smtClean="0"/>
              <a:t>proprietor</a:t>
            </a:r>
            <a:endParaRPr lang="el-GR" sz="2400" dirty="0" smtClean="0"/>
          </a:p>
          <a:p>
            <a:pPr algn="ctr"/>
            <a:endParaRPr lang="en-US" sz="2400" dirty="0" smtClean="0"/>
          </a:p>
          <a:p>
            <a:pPr algn="ctr"/>
            <a:r>
              <a:rPr lang="en-US" sz="2400" b="1" dirty="0" smtClean="0"/>
              <a:t>Austrian figurative &amp; word mark</a:t>
            </a:r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769276" y="4551348"/>
            <a:ext cx="55626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Class 25: clothing</a:t>
            </a:r>
          </a:p>
          <a:p>
            <a:pPr algn="ctr"/>
            <a:r>
              <a:rPr lang="en-US" sz="2400" dirty="0" smtClean="0"/>
              <a:t>Class 39: travel arrangement</a:t>
            </a:r>
          </a:p>
          <a:p>
            <a:pPr algn="ctr"/>
            <a:r>
              <a:rPr lang="en-US" sz="2400" dirty="0" smtClean="0"/>
              <a:t>Class 41: teaching; training; entertainment;</a:t>
            </a:r>
          </a:p>
          <a:p>
            <a:pPr algn="ctr"/>
            <a:r>
              <a:rPr lang="en-US" sz="2400" dirty="0"/>
              <a:t>s</a:t>
            </a:r>
            <a:r>
              <a:rPr lang="en-US" sz="2400" dirty="0" smtClean="0"/>
              <a:t>porting activities</a:t>
            </a:r>
            <a:endParaRPr lang="el-G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132219" y="635000"/>
            <a:ext cx="425584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Trekking.at </a:t>
            </a:r>
            <a:r>
              <a:rPr lang="en-US" sz="2800" b="1" dirty="0" err="1" smtClean="0"/>
              <a:t>Reisen</a:t>
            </a:r>
            <a:r>
              <a:rPr lang="en-US" sz="2800" b="1" dirty="0" smtClean="0"/>
              <a:t> 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dirty="0" err="1" smtClean="0"/>
              <a:t>organises</a:t>
            </a:r>
            <a:r>
              <a:rPr lang="en-US" sz="2800" dirty="0" smtClean="0"/>
              <a:t> “outdoors” tours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67493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+mn-lt"/>
              </a:rPr>
              <a:t>FACTS</a:t>
            </a:r>
            <a:endParaRPr lang="el-GR" dirty="0">
              <a:latin typeface="+mn-lt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1"/>
          </p:nvPr>
        </p:nvSpPr>
        <p:spPr>
          <a:xfrm>
            <a:off x="190500" y="1681163"/>
            <a:ext cx="5807075" cy="823912"/>
          </a:xfrm>
        </p:spPr>
        <p:txBody>
          <a:bodyPr/>
          <a:lstStyle/>
          <a:p>
            <a:pPr algn="ctr"/>
            <a:r>
              <a:rPr lang="en-US" dirty="0" smtClean="0"/>
              <a:t>August 17</a:t>
            </a:r>
            <a:r>
              <a:rPr lang="en-US" baseline="30000" dirty="0" smtClean="0"/>
              <a:t>th</a:t>
            </a:r>
            <a:r>
              <a:rPr lang="en-US" dirty="0" smtClean="0"/>
              <a:t> 2007 &amp; September 25</a:t>
            </a:r>
            <a:r>
              <a:rPr lang="en-US" baseline="30000" dirty="0" smtClean="0"/>
              <a:t>th</a:t>
            </a:r>
            <a:r>
              <a:rPr lang="en-US" dirty="0" smtClean="0"/>
              <a:t> 2007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388302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/>
              <a:t>Internet user – Google search engine :</a:t>
            </a:r>
          </a:p>
          <a:p>
            <a:pPr marL="0" indent="0" algn="ctr">
              <a:buNone/>
            </a:pPr>
            <a:endParaRPr lang="en-US" b="1" i="1" dirty="0" smtClean="0"/>
          </a:p>
          <a:p>
            <a:pPr marL="0" indent="0" algn="ctr">
              <a:buNone/>
            </a:pPr>
            <a:r>
              <a:rPr lang="en-US" b="1" i="1" dirty="0" smtClean="0"/>
              <a:t>“Edi </a:t>
            </a:r>
            <a:r>
              <a:rPr lang="en-US" b="1" i="1" dirty="0" err="1" smtClean="0"/>
              <a:t>Koblmüller</a:t>
            </a:r>
            <a:r>
              <a:rPr lang="en-US" b="1" i="1" dirty="0" smtClean="0"/>
              <a:t>”  </a:t>
            </a:r>
          </a:p>
          <a:p>
            <a:pPr marL="0" indent="0" algn="ctr">
              <a:buNone/>
            </a:pPr>
            <a:r>
              <a:rPr lang="en-US" dirty="0" smtClean="0"/>
              <a:t>-&gt; </a:t>
            </a:r>
            <a:r>
              <a:rPr lang="en-US" b="1" dirty="0" smtClean="0"/>
              <a:t>advertisement of trekking</a:t>
            </a:r>
            <a:r>
              <a:rPr lang="en-US" dirty="0" smtClean="0"/>
              <a:t>  as a </a:t>
            </a:r>
            <a:r>
              <a:rPr lang="en-US" i="1" dirty="0" smtClean="0"/>
              <a:t>“sponsored link” </a:t>
            </a:r>
            <a:r>
              <a:rPr lang="en-US" dirty="0" smtClean="0"/>
              <a:t>: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i="1" dirty="0" smtClean="0"/>
              <a:t>“Trekking- und </a:t>
            </a:r>
            <a:r>
              <a:rPr lang="en-US" b="1" i="1" dirty="0" err="1" smtClean="0"/>
              <a:t>Natur-reisen</a:t>
            </a:r>
            <a:r>
              <a:rPr lang="en-US" b="1" i="1" dirty="0" smtClean="0"/>
              <a:t>”</a:t>
            </a:r>
          </a:p>
          <a:p>
            <a:pPr marL="0" indent="0" algn="ctr">
              <a:buNone/>
            </a:pPr>
            <a:r>
              <a:rPr lang="en-US" dirty="0" smtClean="0"/>
              <a:t>(“trekking &amp; nature tours”)</a:t>
            </a:r>
          </a:p>
          <a:p>
            <a:pPr algn="ctr"/>
            <a:endParaRPr lang="en-US" sz="2400" dirty="0" smtClean="0"/>
          </a:p>
          <a:p>
            <a:pPr algn="ctr"/>
            <a:endParaRPr lang="el-GR" sz="2400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375602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/>
              <a:t>Internet user – Google search engine :</a:t>
            </a:r>
          </a:p>
          <a:p>
            <a:pPr marL="0" indent="0" algn="ctr">
              <a:buNone/>
            </a:pPr>
            <a:endParaRPr lang="en-US" b="1" i="1" dirty="0"/>
          </a:p>
          <a:p>
            <a:pPr marL="0" indent="0" algn="ctr">
              <a:buNone/>
            </a:pPr>
            <a:r>
              <a:rPr lang="en-US" b="1" i="1" dirty="0" smtClean="0"/>
              <a:t>“</a:t>
            </a:r>
            <a:r>
              <a:rPr lang="en-US" b="1" i="1" dirty="0" err="1" smtClean="0"/>
              <a:t>Bergspechte</a:t>
            </a:r>
            <a:r>
              <a:rPr lang="en-US" b="1" i="1" dirty="0" smtClean="0"/>
              <a:t>”  </a:t>
            </a:r>
            <a:endParaRPr lang="en-US" b="1" i="1" dirty="0"/>
          </a:p>
          <a:p>
            <a:pPr marL="0" indent="0" algn="ctr">
              <a:buNone/>
            </a:pPr>
            <a:r>
              <a:rPr lang="en-US" dirty="0"/>
              <a:t>-&gt; </a:t>
            </a:r>
            <a:r>
              <a:rPr lang="en-US" b="1" dirty="0"/>
              <a:t>advertisement of trekking  </a:t>
            </a:r>
            <a:r>
              <a:rPr lang="en-US" dirty="0"/>
              <a:t>as a </a:t>
            </a:r>
            <a:r>
              <a:rPr lang="en-US" i="1" dirty="0"/>
              <a:t>“sponsored link” 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i="1" dirty="0" smtClean="0"/>
              <a:t>“</a:t>
            </a:r>
            <a:r>
              <a:rPr lang="en-US" b="1" i="1" dirty="0" err="1" smtClean="0"/>
              <a:t>Äthiopien</a:t>
            </a:r>
            <a:r>
              <a:rPr lang="en-US" b="1" i="1" dirty="0" smtClean="0"/>
              <a:t> </a:t>
            </a:r>
            <a:r>
              <a:rPr lang="en-US" b="1" i="1" dirty="0" err="1" smtClean="0"/>
              <a:t>mit</a:t>
            </a:r>
            <a:r>
              <a:rPr lang="en-US" b="1" i="1" dirty="0" smtClean="0"/>
              <a:t> </a:t>
            </a:r>
            <a:r>
              <a:rPr lang="en-US" b="1" i="1" dirty="0" err="1" smtClean="0"/>
              <a:t>dem</a:t>
            </a:r>
            <a:r>
              <a:rPr lang="en-US" b="1" i="1" dirty="0" smtClean="0"/>
              <a:t> Bike”</a:t>
            </a:r>
            <a:endParaRPr lang="en-US" b="1" i="1" dirty="0"/>
          </a:p>
          <a:p>
            <a:pPr marL="0" indent="0" algn="ctr">
              <a:buNone/>
            </a:pPr>
            <a:r>
              <a:rPr lang="en-US" dirty="0" smtClean="0"/>
              <a:t>(“Ethiopia by bike”)</a:t>
            </a:r>
            <a:endParaRPr lang="en-US" dirty="0"/>
          </a:p>
          <a:p>
            <a:endParaRPr lang="el-GR" dirty="0"/>
          </a:p>
        </p:txBody>
      </p:sp>
      <p:sp>
        <p:nvSpPr>
          <p:cNvPr id="9" name="Θέση κειμένου 5"/>
          <p:cNvSpPr>
            <a:spLocks noGrp="1"/>
          </p:cNvSpPr>
          <p:nvPr>
            <p:ph type="body" sz="quarter" idx="3"/>
          </p:nvPr>
        </p:nvSpPr>
        <p:spPr>
          <a:xfrm>
            <a:off x="5997575" y="1820862"/>
            <a:ext cx="6188076" cy="684213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/>
          </a:p>
          <a:p>
            <a:endParaRPr lang="en-US" sz="26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August </a:t>
            </a:r>
            <a:r>
              <a:rPr lang="en-US" dirty="0"/>
              <a:t>17</a:t>
            </a:r>
            <a:r>
              <a:rPr lang="en-US" baseline="30000" dirty="0"/>
              <a:t>th</a:t>
            </a:r>
            <a:r>
              <a:rPr lang="en-US" dirty="0"/>
              <a:t> 2007 &amp; September 25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smtClean="0"/>
              <a:t>2007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2923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9300" y="123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 smtClean="0">
                <a:latin typeface="+mn-lt"/>
              </a:rPr>
              <a:t>Preliminary questions</a:t>
            </a:r>
            <a:endParaRPr lang="el-GR" sz="3200" b="1" u="sng" dirty="0">
              <a:latin typeface="+mn-lt"/>
            </a:endParaRPr>
          </a:p>
        </p:txBody>
      </p:sp>
      <p:sp>
        <p:nvSpPr>
          <p:cNvPr id="5" name="Κανονικό πεντάγωνο 4"/>
          <p:cNvSpPr/>
          <p:nvPr/>
        </p:nvSpPr>
        <p:spPr>
          <a:xfrm>
            <a:off x="1447800" y="1690688"/>
            <a:ext cx="3848100" cy="3910012"/>
          </a:xfrm>
          <a:prstGeom prst="pent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Is the trademark proprietors’ </a:t>
            </a:r>
            <a:r>
              <a:rPr lang="en-US" sz="2800" b="1" dirty="0" smtClean="0">
                <a:solidFill>
                  <a:schemeClr val="tx1"/>
                </a:solidFill>
              </a:rPr>
              <a:t>exclusive right infringed</a:t>
            </a:r>
            <a:r>
              <a:rPr lang="en-US" sz="2800" dirty="0" smtClean="0">
                <a:solidFill>
                  <a:schemeClr val="tx1"/>
                </a:solidFill>
              </a:rPr>
              <a:t>? </a:t>
            </a:r>
            <a:endParaRPr lang="el-GR" sz="2800" dirty="0">
              <a:solidFill>
                <a:schemeClr val="tx1"/>
              </a:solidFill>
            </a:endParaRPr>
          </a:p>
        </p:txBody>
      </p:sp>
      <p:sp>
        <p:nvSpPr>
          <p:cNvPr id="6" name="Έλλειψη 5"/>
          <p:cNvSpPr/>
          <p:nvPr/>
        </p:nvSpPr>
        <p:spPr>
          <a:xfrm>
            <a:off x="6858000" y="1690688"/>
            <a:ext cx="4019550" cy="414575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Utilization of a sing identical with the trademark for similar goods/services -&gt; advertisement -&gt;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any LoC </a:t>
            </a:r>
            <a:r>
              <a:rPr lang="en-US" sz="2800" dirty="0" smtClean="0">
                <a:solidFill>
                  <a:schemeClr val="tx1"/>
                </a:solidFill>
              </a:rPr>
              <a:t>?  </a:t>
            </a:r>
            <a:endParaRPr lang="el-G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37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Ελλειψοειδής επεξήγηση 1"/>
          <p:cNvSpPr/>
          <p:nvPr/>
        </p:nvSpPr>
        <p:spPr>
          <a:xfrm>
            <a:off x="1866900" y="1346200"/>
            <a:ext cx="7277100" cy="47625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</a:t>
            </a:r>
            <a:r>
              <a:rPr lang="en-US" sz="2400" b="1" dirty="0" smtClean="0"/>
              <a:t>proprietor</a:t>
            </a:r>
            <a:r>
              <a:rPr lang="en-US" sz="2400" dirty="0" smtClean="0"/>
              <a:t> is entitled </a:t>
            </a:r>
            <a:r>
              <a:rPr lang="en-US" sz="2400" u="sng" dirty="0" smtClean="0"/>
              <a:t>to prohibit an advertiser </a:t>
            </a:r>
            <a:r>
              <a:rPr lang="en-US" sz="2400" dirty="0" smtClean="0"/>
              <a:t>from advertising when the advertising does not enable </a:t>
            </a:r>
            <a:r>
              <a:rPr lang="en-US" sz="2400" b="1" dirty="0" smtClean="0"/>
              <a:t>an average internet user</a:t>
            </a:r>
            <a:r>
              <a:rPr lang="en-US" sz="2400" dirty="0" smtClean="0"/>
              <a:t>, or enables that user only with difficulty, </a:t>
            </a:r>
            <a:r>
              <a:rPr lang="en-US" sz="2400" u="sng" dirty="0" smtClean="0"/>
              <a:t>to ascertain whether the goods/services </a:t>
            </a:r>
            <a:r>
              <a:rPr lang="en-US" sz="2400" dirty="0" smtClean="0"/>
              <a:t>referred to therein </a:t>
            </a:r>
            <a:r>
              <a:rPr lang="en-US" sz="2400" b="1" dirty="0" smtClean="0"/>
              <a:t>originate from the proprietor of the TM </a:t>
            </a:r>
            <a:r>
              <a:rPr lang="en-US" sz="2400" i="1" dirty="0" smtClean="0"/>
              <a:t>OR</a:t>
            </a:r>
            <a:r>
              <a:rPr lang="en-US" sz="2400" dirty="0" smtClean="0"/>
              <a:t> </a:t>
            </a:r>
            <a:r>
              <a:rPr lang="en-US" sz="2400" b="1" dirty="0" smtClean="0"/>
              <a:t>on the contrary from the third party </a:t>
            </a:r>
            <a:endParaRPr lang="el-GR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28950" y="330200"/>
            <a:ext cx="589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 smtClean="0"/>
              <a:t>BASIC CONCLUSION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632149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25780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i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en-US" sz="7300" b="1" i="1" dirty="0" smtClean="0">
                <a:solidFill>
                  <a:srgbClr val="002060"/>
                </a:solidFill>
                <a:latin typeface="+mn-lt"/>
              </a:rPr>
            </a:br>
            <a:r>
              <a:rPr lang="en-US" sz="7300" b="1" i="1" dirty="0" smtClean="0">
                <a:solidFill>
                  <a:srgbClr val="002060"/>
                </a:solidFill>
                <a:latin typeface="+mn-lt"/>
              </a:rPr>
              <a:t>3.</a:t>
            </a:r>
            <a:r>
              <a:rPr lang="en-US" sz="73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4900" b="1" dirty="0" smtClean="0">
                <a:solidFill>
                  <a:srgbClr val="002060"/>
                </a:solidFill>
                <a:latin typeface="+mn-lt"/>
              </a:rPr>
              <a:t>ECJ – C-324/2009</a:t>
            </a:r>
            <a:r>
              <a:rPr lang="en-US" b="1" dirty="0"/>
              <a:t/>
            </a:r>
            <a:br>
              <a:rPr lang="en-US" b="1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 smtClean="0"/>
              <a:t>L’ </a:t>
            </a:r>
            <a:r>
              <a:rPr lang="en-US" sz="3200" b="1" dirty="0" err="1" smtClean="0"/>
              <a:t>Oréal</a:t>
            </a:r>
            <a:r>
              <a:rPr lang="en-US" sz="3200" b="1" dirty="0" smtClean="0"/>
              <a:t> SA and others vs eBay International AG and others 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3723586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+mn-lt"/>
              </a:rPr>
              <a:t>LEGAL CONTEXT</a:t>
            </a:r>
            <a:endParaRPr lang="el-GR" b="1" u="sng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4800" y="1879600"/>
            <a:ext cx="11658600" cy="48260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Directive 89/104 &amp; Regulation No 40/94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Directive 2000/31 : </a:t>
            </a:r>
            <a:r>
              <a:rPr lang="en-US" sz="2400" i="1" dirty="0" smtClean="0"/>
              <a:t>“Directive on electronic commerce”</a:t>
            </a:r>
          </a:p>
          <a:p>
            <a:pPr algn="ctr"/>
            <a:endParaRPr lang="en-US" sz="2400" i="1" dirty="0" smtClean="0"/>
          </a:p>
          <a:p>
            <a:pPr algn="ctr"/>
            <a:r>
              <a:rPr lang="en-US" sz="2400" dirty="0" smtClean="0"/>
              <a:t>Directive 2004/48 : </a:t>
            </a:r>
            <a:r>
              <a:rPr lang="en-US" sz="2400" i="1" dirty="0" smtClean="0"/>
              <a:t>“Directive on the enforcement of intellectual property rights”</a:t>
            </a:r>
          </a:p>
          <a:p>
            <a:pPr algn="ctr"/>
            <a:endParaRPr lang="en-US" sz="2400" i="1" dirty="0" smtClean="0"/>
          </a:p>
          <a:p>
            <a:pPr algn="ctr"/>
            <a:r>
              <a:rPr lang="en-US" sz="2400" dirty="0" smtClean="0"/>
              <a:t>Directive 76/768 : </a:t>
            </a:r>
            <a:r>
              <a:rPr lang="en-US" sz="2400" i="1" dirty="0" smtClean="0"/>
              <a:t>“Directive on cosmetic products”</a:t>
            </a:r>
          </a:p>
          <a:p>
            <a:pPr algn="ctr"/>
            <a:endParaRPr lang="en-US" sz="2400" i="1" dirty="0" smtClean="0"/>
          </a:p>
          <a:p>
            <a:pPr algn="ctr"/>
            <a:r>
              <a:rPr lang="en-US" sz="2400" dirty="0" smtClean="0"/>
              <a:t>National legislation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869457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9900" y="0"/>
            <a:ext cx="11214100" cy="65253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i="1" dirty="0" smtClean="0">
                <a:solidFill>
                  <a:srgbClr val="002060"/>
                </a:solidFill>
              </a:rPr>
              <a:t>1. </a:t>
            </a:r>
            <a:r>
              <a:rPr lang="en-US" sz="4400" b="1" dirty="0" smtClean="0">
                <a:solidFill>
                  <a:srgbClr val="002060"/>
                </a:solidFill>
              </a:rPr>
              <a:t>ECJ – Joined Cases C-236/2008, C-237/2008 &amp;</a:t>
            </a:r>
          </a:p>
          <a:p>
            <a:pPr marL="0" indent="0" algn="ctr">
              <a:buNone/>
            </a:pPr>
            <a:r>
              <a:rPr lang="en-US" sz="4400" b="1" dirty="0" smtClean="0">
                <a:solidFill>
                  <a:srgbClr val="002060"/>
                </a:solidFill>
              </a:rPr>
              <a:t>C-238/2008</a:t>
            </a:r>
          </a:p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 smtClean="0"/>
              <a:t>Google France SARL vs Louis Vuitton Malletier SA</a:t>
            </a:r>
          </a:p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/>
              <a:t>Google France </a:t>
            </a:r>
            <a:r>
              <a:rPr lang="en-US" sz="3200" b="1" dirty="0" smtClean="0"/>
              <a:t>SARL vs  Viaticum SARL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Google France </a:t>
            </a:r>
            <a:r>
              <a:rPr lang="en-US" sz="3200" b="1" dirty="0" smtClean="0"/>
              <a:t>SARL vs Tiger SARL and others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2096965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5569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+mn-lt"/>
              </a:rPr>
              <a:t>The dispute in the main proceedings and the questions referred for a preliminary ruling</a:t>
            </a:r>
            <a:endParaRPr lang="el-GR" sz="2800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marL="0" indent="0" algn="ctr">
              <a:buNone/>
            </a:pPr>
            <a:endParaRPr lang="en-US" b="1" u="sng" dirty="0" smtClean="0"/>
          </a:p>
          <a:p>
            <a:pPr marL="0" indent="0" algn="ctr">
              <a:buNone/>
            </a:pPr>
            <a:r>
              <a:rPr lang="en-US" b="1" u="sng" dirty="0" smtClean="0"/>
              <a:t>L</a:t>
            </a:r>
            <a:r>
              <a:rPr lang="en-US" b="1" u="sng" dirty="0"/>
              <a:t>’ </a:t>
            </a:r>
            <a:r>
              <a:rPr lang="en-US" b="1" u="sng" dirty="0" err="1" smtClean="0"/>
              <a:t>Oréal</a:t>
            </a:r>
            <a:r>
              <a:rPr lang="en-US" b="1" u="sng" dirty="0" smtClean="0"/>
              <a:t> </a:t>
            </a:r>
          </a:p>
          <a:p>
            <a:pPr algn="ctr"/>
            <a:r>
              <a:rPr lang="en-US" b="1" dirty="0" smtClean="0"/>
              <a:t> </a:t>
            </a:r>
            <a:r>
              <a:rPr lang="en-US" sz="2400" dirty="0" smtClean="0"/>
              <a:t>manufacturer &amp; supplier of perfumes, cosmetics &amp; hair-care products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u="sng" dirty="0"/>
              <a:t>i</a:t>
            </a:r>
            <a:r>
              <a:rPr lang="en-US" sz="2400" u="sng" dirty="0" smtClean="0"/>
              <a:t>n the UK </a:t>
            </a:r>
            <a:r>
              <a:rPr lang="en-US" sz="2400" dirty="0" smtClean="0"/>
              <a:t>: proprietor of a number of national TMs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u="sng" dirty="0"/>
              <a:t>i</a:t>
            </a:r>
            <a:r>
              <a:rPr lang="en-US" sz="2400" u="sng" dirty="0" smtClean="0"/>
              <a:t>n the EU</a:t>
            </a:r>
            <a:r>
              <a:rPr lang="en-US" sz="2400" dirty="0" smtClean="0"/>
              <a:t>: proprietor of CTMs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a</a:t>
            </a:r>
            <a:r>
              <a:rPr lang="en-US" sz="2400" dirty="0" smtClean="0"/>
              <a:t> closed selective distribution network -&gt; authorized distributors are restrained from supplying products to other distributors</a:t>
            </a:r>
          </a:p>
          <a:p>
            <a:pPr algn="ctr"/>
            <a:endParaRPr lang="en-US" sz="2400" dirty="0"/>
          </a:p>
          <a:p>
            <a:pPr algn="ctr"/>
            <a:endParaRPr lang="en-US" sz="2400" dirty="0" smtClean="0"/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1807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50900" y="114300"/>
            <a:ext cx="10515600" cy="876301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>
                <a:latin typeface="+mn-lt"/>
              </a:rPr>
              <a:t>FACTS</a:t>
            </a:r>
            <a:endParaRPr lang="el-GR" b="1" u="sng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52500" y="990602"/>
            <a:ext cx="10515600" cy="56308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eBay</a:t>
            </a:r>
          </a:p>
          <a:p>
            <a:pPr marL="0" indent="0" algn="ctr">
              <a:buNone/>
            </a:pPr>
            <a:endParaRPr lang="en-US" dirty="0" smtClean="0"/>
          </a:p>
          <a:p>
            <a:pPr algn="ctr"/>
            <a:r>
              <a:rPr lang="en-US" sz="2400" dirty="0" smtClean="0"/>
              <a:t>it operates an electronic marketplace – listings of goods offered for sale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Sellers &amp; buyers must accept eBay’s online-market user agreement : one of its terms -&gt; </a:t>
            </a:r>
            <a:r>
              <a:rPr lang="en-US" sz="2400" u="sng" dirty="0" smtClean="0"/>
              <a:t>prohibition on selling counterfeit items and on infringing trademarks</a:t>
            </a:r>
          </a:p>
          <a:p>
            <a:pPr algn="ctr"/>
            <a:endParaRPr lang="en-US" sz="2400" u="sng" dirty="0"/>
          </a:p>
          <a:p>
            <a:pPr algn="ctr"/>
            <a:r>
              <a:rPr lang="en-US" sz="2400" dirty="0" smtClean="0"/>
              <a:t>L’ </a:t>
            </a:r>
            <a:r>
              <a:rPr lang="en-US" sz="2400" dirty="0" err="1" smtClean="0"/>
              <a:t>Oréal’s</a:t>
            </a:r>
            <a:r>
              <a:rPr lang="el-GR" sz="2400" dirty="0" smtClean="0"/>
              <a:t> </a:t>
            </a:r>
            <a:r>
              <a:rPr lang="en-US" sz="2400" dirty="0" smtClean="0"/>
              <a:t>action before the </a:t>
            </a:r>
            <a:r>
              <a:rPr lang="en-US" sz="2400" i="1" dirty="0" smtClean="0"/>
              <a:t>High Court of Justice </a:t>
            </a:r>
            <a:r>
              <a:rPr lang="en-US" sz="2400" dirty="0" smtClean="0"/>
              <a:t>sough a ruling: </a:t>
            </a:r>
          </a:p>
          <a:p>
            <a:pPr marL="0" indent="0" algn="ctr">
              <a:buNone/>
            </a:pPr>
            <a:r>
              <a:rPr lang="en-US" sz="2400" dirty="0" smtClean="0"/>
              <a:t>eBay &amp; the individual defendants are liable for sales of 17 items  made through the site </a:t>
            </a:r>
            <a:r>
              <a:rPr lang="en-US" sz="2400" dirty="0" smtClean="0">
                <a:hlinkClick r:id="rId2"/>
              </a:rPr>
              <a:t>www.ebay.co.uk</a:t>
            </a:r>
            <a:endParaRPr lang="en-US" sz="2400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b="1" dirty="0" smtClean="0"/>
              <a:t>Infringement of the figurative TM </a:t>
            </a:r>
            <a:r>
              <a:rPr lang="en-US" sz="2400" dirty="0" smtClean="0"/>
              <a:t>including the words </a:t>
            </a:r>
            <a:r>
              <a:rPr lang="en-US" sz="2400" b="1" dirty="0" smtClean="0"/>
              <a:t>“Amor </a:t>
            </a:r>
            <a:r>
              <a:rPr lang="en-US" sz="2400" b="1" dirty="0" err="1" smtClean="0"/>
              <a:t>Amor</a:t>
            </a:r>
            <a:r>
              <a:rPr lang="en-US" sz="2400" b="1" dirty="0" smtClean="0"/>
              <a:t>” </a:t>
            </a:r>
            <a:r>
              <a:rPr lang="en-US" sz="2400" dirty="0" smtClean="0"/>
              <a:t>&amp; </a:t>
            </a:r>
            <a:r>
              <a:rPr lang="en-US" sz="2400" b="1" dirty="0" smtClean="0"/>
              <a:t>“Lancôme”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1384780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28700" y="-88900"/>
            <a:ext cx="10591800" cy="7086600"/>
          </a:xfrm>
        </p:spPr>
        <p:txBody>
          <a:bodyPr/>
          <a:lstStyle/>
          <a:p>
            <a:pPr marL="514350" indent="-514350" algn="ctr">
              <a:buAutoNum type="arabicPeriod"/>
            </a:pPr>
            <a:endParaRPr lang="en-US" dirty="0" smtClean="0"/>
          </a:p>
          <a:p>
            <a:pPr marL="514350" indent="-514350" algn="ctr">
              <a:buAutoNum type="arabicPeriod"/>
            </a:pPr>
            <a:r>
              <a:rPr lang="en-US" dirty="0" smtClean="0"/>
              <a:t>Common ground : </a:t>
            </a:r>
            <a:r>
              <a:rPr lang="en-US" b="1" dirty="0" smtClean="0"/>
              <a:t>2 items are counterfeits </a:t>
            </a:r>
            <a:r>
              <a:rPr lang="en-US" dirty="0" smtClean="0"/>
              <a:t>of goods bearing L’Oréal TMs</a:t>
            </a:r>
          </a:p>
          <a:p>
            <a:pPr marL="514350" indent="-514350" algn="ctr">
              <a:buAutoNum type="arabicPeriod"/>
            </a:pPr>
            <a:endParaRPr lang="en-US" dirty="0"/>
          </a:p>
          <a:p>
            <a:pPr marL="514350" indent="-514350" algn="ctr">
              <a:buAutoNum type="arabicPeriod"/>
            </a:pPr>
            <a:r>
              <a:rPr lang="en-US" dirty="0" smtClean="0"/>
              <a:t> </a:t>
            </a:r>
            <a:r>
              <a:rPr lang="en-US" u="sng" dirty="0" smtClean="0"/>
              <a:t>L’Oréal claims </a:t>
            </a:r>
            <a:r>
              <a:rPr lang="en-US" dirty="0" smtClean="0"/>
              <a:t>: </a:t>
            </a:r>
            <a:r>
              <a:rPr lang="en-US" b="1" dirty="0" smtClean="0"/>
              <a:t>15 items      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      goods that were not intended for sale   goods intended for sale in North America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(tester or </a:t>
            </a:r>
            <a:r>
              <a:rPr lang="en-US" sz="2400" dirty="0" err="1" smtClean="0"/>
              <a:t>dramming</a:t>
            </a:r>
            <a:r>
              <a:rPr lang="en-US" sz="2400" dirty="0" smtClean="0"/>
              <a:t> products)                                 (and not in the EEA) 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dirty="0" smtClean="0"/>
              <a:t>3.</a:t>
            </a:r>
            <a:r>
              <a:rPr lang="en-US" dirty="0"/>
              <a:t> </a:t>
            </a:r>
            <a:r>
              <a:rPr lang="en-US" u="sng" dirty="0"/>
              <a:t>L’Oréal </a:t>
            </a:r>
            <a:r>
              <a:rPr lang="en-US" u="sng" dirty="0" smtClean="0"/>
              <a:t>claims </a:t>
            </a:r>
            <a:r>
              <a:rPr lang="en-US" dirty="0" smtClean="0"/>
              <a:t>: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 smtClean="0"/>
              <a:t>  eBay is liable for the use of </a:t>
            </a:r>
            <a:r>
              <a:rPr lang="en-US" dirty="0"/>
              <a:t>L’Oréal </a:t>
            </a:r>
            <a:r>
              <a:rPr lang="en-US" dirty="0" smtClean="0"/>
              <a:t>TMs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 smtClean="0"/>
              <a:t> it should be granted an injunction against eBay by virtue of </a:t>
            </a:r>
          </a:p>
          <a:p>
            <a:pPr marL="0" indent="0" algn="ctr">
              <a:buNone/>
            </a:pPr>
            <a:r>
              <a:rPr lang="en-US" dirty="0" smtClean="0"/>
              <a:t>Art. 11 Dir. 2004/48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l-GR" dirty="0"/>
          </a:p>
        </p:txBody>
      </p:sp>
      <p:cxnSp>
        <p:nvCxnSpPr>
          <p:cNvPr id="8" name="Ευθύγραμμο βέλος σύνδεσης 7"/>
          <p:cNvCxnSpPr/>
          <p:nvPr/>
        </p:nvCxnSpPr>
        <p:spPr>
          <a:xfrm flipH="1">
            <a:off x="6654800" y="2363591"/>
            <a:ext cx="650875" cy="354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>
            <a:off x="7305675" y="2363591"/>
            <a:ext cx="441325" cy="468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655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1125"/>
            <a:ext cx="120904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+mn-lt"/>
              </a:rPr>
              <a:t>Consideration on the questions referred</a:t>
            </a:r>
            <a:endParaRPr lang="el-GR" sz="3600" b="1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8900" y="990600"/>
            <a:ext cx="12001500" cy="5549900"/>
          </a:xfrm>
        </p:spPr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sz="2400" dirty="0" smtClean="0"/>
              <a:t> the </a:t>
            </a:r>
            <a:r>
              <a:rPr lang="en-US" sz="2400" b="1" dirty="0" smtClean="0"/>
              <a:t>sale</a:t>
            </a:r>
            <a:r>
              <a:rPr lang="en-US" sz="2400" dirty="0" smtClean="0"/>
              <a:t> of trademark goods on an </a:t>
            </a:r>
            <a:r>
              <a:rPr lang="en-US" sz="2400" b="1" dirty="0" smtClean="0"/>
              <a:t>online marketplace </a:t>
            </a:r>
            <a:r>
              <a:rPr lang="en-US" sz="2400" dirty="0" smtClean="0"/>
              <a:t>by an economic operator </a:t>
            </a:r>
            <a:r>
              <a:rPr lang="en-US" sz="2400" u="sng" dirty="0" smtClean="0"/>
              <a:t>WITHOUT</a:t>
            </a:r>
            <a:r>
              <a:rPr lang="en-US" sz="2400" dirty="0" smtClean="0"/>
              <a:t> the </a:t>
            </a:r>
            <a:r>
              <a:rPr lang="en-US" sz="2400" b="1" dirty="0" smtClean="0"/>
              <a:t>consent of the TM proprietor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sz="2400" dirty="0" smtClean="0"/>
              <a:t> the offer for sale targeted at consumers in the EU , of trade-marked goods intended, by the </a:t>
            </a:r>
          </a:p>
          <a:p>
            <a:pPr marL="0" indent="0" algn="ctr">
              <a:buNone/>
            </a:pPr>
            <a:r>
              <a:rPr lang="en-US" sz="2400" dirty="0" smtClean="0"/>
              <a:t>proprietor of the mark, </a:t>
            </a:r>
            <a:r>
              <a:rPr lang="en-US" sz="2400" b="1" dirty="0" smtClean="0"/>
              <a:t>for sale in third States</a:t>
            </a:r>
          </a:p>
          <a:p>
            <a:pPr marL="0" indent="0" algn="ctr">
              <a:buNone/>
            </a:pPr>
            <a:endParaRPr lang="en-US" sz="2400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the offer for sale of </a:t>
            </a:r>
            <a:r>
              <a:rPr lang="en-US" sz="2400" b="1" dirty="0" smtClean="0"/>
              <a:t>testers </a:t>
            </a:r>
            <a:r>
              <a:rPr lang="en-US" sz="2400" dirty="0" smtClean="0"/>
              <a:t>and </a:t>
            </a:r>
            <a:r>
              <a:rPr lang="en-US" sz="2400" b="1" dirty="0" err="1" smtClean="0"/>
              <a:t>dramming</a:t>
            </a:r>
            <a:r>
              <a:rPr lang="en-US" sz="2400" b="1" dirty="0" smtClean="0"/>
              <a:t> products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sz="2400" dirty="0" smtClean="0"/>
              <a:t> the marketing of </a:t>
            </a:r>
            <a:r>
              <a:rPr lang="en-US" sz="2400" b="1" dirty="0" smtClean="0"/>
              <a:t>unboxed goods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the </a:t>
            </a:r>
            <a:r>
              <a:rPr lang="en-US" sz="2400" b="1" dirty="0" smtClean="0"/>
              <a:t>advertisement</a:t>
            </a:r>
            <a:r>
              <a:rPr lang="en-US" sz="2400" dirty="0" smtClean="0"/>
              <a:t> by the operator of an online marketplace of its website and the goods offered on it   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ctr">
              <a:buFont typeface="Wingdings" panose="05000000000000000000" pitchFamily="2" charset="2"/>
              <a:buChar char="Ø"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261728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algn="ctr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sz="2400" dirty="0" smtClean="0"/>
              <a:t> the </a:t>
            </a:r>
            <a:r>
              <a:rPr lang="en-US" sz="2400" b="1" dirty="0" smtClean="0"/>
              <a:t>use</a:t>
            </a:r>
            <a:r>
              <a:rPr lang="en-US" sz="2400" dirty="0" smtClean="0"/>
              <a:t> of signs corresponding to trademarks in offers for sale displayed on the website of an operator of an online marketplace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algn="ctr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the </a:t>
            </a:r>
            <a:r>
              <a:rPr lang="en-US" sz="2400" b="1" dirty="0" smtClean="0"/>
              <a:t>liability</a:t>
            </a:r>
            <a:r>
              <a:rPr lang="en-US" sz="2400" dirty="0" smtClean="0"/>
              <a:t> of the operator of an online marketplace : the question is </a:t>
            </a:r>
            <a:r>
              <a:rPr lang="en-US" sz="2400" b="1" dirty="0" smtClean="0"/>
              <a:t>whether </a:t>
            </a:r>
            <a:r>
              <a:rPr lang="en-US" sz="2400" b="1" dirty="0"/>
              <a:t>eBay can be held primarily liable for infringements of </a:t>
            </a:r>
            <a:r>
              <a:rPr lang="en-US" sz="2400" b="1" dirty="0" err="1"/>
              <a:t>L’Oreal’s</a:t>
            </a:r>
            <a:r>
              <a:rPr lang="en-US" sz="2400" b="1" dirty="0"/>
              <a:t> trade marks </a:t>
            </a:r>
            <a:r>
              <a:rPr lang="en-US" sz="2400" dirty="0"/>
              <a:t>due to the fact that the infringing goods are sold through the electronic market place it </a:t>
            </a:r>
            <a:r>
              <a:rPr lang="en-US" sz="2400" dirty="0" smtClean="0"/>
              <a:t>hosts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ctr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b="1" dirty="0" smtClean="0"/>
              <a:t>injunctions</a:t>
            </a:r>
            <a:r>
              <a:rPr lang="en-US" sz="2400" dirty="0" smtClean="0"/>
              <a:t> against the operator of the online marketplace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ctr">
              <a:buFont typeface="Wingdings" panose="05000000000000000000" pitchFamily="2" charset="2"/>
              <a:buChar char="Ø"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138668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-4763"/>
            <a:ext cx="10515600" cy="830263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+mn-lt"/>
              </a:rPr>
              <a:t>CONCLUSIONS</a:t>
            </a:r>
            <a:endParaRPr lang="el-GR" b="1" u="sng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5100" y="558800"/>
            <a:ext cx="12026900" cy="6299200"/>
          </a:xfrm>
        </p:spPr>
        <p:txBody>
          <a:bodyPr>
            <a:normAutofit fontScale="47500" lnSpcReduction="20000"/>
          </a:bodyPr>
          <a:lstStyle/>
          <a:p>
            <a:pPr lvl="0" algn="ctr"/>
            <a:endParaRPr lang="en-US" sz="6000" dirty="0" smtClean="0"/>
          </a:p>
          <a:p>
            <a:pPr marL="1143000" lvl="0" indent="-1143000" algn="ctr">
              <a:buFont typeface="+mj-lt"/>
              <a:buAutoNum type="arabicPeriod"/>
            </a:pPr>
            <a:r>
              <a:rPr lang="en-US" sz="6000" dirty="0" smtClean="0"/>
              <a:t>trademark </a:t>
            </a:r>
            <a:r>
              <a:rPr lang="en-US" sz="6000" dirty="0"/>
              <a:t>proprietor -&gt; prevent sale </a:t>
            </a:r>
            <a:endParaRPr lang="el-GR" sz="6000" dirty="0"/>
          </a:p>
          <a:p>
            <a:pPr marL="0" indent="0" algn="ctr">
              <a:buNone/>
            </a:pPr>
            <a:r>
              <a:rPr lang="en-US" sz="6000" dirty="0"/>
              <a:t>-&gt; an economic operator </a:t>
            </a:r>
            <a:r>
              <a:rPr lang="en-US" sz="6000" dirty="0" smtClean="0"/>
              <a:t>-&gt; </a:t>
            </a:r>
            <a:r>
              <a:rPr lang="en-US" sz="6000" dirty="0"/>
              <a:t>an online marketplace </a:t>
            </a:r>
            <a:r>
              <a:rPr lang="en-US" sz="6000" dirty="0" smtClean="0"/>
              <a:t>-&gt; without </a:t>
            </a:r>
            <a:r>
              <a:rPr lang="en-US" sz="6000" dirty="0"/>
              <a:t>its </a:t>
            </a:r>
            <a:r>
              <a:rPr lang="en-US" sz="6000" dirty="0" smtClean="0"/>
              <a:t>consent</a:t>
            </a:r>
          </a:p>
          <a:p>
            <a:pPr marL="0" indent="0" algn="ctr">
              <a:buNone/>
            </a:pPr>
            <a:endParaRPr lang="el-GR" sz="6000" dirty="0"/>
          </a:p>
          <a:p>
            <a:pPr marL="0" lvl="0" indent="0" algn="ctr">
              <a:buNone/>
            </a:pPr>
            <a:r>
              <a:rPr lang="en-US" sz="6000" dirty="0" smtClean="0"/>
              <a:t>2. perfume </a:t>
            </a:r>
            <a:r>
              <a:rPr lang="en-US" sz="6000" dirty="0"/>
              <a:t>&amp; cosmetic testers &amp; </a:t>
            </a:r>
            <a:r>
              <a:rPr lang="en-US" sz="6000" dirty="0" err="1"/>
              <a:t>dramming</a:t>
            </a:r>
            <a:r>
              <a:rPr lang="en-US" sz="6000" dirty="0"/>
              <a:t> bottles -&gt; not intended for sale to consumers </a:t>
            </a: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-&gt; </a:t>
            </a:r>
            <a:r>
              <a:rPr lang="en-US" sz="6000" dirty="0"/>
              <a:t>without charge to the trade mark proprietor’s authorized distributors </a:t>
            </a:r>
            <a:r>
              <a:rPr lang="en-US" sz="6000" dirty="0" smtClean="0"/>
              <a:t>-&gt;</a:t>
            </a:r>
          </a:p>
          <a:p>
            <a:pPr marL="0" indent="0" algn="ctr">
              <a:buNone/>
            </a:pPr>
            <a:r>
              <a:rPr lang="en-US" sz="6000" dirty="0" smtClean="0"/>
              <a:t> </a:t>
            </a:r>
            <a:r>
              <a:rPr lang="en-US" sz="6000" dirty="0"/>
              <a:t>they </a:t>
            </a:r>
            <a:r>
              <a:rPr lang="en-US" sz="6000" b="1" dirty="0"/>
              <a:t>are not put on the </a:t>
            </a:r>
            <a:r>
              <a:rPr lang="en-US" sz="6000" b="1" dirty="0" smtClean="0"/>
              <a:t>market</a:t>
            </a:r>
          </a:p>
          <a:p>
            <a:pPr marL="0" indent="0" algn="ctr">
              <a:buNone/>
            </a:pPr>
            <a:endParaRPr lang="el-GR" sz="6000" dirty="0"/>
          </a:p>
          <a:p>
            <a:pPr marL="0" lvl="0" indent="0" algn="ctr">
              <a:buNone/>
            </a:pPr>
            <a:r>
              <a:rPr lang="en-US" sz="6000" dirty="0" smtClean="0"/>
              <a:t>3. </a:t>
            </a:r>
            <a:r>
              <a:rPr lang="en-US" sz="6000" u="sng" dirty="0" smtClean="0"/>
              <a:t>trade </a:t>
            </a:r>
            <a:r>
              <a:rPr lang="en-US" sz="6000" u="sng" dirty="0"/>
              <a:t>mark proprietor </a:t>
            </a:r>
            <a:r>
              <a:rPr lang="en-US" sz="6000" dirty="0"/>
              <a:t>-&gt; oppose further </a:t>
            </a:r>
            <a:r>
              <a:rPr lang="en-US" sz="6000" dirty="0" smtClean="0"/>
              <a:t>commercialization </a:t>
            </a:r>
            <a:r>
              <a:rPr lang="en-US" sz="6000" dirty="0"/>
              <a:t>of the unboxed products where the outer packaging have been removed from perfumes &amp; cosmetics -&gt; </a:t>
            </a:r>
            <a:r>
              <a:rPr lang="en-US" sz="6000" dirty="0" smtClean="0"/>
              <a:t>without essential  information</a:t>
            </a:r>
          </a:p>
          <a:p>
            <a:pPr marL="0" lvl="0" indent="0" algn="ctr">
              <a:buNone/>
            </a:pPr>
            <a:r>
              <a:rPr lang="en-US" sz="6000" dirty="0" smtClean="0"/>
              <a:t> 4. </a:t>
            </a:r>
            <a:r>
              <a:rPr lang="en-US" sz="6000" u="sng" dirty="0" smtClean="0"/>
              <a:t>trademark </a:t>
            </a:r>
            <a:r>
              <a:rPr lang="en-US" sz="6000" u="sng" dirty="0"/>
              <a:t>proprietor </a:t>
            </a:r>
            <a:r>
              <a:rPr lang="en-US" sz="6000" dirty="0"/>
              <a:t>-&gt; prevent an online </a:t>
            </a:r>
            <a:r>
              <a:rPr lang="en-US" sz="6000" dirty="0" err="1"/>
              <a:t>markerplace</a:t>
            </a:r>
            <a:r>
              <a:rPr lang="en-US" sz="6000" dirty="0"/>
              <a:t> operator from advertising on the basis of </a:t>
            </a:r>
            <a:r>
              <a:rPr lang="en-US" sz="6000" dirty="0" smtClean="0"/>
              <a:t>keywords</a:t>
            </a:r>
          </a:p>
          <a:p>
            <a:pPr lvl="0" algn="ctr"/>
            <a:endParaRPr lang="el-GR" sz="6000" dirty="0"/>
          </a:p>
          <a:p>
            <a:endParaRPr lang="el-GR" sz="7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02632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104900" y="533400"/>
            <a:ext cx="98552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2400" dirty="0" smtClean="0"/>
          </a:p>
          <a:p>
            <a:pPr lvl="0" algn="ctr"/>
            <a:r>
              <a:rPr lang="en-US" sz="2900" dirty="0" smtClean="0"/>
              <a:t>5.  </a:t>
            </a:r>
            <a:r>
              <a:rPr lang="en-US" sz="2900" dirty="0"/>
              <a:t>The </a:t>
            </a:r>
            <a:r>
              <a:rPr lang="en-US" sz="2900" u="sng" dirty="0"/>
              <a:t>operator</a:t>
            </a:r>
            <a:r>
              <a:rPr lang="en-US" sz="2900" dirty="0"/>
              <a:t> </a:t>
            </a:r>
            <a:r>
              <a:rPr lang="en-US" sz="2900" b="1" dirty="0"/>
              <a:t>does not use proprietor’s sign</a:t>
            </a:r>
            <a:r>
              <a:rPr lang="en-US" sz="2900" dirty="0"/>
              <a:t> within the meaning of Directive</a:t>
            </a:r>
          </a:p>
          <a:p>
            <a:pPr lvl="0" algn="ctr"/>
            <a:endParaRPr lang="el-GR" sz="2900" dirty="0"/>
          </a:p>
          <a:p>
            <a:pPr lvl="0" algn="ctr"/>
            <a:endParaRPr lang="en-US" sz="2900" dirty="0" smtClean="0"/>
          </a:p>
          <a:p>
            <a:pPr lvl="0" algn="ctr"/>
            <a:r>
              <a:rPr lang="en-US" sz="2900" dirty="0" smtClean="0"/>
              <a:t>6. </a:t>
            </a:r>
            <a:r>
              <a:rPr lang="en-US" sz="2900" b="1" dirty="0" smtClean="0"/>
              <a:t>Information </a:t>
            </a:r>
            <a:r>
              <a:rPr lang="en-US" sz="2900" b="1" dirty="0"/>
              <a:t>society services</a:t>
            </a:r>
            <a:r>
              <a:rPr lang="en-US" sz="2900" dirty="0"/>
              <a:t> : </a:t>
            </a:r>
            <a:r>
              <a:rPr lang="en-US" sz="2900" u="sng" dirty="0"/>
              <a:t>operator</a:t>
            </a:r>
            <a:r>
              <a:rPr lang="en-US" sz="2900" dirty="0"/>
              <a:t> </a:t>
            </a:r>
            <a:r>
              <a:rPr lang="en-US" sz="2900" b="1" dirty="0"/>
              <a:t>has not played an active role</a:t>
            </a:r>
            <a:r>
              <a:rPr lang="en-US" sz="2900" dirty="0"/>
              <a:t> allowing it to have knowledge or control of the data stored</a:t>
            </a:r>
          </a:p>
          <a:p>
            <a:pPr lvl="0" algn="ctr"/>
            <a:endParaRPr lang="en-US" sz="2900" dirty="0" smtClean="0"/>
          </a:p>
          <a:p>
            <a:pPr lvl="0" algn="ctr"/>
            <a:endParaRPr lang="en-US" sz="2900" dirty="0"/>
          </a:p>
          <a:p>
            <a:pPr lvl="0" algn="ctr"/>
            <a:r>
              <a:rPr lang="en-US" sz="2900" dirty="0" smtClean="0"/>
              <a:t>7. </a:t>
            </a:r>
            <a:r>
              <a:rPr lang="en-US" sz="2900" b="1" dirty="0" smtClean="0"/>
              <a:t>Protection </a:t>
            </a:r>
            <a:r>
              <a:rPr lang="en-US" sz="2900" b="1" dirty="0"/>
              <a:t>of IPRs</a:t>
            </a:r>
            <a:r>
              <a:rPr lang="en-US" sz="2900" dirty="0"/>
              <a:t> : </a:t>
            </a:r>
            <a:r>
              <a:rPr lang="en-US" sz="2900" u="sng" dirty="0"/>
              <a:t>injunctions</a:t>
            </a:r>
            <a:r>
              <a:rPr lang="en-US" sz="2900" dirty="0"/>
              <a:t> ,must be effective, proportionate &amp; dissuasive without creating barriers to legitimate trade</a:t>
            </a:r>
            <a:endParaRPr lang="el-GR" sz="2900" dirty="0"/>
          </a:p>
        </p:txBody>
      </p:sp>
    </p:spTree>
    <p:extLst>
      <p:ext uri="{BB962C8B-B14F-4D97-AF65-F5344CB8AC3E}">
        <p14:creationId xmlns:p14="http://schemas.microsoft.com/office/powerpoint/2010/main" val="3398784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39800" y="292101"/>
            <a:ext cx="10515600" cy="11303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b="1" i="1" dirty="0" smtClean="0">
                <a:solidFill>
                  <a:srgbClr val="002060"/>
                </a:solidFill>
                <a:latin typeface="+mn-lt"/>
              </a:rPr>
              <a:t>4.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+mn-lt"/>
              </a:rPr>
              <a:t>ECJ – 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C-323/2009</a:t>
            </a:r>
            <a:r>
              <a:rPr lang="en-US" b="1" dirty="0">
                <a:latin typeface="+mn-lt"/>
              </a:rPr>
              <a:t/>
            </a:r>
            <a:br>
              <a:rPr lang="en-US" b="1" dirty="0">
                <a:latin typeface="+mn-lt"/>
              </a:rPr>
            </a:br>
            <a:endParaRPr lang="el-GR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 </a:t>
            </a:r>
            <a:r>
              <a:rPr lang="en-US" sz="3200" b="1" dirty="0" err="1" smtClean="0"/>
              <a:t>Interflora</a:t>
            </a:r>
            <a:r>
              <a:rPr lang="en-US" sz="3200" b="1" dirty="0" smtClean="0"/>
              <a:t> Inc. vs Marks &amp; Spencer plc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8652084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+mn-lt"/>
              </a:rPr>
              <a:t>LEGAL CONTEXT</a:t>
            </a:r>
            <a:endParaRPr lang="el-GR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r>
              <a:rPr lang="en-US" sz="3200" dirty="0" smtClean="0"/>
              <a:t>Directive </a:t>
            </a:r>
            <a:r>
              <a:rPr lang="en-US" sz="3200" dirty="0"/>
              <a:t>89/104 &amp; Regulation No 40/94</a:t>
            </a:r>
          </a:p>
          <a:p>
            <a:pPr algn="ctr"/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698863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+mn-lt"/>
              </a:rPr>
              <a:t>FACTS</a:t>
            </a:r>
            <a:endParaRPr lang="el-GR" dirty="0">
              <a:latin typeface="+mn-lt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Interflora</a:t>
            </a: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a worldwide flower delivery network</a:t>
            </a:r>
          </a:p>
          <a:p>
            <a:pPr algn="ctr"/>
            <a:r>
              <a:rPr lang="en-US" dirty="0" smtClean="0"/>
              <a:t>Orders: </a:t>
            </a:r>
          </a:p>
          <a:p>
            <a:pPr marL="514350" indent="-514350" algn="ctr">
              <a:buFont typeface="+mj-lt"/>
              <a:buAutoNum type="alphaLcPeriod"/>
            </a:pPr>
            <a:r>
              <a:rPr lang="en-US" dirty="0" smtClean="0"/>
              <a:t>in person </a:t>
            </a:r>
          </a:p>
          <a:p>
            <a:pPr marL="514350" indent="-514350" algn="ctr">
              <a:buFont typeface="+mj-lt"/>
              <a:buAutoNum type="alphaLcPeriod"/>
            </a:pPr>
            <a:r>
              <a:rPr lang="en-US" dirty="0"/>
              <a:t>t</a:t>
            </a:r>
            <a:r>
              <a:rPr lang="en-US" dirty="0" smtClean="0"/>
              <a:t>elephone</a:t>
            </a:r>
          </a:p>
          <a:p>
            <a:pPr marL="514350" indent="-514350" algn="ctr">
              <a:buFont typeface="+mj-lt"/>
              <a:buAutoNum type="alphaLcPeriod"/>
            </a:pPr>
            <a:r>
              <a:rPr lang="en-US" dirty="0" smtClean="0"/>
              <a:t>websites -&gt; i.e. 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www.interflora.co.uk</a:t>
            </a:r>
            <a:r>
              <a:rPr lang="en-US" dirty="0" smtClean="0"/>
              <a:t> (U.K.)</a:t>
            </a:r>
          </a:p>
          <a:p>
            <a:pPr algn="ctr"/>
            <a:r>
              <a:rPr lang="en-US" dirty="0" smtClean="0"/>
              <a:t>USA / Europe </a:t>
            </a:r>
          </a:p>
        </p:txBody>
      </p:sp>
      <p:sp>
        <p:nvSpPr>
          <p:cNvPr id="6" name="Θέση κειμένου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M&amp;S</a:t>
            </a:r>
            <a:endParaRPr lang="el-GR" sz="2800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goods &amp; supplies services -&gt;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the main retailers in the U.K. </a:t>
            </a:r>
          </a:p>
          <a:p>
            <a:pPr algn="ctr"/>
            <a:r>
              <a:rPr lang="en-US" dirty="0" smtClean="0"/>
              <a:t>Sales:</a:t>
            </a:r>
          </a:p>
          <a:p>
            <a:pPr marL="514350" indent="-514350" algn="ctr">
              <a:buFont typeface="+mj-lt"/>
              <a:buAutoNum type="alphaLcPeriod"/>
            </a:pPr>
            <a:r>
              <a:rPr lang="en-US" dirty="0" smtClean="0"/>
              <a:t>network of shops</a:t>
            </a:r>
          </a:p>
          <a:p>
            <a:pPr marL="514350" indent="-514350" algn="ctr">
              <a:buFont typeface="+mj-lt"/>
              <a:buAutoNum type="alphaLcPeriod"/>
            </a:pPr>
            <a:r>
              <a:rPr lang="en-US" dirty="0" smtClean="0"/>
              <a:t>website: </a:t>
            </a:r>
            <a:r>
              <a:rPr lang="en-US" dirty="0" smtClean="0">
                <a:hlinkClick r:id="rId3"/>
              </a:rPr>
              <a:t>www.marksandspencer.com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pPr marL="514350" indent="-514350" algn="ctr">
              <a:buFont typeface="+mj-lt"/>
              <a:buAutoNum type="alphaL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5199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+mn-lt"/>
              </a:rPr>
              <a:t>LEGAL CONTEXT</a:t>
            </a:r>
            <a:endParaRPr lang="el-GR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3200" dirty="0" smtClean="0"/>
              <a:t>Directive </a:t>
            </a:r>
            <a:r>
              <a:rPr lang="en-US" sz="3200" dirty="0"/>
              <a:t>89/104 &amp; Regulation No 40/94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Directive 2000/31 : </a:t>
            </a:r>
            <a:r>
              <a:rPr lang="en-US" sz="3200" i="1" dirty="0"/>
              <a:t>“Directive on electronic commerce”</a:t>
            </a:r>
          </a:p>
          <a:p>
            <a:pPr algn="ctr"/>
            <a:endParaRPr lang="en-US" sz="3200" i="1" dirty="0"/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849690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9700" y="254000"/>
            <a:ext cx="11658600" cy="5986463"/>
          </a:xfrm>
        </p:spPr>
        <p:txBody>
          <a:bodyPr/>
          <a:lstStyle/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M &amp; S    </a:t>
            </a:r>
            <a:r>
              <a:rPr lang="en-US" dirty="0" smtClean="0"/>
              <a:t>-&gt;    </a:t>
            </a:r>
            <a:r>
              <a:rPr lang="en-US" b="1" dirty="0" smtClean="0"/>
              <a:t>“</a:t>
            </a:r>
            <a:r>
              <a:rPr lang="en-US" b="1" dirty="0" err="1" smtClean="0"/>
              <a:t>Adwords</a:t>
            </a:r>
            <a:r>
              <a:rPr lang="en-US" b="1" dirty="0" smtClean="0"/>
              <a:t>”    </a:t>
            </a:r>
            <a:r>
              <a:rPr lang="en-US" dirty="0" smtClean="0"/>
              <a:t>-&gt;  </a:t>
            </a:r>
            <a:r>
              <a:rPr lang="en-US" u="sng" dirty="0" smtClean="0"/>
              <a:t>word “</a:t>
            </a:r>
            <a:r>
              <a:rPr lang="en-US" u="sng" dirty="0" err="1" smtClean="0"/>
              <a:t>Interflora</a:t>
            </a:r>
            <a:r>
              <a:rPr lang="en-US" u="sng" dirty="0" smtClean="0"/>
              <a:t>” </a:t>
            </a:r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ex.  -&gt;  “</a:t>
            </a:r>
            <a:r>
              <a:rPr lang="en-US" b="1" dirty="0" err="1" smtClean="0"/>
              <a:t>Interflora</a:t>
            </a:r>
            <a:r>
              <a:rPr lang="en-US" b="1" dirty="0" smtClean="0"/>
              <a:t> flowers</a:t>
            </a:r>
            <a:r>
              <a:rPr lang="en-US" dirty="0" smtClean="0"/>
              <a:t>”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b="1" dirty="0" err="1" smtClean="0"/>
              <a:t>Interflora</a:t>
            </a:r>
            <a:r>
              <a:rPr lang="en-US" b="1" dirty="0" smtClean="0"/>
              <a:t> delivery</a:t>
            </a:r>
            <a:r>
              <a:rPr lang="en-US" dirty="0" smtClean="0"/>
              <a:t>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b="1" dirty="0" smtClean="0"/>
              <a:t>Interflora.com</a:t>
            </a:r>
            <a:r>
              <a:rPr lang="en-US" dirty="0" smtClean="0"/>
              <a:t>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b="1" dirty="0" err="1" smtClean="0"/>
              <a:t>interflora</a:t>
            </a:r>
            <a:r>
              <a:rPr lang="en-US" b="1" dirty="0" smtClean="0"/>
              <a:t> co </a:t>
            </a:r>
            <a:r>
              <a:rPr lang="en-US" b="1" dirty="0" err="1" smtClean="0"/>
              <a:t>uk</a:t>
            </a:r>
            <a:r>
              <a:rPr lang="en-US" dirty="0" smtClean="0"/>
              <a:t>”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261127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87325"/>
            <a:ext cx="119888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Google search engine -&gt; “sponsored links” -&gt; M &amp; S advertisement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193800"/>
            <a:ext cx="10515600" cy="55499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“ </a:t>
            </a:r>
            <a:r>
              <a:rPr lang="en-US" b="1" dirty="0" smtClean="0"/>
              <a:t>M &amp; S Flowers Online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>
                <a:hlinkClick r:id="rId2"/>
              </a:rPr>
              <a:t>www.marksandspencer.com/flowers</a:t>
            </a:r>
            <a:endParaRPr lang="en-US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Gorgeous fresh flowers and plants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Order by 5 pm for next day delivery </a:t>
            </a:r>
            <a:r>
              <a:rPr lang="en-US" dirty="0" smtClean="0"/>
              <a:t>”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12606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1943100" y="266700"/>
            <a:ext cx="3403600" cy="2895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 any of M&amp;S acts constitute “</a:t>
            </a:r>
            <a:r>
              <a:rPr lang="en-US" sz="2400" b="1" i="1" dirty="0" smtClean="0">
                <a:solidFill>
                  <a:schemeClr val="tx1"/>
                </a:solidFill>
              </a:rPr>
              <a:t>use” of the sign</a:t>
            </a:r>
            <a:r>
              <a:rPr lang="en-US" sz="2400" dirty="0" smtClean="0">
                <a:solidFill>
                  <a:schemeClr val="tx1"/>
                </a:solidFill>
              </a:rPr>
              <a:t> by the competitor within the meaning of Ar. 5(1)a - Dir. 89/104 &amp;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Art. 9 (1)(a) Reg. No. 40/94? 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5" name="Έλλειψη 4"/>
          <p:cNvSpPr/>
          <p:nvPr/>
        </p:nvSpPr>
        <p:spPr>
          <a:xfrm>
            <a:off x="7353300" y="266700"/>
            <a:ext cx="3479800" cy="2895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Is any such </a:t>
            </a:r>
            <a:r>
              <a:rPr lang="en-US" sz="2400" b="1" dirty="0" smtClean="0">
                <a:solidFill>
                  <a:schemeClr val="tx1"/>
                </a:solidFill>
              </a:rPr>
              <a:t>use</a:t>
            </a:r>
            <a:r>
              <a:rPr lang="en-US" sz="2400" dirty="0" smtClean="0">
                <a:solidFill>
                  <a:schemeClr val="tx1"/>
                </a:solidFill>
              </a:rPr>
              <a:t> “in relation to” goods/ services </a:t>
            </a:r>
            <a:r>
              <a:rPr lang="en-US" sz="2400" b="1" dirty="0" smtClean="0">
                <a:solidFill>
                  <a:schemeClr val="tx1"/>
                </a:solidFill>
              </a:rPr>
              <a:t>identical</a:t>
            </a:r>
            <a:r>
              <a:rPr lang="en-US" sz="2400" dirty="0" smtClean="0">
                <a:solidFill>
                  <a:schemeClr val="tx1"/>
                </a:solidFill>
              </a:rPr>
              <a:t> to those for which the TM is registered? 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6" name="Επεξήγηση με σύννεφο 5"/>
          <p:cNvSpPr/>
          <p:nvPr/>
        </p:nvSpPr>
        <p:spPr>
          <a:xfrm>
            <a:off x="2108200" y="3060700"/>
            <a:ext cx="7200900" cy="3124200"/>
          </a:xfrm>
          <a:prstGeom prst="cloudCallou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en-US" sz="2400" b="1" dirty="0" smtClean="0"/>
              <a:t>“Double identity situation” </a:t>
            </a:r>
            <a:endParaRPr lang="en-US" sz="2400" dirty="0" smtClean="0"/>
          </a:p>
          <a:p>
            <a:pPr marL="285750" indent="-285750" algn="ctr">
              <a:buFontTx/>
              <a:buChar char="-"/>
            </a:pPr>
            <a:r>
              <a:rPr lang="en-US" sz="2400" u="sng" dirty="0" smtClean="0"/>
              <a:t>Proprietor</a:t>
            </a:r>
            <a:r>
              <a:rPr lang="en-US" sz="2400" dirty="0" smtClean="0"/>
              <a:t> : prevent use if -&gt; </a:t>
            </a:r>
            <a:r>
              <a:rPr lang="en-US" sz="2400" b="1" dirty="0" smtClean="0"/>
              <a:t>an adverse effect</a:t>
            </a:r>
            <a:r>
              <a:rPr lang="en-US" sz="2400" dirty="0" smtClean="0"/>
              <a:t> on one of </a:t>
            </a:r>
            <a:r>
              <a:rPr lang="en-US" sz="2400" b="1" dirty="0" smtClean="0"/>
              <a:t>TM’s FUNCTIONS :</a:t>
            </a:r>
          </a:p>
          <a:p>
            <a:pPr marL="285750" indent="-285750" algn="ctr">
              <a:buFontTx/>
              <a:buChar char="-"/>
            </a:pPr>
            <a:r>
              <a:rPr lang="en-US" sz="2400" b="1" dirty="0" smtClean="0"/>
              <a:t>Function of indicating origin </a:t>
            </a:r>
          </a:p>
          <a:p>
            <a:pPr marL="285750" indent="-285750" algn="ctr">
              <a:buFontTx/>
              <a:buChar char="-"/>
            </a:pPr>
            <a:r>
              <a:rPr lang="en-US" sz="2400" b="1" dirty="0" smtClean="0"/>
              <a:t>Advertising function</a:t>
            </a:r>
          </a:p>
          <a:p>
            <a:pPr marL="285750" indent="-285750" algn="ctr">
              <a:buFontTx/>
              <a:buChar char="-"/>
            </a:pPr>
            <a:r>
              <a:rPr lang="en-US" sz="2400" b="1" dirty="0" smtClean="0"/>
              <a:t>Investment function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2548380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4550" y="0"/>
            <a:ext cx="10515600" cy="1079500"/>
          </a:xfrm>
        </p:spPr>
        <p:txBody>
          <a:bodyPr/>
          <a:lstStyle/>
          <a:p>
            <a:pPr algn="ctr"/>
            <a:r>
              <a:rPr lang="en-US" b="1" u="sng" dirty="0">
                <a:latin typeface="+mn-lt"/>
              </a:rPr>
              <a:t>CONCLUSIONS</a:t>
            </a:r>
            <a:endParaRPr lang="el-GR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4800" y="1054100"/>
            <a:ext cx="11595100" cy="5803899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TM Proprietor : </a:t>
            </a:r>
            <a:r>
              <a:rPr lang="en-US" b="1" dirty="0" smtClean="0"/>
              <a:t>prevent use </a:t>
            </a:r>
            <a:r>
              <a:rPr lang="en-US" dirty="0" smtClean="0"/>
              <a:t>-&gt; liable – adverse effect – TM’s functions </a:t>
            </a:r>
          </a:p>
          <a:p>
            <a:pPr algn="ctr"/>
            <a:r>
              <a:rPr lang="en-US" b="1" dirty="0" smtClean="0"/>
              <a:t>Such use</a:t>
            </a:r>
            <a:r>
              <a:rPr lang="en-US" dirty="0" smtClean="0"/>
              <a:t>: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u="sng" dirty="0"/>
              <a:t>a</a:t>
            </a:r>
            <a:r>
              <a:rPr lang="en-US" u="sng" dirty="0" smtClean="0"/>
              <a:t>dversely affects </a:t>
            </a:r>
            <a:r>
              <a:rPr lang="en-US" dirty="0" smtClean="0"/>
              <a:t>the TM’s function of </a:t>
            </a:r>
            <a:r>
              <a:rPr lang="en-US" b="1" dirty="0" smtClean="0"/>
              <a:t>indicating origin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  </a:t>
            </a:r>
            <a:r>
              <a:rPr lang="en-US" u="sng" dirty="0" smtClean="0"/>
              <a:t>does not adversely affect </a:t>
            </a:r>
            <a:r>
              <a:rPr lang="en-US" dirty="0" smtClean="0"/>
              <a:t>the TM’s </a:t>
            </a:r>
            <a:r>
              <a:rPr lang="en-US" b="1" dirty="0" smtClean="0"/>
              <a:t>advertising function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u="sng" dirty="0"/>
              <a:t>a</a:t>
            </a:r>
            <a:r>
              <a:rPr lang="en-US" u="sng" dirty="0" smtClean="0"/>
              <a:t>dversely affects </a:t>
            </a:r>
            <a:r>
              <a:rPr lang="en-US" dirty="0" smtClean="0"/>
              <a:t>the TM’s </a:t>
            </a:r>
            <a:r>
              <a:rPr lang="en-US" b="1" dirty="0" smtClean="0"/>
              <a:t>investment function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 smtClean="0"/>
          </a:p>
          <a:p>
            <a:pPr algn="ctr"/>
            <a:r>
              <a:rPr lang="en-US" dirty="0" smtClean="0"/>
              <a:t>TM proprietor : </a:t>
            </a:r>
            <a:r>
              <a:rPr lang="en-US" b="1" dirty="0" smtClean="0"/>
              <a:t>prevent advertising </a:t>
            </a:r>
            <a:r>
              <a:rPr lang="en-US" dirty="0" smtClean="0"/>
              <a:t>– </a:t>
            </a:r>
            <a:r>
              <a:rPr lang="en-US" b="1" i="1" dirty="0" smtClean="0"/>
              <a:t>“keywords” </a:t>
            </a:r>
            <a:r>
              <a:rPr lang="en-US" dirty="0" smtClean="0"/>
              <a:t>:</a:t>
            </a:r>
          </a:p>
          <a:p>
            <a:pPr algn="ctr"/>
            <a:r>
              <a:rPr lang="en-US" dirty="0" smtClean="0"/>
              <a:t>TM with Reputation -&gt; unfair advantage of distinctive character or repute of the TM (free riding)</a:t>
            </a:r>
          </a:p>
          <a:p>
            <a:pPr algn="ctr"/>
            <a:r>
              <a:rPr lang="en-US" dirty="0" smtClean="0"/>
              <a:t>Advertising -&gt; detrimental to that distinctive character (dilution) or to the repute (</a:t>
            </a:r>
            <a:r>
              <a:rPr lang="en-US" dirty="0" err="1" smtClean="0"/>
              <a:t>tarnishment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9444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1"/>
            <a:ext cx="10972800" cy="9652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The dispute in the main proceedings and the questions referred for a preliminary ruling</a:t>
            </a:r>
            <a:endParaRPr lang="el-GR" sz="3200" b="1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49300" y="965200"/>
            <a:ext cx="10604500" cy="5397499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b="1" dirty="0" smtClean="0"/>
              <a:t>Google</a:t>
            </a:r>
            <a:r>
              <a:rPr lang="en-US" dirty="0" smtClean="0"/>
              <a:t> operates an internet search engine</a:t>
            </a:r>
          </a:p>
          <a:p>
            <a:pPr algn="ctr"/>
            <a:endParaRPr lang="en-US" sz="2400" dirty="0" smtClean="0"/>
          </a:p>
          <a:p>
            <a:pPr marL="457200" indent="-457200" algn="ctr">
              <a:buFont typeface="+mj-lt"/>
              <a:buAutoNum type="arabicPeriod"/>
            </a:pPr>
            <a:r>
              <a:rPr lang="en-US" sz="2400" dirty="0" smtClean="0"/>
              <a:t>“natural” results</a:t>
            </a:r>
          </a:p>
          <a:p>
            <a:pPr marL="457200" indent="-457200" algn="ctr">
              <a:buFont typeface="+mj-lt"/>
              <a:buAutoNum type="arabicPeriod"/>
            </a:pPr>
            <a:endParaRPr lang="en-US" sz="2400" dirty="0" smtClean="0"/>
          </a:p>
          <a:p>
            <a:pPr marL="457200" indent="-457200" algn="ctr">
              <a:buFont typeface="+mj-lt"/>
              <a:buAutoNum type="arabicPeriod"/>
            </a:pPr>
            <a:r>
              <a:rPr lang="en-US" sz="2400" dirty="0" smtClean="0"/>
              <a:t>a paid referencing service called </a:t>
            </a:r>
            <a:r>
              <a:rPr lang="en-US" sz="2400" b="1" i="1" dirty="0" smtClean="0"/>
              <a:t>“</a:t>
            </a:r>
            <a:r>
              <a:rPr lang="en-US" sz="2400" b="1" i="1" dirty="0" err="1" smtClean="0"/>
              <a:t>Adword</a:t>
            </a:r>
            <a:r>
              <a:rPr lang="en-US" sz="2400" b="1" i="1" dirty="0" err="1"/>
              <a:t>s</a:t>
            </a:r>
            <a:r>
              <a:rPr lang="en-US" sz="2400" b="1" i="1" dirty="0" smtClean="0"/>
              <a:t>” </a:t>
            </a:r>
            <a:r>
              <a:rPr lang="en-US" sz="2400" dirty="0" smtClean="0"/>
              <a:t>: the advertising link is accompanied by a short message – </a:t>
            </a:r>
            <a:r>
              <a:rPr lang="en-US" sz="2400" b="1" dirty="0" smtClean="0"/>
              <a:t>together the link &amp; the message constitute the “ad” </a:t>
            </a:r>
            <a:r>
              <a:rPr lang="en-US" sz="2400" dirty="0" smtClean="0"/>
              <a:t>– a fee for the referencing service is payable by the advertiser for each click on the advertising link</a:t>
            </a:r>
          </a:p>
          <a:p>
            <a:pPr marL="457200" indent="-457200" algn="ctr">
              <a:buFont typeface="+mj-lt"/>
              <a:buAutoNum type="arabicPeriod"/>
            </a:pPr>
            <a:endParaRPr lang="en-US" sz="2400" dirty="0" smtClean="0"/>
          </a:p>
          <a:p>
            <a:pPr algn="ctr"/>
            <a:r>
              <a:rPr lang="en-US" sz="2400" dirty="0" smtClean="0"/>
              <a:t>a number of advertisers can reserve the </a:t>
            </a:r>
            <a:r>
              <a:rPr lang="en-US" sz="2400" b="1" dirty="0" smtClean="0"/>
              <a:t>same keyword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Google has set up an automated process for the selection of keywords and the creation of ads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753640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9525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+mn-lt"/>
              </a:rPr>
              <a:t>FACTS</a:t>
            </a:r>
            <a:endParaRPr lang="el-GR" b="1" u="sng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u="sng" dirty="0" smtClean="0"/>
              <a:t>Vuitton</a:t>
            </a:r>
          </a:p>
          <a:p>
            <a:pPr marL="0" indent="0" algn="ctr">
              <a:buNone/>
            </a:pPr>
            <a:endParaRPr lang="en-US" sz="3200" b="1" u="sng" dirty="0" smtClean="0"/>
          </a:p>
          <a:p>
            <a:pPr algn="ctr"/>
            <a:r>
              <a:rPr lang="en-US" sz="2400" dirty="0" smtClean="0"/>
              <a:t> it trades luxury bags &amp; other leather goods</a:t>
            </a:r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r>
              <a:rPr lang="en-US" sz="2400" dirty="0"/>
              <a:t>i</a:t>
            </a:r>
            <a:r>
              <a:rPr lang="en-US" sz="2400" dirty="0" smtClean="0"/>
              <a:t>t is the proprietor of the</a:t>
            </a:r>
            <a:r>
              <a:rPr lang="en-US" sz="2400" u="sng" dirty="0" smtClean="0"/>
              <a:t> CTM </a:t>
            </a:r>
            <a:r>
              <a:rPr lang="en-US" sz="2400" b="1" dirty="0" smtClean="0"/>
              <a:t>“</a:t>
            </a:r>
            <a:r>
              <a:rPr lang="en-US" sz="2400" b="1" dirty="0"/>
              <a:t>V</a:t>
            </a:r>
            <a:r>
              <a:rPr lang="en-US" sz="2400" b="1" dirty="0" smtClean="0"/>
              <a:t>uitton” </a:t>
            </a:r>
            <a:r>
              <a:rPr lang="en-US" sz="2400" dirty="0" smtClean="0"/>
              <a:t>&amp; of the </a:t>
            </a:r>
            <a:r>
              <a:rPr lang="en-US" sz="2400" u="sng" dirty="0" smtClean="0"/>
              <a:t>French national trademarks</a:t>
            </a:r>
          </a:p>
          <a:p>
            <a:pPr marL="0" indent="0" algn="ctr">
              <a:buNone/>
            </a:pPr>
            <a:r>
              <a:rPr lang="en-US" sz="2400" b="1" dirty="0" smtClean="0"/>
              <a:t>“Louis Vuitton” </a:t>
            </a:r>
            <a:r>
              <a:rPr lang="en-US" sz="2400" dirty="0" smtClean="0"/>
              <a:t>&amp; </a:t>
            </a:r>
            <a:r>
              <a:rPr lang="en-US" sz="2400" b="1" dirty="0" smtClean="0"/>
              <a:t>“LV”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 algn="ctr"/>
            <a:r>
              <a:rPr lang="en-US" sz="2400" b="1" dirty="0" smtClean="0"/>
              <a:t>Reputation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 algn="ctr"/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92244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406400"/>
            <a:ext cx="10515600" cy="577056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Beginning of 2003 Vuitton </a:t>
            </a:r>
            <a:r>
              <a:rPr lang="en-US" sz="2400" dirty="0" smtClean="0"/>
              <a:t>: its trademarks into Google search engine</a:t>
            </a:r>
          </a:p>
          <a:p>
            <a:pPr algn="ctr"/>
            <a:endParaRPr lang="en-US" sz="2400" dirty="0" smtClean="0"/>
          </a:p>
          <a:p>
            <a:pPr algn="ctr">
              <a:buFontTx/>
              <a:buChar char="-"/>
            </a:pPr>
            <a:r>
              <a:rPr lang="en-US" sz="2400" dirty="0" smtClean="0"/>
              <a:t>“</a:t>
            </a:r>
            <a:r>
              <a:rPr lang="en-US" sz="2400" b="1" dirty="0" smtClean="0"/>
              <a:t>sponsored links</a:t>
            </a:r>
            <a:r>
              <a:rPr lang="en-US" sz="2400" dirty="0" smtClean="0"/>
              <a:t>”: links to sites offering imitation versions of Vuitton products</a:t>
            </a:r>
          </a:p>
          <a:p>
            <a:pPr marL="0" indent="0" algn="ctr">
              <a:buNone/>
            </a:pPr>
            <a:r>
              <a:rPr lang="en-US" sz="2400" dirty="0" smtClean="0"/>
              <a:t> </a:t>
            </a:r>
          </a:p>
          <a:p>
            <a:pPr algn="ctr">
              <a:buFontTx/>
              <a:buChar char="-"/>
            </a:pPr>
            <a:r>
              <a:rPr lang="en-US" sz="2400" dirty="0" smtClean="0"/>
              <a:t>“</a:t>
            </a:r>
            <a:r>
              <a:rPr lang="en-US" sz="2400" b="1" dirty="0" smtClean="0"/>
              <a:t>keywords</a:t>
            </a:r>
            <a:r>
              <a:rPr lang="en-US" sz="2400" dirty="0" smtClean="0"/>
              <a:t>” was also used in combination with expressions indicating imitations, such as “</a:t>
            </a:r>
            <a:r>
              <a:rPr lang="en-US" sz="2400" b="1" dirty="0" smtClean="0"/>
              <a:t>imitation</a:t>
            </a:r>
            <a:r>
              <a:rPr lang="en-US" sz="2400" dirty="0" smtClean="0"/>
              <a:t>” &amp; “</a:t>
            </a:r>
            <a:r>
              <a:rPr lang="en-US" sz="2400" b="1" dirty="0" smtClean="0"/>
              <a:t>copy</a:t>
            </a:r>
            <a:r>
              <a:rPr lang="en-US" sz="2400" dirty="0" smtClean="0"/>
              <a:t>”</a:t>
            </a:r>
          </a:p>
          <a:p>
            <a:pPr algn="ctr">
              <a:buFontTx/>
              <a:buChar char="-"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 smtClean="0"/>
              <a:t>Vuitton brought </a:t>
            </a:r>
            <a:r>
              <a:rPr lang="en-US" sz="2400" dirty="0" smtClean="0"/>
              <a:t>proceedings </a:t>
            </a:r>
            <a:r>
              <a:rPr lang="en-US" sz="2400" dirty="0" smtClean="0"/>
              <a:t>against Google </a:t>
            </a:r>
          </a:p>
          <a:p>
            <a:pPr marL="0" indent="0" algn="ctr">
              <a:buNone/>
            </a:pPr>
            <a:r>
              <a:rPr lang="en-US" sz="2400" dirty="0" smtClean="0"/>
              <a:t>to obtaining a declaration that </a:t>
            </a:r>
            <a:r>
              <a:rPr lang="en-US" sz="2400" b="1" u="sng" dirty="0" smtClean="0"/>
              <a:t>Google had infringed its trademarks</a:t>
            </a:r>
            <a:endParaRPr lang="el-GR" sz="2400" b="1" u="sng" dirty="0"/>
          </a:p>
        </p:txBody>
      </p:sp>
      <p:sp>
        <p:nvSpPr>
          <p:cNvPr id="4" name="Δεξιό βέλος 3"/>
          <p:cNvSpPr/>
          <p:nvPr/>
        </p:nvSpPr>
        <p:spPr>
          <a:xfrm>
            <a:off x="2114804" y="3441700"/>
            <a:ext cx="978408" cy="484632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3274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279400" y="0"/>
            <a:ext cx="11087100" cy="68580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i="1" dirty="0" smtClean="0"/>
              <a:t>Tribunal de grand instance de Paris</a:t>
            </a:r>
            <a:r>
              <a:rPr lang="en-US" dirty="0" smtClean="0"/>
              <a:t>: Google was found guilty</a:t>
            </a:r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i="1" dirty="0" smtClean="0"/>
              <a:t>Court de cassation </a:t>
            </a:r>
            <a:r>
              <a:rPr lang="en-US" dirty="0" smtClean="0"/>
              <a:t>: it decided to refer </a:t>
            </a:r>
            <a:r>
              <a:rPr lang="en-US" u="sng" dirty="0" smtClean="0"/>
              <a:t>the following questions to the Court for preliminary ruling:</a:t>
            </a:r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sz="2000" b="1" dirty="0" smtClean="0"/>
              <a:t>1.</a:t>
            </a:r>
            <a:r>
              <a:rPr lang="en-US" sz="2000" dirty="0" smtClean="0"/>
              <a:t>      </a:t>
            </a:r>
            <a:r>
              <a:rPr lang="en-US" sz="2400" b="1" dirty="0" smtClean="0"/>
              <a:t>Does </a:t>
            </a:r>
            <a:r>
              <a:rPr lang="en-US" sz="2400" b="1" u="sng" dirty="0" smtClean="0"/>
              <a:t>the provider </a:t>
            </a:r>
            <a:r>
              <a:rPr lang="en-US" sz="2400" b="1" dirty="0" smtClean="0"/>
              <a:t>who makes available to advertisers keywords reproducing or imitating registered trade marks</a:t>
            </a:r>
            <a:r>
              <a:rPr lang="en-US" sz="2400" b="1" u="sng" dirty="0" smtClean="0"/>
              <a:t> </a:t>
            </a:r>
            <a:r>
              <a:rPr lang="en-US" sz="2400" b="1" u="sng" dirty="0" smtClean="0"/>
              <a:t>use </a:t>
            </a:r>
            <a:r>
              <a:rPr lang="en-US" sz="2400" b="1" u="sng" dirty="0" smtClean="0"/>
              <a:t>those trade marks </a:t>
            </a:r>
            <a:r>
              <a:rPr lang="en-US" sz="2400" b="1" dirty="0" smtClean="0"/>
              <a:t>in a manner which their proprietor is entitled to prevent?</a:t>
            </a:r>
          </a:p>
          <a:p>
            <a:pPr marL="0" indent="0" algn="ctr">
              <a:buNone/>
            </a:pPr>
            <a:endParaRPr lang="el-GR" sz="2000" dirty="0" smtClean="0"/>
          </a:p>
          <a:p>
            <a:pPr marL="0" indent="0" algn="ctr">
              <a:buNone/>
            </a:pPr>
            <a:r>
              <a:rPr lang="en-US" sz="2400" b="1" dirty="0" smtClean="0"/>
              <a:t>2.      In the event that the trademarks have a </a:t>
            </a:r>
            <a:r>
              <a:rPr lang="en-US" sz="2400" b="1" u="sng" dirty="0" smtClean="0"/>
              <a:t>reputation</a:t>
            </a:r>
            <a:r>
              <a:rPr lang="en-US" sz="2400" b="1" dirty="0" smtClean="0"/>
              <a:t>, may the proprietor oppose such use?</a:t>
            </a:r>
          </a:p>
          <a:p>
            <a:pPr marL="0" indent="0" algn="ctr">
              <a:buNone/>
            </a:pPr>
            <a:endParaRPr lang="el-GR" sz="2000" dirty="0" smtClean="0"/>
          </a:p>
          <a:p>
            <a:pPr marL="0" indent="0" algn="ctr">
              <a:buNone/>
            </a:pPr>
            <a:r>
              <a:rPr lang="en-US" sz="2400" b="1" dirty="0" smtClean="0"/>
              <a:t>3.      May </a:t>
            </a:r>
            <a:r>
              <a:rPr lang="en-US" sz="2400" b="1" u="sng" dirty="0" smtClean="0"/>
              <a:t>the provider of the paid referencing service </a:t>
            </a:r>
            <a:r>
              <a:rPr lang="en-US" sz="2400" b="1" dirty="0" smtClean="0"/>
              <a:t>be regarded as </a:t>
            </a:r>
            <a:r>
              <a:rPr lang="en-US" sz="2400" b="1" u="sng" dirty="0" smtClean="0"/>
              <a:t>providing an information society service </a:t>
            </a:r>
            <a:r>
              <a:rPr lang="en-US" sz="2400" b="1" dirty="0" smtClean="0"/>
              <a:t>consisting of the storage of information provided by the recipient of the service, so that the provider </a:t>
            </a:r>
            <a:r>
              <a:rPr lang="en-US" sz="2400" b="1" u="sng" dirty="0" smtClean="0"/>
              <a:t>cannot incur liability until it has been notified by the trade mark proprietor of the unlawful use of the sign by the advertiser</a:t>
            </a:r>
            <a:r>
              <a:rPr lang="en-US" sz="2400" b="1" dirty="0" smtClean="0"/>
              <a:t>?</a:t>
            </a:r>
            <a:endParaRPr lang="el-GR" sz="2400" b="1" dirty="0" smtClean="0"/>
          </a:p>
          <a:p>
            <a:pPr marL="0" indent="0" algn="ctr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26121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+mn-lt"/>
              </a:rPr>
              <a:t>Does the </a:t>
            </a:r>
            <a:r>
              <a:rPr lang="en-US" sz="2800" b="1" dirty="0" smtClean="0">
                <a:latin typeface="+mn-lt"/>
              </a:rPr>
              <a:t>provider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smtClean="0">
                <a:latin typeface="+mn-lt"/>
              </a:rPr>
              <a:t>use </a:t>
            </a:r>
            <a:r>
              <a:rPr lang="en-US" sz="2800" b="1" dirty="0">
                <a:latin typeface="+mn-lt"/>
              </a:rPr>
              <a:t>those </a:t>
            </a:r>
            <a:r>
              <a:rPr lang="en-US" sz="2800" b="1" dirty="0" smtClean="0">
                <a:latin typeface="+mn-lt"/>
              </a:rPr>
              <a:t>trademarks? </a:t>
            </a:r>
            <a:endParaRPr lang="el-GR" sz="2800" b="1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054100"/>
            <a:ext cx="10515600" cy="5122863"/>
          </a:xfrm>
        </p:spPr>
        <p:txBody>
          <a:bodyPr>
            <a:normAutofit/>
          </a:bodyPr>
          <a:lstStyle/>
          <a:p>
            <a:pPr marL="457200" indent="-457200" algn="ctr">
              <a:buFont typeface="+mj-lt"/>
              <a:buAutoNum type="alphaLcPeriod"/>
            </a:pPr>
            <a:r>
              <a:rPr lang="en-US" sz="2400" b="1" dirty="0" smtClean="0"/>
              <a:t>Use in the </a:t>
            </a:r>
            <a:r>
              <a:rPr lang="en-US" sz="2400" b="1" u="sng" dirty="0" smtClean="0"/>
              <a:t>course of trade </a:t>
            </a:r>
            <a:r>
              <a:rPr lang="en-US" sz="2400" dirty="0" smtClean="0"/>
              <a:t>: the provider operates “in the course of trade”, </a:t>
            </a:r>
            <a:r>
              <a:rPr lang="en-US" sz="2400" u="sng" dirty="0" smtClean="0"/>
              <a:t>however </a:t>
            </a:r>
            <a:r>
              <a:rPr lang="en-US" sz="2400" dirty="0" smtClean="0"/>
              <a:t>he does not “use” those signs within the terms of Art. 5 of Dir. 89/104 </a:t>
            </a:r>
            <a:r>
              <a:rPr lang="en-US" sz="2400" dirty="0"/>
              <a:t>&amp;</a:t>
            </a:r>
            <a:r>
              <a:rPr lang="en-US" sz="2400" dirty="0" smtClean="0"/>
              <a:t> Art. 9 of Reg. No. 40/94</a:t>
            </a:r>
          </a:p>
          <a:p>
            <a:pPr marL="457200" indent="-457200" algn="ctr">
              <a:buFont typeface="+mj-lt"/>
              <a:buAutoNum type="alphaLcPeriod"/>
            </a:pPr>
            <a:endParaRPr lang="en-US" sz="2400" dirty="0" smtClean="0"/>
          </a:p>
          <a:p>
            <a:pPr marL="457200" indent="-457200" algn="ctr">
              <a:buFont typeface="+mj-lt"/>
              <a:buAutoNum type="alphaLcPeriod"/>
            </a:pPr>
            <a:r>
              <a:rPr lang="en-US" sz="2400" dirty="0" smtClean="0"/>
              <a:t> </a:t>
            </a:r>
            <a:r>
              <a:rPr lang="en-US" sz="2400" b="1" dirty="0" smtClean="0"/>
              <a:t>Use in relation to </a:t>
            </a:r>
            <a:r>
              <a:rPr lang="en-US" sz="2400" b="1" u="sng" dirty="0" smtClean="0"/>
              <a:t>goods or services </a:t>
            </a:r>
            <a:r>
              <a:rPr lang="en-US" sz="2400" b="1" dirty="0" smtClean="0"/>
              <a:t>: </a:t>
            </a:r>
            <a:r>
              <a:rPr lang="en-US" sz="2400" dirty="0" smtClean="0"/>
              <a:t>use by an advertiser of a sign identical with a trademark as a keyword in the context of an internet referencing service</a:t>
            </a:r>
          </a:p>
          <a:p>
            <a:pPr marL="457200" indent="-457200" algn="ctr">
              <a:buFont typeface="+mj-lt"/>
              <a:buAutoNum type="alphaLcPeriod"/>
            </a:pPr>
            <a:endParaRPr lang="en-US" sz="2400" dirty="0" smtClean="0"/>
          </a:p>
          <a:p>
            <a:pPr marL="457200" indent="-457200" algn="ctr">
              <a:buFont typeface="+mj-lt"/>
              <a:buAutoNum type="alphaLcPeriod"/>
            </a:pPr>
            <a:r>
              <a:rPr lang="en-US" sz="2400" b="1" dirty="0" smtClean="0"/>
              <a:t>Use liable to have an adverse effect on the </a:t>
            </a:r>
            <a:r>
              <a:rPr lang="en-US" sz="2400" b="1" u="sng" dirty="0" smtClean="0"/>
              <a:t>functions </a:t>
            </a:r>
            <a:r>
              <a:rPr lang="en-US" sz="2400" b="1" dirty="0" smtClean="0"/>
              <a:t>of the trademark:</a:t>
            </a:r>
          </a:p>
          <a:p>
            <a:pPr marL="0" indent="0" algn="ctr">
              <a:buNone/>
            </a:pPr>
            <a:r>
              <a:rPr lang="en-US" sz="2400" dirty="0" smtClean="0"/>
              <a:t>it follows from the case-law that the proprietor cannot oppose the use of a sign identical with the mark </a:t>
            </a:r>
            <a:r>
              <a:rPr lang="en-US" sz="2400" b="1" dirty="0" smtClean="0"/>
              <a:t>if that use is not liable to cause detriment to any of the functions of that mark</a:t>
            </a:r>
            <a:r>
              <a:rPr lang="en-US" sz="2400" dirty="0" smtClean="0"/>
              <a:t> (“</a:t>
            </a:r>
            <a:r>
              <a:rPr lang="en-US" sz="2400" i="1" dirty="0" smtClean="0"/>
              <a:t>Arsenal Football Club”</a:t>
            </a:r>
            <a:r>
              <a:rPr lang="en-US" sz="2400" dirty="0" smtClean="0"/>
              <a:t>, par. 54, “</a:t>
            </a:r>
            <a:r>
              <a:rPr lang="en-US" sz="2400" i="1" dirty="0" smtClean="0"/>
              <a:t>L’ </a:t>
            </a:r>
            <a:r>
              <a:rPr lang="en-US" sz="2400" i="1" dirty="0" err="1" smtClean="0"/>
              <a:t>Oréal</a:t>
            </a:r>
            <a:r>
              <a:rPr lang="en-US" sz="2400" i="1" dirty="0" smtClean="0"/>
              <a:t> and Others</a:t>
            </a:r>
            <a:r>
              <a:rPr lang="en-US" sz="2400" dirty="0" smtClean="0"/>
              <a:t>”, par. 60)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539194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Διάγραμμα 4"/>
          <p:cNvGraphicFramePr/>
          <p:nvPr>
            <p:extLst>
              <p:ext uri="{D42A27DB-BD31-4B8C-83A1-F6EECF244321}">
                <p14:modId xmlns:p14="http://schemas.microsoft.com/office/powerpoint/2010/main" val="3500032963"/>
              </p:ext>
            </p:extLst>
          </p:nvPr>
        </p:nvGraphicFramePr>
        <p:xfrm>
          <a:off x="1993900" y="1227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693152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1770</Words>
  <Application>Microsoft Office PowerPoint</Application>
  <PresentationFormat>Ευρεία οθόνη</PresentationFormat>
  <Paragraphs>298</Paragraphs>
  <Slides>33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Θέμα του Office</vt:lpstr>
      <vt:lpstr>TRADEMARK LAW SEMINAR  The “Adwords” referencing service  CHRISTOS CHRISSANTHIS &amp; PARTNERS &amp; Antonia Vasilogamvrou</vt:lpstr>
      <vt:lpstr>Παρουσίαση του PowerPoint</vt:lpstr>
      <vt:lpstr>LEGAL CONTEXT</vt:lpstr>
      <vt:lpstr>The dispute in the main proceedings and the questions referred for a preliminary ruling</vt:lpstr>
      <vt:lpstr>FACTS</vt:lpstr>
      <vt:lpstr>Παρουσίαση του PowerPoint</vt:lpstr>
      <vt:lpstr>Παρουσίαση του PowerPoint</vt:lpstr>
      <vt:lpstr>Does the provider use those trademarks? </vt:lpstr>
      <vt:lpstr>Παρουσίαση του PowerPoint</vt:lpstr>
      <vt:lpstr>CONCLUSIONS</vt:lpstr>
      <vt:lpstr>2. ECJ – C-278/2008 </vt:lpstr>
      <vt:lpstr>LEGAL CONTEXT</vt:lpstr>
      <vt:lpstr>The dispute in the main proceedings and the questions referred for a preliminary ruling</vt:lpstr>
      <vt:lpstr>Παρουσίαση του PowerPoint</vt:lpstr>
      <vt:lpstr>FACTS</vt:lpstr>
      <vt:lpstr>Preliminary questions</vt:lpstr>
      <vt:lpstr>Παρουσίαση του PowerPoint</vt:lpstr>
      <vt:lpstr> 3. ECJ – C-324/2009 </vt:lpstr>
      <vt:lpstr>LEGAL CONTEXT</vt:lpstr>
      <vt:lpstr>The dispute in the main proceedings and the questions referred for a preliminary ruling</vt:lpstr>
      <vt:lpstr>FACTS</vt:lpstr>
      <vt:lpstr>Παρουσίαση του PowerPoint</vt:lpstr>
      <vt:lpstr>Consideration on the questions referred</vt:lpstr>
      <vt:lpstr>Παρουσίαση του PowerPoint</vt:lpstr>
      <vt:lpstr>CONCLUSIONS</vt:lpstr>
      <vt:lpstr>Παρουσίαση του PowerPoint</vt:lpstr>
      <vt:lpstr>4. ECJ – C-323/2009 </vt:lpstr>
      <vt:lpstr>LEGAL CONTEXT</vt:lpstr>
      <vt:lpstr>FACTS</vt:lpstr>
      <vt:lpstr>Παρουσίαση του PowerPoint</vt:lpstr>
      <vt:lpstr>Google search engine -&gt; “sponsored links” -&gt; M &amp; S advertisement </vt:lpstr>
      <vt:lpstr>Παρουσίαση του PowerPoint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antonia vasilogamvrou</dc:creator>
  <cp:lastModifiedBy>CHRISTOS CHRISSANTHIS</cp:lastModifiedBy>
  <cp:revision>173</cp:revision>
  <dcterms:created xsi:type="dcterms:W3CDTF">2015-12-07T14:54:13Z</dcterms:created>
  <dcterms:modified xsi:type="dcterms:W3CDTF">2015-12-13T09:00:40Z</dcterms:modified>
</cp:coreProperties>
</file>