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71" r:id="rId4"/>
    <p:sldId id="258" r:id="rId5"/>
    <p:sldId id="267" r:id="rId6"/>
    <p:sldId id="268" r:id="rId7"/>
    <p:sldId id="269" r:id="rId8"/>
    <p:sldId id="270" r:id="rId9"/>
    <p:sldId id="272" r:id="rId10"/>
    <p:sldId id="292" r:id="rId11"/>
    <p:sldId id="279" r:id="rId12"/>
    <p:sldId id="277" r:id="rId13"/>
    <p:sldId id="278" r:id="rId14"/>
    <p:sldId id="280" r:id="rId15"/>
    <p:sldId id="281" r:id="rId16"/>
    <p:sldId id="273" r:id="rId17"/>
    <p:sldId id="284" r:id="rId18"/>
    <p:sldId id="285" r:id="rId19"/>
    <p:sldId id="274" r:id="rId20"/>
    <p:sldId id="276" r:id="rId21"/>
    <p:sldId id="275" r:id="rId22"/>
    <p:sldId id="282" r:id="rId23"/>
    <p:sldId id="283" r:id="rId24"/>
    <p:sldId id="286" r:id="rId25"/>
    <p:sldId id="287" r:id="rId26"/>
    <p:sldId id="288" r:id="rId27"/>
    <p:sldId id="289" r:id="rId28"/>
    <p:sldId id="290" r:id="rId29"/>
    <p:sldId id="291"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6" d="100"/>
          <a:sy n="76" d="100"/>
        </p:scale>
        <p:origin x="3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119396-C033-441A-8D1E-AFC7BEA1112A}" type="datetimeFigureOut">
              <a:rPr lang="el-GR" smtClean="0"/>
              <a:t>15/12/2021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0FF1EE-C951-4874-9EA3-AADA10A7AA91}" type="slidenum">
              <a:rPr lang="el-GR" smtClean="0"/>
              <a:t>‹#›</a:t>
            </a:fld>
            <a:endParaRPr lang="el-GR"/>
          </a:p>
        </p:txBody>
      </p:sp>
    </p:spTree>
    <p:extLst>
      <p:ext uri="{BB962C8B-B14F-4D97-AF65-F5344CB8AC3E}">
        <p14:creationId xmlns:p14="http://schemas.microsoft.com/office/powerpoint/2010/main" val="3194182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CBA4E2-4278-4F48-B295-3AE349018A4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17719B4-94D9-49BA-9DFB-F2E9F6E427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204A6C4-2FC2-444E-B6C2-9F95F5F4F775}"/>
              </a:ext>
            </a:extLst>
          </p:cNvPr>
          <p:cNvSpPr>
            <a:spLocks noGrp="1"/>
          </p:cNvSpPr>
          <p:nvPr>
            <p:ph type="dt" sz="half" idx="10"/>
          </p:nvPr>
        </p:nvSpPr>
        <p:spPr/>
        <p:txBody>
          <a:bodyPr/>
          <a:lstStyle/>
          <a:p>
            <a:fld id="{4A0CE0BC-EC26-4AE9-900A-B8F512212DEA}" type="datetime1">
              <a:rPr lang="el-GR" smtClean="0"/>
              <a:t>15/12/2021</a:t>
            </a:fld>
            <a:endParaRPr lang="el-GR"/>
          </a:p>
        </p:txBody>
      </p:sp>
      <p:sp>
        <p:nvSpPr>
          <p:cNvPr id="5" name="Θέση υποσέλιδου 4">
            <a:extLst>
              <a:ext uri="{FF2B5EF4-FFF2-40B4-BE49-F238E27FC236}">
                <a16:creationId xmlns:a16="http://schemas.microsoft.com/office/drawing/2014/main" id="{FDBE5426-77C4-4F9A-BC59-8E7874CF9038}"/>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2D67D71D-1D00-43A4-BD71-771410B245B6}"/>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341691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C8FF7E-7E57-4484-B7D4-6C3DE350ADB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970EC78-E9F8-4733-9D5F-CC8539B2A1B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B68EA67-7FD8-4C0E-B2D7-369C7451EA6E}"/>
              </a:ext>
            </a:extLst>
          </p:cNvPr>
          <p:cNvSpPr>
            <a:spLocks noGrp="1"/>
          </p:cNvSpPr>
          <p:nvPr>
            <p:ph type="dt" sz="half" idx="10"/>
          </p:nvPr>
        </p:nvSpPr>
        <p:spPr/>
        <p:txBody>
          <a:bodyPr/>
          <a:lstStyle/>
          <a:p>
            <a:fld id="{B5505CC8-A081-447E-8D6B-14B8747902F2}" type="datetime1">
              <a:rPr lang="el-GR" smtClean="0"/>
              <a:t>15/12/2021</a:t>
            </a:fld>
            <a:endParaRPr lang="el-GR"/>
          </a:p>
        </p:txBody>
      </p:sp>
      <p:sp>
        <p:nvSpPr>
          <p:cNvPr id="5" name="Θέση υποσέλιδου 4">
            <a:extLst>
              <a:ext uri="{FF2B5EF4-FFF2-40B4-BE49-F238E27FC236}">
                <a16:creationId xmlns:a16="http://schemas.microsoft.com/office/drawing/2014/main" id="{4DF1FAE9-B011-4C03-AC4B-93573BEA035C}"/>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1B70F53C-7AD0-4C9F-8080-5C7D7BE6552D}"/>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1625463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203EDF0-3D86-4498-A9DB-8AC8BEC2813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0B97D20-F67D-48F8-9009-FC5F4E3EBEF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2B270B6-268E-44A8-AA11-1128281C280E}"/>
              </a:ext>
            </a:extLst>
          </p:cNvPr>
          <p:cNvSpPr>
            <a:spLocks noGrp="1"/>
          </p:cNvSpPr>
          <p:nvPr>
            <p:ph type="dt" sz="half" idx="10"/>
          </p:nvPr>
        </p:nvSpPr>
        <p:spPr/>
        <p:txBody>
          <a:bodyPr/>
          <a:lstStyle/>
          <a:p>
            <a:fld id="{F950F9CF-11E4-4897-8523-E3AA7322593A}" type="datetime1">
              <a:rPr lang="el-GR" smtClean="0"/>
              <a:t>15/12/2021</a:t>
            </a:fld>
            <a:endParaRPr lang="el-GR"/>
          </a:p>
        </p:txBody>
      </p:sp>
      <p:sp>
        <p:nvSpPr>
          <p:cNvPr id="5" name="Θέση υποσέλιδου 4">
            <a:extLst>
              <a:ext uri="{FF2B5EF4-FFF2-40B4-BE49-F238E27FC236}">
                <a16:creationId xmlns:a16="http://schemas.microsoft.com/office/drawing/2014/main" id="{0DA348CB-E758-49B3-9C59-2D1D9ECF25C7}"/>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C289613A-EF65-4E80-85C2-CA23FF908CA1}"/>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184687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2BCA32-D3B6-477E-98CE-EC9FF360F9D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6C67A1A-C904-4D40-B2FE-50FA6888A02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4B20E7-B13D-4ACA-8189-DBF5C235BB7C}"/>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FD4F645B-29F9-4DA6-890D-49A8FC89C613}"/>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CEA94AB0-66AE-4CED-A037-1A19EB61A537}"/>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2018761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48E4C2-63D0-4387-9D9A-E45946E2D99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9BE34CA-31B6-44D8-A7DD-1CDC91670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6F220BD-087C-4364-8027-EBB7C4D65F1A}"/>
              </a:ext>
            </a:extLst>
          </p:cNvPr>
          <p:cNvSpPr>
            <a:spLocks noGrp="1"/>
          </p:cNvSpPr>
          <p:nvPr>
            <p:ph type="dt" sz="half" idx="10"/>
          </p:nvPr>
        </p:nvSpPr>
        <p:spPr/>
        <p:txBody>
          <a:bodyPr/>
          <a:lstStyle/>
          <a:p>
            <a:fld id="{C6E64402-061A-4B07-8C77-2EC43A65BEDC}" type="datetime1">
              <a:rPr lang="el-GR" smtClean="0"/>
              <a:t>15/12/2021</a:t>
            </a:fld>
            <a:endParaRPr lang="el-GR"/>
          </a:p>
        </p:txBody>
      </p:sp>
      <p:sp>
        <p:nvSpPr>
          <p:cNvPr id="5" name="Θέση υποσέλιδου 4">
            <a:extLst>
              <a:ext uri="{FF2B5EF4-FFF2-40B4-BE49-F238E27FC236}">
                <a16:creationId xmlns:a16="http://schemas.microsoft.com/office/drawing/2014/main" id="{845A51BC-E3C0-4FBE-9BA2-772EB7D90236}"/>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4C4B44E7-1115-4FCC-9ABE-35161C91123F}"/>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136703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51583-E7E6-420B-815E-33B401B432A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987DA07-319A-4333-9DC1-DA3324B8C98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DD257D0-B75E-4058-AE52-644C3B392A7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49A29C3-35EE-464F-B3A2-2A2046E63CD5}"/>
              </a:ext>
            </a:extLst>
          </p:cNvPr>
          <p:cNvSpPr>
            <a:spLocks noGrp="1"/>
          </p:cNvSpPr>
          <p:nvPr>
            <p:ph type="dt" sz="half" idx="10"/>
          </p:nvPr>
        </p:nvSpPr>
        <p:spPr/>
        <p:txBody>
          <a:bodyPr/>
          <a:lstStyle/>
          <a:p>
            <a:fld id="{5218E50C-8D38-420D-83B5-CB0D4F91FE58}" type="datetime1">
              <a:rPr lang="el-GR" smtClean="0"/>
              <a:t>15/12/2021</a:t>
            </a:fld>
            <a:endParaRPr lang="el-GR"/>
          </a:p>
        </p:txBody>
      </p:sp>
      <p:sp>
        <p:nvSpPr>
          <p:cNvPr id="6" name="Θέση υποσέλιδου 5">
            <a:extLst>
              <a:ext uri="{FF2B5EF4-FFF2-40B4-BE49-F238E27FC236}">
                <a16:creationId xmlns:a16="http://schemas.microsoft.com/office/drawing/2014/main" id="{4D345FCA-2C57-4725-83E7-2DA1ACF7FC8B}"/>
              </a:ext>
            </a:extLst>
          </p:cNvPr>
          <p:cNvSpPr>
            <a:spLocks noGrp="1"/>
          </p:cNvSpPr>
          <p:nvPr>
            <p:ph type="ftr" sz="quarter" idx="11"/>
          </p:nvPr>
        </p:nvSpPr>
        <p:spPr/>
        <p:txBody>
          <a:bodyPr/>
          <a:lstStyle/>
          <a:p>
            <a:r>
              <a:rPr lang="en-US"/>
              <a:t>Christos Chrissanthis</a:t>
            </a:r>
            <a:endParaRPr lang="el-GR"/>
          </a:p>
        </p:txBody>
      </p:sp>
      <p:sp>
        <p:nvSpPr>
          <p:cNvPr id="7" name="Θέση αριθμού διαφάνειας 6">
            <a:extLst>
              <a:ext uri="{FF2B5EF4-FFF2-40B4-BE49-F238E27FC236}">
                <a16:creationId xmlns:a16="http://schemas.microsoft.com/office/drawing/2014/main" id="{6FBDDCAD-0488-40EC-9E35-3C6B19C85DD9}"/>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271198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5E958C-3E8C-4964-A889-BFB62D0F1A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3BE3ACB-2130-4E18-AAE7-B87A9C979F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2F212A3-3633-4F5F-ABE5-BE540C9C212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77E1BF7-5189-42A0-BE4C-A11C6D71EC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8AC1DED-538D-427F-9E66-D22272F1314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924024F-B1D3-44FE-B347-0B428671D46D}"/>
              </a:ext>
            </a:extLst>
          </p:cNvPr>
          <p:cNvSpPr>
            <a:spLocks noGrp="1"/>
          </p:cNvSpPr>
          <p:nvPr>
            <p:ph type="dt" sz="half" idx="10"/>
          </p:nvPr>
        </p:nvSpPr>
        <p:spPr/>
        <p:txBody>
          <a:bodyPr/>
          <a:lstStyle/>
          <a:p>
            <a:fld id="{43AEBBDB-A26F-42A8-8314-383000DBFF3F}" type="datetime1">
              <a:rPr lang="el-GR" smtClean="0"/>
              <a:t>15/12/2021</a:t>
            </a:fld>
            <a:endParaRPr lang="el-GR"/>
          </a:p>
        </p:txBody>
      </p:sp>
      <p:sp>
        <p:nvSpPr>
          <p:cNvPr id="8" name="Θέση υποσέλιδου 7">
            <a:extLst>
              <a:ext uri="{FF2B5EF4-FFF2-40B4-BE49-F238E27FC236}">
                <a16:creationId xmlns:a16="http://schemas.microsoft.com/office/drawing/2014/main" id="{474D733B-33F8-4EE4-BD4B-2DEA448761A7}"/>
              </a:ext>
            </a:extLst>
          </p:cNvPr>
          <p:cNvSpPr>
            <a:spLocks noGrp="1"/>
          </p:cNvSpPr>
          <p:nvPr>
            <p:ph type="ftr" sz="quarter" idx="11"/>
          </p:nvPr>
        </p:nvSpPr>
        <p:spPr/>
        <p:txBody>
          <a:bodyPr/>
          <a:lstStyle/>
          <a:p>
            <a:r>
              <a:rPr lang="en-US"/>
              <a:t>Christos Chrissanthis</a:t>
            </a:r>
            <a:endParaRPr lang="el-GR"/>
          </a:p>
        </p:txBody>
      </p:sp>
      <p:sp>
        <p:nvSpPr>
          <p:cNvPr id="9" name="Θέση αριθμού διαφάνειας 8">
            <a:extLst>
              <a:ext uri="{FF2B5EF4-FFF2-40B4-BE49-F238E27FC236}">
                <a16:creationId xmlns:a16="http://schemas.microsoft.com/office/drawing/2014/main" id="{37DC477D-81DD-4E5B-92AC-D2BC883F5DC1}"/>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3383324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77F458-CCDD-4B20-A34F-0DBAC216D13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6C88200-06BC-4CFB-88F7-D6F090590937}"/>
              </a:ext>
            </a:extLst>
          </p:cNvPr>
          <p:cNvSpPr>
            <a:spLocks noGrp="1"/>
          </p:cNvSpPr>
          <p:nvPr>
            <p:ph type="dt" sz="half" idx="10"/>
          </p:nvPr>
        </p:nvSpPr>
        <p:spPr/>
        <p:txBody>
          <a:bodyPr/>
          <a:lstStyle/>
          <a:p>
            <a:fld id="{7F0A50C5-695B-4B3C-A916-809033E0646C}" type="datetime1">
              <a:rPr lang="el-GR" smtClean="0"/>
              <a:t>15/12/2021</a:t>
            </a:fld>
            <a:endParaRPr lang="el-GR"/>
          </a:p>
        </p:txBody>
      </p:sp>
      <p:sp>
        <p:nvSpPr>
          <p:cNvPr id="4" name="Θέση υποσέλιδου 3">
            <a:extLst>
              <a:ext uri="{FF2B5EF4-FFF2-40B4-BE49-F238E27FC236}">
                <a16:creationId xmlns:a16="http://schemas.microsoft.com/office/drawing/2014/main" id="{6E2177EC-B5E4-485C-BAA8-0E80D61E6F16}"/>
              </a:ext>
            </a:extLst>
          </p:cNvPr>
          <p:cNvSpPr>
            <a:spLocks noGrp="1"/>
          </p:cNvSpPr>
          <p:nvPr>
            <p:ph type="ftr" sz="quarter" idx="11"/>
          </p:nvPr>
        </p:nvSpPr>
        <p:spPr/>
        <p:txBody>
          <a:bodyPr/>
          <a:lstStyle/>
          <a:p>
            <a:r>
              <a:rPr lang="en-US"/>
              <a:t>Christos Chrissanthis</a:t>
            </a:r>
            <a:endParaRPr lang="el-GR"/>
          </a:p>
        </p:txBody>
      </p:sp>
      <p:sp>
        <p:nvSpPr>
          <p:cNvPr id="5" name="Θέση αριθμού διαφάνειας 4">
            <a:extLst>
              <a:ext uri="{FF2B5EF4-FFF2-40B4-BE49-F238E27FC236}">
                <a16:creationId xmlns:a16="http://schemas.microsoft.com/office/drawing/2014/main" id="{645BDA39-DBE3-4973-8F37-9BCFD44960F0}"/>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251847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0CAC617-E1B9-4138-A6E9-071E0349A399}"/>
              </a:ext>
            </a:extLst>
          </p:cNvPr>
          <p:cNvSpPr>
            <a:spLocks noGrp="1"/>
          </p:cNvSpPr>
          <p:nvPr>
            <p:ph type="dt" sz="half" idx="10"/>
          </p:nvPr>
        </p:nvSpPr>
        <p:spPr/>
        <p:txBody>
          <a:bodyPr/>
          <a:lstStyle/>
          <a:p>
            <a:fld id="{52CB1AF0-5219-4ECC-B1BB-0522D07210D8}" type="datetime1">
              <a:rPr lang="el-GR" smtClean="0"/>
              <a:t>15/12/2021</a:t>
            </a:fld>
            <a:endParaRPr lang="el-GR"/>
          </a:p>
        </p:txBody>
      </p:sp>
      <p:sp>
        <p:nvSpPr>
          <p:cNvPr id="3" name="Θέση υποσέλιδου 2">
            <a:extLst>
              <a:ext uri="{FF2B5EF4-FFF2-40B4-BE49-F238E27FC236}">
                <a16:creationId xmlns:a16="http://schemas.microsoft.com/office/drawing/2014/main" id="{A401C243-5213-4D7E-9DC7-BB05E679998C}"/>
              </a:ext>
            </a:extLst>
          </p:cNvPr>
          <p:cNvSpPr>
            <a:spLocks noGrp="1"/>
          </p:cNvSpPr>
          <p:nvPr>
            <p:ph type="ftr" sz="quarter" idx="11"/>
          </p:nvPr>
        </p:nvSpPr>
        <p:spPr/>
        <p:txBody>
          <a:bodyPr/>
          <a:lstStyle/>
          <a:p>
            <a:r>
              <a:rPr lang="en-US"/>
              <a:t>Christos Chrissanthis</a:t>
            </a:r>
            <a:endParaRPr lang="el-GR"/>
          </a:p>
        </p:txBody>
      </p:sp>
      <p:sp>
        <p:nvSpPr>
          <p:cNvPr id="4" name="Θέση αριθμού διαφάνειας 3">
            <a:extLst>
              <a:ext uri="{FF2B5EF4-FFF2-40B4-BE49-F238E27FC236}">
                <a16:creationId xmlns:a16="http://schemas.microsoft.com/office/drawing/2014/main" id="{D42581A7-E651-4B44-AB5A-C0529FD5148E}"/>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206958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3D275B-951C-46E5-B594-943F2C8AB9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4F4EC33-3B23-4EE2-9F03-9C900BF6FE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0AAFDE4-9754-4BEF-9A87-9D5B47E893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3BD848B-72A8-4D75-BC54-2D41A127969C}"/>
              </a:ext>
            </a:extLst>
          </p:cNvPr>
          <p:cNvSpPr>
            <a:spLocks noGrp="1"/>
          </p:cNvSpPr>
          <p:nvPr>
            <p:ph type="dt" sz="half" idx="10"/>
          </p:nvPr>
        </p:nvSpPr>
        <p:spPr/>
        <p:txBody>
          <a:bodyPr/>
          <a:lstStyle/>
          <a:p>
            <a:fld id="{314D6FAA-445B-40F6-981C-C646E376B107}" type="datetime1">
              <a:rPr lang="el-GR" smtClean="0"/>
              <a:t>15/12/2021</a:t>
            </a:fld>
            <a:endParaRPr lang="el-GR"/>
          </a:p>
        </p:txBody>
      </p:sp>
      <p:sp>
        <p:nvSpPr>
          <p:cNvPr id="6" name="Θέση υποσέλιδου 5">
            <a:extLst>
              <a:ext uri="{FF2B5EF4-FFF2-40B4-BE49-F238E27FC236}">
                <a16:creationId xmlns:a16="http://schemas.microsoft.com/office/drawing/2014/main" id="{B5F39B58-B7BF-4F37-9696-D51274F1D303}"/>
              </a:ext>
            </a:extLst>
          </p:cNvPr>
          <p:cNvSpPr>
            <a:spLocks noGrp="1"/>
          </p:cNvSpPr>
          <p:nvPr>
            <p:ph type="ftr" sz="quarter" idx="11"/>
          </p:nvPr>
        </p:nvSpPr>
        <p:spPr/>
        <p:txBody>
          <a:bodyPr/>
          <a:lstStyle/>
          <a:p>
            <a:r>
              <a:rPr lang="en-US"/>
              <a:t>Christos Chrissanthis</a:t>
            </a:r>
            <a:endParaRPr lang="el-GR"/>
          </a:p>
        </p:txBody>
      </p:sp>
      <p:sp>
        <p:nvSpPr>
          <p:cNvPr id="7" name="Θέση αριθμού διαφάνειας 6">
            <a:extLst>
              <a:ext uri="{FF2B5EF4-FFF2-40B4-BE49-F238E27FC236}">
                <a16:creationId xmlns:a16="http://schemas.microsoft.com/office/drawing/2014/main" id="{6A9103E6-0B30-4550-AE39-08A3D3285E57}"/>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207802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8EB5ED-6551-4DD1-8DBB-5E2B3ED1E12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2F27483-DD9B-4329-9F51-945C8C0502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1AA44D2-1300-4B0E-9F75-3C5B2931A7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D0DE73A-D389-4F86-9C0D-671C3B7F45D0}"/>
              </a:ext>
            </a:extLst>
          </p:cNvPr>
          <p:cNvSpPr>
            <a:spLocks noGrp="1"/>
          </p:cNvSpPr>
          <p:nvPr>
            <p:ph type="dt" sz="half" idx="10"/>
          </p:nvPr>
        </p:nvSpPr>
        <p:spPr/>
        <p:txBody>
          <a:bodyPr/>
          <a:lstStyle/>
          <a:p>
            <a:fld id="{CCD5C75B-79FE-4B19-B1FA-98197D2DB9DA}" type="datetime1">
              <a:rPr lang="el-GR" smtClean="0"/>
              <a:t>15/12/2021</a:t>
            </a:fld>
            <a:endParaRPr lang="el-GR"/>
          </a:p>
        </p:txBody>
      </p:sp>
      <p:sp>
        <p:nvSpPr>
          <p:cNvPr id="6" name="Θέση υποσέλιδου 5">
            <a:extLst>
              <a:ext uri="{FF2B5EF4-FFF2-40B4-BE49-F238E27FC236}">
                <a16:creationId xmlns:a16="http://schemas.microsoft.com/office/drawing/2014/main" id="{FE50294A-E81A-4984-86BD-EEF99591BA9F}"/>
              </a:ext>
            </a:extLst>
          </p:cNvPr>
          <p:cNvSpPr>
            <a:spLocks noGrp="1"/>
          </p:cNvSpPr>
          <p:nvPr>
            <p:ph type="ftr" sz="quarter" idx="11"/>
          </p:nvPr>
        </p:nvSpPr>
        <p:spPr/>
        <p:txBody>
          <a:bodyPr/>
          <a:lstStyle/>
          <a:p>
            <a:r>
              <a:rPr lang="en-US"/>
              <a:t>Christos Chrissanthis</a:t>
            </a:r>
            <a:endParaRPr lang="el-GR"/>
          </a:p>
        </p:txBody>
      </p:sp>
      <p:sp>
        <p:nvSpPr>
          <p:cNvPr id="7" name="Θέση αριθμού διαφάνειας 6">
            <a:extLst>
              <a:ext uri="{FF2B5EF4-FFF2-40B4-BE49-F238E27FC236}">
                <a16:creationId xmlns:a16="http://schemas.microsoft.com/office/drawing/2014/main" id="{35AF1F86-2853-413B-944B-84916B102902}"/>
              </a:ext>
            </a:extLst>
          </p:cNvPr>
          <p:cNvSpPr>
            <a:spLocks noGrp="1"/>
          </p:cNvSpPr>
          <p:nvPr>
            <p:ph type="sldNum" sz="quarter" idx="12"/>
          </p:nvPr>
        </p:nvSpPr>
        <p:spPr/>
        <p:txBody>
          <a:bodyPr/>
          <a:lstStyle/>
          <a:p>
            <a:fld id="{22A31EEB-B7D8-4385-93FB-6D2A8B0ECFBD}" type="slidenum">
              <a:rPr lang="el-GR" smtClean="0"/>
              <a:t>‹#›</a:t>
            </a:fld>
            <a:endParaRPr lang="el-GR"/>
          </a:p>
        </p:txBody>
      </p:sp>
    </p:spTree>
    <p:extLst>
      <p:ext uri="{BB962C8B-B14F-4D97-AF65-F5344CB8AC3E}">
        <p14:creationId xmlns:p14="http://schemas.microsoft.com/office/powerpoint/2010/main" val="1604924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C53FEB4D-152E-45CE-8461-3E4D33DDD2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FB42F63-629A-4D70-B484-CE84FD1594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75B5E6A-9763-41F1-AF42-700CE2B2D6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D2C03-FEF5-4123-B696-200FDED309C7}" type="datetime1">
              <a:rPr lang="el-GR" smtClean="0"/>
              <a:t>15/12/2021</a:t>
            </a:fld>
            <a:endParaRPr lang="el-GR"/>
          </a:p>
        </p:txBody>
      </p:sp>
      <p:sp>
        <p:nvSpPr>
          <p:cNvPr id="5" name="Θέση υποσέλιδου 4">
            <a:extLst>
              <a:ext uri="{FF2B5EF4-FFF2-40B4-BE49-F238E27FC236}">
                <a16:creationId xmlns:a16="http://schemas.microsoft.com/office/drawing/2014/main" id="{49504140-9329-4E3B-9558-D1BC53D184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376B5E66-DADB-4CD4-BA58-6148DFB9CE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31EEB-B7D8-4385-93FB-6D2A8B0ECFBD}" type="slidenum">
              <a:rPr lang="el-GR" smtClean="0"/>
              <a:t>‹#›</a:t>
            </a:fld>
            <a:endParaRPr lang="el-GR"/>
          </a:p>
        </p:txBody>
      </p:sp>
    </p:spTree>
    <p:extLst>
      <p:ext uri="{BB962C8B-B14F-4D97-AF65-F5344CB8AC3E}">
        <p14:creationId xmlns:p14="http://schemas.microsoft.com/office/powerpoint/2010/main" val="2617913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39CB55-979B-4F7E-92EC-C9FDC26A5706}"/>
              </a:ext>
            </a:extLst>
          </p:cNvPr>
          <p:cNvSpPr>
            <a:spLocks noGrp="1"/>
          </p:cNvSpPr>
          <p:nvPr>
            <p:ph type="ctrTitle"/>
          </p:nvPr>
        </p:nvSpPr>
        <p:spPr/>
        <p:txBody>
          <a:bodyPr/>
          <a:lstStyle/>
          <a:p>
            <a:r>
              <a:rPr lang="en-US" b="1" dirty="0">
                <a:solidFill>
                  <a:srgbClr val="FF0000"/>
                </a:solidFill>
              </a:rPr>
              <a:t>BAD FAITH</a:t>
            </a:r>
            <a:br>
              <a:rPr lang="en-US" b="1" dirty="0">
                <a:solidFill>
                  <a:srgbClr val="FF0000"/>
                </a:solidFill>
              </a:rPr>
            </a:br>
            <a:r>
              <a:rPr lang="en-US" b="1" dirty="0">
                <a:solidFill>
                  <a:srgbClr val="FF0000"/>
                </a:solidFill>
              </a:rPr>
              <a:t>in trademark law</a:t>
            </a:r>
            <a:endParaRPr lang="el-GR" b="1" dirty="0">
              <a:solidFill>
                <a:srgbClr val="FF0000"/>
              </a:solidFill>
            </a:endParaRPr>
          </a:p>
        </p:txBody>
      </p:sp>
      <p:sp>
        <p:nvSpPr>
          <p:cNvPr id="3" name="Υπότιτλος 2">
            <a:extLst>
              <a:ext uri="{FF2B5EF4-FFF2-40B4-BE49-F238E27FC236}">
                <a16:creationId xmlns:a16="http://schemas.microsoft.com/office/drawing/2014/main" id="{FED27190-01DA-4845-976E-0175865CFFC9}"/>
              </a:ext>
            </a:extLst>
          </p:cNvPr>
          <p:cNvSpPr>
            <a:spLocks noGrp="1"/>
          </p:cNvSpPr>
          <p:nvPr>
            <p:ph type="subTitle" idx="1"/>
          </p:nvPr>
        </p:nvSpPr>
        <p:spPr/>
        <p:txBody>
          <a:bodyPr/>
          <a:lstStyle/>
          <a:p>
            <a:endParaRPr lang="en-US" dirty="0"/>
          </a:p>
          <a:p>
            <a:endParaRPr lang="en-US" dirty="0"/>
          </a:p>
          <a:p>
            <a:pPr algn="r"/>
            <a:r>
              <a:rPr lang="en-US" b="1" i="1" dirty="0">
                <a:solidFill>
                  <a:srgbClr val="002060"/>
                </a:solidFill>
              </a:rPr>
              <a:t>Christos Chrissanthis</a:t>
            </a:r>
            <a:endParaRPr lang="el-GR" b="1" i="1" dirty="0">
              <a:solidFill>
                <a:srgbClr val="002060"/>
              </a:solidFill>
            </a:endParaRPr>
          </a:p>
        </p:txBody>
      </p:sp>
      <p:sp>
        <p:nvSpPr>
          <p:cNvPr id="4" name="Θέση ημερομηνίας 3">
            <a:extLst>
              <a:ext uri="{FF2B5EF4-FFF2-40B4-BE49-F238E27FC236}">
                <a16:creationId xmlns:a16="http://schemas.microsoft.com/office/drawing/2014/main" id="{8406549C-10AF-4800-BDA9-EBDD249A8EDB}"/>
              </a:ext>
            </a:extLst>
          </p:cNvPr>
          <p:cNvSpPr>
            <a:spLocks noGrp="1"/>
          </p:cNvSpPr>
          <p:nvPr>
            <p:ph type="dt" sz="half" idx="10"/>
          </p:nvPr>
        </p:nvSpPr>
        <p:spPr/>
        <p:txBody>
          <a:bodyPr/>
          <a:lstStyle/>
          <a:p>
            <a:fld id="{BCBDCC9A-F13A-4DA8-9375-10C4335EDF72}" type="datetime1">
              <a:rPr lang="el-GR" smtClean="0"/>
              <a:t>15/12/2021</a:t>
            </a:fld>
            <a:endParaRPr lang="el-GR"/>
          </a:p>
        </p:txBody>
      </p:sp>
      <p:sp>
        <p:nvSpPr>
          <p:cNvPr id="5" name="Θέση υποσέλιδου 4">
            <a:extLst>
              <a:ext uri="{FF2B5EF4-FFF2-40B4-BE49-F238E27FC236}">
                <a16:creationId xmlns:a16="http://schemas.microsoft.com/office/drawing/2014/main" id="{7F0D9481-0B25-4127-A980-C79D5BF42F6C}"/>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48ABF2AD-DCA1-47F4-BB4E-1F1F9A5BD1DD}"/>
              </a:ext>
            </a:extLst>
          </p:cNvPr>
          <p:cNvSpPr>
            <a:spLocks noGrp="1"/>
          </p:cNvSpPr>
          <p:nvPr>
            <p:ph type="sldNum" sz="quarter" idx="12"/>
          </p:nvPr>
        </p:nvSpPr>
        <p:spPr/>
        <p:txBody>
          <a:bodyPr/>
          <a:lstStyle/>
          <a:p>
            <a:fld id="{22A31EEB-B7D8-4385-93FB-6D2A8B0ECFBD}" type="slidenum">
              <a:rPr lang="el-GR" smtClean="0"/>
              <a:t>1</a:t>
            </a:fld>
            <a:endParaRPr lang="el-GR"/>
          </a:p>
        </p:txBody>
      </p:sp>
    </p:spTree>
    <p:extLst>
      <p:ext uri="{BB962C8B-B14F-4D97-AF65-F5344CB8AC3E}">
        <p14:creationId xmlns:p14="http://schemas.microsoft.com/office/powerpoint/2010/main" val="2759465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538BFBB-4DDC-49D8-B1AF-5A530C7FAE51}"/>
              </a:ext>
            </a:extLst>
          </p:cNvPr>
          <p:cNvSpPr>
            <a:spLocks noGrp="1"/>
          </p:cNvSpPr>
          <p:nvPr>
            <p:ph idx="1"/>
          </p:nvPr>
        </p:nvSpPr>
        <p:spPr>
          <a:xfrm>
            <a:off x="838200" y="2013358"/>
            <a:ext cx="10515600" cy="4163605"/>
          </a:xfrm>
        </p:spPr>
        <p:txBody>
          <a:bodyPr>
            <a:normAutofit/>
          </a:bodyPr>
          <a:lstStyle/>
          <a:p>
            <a:pPr algn="just"/>
            <a:r>
              <a:rPr lang="en-US" sz="3200" b="1" i="1" dirty="0"/>
              <a:t>Note that all the above scenarios are not in themselves sufficient to establish bad faith, unless coupled by evidence proving a dishonest purpose.</a:t>
            </a:r>
            <a:endParaRPr lang="el-GR" sz="3200" b="1" i="1" dirty="0"/>
          </a:p>
        </p:txBody>
      </p:sp>
      <p:sp>
        <p:nvSpPr>
          <p:cNvPr id="4" name="Θέση ημερομηνίας 3">
            <a:extLst>
              <a:ext uri="{FF2B5EF4-FFF2-40B4-BE49-F238E27FC236}">
                <a16:creationId xmlns:a16="http://schemas.microsoft.com/office/drawing/2014/main" id="{A2AD0962-F997-471C-B668-4A1A856EB43C}"/>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F32823BD-DFBD-4E56-BD5E-1EC0B8F7C7F0}"/>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8E03A69D-62DC-4145-82CE-0DA173A7BB08}"/>
              </a:ext>
            </a:extLst>
          </p:cNvPr>
          <p:cNvSpPr>
            <a:spLocks noGrp="1"/>
          </p:cNvSpPr>
          <p:nvPr>
            <p:ph type="sldNum" sz="quarter" idx="12"/>
          </p:nvPr>
        </p:nvSpPr>
        <p:spPr/>
        <p:txBody>
          <a:bodyPr/>
          <a:lstStyle/>
          <a:p>
            <a:fld id="{22A31EEB-B7D8-4385-93FB-6D2A8B0ECFBD}" type="slidenum">
              <a:rPr lang="el-GR" smtClean="0"/>
              <a:t>10</a:t>
            </a:fld>
            <a:endParaRPr lang="el-GR"/>
          </a:p>
        </p:txBody>
      </p:sp>
    </p:spTree>
    <p:extLst>
      <p:ext uri="{BB962C8B-B14F-4D97-AF65-F5344CB8AC3E}">
        <p14:creationId xmlns:p14="http://schemas.microsoft.com/office/powerpoint/2010/main" val="3342278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D1CFC3-A6CD-4922-A82E-2BBC69F89CE0}"/>
              </a:ext>
            </a:extLst>
          </p:cNvPr>
          <p:cNvSpPr>
            <a:spLocks noGrp="1"/>
          </p:cNvSpPr>
          <p:nvPr>
            <p:ph type="title"/>
          </p:nvPr>
        </p:nvSpPr>
        <p:spPr/>
        <p:txBody>
          <a:bodyPr/>
          <a:lstStyle/>
          <a:p>
            <a:pPr algn="ctr"/>
            <a: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LINDT &amp; SPRUENGLI (C-629/07)</a:t>
            </a:r>
            <a:endParaRPr lang="el-GR" dirty="0"/>
          </a:p>
        </p:txBody>
      </p:sp>
      <p:pic>
        <p:nvPicPr>
          <p:cNvPr id="4" name="Θέση περιεχομένου 3">
            <a:extLst>
              <a:ext uri="{FF2B5EF4-FFF2-40B4-BE49-F238E27FC236}">
                <a16:creationId xmlns:a16="http://schemas.microsoft.com/office/drawing/2014/main" id="{5445F960-DBAF-4D10-9B49-F386D2CBBC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19182" y="1733697"/>
            <a:ext cx="3787630" cy="4759178"/>
          </a:xfrm>
        </p:spPr>
      </p:pic>
      <p:sp>
        <p:nvSpPr>
          <p:cNvPr id="5" name="Θέση ημερομηνίας 4">
            <a:extLst>
              <a:ext uri="{FF2B5EF4-FFF2-40B4-BE49-F238E27FC236}">
                <a16:creationId xmlns:a16="http://schemas.microsoft.com/office/drawing/2014/main" id="{F27797C4-0DD1-4541-880E-92AC7D6E00E3}"/>
              </a:ext>
            </a:extLst>
          </p:cNvPr>
          <p:cNvSpPr>
            <a:spLocks noGrp="1"/>
          </p:cNvSpPr>
          <p:nvPr>
            <p:ph type="dt" sz="half" idx="10"/>
          </p:nvPr>
        </p:nvSpPr>
        <p:spPr/>
        <p:txBody>
          <a:bodyPr/>
          <a:lstStyle/>
          <a:p>
            <a:fld id="{3561B4F7-2BE4-49B2-B16B-C16CF9F6F3CA}" type="datetime1">
              <a:rPr lang="el-GR" smtClean="0"/>
              <a:t>15/12/2021</a:t>
            </a:fld>
            <a:endParaRPr lang="el-GR"/>
          </a:p>
        </p:txBody>
      </p:sp>
      <p:sp>
        <p:nvSpPr>
          <p:cNvPr id="6" name="Θέση υποσέλιδου 5">
            <a:extLst>
              <a:ext uri="{FF2B5EF4-FFF2-40B4-BE49-F238E27FC236}">
                <a16:creationId xmlns:a16="http://schemas.microsoft.com/office/drawing/2014/main" id="{C14CBD90-F48A-4E05-998C-E301DAF08407}"/>
              </a:ext>
            </a:extLst>
          </p:cNvPr>
          <p:cNvSpPr>
            <a:spLocks noGrp="1"/>
          </p:cNvSpPr>
          <p:nvPr>
            <p:ph type="ftr" sz="quarter" idx="11"/>
          </p:nvPr>
        </p:nvSpPr>
        <p:spPr/>
        <p:txBody>
          <a:bodyPr/>
          <a:lstStyle/>
          <a:p>
            <a:r>
              <a:rPr lang="en-US"/>
              <a:t>Christos Chrissanthis</a:t>
            </a:r>
            <a:endParaRPr lang="el-GR"/>
          </a:p>
        </p:txBody>
      </p:sp>
      <p:sp>
        <p:nvSpPr>
          <p:cNvPr id="7" name="Θέση αριθμού διαφάνειας 6">
            <a:extLst>
              <a:ext uri="{FF2B5EF4-FFF2-40B4-BE49-F238E27FC236}">
                <a16:creationId xmlns:a16="http://schemas.microsoft.com/office/drawing/2014/main" id="{34353C39-1F71-46EE-8381-838F379F83F0}"/>
              </a:ext>
            </a:extLst>
          </p:cNvPr>
          <p:cNvSpPr>
            <a:spLocks noGrp="1"/>
          </p:cNvSpPr>
          <p:nvPr>
            <p:ph type="sldNum" sz="quarter" idx="12"/>
          </p:nvPr>
        </p:nvSpPr>
        <p:spPr/>
        <p:txBody>
          <a:bodyPr/>
          <a:lstStyle/>
          <a:p>
            <a:fld id="{22A31EEB-B7D8-4385-93FB-6D2A8B0ECFBD}" type="slidenum">
              <a:rPr lang="el-GR" smtClean="0"/>
              <a:t>11</a:t>
            </a:fld>
            <a:endParaRPr lang="el-GR"/>
          </a:p>
        </p:txBody>
      </p:sp>
    </p:spTree>
    <p:extLst>
      <p:ext uri="{BB962C8B-B14F-4D97-AF65-F5344CB8AC3E}">
        <p14:creationId xmlns:p14="http://schemas.microsoft.com/office/powerpoint/2010/main" val="3381045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9035C-1D65-4672-B993-91C1DD03361C}"/>
              </a:ext>
            </a:extLst>
          </p:cNvPr>
          <p:cNvSpPr>
            <a:spLocks noGrp="1"/>
          </p:cNvSpPr>
          <p:nvPr>
            <p:ph type="title"/>
          </p:nvPr>
        </p:nvSpPr>
        <p:spPr>
          <a:xfrm>
            <a:off x="838200" y="365126"/>
            <a:ext cx="10515600" cy="993892"/>
          </a:xfrm>
        </p:spPr>
        <p:txBody>
          <a:bodyPr/>
          <a:lstStyle/>
          <a:p>
            <a:pPr algn="ctr"/>
            <a: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LINDT &amp; SPRUENGLI (C-629/07)</a:t>
            </a:r>
            <a:endParaRPr lang="el-GR" dirty="0"/>
          </a:p>
        </p:txBody>
      </p:sp>
      <p:sp>
        <p:nvSpPr>
          <p:cNvPr id="3" name="Θέση περιεχομένου 2">
            <a:extLst>
              <a:ext uri="{FF2B5EF4-FFF2-40B4-BE49-F238E27FC236}">
                <a16:creationId xmlns:a16="http://schemas.microsoft.com/office/drawing/2014/main" id="{814938B6-997E-40AE-BDAD-AEB4187587DD}"/>
              </a:ext>
            </a:extLst>
          </p:cNvPr>
          <p:cNvSpPr>
            <a:spLocks noGrp="1"/>
          </p:cNvSpPr>
          <p:nvPr>
            <p:ph idx="1"/>
          </p:nvPr>
        </p:nvSpPr>
        <p:spPr>
          <a:xfrm>
            <a:off x="838200" y="1442906"/>
            <a:ext cx="10515600" cy="5272481"/>
          </a:xfrm>
        </p:spPr>
        <p:txBody>
          <a:bodyPr>
            <a:normAutofit/>
          </a:bodyPr>
          <a:lstStyle/>
          <a:p>
            <a:pPr marL="0" indent="0">
              <a:buNone/>
            </a:pPr>
            <a:r>
              <a:rPr lang="en-US" dirty="0"/>
              <a:t>FACTS</a:t>
            </a:r>
          </a:p>
          <a:p>
            <a:pPr marL="0" indent="0">
              <a:buNone/>
            </a:pPr>
            <a:r>
              <a:rPr lang="en-US" dirty="0"/>
              <a:t>A manufacturer of chocolate registered the shape and trade dress (colors and designs) of a sited chocolate bunny.</a:t>
            </a:r>
          </a:p>
          <a:p>
            <a:pPr marL="0" indent="0">
              <a:buNone/>
            </a:pPr>
            <a:r>
              <a:rPr lang="en-US" dirty="0"/>
              <a:t>It was alleged that his intent was to prevent other chocolate manufacturers to trade chocolate bunnies; that is, to foreclose competition.</a:t>
            </a:r>
          </a:p>
          <a:p>
            <a:pPr marL="0" indent="0">
              <a:buNone/>
            </a:pPr>
            <a:r>
              <a:rPr lang="en-US" dirty="0"/>
              <a:t>At the time of filing of the mark, chocolate bunnies was a traditional item of trade during the Christmas period and such bunnies were widely trade. </a:t>
            </a:r>
            <a:endParaRPr lang="el-GR" dirty="0"/>
          </a:p>
        </p:txBody>
      </p:sp>
      <p:sp>
        <p:nvSpPr>
          <p:cNvPr id="4" name="Θέση ημερομηνίας 3">
            <a:extLst>
              <a:ext uri="{FF2B5EF4-FFF2-40B4-BE49-F238E27FC236}">
                <a16:creationId xmlns:a16="http://schemas.microsoft.com/office/drawing/2014/main" id="{89545E15-2C92-487E-9323-036F6DD26179}"/>
              </a:ext>
            </a:extLst>
          </p:cNvPr>
          <p:cNvSpPr>
            <a:spLocks noGrp="1"/>
          </p:cNvSpPr>
          <p:nvPr>
            <p:ph type="dt" sz="half" idx="10"/>
          </p:nvPr>
        </p:nvSpPr>
        <p:spPr/>
        <p:txBody>
          <a:bodyPr/>
          <a:lstStyle/>
          <a:p>
            <a:fld id="{AFC87F5B-0378-4141-B97C-86F46D4E2399}" type="datetime1">
              <a:rPr lang="el-GR" smtClean="0"/>
              <a:t>15/12/2021</a:t>
            </a:fld>
            <a:endParaRPr lang="el-GR"/>
          </a:p>
        </p:txBody>
      </p:sp>
      <p:sp>
        <p:nvSpPr>
          <p:cNvPr id="5" name="Θέση υποσέλιδου 4">
            <a:extLst>
              <a:ext uri="{FF2B5EF4-FFF2-40B4-BE49-F238E27FC236}">
                <a16:creationId xmlns:a16="http://schemas.microsoft.com/office/drawing/2014/main" id="{24C48E0C-2D8D-4C7F-A859-F9F8911E9431}"/>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DE548F2C-394B-4FE9-B48D-054FD1BAD2F1}"/>
              </a:ext>
            </a:extLst>
          </p:cNvPr>
          <p:cNvSpPr>
            <a:spLocks noGrp="1"/>
          </p:cNvSpPr>
          <p:nvPr>
            <p:ph type="sldNum" sz="quarter" idx="12"/>
          </p:nvPr>
        </p:nvSpPr>
        <p:spPr/>
        <p:txBody>
          <a:bodyPr/>
          <a:lstStyle/>
          <a:p>
            <a:fld id="{22A31EEB-B7D8-4385-93FB-6D2A8B0ECFBD}" type="slidenum">
              <a:rPr lang="el-GR" smtClean="0"/>
              <a:t>12</a:t>
            </a:fld>
            <a:endParaRPr lang="el-GR"/>
          </a:p>
        </p:txBody>
      </p:sp>
    </p:spTree>
    <p:extLst>
      <p:ext uri="{BB962C8B-B14F-4D97-AF65-F5344CB8AC3E}">
        <p14:creationId xmlns:p14="http://schemas.microsoft.com/office/powerpoint/2010/main" val="1704785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BEFA0EA-86EB-41EF-8106-0F506F94C9B6}"/>
              </a:ext>
            </a:extLst>
          </p:cNvPr>
          <p:cNvSpPr>
            <a:spLocks noGrp="1"/>
          </p:cNvSpPr>
          <p:nvPr>
            <p:ph idx="1"/>
          </p:nvPr>
        </p:nvSpPr>
        <p:spPr>
          <a:xfrm>
            <a:off x="838200" y="662730"/>
            <a:ext cx="10515600" cy="5514233"/>
          </a:xfrm>
        </p:spPr>
        <p:txBody>
          <a:bodyPr/>
          <a:lstStyle/>
          <a:p>
            <a:pPr marL="0" indent="0">
              <a:buNone/>
            </a:pPr>
            <a:r>
              <a:rPr lang="en-US" dirty="0"/>
              <a:t>HELD</a:t>
            </a:r>
          </a:p>
          <a:p>
            <a:r>
              <a:rPr lang="en-US" dirty="0"/>
              <a:t>In order to assess whether there was bad faith, all relevant factors must be taken into account; in particular:</a:t>
            </a:r>
          </a:p>
          <a:p>
            <a:r>
              <a:rPr lang="en-US" dirty="0"/>
              <a:t>The fact that the applicant knew or ought to know that at least </a:t>
            </a:r>
            <a:r>
              <a:rPr lang="en-US" dirty="0" err="1"/>
              <a:t>onme</a:t>
            </a:r>
            <a:r>
              <a:rPr lang="en-US" dirty="0"/>
              <a:t> third party is using an identical/similar sign for identical/similar product, and L/C may potentially result with the mark applied for.</a:t>
            </a:r>
          </a:p>
          <a:p>
            <a:r>
              <a:rPr lang="en-US" dirty="0"/>
              <a:t>The fact that the intension of the applicant was to foreclose competition, i.e., to prevent a third party from continuing to use a sign like the mark applied for.</a:t>
            </a:r>
          </a:p>
          <a:p>
            <a:r>
              <a:rPr lang="en-US" dirty="0"/>
              <a:t>The degree of legal protection enjoyed by the third party’s sign and  by the sign for which registration is sought.</a:t>
            </a:r>
            <a:endParaRPr lang="el-GR" dirty="0"/>
          </a:p>
        </p:txBody>
      </p:sp>
      <p:sp>
        <p:nvSpPr>
          <p:cNvPr id="4" name="Θέση ημερομηνίας 3">
            <a:extLst>
              <a:ext uri="{FF2B5EF4-FFF2-40B4-BE49-F238E27FC236}">
                <a16:creationId xmlns:a16="http://schemas.microsoft.com/office/drawing/2014/main" id="{471795A4-F4EE-4EF5-A013-64EA5C1FB665}"/>
              </a:ext>
            </a:extLst>
          </p:cNvPr>
          <p:cNvSpPr>
            <a:spLocks noGrp="1"/>
          </p:cNvSpPr>
          <p:nvPr>
            <p:ph type="dt" sz="half" idx="10"/>
          </p:nvPr>
        </p:nvSpPr>
        <p:spPr/>
        <p:txBody>
          <a:bodyPr/>
          <a:lstStyle/>
          <a:p>
            <a:fld id="{EE4C6603-14EF-4EEC-89F0-256103B20605}" type="datetime1">
              <a:rPr lang="el-GR" smtClean="0"/>
              <a:t>15/12/2021</a:t>
            </a:fld>
            <a:endParaRPr lang="el-GR"/>
          </a:p>
        </p:txBody>
      </p:sp>
      <p:sp>
        <p:nvSpPr>
          <p:cNvPr id="5" name="Θέση υποσέλιδου 4">
            <a:extLst>
              <a:ext uri="{FF2B5EF4-FFF2-40B4-BE49-F238E27FC236}">
                <a16:creationId xmlns:a16="http://schemas.microsoft.com/office/drawing/2014/main" id="{FA8AD67B-D572-41B3-ABF0-4A77FDA2F2B6}"/>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210A80CA-A8F6-416B-8EBA-BA49E8ACF539}"/>
              </a:ext>
            </a:extLst>
          </p:cNvPr>
          <p:cNvSpPr>
            <a:spLocks noGrp="1"/>
          </p:cNvSpPr>
          <p:nvPr>
            <p:ph type="sldNum" sz="quarter" idx="12"/>
          </p:nvPr>
        </p:nvSpPr>
        <p:spPr/>
        <p:txBody>
          <a:bodyPr/>
          <a:lstStyle/>
          <a:p>
            <a:fld id="{22A31EEB-B7D8-4385-93FB-6D2A8B0ECFBD}" type="slidenum">
              <a:rPr lang="el-GR" smtClean="0"/>
              <a:t>13</a:t>
            </a:fld>
            <a:endParaRPr lang="el-GR"/>
          </a:p>
        </p:txBody>
      </p:sp>
    </p:spTree>
    <p:extLst>
      <p:ext uri="{BB962C8B-B14F-4D97-AF65-F5344CB8AC3E}">
        <p14:creationId xmlns:p14="http://schemas.microsoft.com/office/powerpoint/2010/main" val="108602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9CBE6C0-D855-48AF-B511-ECF3EA576667}"/>
              </a:ext>
            </a:extLst>
          </p:cNvPr>
          <p:cNvSpPr>
            <a:spLocks noGrp="1"/>
          </p:cNvSpPr>
          <p:nvPr>
            <p:ph idx="1"/>
          </p:nvPr>
        </p:nvSpPr>
        <p:spPr>
          <a:xfrm>
            <a:off x="348143" y="197140"/>
            <a:ext cx="11434195" cy="5979823"/>
          </a:xfrm>
        </p:spPr>
        <p:txBody>
          <a:bodyPr/>
          <a:lstStyle/>
          <a:p>
            <a:pPr marL="342900" lvl="0" indent="-342900" algn="just" rtl="0">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fact that the applicant knows of or should be aware of an earlier confusingly similar mark used by another party,</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applicant’s intent to prevent third parties from using their earlier marks</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duration of use of third parties and the respective degree of legal protection enjoyed by such third parties</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duration of use and the degree of legal protection enjoyed by the applicant</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reputation and fame of an earlier mark</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reputation of the mark filed by the applicant.</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r>
              <a:rPr lang="en-US" sz="2400" b="1" dirty="0">
                <a:effectLst/>
                <a:latin typeface="Bookman Old Style" panose="02050604050505020204" pitchFamily="18" charset="0"/>
                <a:ea typeface="Calibri" panose="020F0502020204030204" pitchFamily="34" charset="0"/>
                <a:cs typeface="Times New Roman" panose="02020603050405020304" pitchFamily="18" charset="0"/>
              </a:rPr>
              <a:t>Knowledge (of earlier rights) alone is not sufficient to establish bad faith; consideration must be given to the applicant’s intention. </a:t>
            </a:r>
          </a:p>
          <a:p>
            <a:pPr marL="0" indent="0" algn="just">
              <a:buNone/>
            </a:pPr>
            <a:endParaRPr lang="en-US" sz="2400" b="1"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r>
              <a:rPr lang="en-US" sz="2400" b="1" dirty="0">
                <a:effectLst/>
                <a:latin typeface="Bookman Old Style" panose="02050604050505020204" pitchFamily="18" charset="0"/>
                <a:ea typeface="Calibri" panose="020F0502020204030204" pitchFamily="34" charset="0"/>
                <a:cs typeface="Times New Roman" panose="02020603050405020304" pitchFamily="18" charset="0"/>
              </a:rPr>
              <a:t>The above factors are non exhaustive examples.</a:t>
            </a:r>
            <a:endParaRPr lang="el-GR" sz="24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el-GR" dirty="0"/>
          </a:p>
        </p:txBody>
      </p:sp>
      <p:sp>
        <p:nvSpPr>
          <p:cNvPr id="4" name="Θέση ημερομηνίας 3">
            <a:extLst>
              <a:ext uri="{FF2B5EF4-FFF2-40B4-BE49-F238E27FC236}">
                <a16:creationId xmlns:a16="http://schemas.microsoft.com/office/drawing/2014/main" id="{A68F4113-028C-4028-955D-D2A8BCA08B92}"/>
              </a:ext>
            </a:extLst>
          </p:cNvPr>
          <p:cNvSpPr>
            <a:spLocks noGrp="1"/>
          </p:cNvSpPr>
          <p:nvPr>
            <p:ph type="dt" sz="half" idx="10"/>
          </p:nvPr>
        </p:nvSpPr>
        <p:spPr/>
        <p:txBody>
          <a:bodyPr/>
          <a:lstStyle/>
          <a:p>
            <a:fld id="{9966FBB3-315B-456E-A7C0-4F67BB481DE2}" type="datetime1">
              <a:rPr lang="el-GR" smtClean="0"/>
              <a:t>15/12/2021</a:t>
            </a:fld>
            <a:endParaRPr lang="el-GR"/>
          </a:p>
        </p:txBody>
      </p:sp>
      <p:sp>
        <p:nvSpPr>
          <p:cNvPr id="5" name="Θέση υποσέλιδου 4">
            <a:extLst>
              <a:ext uri="{FF2B5EF4-FFF2-40B4-BE49-F238E27FC236}">
                <a16:creationId xmlns:a16="http://schemas.microsoft.com/office/drawing/2014/main" id="{92D1C489-7035-4CCD-81D5-DADBEF0DBE7C}"/>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D697EBA5-BE9C-4460-8D61-202337E980A8}"/>
              </a:ext>
            </a:extLst>
          </p:cNvPr>
          <p:cNvSpPr>
            <a:spLocks noGrp="1"/>
          </p:cNvSpPr>
          <p:nvPr>
            <p:ph type="sldNum" sz="quarter" idx="12"/>
          </p:nvPr>
        </p:nvSpPr>
        <p:spPr/>
        <p:txBody>
          <a:bodyPr/>
          <a:lstStyle/>
          <a:p>
            <a:fld id="{22A31EEB-B7D8-4385-93FB-6D2A8B0ECFBD}" type="slidenum">
              <a:rPr lang="el-GR" smtClean="0"/>
              <a:t>14</a:t>
            </a:fld>
            <a:endParaRPr lang="el-GR"/>
          </a:p>
        </p:txBody>
      </p:sp>
    </p:spTree>
    <p:extLst>
      <p:ext uri="{BB962C8B-B14F-4D97-AF65-F5344CB8AC3E}">
        <p14:creationId xmlns:p14="http://schemas.microsoft.com/office/powerpoint/2010/main" val="3389162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11EDBAC-69F8-42A4-926B-9D7A3C979F47}"/>
              </a:ext>
            </a:extLst>
          </p:cNvPr>
          <p:cNvSpPr>
            <a:spLocks noGrp="1"/>
          </p:cNvSpPr>
          <p:nvPr>
            <p:ph idx="1"/>
          </p:nvPr>
        </p:nvSpPr>
        <p:spPr>
          <a:xfrm>
            <a:off x="838200" y="729842"/>
            <a:ext cx="10515600" cy="5447121"/>
          </a:xfrm>
        </p:spPr>
        <p:txBody>
          <a:bodyPr/>
          <a:lstStyle/>
          <a:p>
            <a:pPr indent="450215" algn="just">
              <a:lnSpc>
                <a:spcPct val="150000"/>
              </a:lnSpc>
            </a:pPr>
            <a:r>
              <a:rPr lang="en-US" sz="2400" b="1" dirty="0">
                <a:effectLst/>
                <a:latin typeface="Bookman Old Style" panose="02050604050505020204" pitchFamily="18" charset="0"/>
                <a:ea typeface="Calibri" panose="020F0502020204030204" pitchFamily="34" charset="0"/>
                <a:cs typeface="Times New Roman" panose="02020603050405020304" pitchFamily="18" charset="0"/>
              </a:rPr>
              <a:t>Intent to prevent third parties using their marks may establish bad faith, particularly if the applicant does not intend to use the mark for himself, but only to prevent others.</a:t>
            </a:r>
          </a:p>
          <a:p>
            <a:pPr indent="0" algn="just">
              <a:lnSpc>
                <a:spcPct val="150000"/>
              </a:lnSpc>
              <a:buNone/>
            </a:pPr>
            <a:endParaRPr lang="el-GR" sz="2400" dirty="0">
              <a:effectLst/>
              <a:latin typeface="Bookman Old Style" panose="02050604050505020204" pitchFamily="18" charset="0"/>
              <a:ea typeface="Calibri" panose="020F0502020204030204" pitchFamily="34" charset="0"/>
              <a:cs typeface="Times New Roman" panose="02020603050405020304" pitchFamily="18" charset="0"/>
            </a:endParaRPr>
          </a:p>
          <a:p>
            <a:pPr indent="450215" algn="just">
              <a:lnSpc>
                <a:spcPct val="150000"/>
              </a:lnSpc>
            </a:pPr>
            <a:r>
              <a:rPr lang="en-US" sz="2400" dirty="0">
                <a:effectLst/>
                <a:latin typeface="Bookman Old Style" panose="02050604050505020204" pitchFamily="18" charset="0"/>
                <a:ea typeface="Calibri" panose="020F0502020204030204" pitchFamily="34" charset="0"/>
                <a:cs typeface="Times New Roman" panose="02020603050405020304" pitchFamily="18" charset="0"/>
              </a:rPr>
              <a:t>However, if there are many traders using for a long time confusingly similar marks, and one of them, who enjoys reputation, files a TRM application with the </a:t>
            </a:r>
            <a:r>
              <a:rPr lang="en-US" sz="2400" u="sng" dirty="0">
                <a:effectLst/>
                <a:latin typeface="Bookman Old Style" panose="02050604050505020204" pitchFamily="18" charset="0"/>
                <a:ea typeface="Calibri" panose="020F0502020204030204" pitchFamily="34" charset="0"/>
                <a:cs typeface="Times New Roman" panose="02020603050405020304" pitchFamily="18" charset="0"/>
              </a:rPr>
              <a:t>intent to prevent a newcomer from obtaining unfair advantage of the applicant’s reputation</a:t>
            </a:r>
            <a:r>
              <a:rPr lang="en-US" sz="2400" dirty="0">
                <a:effectLst/>
                <a:latin typeface="Bookman Old Style" panose="02050604050505020204" pitchFamily="18" charset="0"/>
                <a:ea typeface="Calibri" panose="020F0502020204030204" pitchFamily="34" charset="0"/>
                <a:cs typeface="Times New Roman" panose="02020603050405020304" pitchFamily="18" charset="0"/>
              </a:rPr>
              <a:t>, then such an application is NOT in bad faith.</a:t>
            </a:r>
            <a:endParaRPr lang="el-GR" sz="24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el-GR" dirty="0"/>
          </a:p>
        </p:txBody>
      </p:sp>
      <p:sp>
        <p:nvSpPr>
          <p:cNvPr id="4" name="Θέση ημερομηνίας 3">
            <a:extLst>
              <a:ext uri="{FF2B5EF4-FFF2-40B4-BE49-F238E27FC236}">
                <a16:creationId xmlns:a16="http://schemas.microsoft.com/office/drawing/2014/main" id="{8EB38A6E-BC5D-41DC-9315-08399A19533E}"/>
              </a:ext>
            </a:extLst>
          </p:cNvPr>
          <p:cNvSpPr>
            <a:spLocks noGrp="1"/>
          </p:cNvSpPr>
          <p:nvPr>
            <p:ph type="dt" sz="half" idx="10"/>
          </p:nvPr>
        </p:nvSpPr>
        <p:spPr/>
        <p:txBody>
          <a:bodyPr/>
          <a:lstStyle/>
          <a:p>
            <a:fld id="{E71FBD34-E25E-48ED-AC96-4817F57979E0}" type="datetime1">
              <a:rPr lang="el-GR" smtClean="0"/>
              <a:t>15/12/2021</a:t>
            </a:fld>
            <a:endParaRPr lang="el-GR"/>
          </a:p>
        </p:txBody>
      </p:sp>
      <p:sp>
        <p:nvSpPr>
          <p:cNvPr id="5" name="Θέση υποσέλιδου 4">
            <a:extLst>
              <a:ext uri="{FF2B5EF4-FFF2-40B4-BE49-F238E27FC236}">
                <a16:creationId xmlns:a16="http://schemas.microsoft.com/office/drawing/2014/main" id="{2350ABF6-55F5-4163-9231-58D9F5CFBE66}"/>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48661128-E14A-49FC-921D-B52D9F52A431}"/>
              </a:ext>
            </a:extLst>
          </p:cNvPr>
          <p:cNvSpPr>
            <a:spLocks noGrp="1"/>
          </p:cNvSpPr>
          <p:nvPr>
            <p:ph type="sldNum" sz="quarter" idx="12"/>
          </p:nvPr>
        </p:nvSpPr>
        <p:spPr/>
        <p:txBody>
          <a:bodyPr/>
          <a:lstStyle/>
          <a:p>
            <a:fld id="{22A31EEB-B7D8-4385-93FB-6D2A8B0ECFBD}" type="slidenum">
              <a:rPr lang="el-GR" smtClean="0"/>
              <a:t>15</a:t>
            </a:fld>
            <a:endParaRPr lang="el-GR"/>
          </a:p>
        </p:txBody>
      </p:sp>
    </p:spTree>
    <p:extLst>
      <p:ext uri="{BB962C8B-B14F-4D97-AF65-F5344CB8AC3E}">
        <p14:creationId xmlns:p14="http://schemas.microsoft.com/office/powerpoint/2010/main" val="3580043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29616C-A06F-444D-8F6C-D136D5C759B0}"/>
              </a:ext>
            </a:extLst>
          </p:cNvPr>
          <p:cNvSpPr>
            <a:spLocks noGrp="1"/>
          </p:cNvSpPr>
          <p:nvPr>
            <p:ph type="title"/>
          </p:nvPr>
        </p:nvSpPr>
        <p:spPr/>
        <p:txBody>
          <a:bodyPr/>
          <a:lstStyle/>
          <a:p>
            <a:pPr algn="ctr"/>
            <a: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LINDT &amp; SPRUENGLI (C-629/07)</a:t>
            </a:r>
            <a:r>
              <a:rPr lang="en-US" sz="4400"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 (par. 43-44)</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01FC7A9C-0922-4816-A656-96DA7C79A3E0}"/>
              </a:ext>
            </a:extLst>
          </p:cNvPr>
          <p:cNvSpPr>
            <a:spLocks noGrp="1"/>
          </p:cNvSpPr>
          <p:nvPr>
            <p:ph idx="1"/>
          </p:nvPr>
        </p:nvSpPr>
        <p:spPr/>
        <p:txBody>
          <a:bodyPr>
            <a:normAutofit lnSpcReduction="10000"/>
          </a:bodyPr>
          <a:lstStyle/>
          <a:p>
            <a:pPr indent="0" algn="just">
              <a:lnSpc>
                <a:spcPct val="150000"/>
              </a:lnSpc>
              <a:spcBef>
                <a:spcPts val="0"/>
              </a:spcBef>
              <a:buNone/>
            </a:pPr>
            <a:r>
              <a:rPr lang="en-US" dirty="0">
                <a:effectLst/>
                <a:latin typeface="Bookman Old Style" panose="02050604050505020204" pitchFamily="18" charset="0"/>
                <a:ea typeface="Calibri" panose="020F0502020204030204" pitchFamily="34" charset="0"/>
                <a:cs typeface="Arial" panose="020B0604020202020204" pitchFamily="34" charset="0"/>
              </a:rPr>
              <a:t>“</a:t>
            </a: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…the </a:t>
            </a:r>
            <a:r>
              <a:rPr lang="en-US" i="1" u="sng"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intention to prevent</a:t>
            </a: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 a third party from marketing a product may, in certain circumstances, be an element of bad faith on the part of the applicant. That is in particular the case when it becomes apparent, subsequently, that the applicant applied for registration of a sign as a Community trade mark </a:t>
            </a:r>
            <a:r>
              <a:rPr lang="en-US" i="1" u="sng"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without intending to use it, his sole objective being to prevent a third party</a:t>
            </a: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 from entering the market…”</a:t>
            </a:r>
            <a:endParaRPr lang="el-GR" dirty="0"/>
          </a:p>
        </p:txBody>
      </p:sp>
      <p:sp>
        <p:nvSpPr>
          <p:cNvPr id="4" name="Θέση ημερομηνίας 3">
            <a:extLst>
              <a:ext uri="{FF2B5EF4-FFF2-40B4-BE49-F238E27FC236}">
                <a16:creationId xmlns:a16="http://schemas.microsoft.com/office/drawing/2014/main" id="{EE573223-AD9B-40C8-86AC-CC5626A49223}"/>
              </a:ext>
            </a:extLst>
          </p:cNvPr>
          <p:cNvSpPr>
            <a:spLocks noGrp="1"/>
          </p:cNvSpPr>
          <p:nvPr>
            <p:ph type="dt" sz="half" idx="10"/>
          </p:nvPr>
        </p:nvSpPr>
        <p:spPr/>
        <p:txBody>
          <a:bodyPr/>
          <a:lstStyle/>
          <a:p>
            <a:fld id="{11F4F27B-D632-43EA-8F42-4508CCF965AC}" type="datetime1">
              <a:rPr lang="el-GR" smtClean="0"/>
              <a:t>15/12/2021</a:t>
            </a:fld>
            <a:endParaRPr lang="el-GR"/>
          </a:p>
        </p:txBody>
      </p:sp>
      <p:sp>
        <p:nvSpPr>
          <p:cNvPr id="5" name="Θέση υποσέλιδου 4">
            <a:extLst>
              <a:ext uri="{FF2B5EF4-FFF2-40B4-BE49-F238E27FC236}">
                <a16:creationId xmlns:a16="http://schemas.microsoft.com/office/drawing/2014/main" id="{381D4C2E-3552-4975-BC05-776BD7219C2D}"/>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97BBB3EB-75CF-424F-A710-0A80CC940905}"/>
              </a:ext>
            </a:extLst>
          </p:cNvPr>
          <p:cNvSpPr>
            <a:spLocks noGrp="1"/>
          </p:cNvSpPr>
          <p:nvPr>
            <p:ph type="sldNum" sz="quarter" idx="12"/>
          </p:nvPr>
        </p:nvSpPr>
        <p:spPr/>
        <p:txBody>
          <a:bodyPr/>
          <a:lstStyle/>
          <a:p>
            <a:fld id="{22A31EEB-B7D8-4385-93FB-6D2A8B0ECFBD}" type="slidenum">
              <a:rPr lang="el-GR" smtClean="0"/>
              <a:t>16</a:t>
            </a:fld>
            <a:endParaRPr lang="el-GR"/>
          </a:p>
        </p:txBody>
      </p:sp>
    </p:spTree>
    <p:extLst>
      <p:ext uri="{BB962C8B-B14F-4D97-AF65-F5344CB8AC3E}">
        <p14:creationId xmlns:p14="http://schemas.microsoft.com/office/powerpoint/2010/main" val="748729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75E490-D190-4D26-B3A8-8E5461A18C00}"/>
              </a:ext>
            </a:extLst>
          </p:cNvPr>
          <p:cNvSpPr>
            <a:spLocks noGrp="1"/>
          </p:cNvSpPr>
          <p:nvPr>
            <p:ph type="title"/>
          </p:nvPr>
        </p:nvSpPr>
        <p:spPr>
          <a:xfrm>
            <a:off x="838200" y="136525"/>
            <a:ext cx="10515600" cy="995989"/>
          </a:xfrm>
        </p:spPr>
        <p:txBody>
          <a:bodyPr/>
          <a:lstStyle/>
          <a:p>
            <a:pPr algn="ctr"/>
            <a: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POLO TROPICAL (T-291/09)</a:t>
            </a:r>
            <a:endParaRPr lang="el-GR" dirty="0"/>
          </a:p>
        </p:txBody>
      </p:sp>
      <p:sp>
        <p:nvSpPr>
          <p:cNvPr id="3" name="Θέση περιεχομένου 2">
            <a:extLst>
              <a:ext uri="{FF2B5EF4-FFF2-40B4-BE49-F238E27FC236}">
                <a16:creationId xmlns:a16="http://schemas.microsoft.com/office/drawing/2014/main" id="{26264A8B-FF45-4B46-8469-7AA1E9536B64}"/>
              </a:ext>
            </a:extLst>
          </p:cNvPr>
          <p:cNvSpPr>
            <a:spLocks noGrp="1"/>
          </p:cNvSpPr>
          <p:nvPr>
            <p:ph idx="1"/>
          </p:nvPr>
        </p:nvSpPr>
        <p:spPr>
          <a:xfrm>
            <a:off x="838200" y="1010873"/>
            <a:ext cx="10515600" cy="5166090"/>
          </a:xfrm>
        </p:spPr>
        <p:txBody>
          <a:bodyPr/>
          <a:lstStyle/>
          <a:p>
            <a:pPr marL="0" indent="0">
              <a:buNone/>
            </a:pPr>
            <a:r>
              <a:rPr lang="en-US" dirty="0"/>
              <a:t>FACTS</a:t>
            </a:r>
          </a:p>
          <a:p>
            <a:r>
              <a:rPr lang="en-US" dirty="0"/>
              <a:t>Two independent companies, a US and a Spanish one, applied for in 1994 and registered almost identical marks in the US and Spain respectively, in connection to almost identical goods.</a:t>
            </a:r>
          </a:p>
          <a:p>
            <a:r>
              <a:rPr lang="en-US" dirty="0"/>
              <a:t>In 1994, the US company attempted to register the same mark in Spain, but the Spanish company opposed and the application was rejected.</a:t>
            </a:r>
          </a:p>
          <a:p>
            <a:r>
              <a:rPr lang="en-US" dirty="0"/>
              <a:t>In 2007 the Spanish company applied for a EUTM and obtained registration. The US company requested cancellation on the ground of bad faith.</a:t>
            </a:r>
            <a:endParaRPr lang="el-GR" dirty="0"/>
          </a:p>
        </p:txBody>
      </p:sp>
      <p:sp>
        <p:nvSpPr>
          <p:cNvPr id="4" name="Θέση ημερομηνίας 3">
            <a:extLst>
              <a:ext uri="{FF2B5EF4-FFF2-40B4-BE49-F238E27FC236}">
                <a16:creationId xmlns:a16="http://schemas.microsoft.com/office/drawing/2014/main" id="{00B92538-D8EA-4B74-97F1-996B0D1E08C9}"/>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1D1FB2B8-19FF-46F4-9F26-46394C9C4B33}"/>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7954DF5E-29E4-4F1A-9B79-F672A54BFF87}"/>
              </a:ext>
            </a:extLst>
          </p:cNvPr>
          <p:cNvSpPr>
            <a:spLocks noGrp="1"/>
          </p:cNvSpPr>
          <p:nvPr>
            <p:ph type="sldNum" sz="quarter" idx="12"/>
          </p:nvPr>
        </p:nvSpPr>
        <p:spPr/>
        <p:txBody>
          <a:bodyPr/>
          <a:lstStyle/>
          <a:p>
            <a:fld id="{22A31EEB-B7D8-4385-93FB-6D2A8B0ECFBD}" type="slidenum">
              <a:rPr lang="el-GR" smtClean="0"/>
              <a:t>17</a:t>
            </a:fld>
            <a:endParaRPr lang="el-GR"/>
          </a:p>
        </p:txBody>
      </p:sp>
    </p:spTree>
    <p:extLst>
      <p:ext uri="{BB962C8B-B14F-4D97-AF65-F5344CB8AC3E}">
        <p14:creationId xmlns:p14="http://schemas.microsoft.com/office/powerpoint/2010/main" val="234367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5DE3447-629F-40CB-9FD8-8D21A73FE83F}"/>
              </a:ext>
            </a:extLst>
          </p:cNvPr>
          <p:cNvSpPr>
            <a:spLocks noGrp="1"/>
          </p:cNvSpPr>
          <p:nvPr>
            <p:ph idx="1"/>
          </p:nvPr>
        </p:nvSpPr>
        <p:spPr>
          <a:xfrm>
            <a:off x="318782" y="377506"/>
            <a:ext cx="11673280" cy="5978844"/>
          </a:xfrm>
        </p:spPr>
        <p:txBody>
          <a:bodyPr>
            <a:normAutofit/>
          </a:bodyPr>
          <a:lstStyle/>
          <a:p>
            <a:pPr marL="0" indent="0">
              <a:buNone/>
            </a:pPr>
            <a:r>
              <a:rPr lang="en-US" dirty="0"/>
              <a:t>HELD</a:t>
            </a:r>
          </a:p>
          <a:p>
            <a:r>
              <a:rPr lang="en-US" dirty="0"/>
              <a:t>The EUTMA filed in 2007 was considered to be a normal business extension of the Spanish mark that was filed in 1994.</a:t>
            </a:r>
          </a:p>
          <a:p>
            <a:r>
              <a:rPr lang="en-US" dirty="0"/>
              <a:t>There was no evidence that the Spanish company was aware of the US trademark in 1994, when they applied for their Spanish registration.</a:t>
            </a:r>
          </a:p>
          <a:p>
            <a:r>
              <a:rPr lang="en-US" dirty="0"/>
              <a:t>Therefore, bad faith could not be established.</a:t>
            </a:r>
          </a:p>
          <a:p>
            <a:endParaRPr lang="en-US" dirty="0"/>
          </a:p>
          <a:p>
            <a:r>
              <a:rPr lang="en-US" dirty="0"/>
              <a:t>It was irrelevant that the Spanish company had made very little use of its mark in trade.</a:t>
            </a:r>
          </a:p>
          <a:p>
            <a:r>
              <a:rPr lang="en-US" dirty="0"/>
              <a:t>It was irrelevant that the Spanish company had offered to sell its trademark to the US company for a rather exorbitant amount of 5 mil </a:t>
            </a:r>
            <a:r>
              <a:rPr lang="el-GR" dirty="0"/>
              <a:t>€.</a:t>
            </a:r>
          </a:p>
          <a:p>
            <a:pPr marL="0" indent="0" algn="ctr">
              <a:buNone/>
            </a:pPr>
            <a:r>
              <a:rPr lang="en-US" i="1" dirty="0">
                <a:solidFill>
                  <a:srgbClr val="FF0000"/>
                </a:solidFill>
              </a:rPr>
              <a:t>possibly a controversial case   </a:t>
            </a:r>
          </a:p>
          <a:p>
            <a:endParaRPr lang="en-US" dirty="0"/>
          </a:p>
          <a:p>
            <a:endParaRPr lang="el-GR" dirty="0"/>
          </a:p>
        </p:txBody>
      </p:sp>
      <p:sp>
        <p:nvSpPr>
          <p:cNvPr id="4" name="Θέση ημερομηνίας 3">
            <a:extLst>
              <a:ext uri="{FF2B5EF4-FFF2-40B4-BE49-F238E27FC236}">
                <a16:creationId xmlns:a16="http://schemas.microsoft.com/office/drawing/2014/main" id="{318A7009-1E66-4E5E-A2D1-017625FA636F}"/>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2519FC3E-089D-4885-B6C7-E42279FAA39D}"/>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99168C9D-780A-4ABF-B3D1-B89D542BB9BD}"/>
              </a:ext>
            </a:extLst>
          </p:cNvPr>
          <p:cNvSpPr>
            <a:spLocks noGrp="1"/>
          </p:cNvSpPr>
          <p:nvPr>
            <p:ph type="sldNum" sz="quarter" idx="12"/>
          </p:nvPr>
        </p:nvSpPr>
        <p:spPr/>
        <p:txBody>
          <a:bodyPr/>
          <a:lstStyle/>
          <a:p>
            <a:fld id="{22A31EEB-B7D8-4385-93FB-6D2A8B0ECFBD}" type="slidenum">
              <a:rPr lang="el-GR" smtClean="0"/>
              <a:t>18</a:t>
            </a:fld>
            <a:endParaRPr lang="el-GR"/>
          </a:p>
        </p:txBody>
      </p:sp>
    </p:spTree>
    <p:extLst>
      <p:ext uri="{BB962C8B-B14F-4D97-AF65-F5344CB8AC3E}">
        <p14:creationId xmlns:p14="http://schemas.microsoft.com/office/powerpoint/2010/main" val="1971964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2C2D80-23B4-4DEE-A89E-2DBFFD0EB905}"/>
              </a:ext>
            </a:extLst>
          </p:cNvPr>
          <p:cNvSpPr>
            <a:spLocks noGrp="1"/>
          </p:cNvSpPr>
          <p:nvPr>
            <p:ph type="title"/>
          </p:nvPr>
        </p:nvSpPr>
        <p:spPr/>
        <p:txBody>
          <a:bodyPr>
            <a:normAutofit/>
          </a:bodyPr>
          <a:lstStyle/>
          <a:p>
            <a:pPr algn="ctr"/>
            <a:r>
              <a:rPr lang="en-US" sz="28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POLO TROPICAL (T-291/09)</a:t>
            </a:r>
            <a:endParaRPr lang="el-GR" sz="2800" dirty="0">
              <a:solidFill>
                <a:srgbClr val="FF0000"/>
              </a:solidFill>
            </a:endParaRPr>
          </a:p>
        </p:txBody>
      </p:sp>
      <p:sp>
        <p:nvSpPr>
          <p:cNvPr id="3" name="Θέση περιεχομένου 2">
            <a:extLst>
              <a:ext uri="{FF2B5EF4-FFF2-40B4-BE49-F238E27FC236}">
                <a16:creationId xmlns:a16="http://schemas.microsoft.com/office/drawing/2014/main" id="{007FC8F0-37D2-4DC3-B881-D38EE90BC683}"/>
              </a:ext>
            </a:extLst>
          </p:cNvPr>
          <p:cNvSpPr>
            <a:spLocks noGrp="1"/>
          </p:cNvSpPr>
          <p:nvPr>
            <p:ph idx="1"/>
          </p:nvPr>
        </p:nvSpPr>
        <p:spPr/>
        <p:txBody>
          <a:bodyPr/>
          <a:lstStyle/>
          <a:p>
            <a:pPr marL="0" indent="0" algn="ctr">
              <a:buNone/>
            </a:pPr>
            <a:endParaRPr lang="en-US" sz="1800" i="1" u="sng" dirty="0">
              <a:effectLst/>
              <a:latin typeface="Bookman Old Style" panose="02050604050505020204" pitchFamily="18" charset="0"/>
              <a:ea typeface="Calibri" panose="020F0502020204030204" pitchFamily="34" charset="0"/>
              <a:cs typeface="Arial" panose="020B0604020202020204" pitchFamily="34" charset="0"/>
            </a:endParaRPr>
          </a:p>
          <a:p>
            <a:pPr marL="0" indent="0" algn="ctr">
              <a:buNone/>
            </a:pPr>
            <a:endParaRPr lang="en-US" sz="1800" i="1" u="sng" dirty="0">
              <a:latin typeface="Bookman Old Style" panose="02050604050505020204" pitchFamily="18" charset="0"/>
              <a:ea typeface="Calibri" panose="020F0502020204030204" pitchFamily="34" charset="0"/>
              <a:cs typeface="Arial" panose="020B0604020202020204" pitchFamily="34" charset="0"/>
            </a:endParaRPr>
          </a:p>
          <a:p>
            <a:pPr marL="0" indent="0" algn="ctr">
              <a:buNone/>
            </a:pPr>
            <a:endParaRPr lang="en-US" sz="1800" i="1" u="sng" dirty="0">
              <a:effectLst/>
              <a:latin typeface="Bookman Old Style" panose="02050604050505020204" pitchFamily="18" charset="0"/>
              <a:ea typeface="Calibri" panose="020F0502020204030204" pitchFamily="34" charset="0"/>
              <a:cs typeface="Arial" panose="020B0604020202020204" pitchFamily="34" charset="0"/>
            </a:endParaRPr>
          </a:p>
          <a:p>
            <a:pPr marL="0" indent="0" algn="ctr">
              <a:buNone/>
            </a:pPr>
            <a:r>
              <a:rPr lang="en-US" sz="2400" i="1" u="sng" dirty="0">
                <a:effectLst/>
                <a:latin typeface="Bookman Old Style" panose="02050604050505020204" pitchFamily="18" charset="0"/>
                <a:ea typeface="Calibri" panose="020F0502020204030204" pitchFamily="34" charset="0"/>
                <a:cs typeface="Arial" panose="020B0604020202020204" pitchFamily="34" charset="0"/>
              </a:rPr>
              <a:t>lack of intent to use the mark is another incident of bad faith</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pPr marL="0" indent="0" algn="ctr">
              <a:buNone/>
            </a:pPr>
            <a:endParaRPr lang="en-US" sz="2400" i="1" u="sng" dirty="0">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
        <p:nvSpPr>
          <p:cNvPr id="4" name="Θέση ημερομηνίας 3">
            <a:extLst>
              <a:ext uri="{FF2B5EF4-FFF2-40B4-BE49-F238E27FC236}">
                <a16:creationId xmlns:a16="http://schemas.microsoft.com/office/drawing/2014/main" id="{0E538749-81B1-4D84-95B9-3A626EF9D4B0}"/>
              </a:ext>
            </a:extLst>
          </p:cNvPr>
          <p:cNvSpPr>
            <a:spLocks noGrp="1"/>
          </p:cNvSpPr>
          <p:nvPr>
            <p:ph type="dt" sz="half" idx="10"/>
          </p:nvPr>
        </p:nvSpPr>
        <p:spPr/>
        <p:txBody>
          <a:bodyPr/>
          <a:lstStyle/>
          <a:p>
            <a:fld id="{C432D52B-4F4F-420F-93C1-B425BCEECC0A}" type="datetime1">
              <a:rPr lang="el-GR" smtClean="0"/>
              <a:t>15/12/2021</a:t>
            </a:fld>
            <a:endParaRPr lang="el-GR"/>
          </a:p>
        </p:txBody>
      </p:sp>
      <p:sp>
        <p:nvSpPr>
          <p:cNvPr id="5" name="Θέση υποσέλιδου 4">
            <a:extLst>
              <a:ext uri="{FF2B5EF4-FFF2-40B4-BE49-F238E27FC236}">
                <a16:creationId xmlns:a16="http://schemas.microsoft.com/office/drawing/2014/main" id="{8BE08251-8AD6-4CDE-85F4-05664A181449}"/>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446165C3-13EF-4CDE-91DD-BE5B97788201}"/>
              </a:ext>
            </a:extLst>
          </p:cNvPr>
          <p:cNvSpPr>
            <a:spLocks noGrp="1"/>
          </p:cNvSpPr>
          <p:nvPr>
            <p:ph type="sldNum" sz="quarter" idx="12"/>
          </p:nvPr>
        </p:nvSpPr>
        <p:spPr/>
        <p:txBody>
          <a:bodyPr/>
          <a:lstStyle/>
          <a:p>
            <a:fld id="{22A31EEB-B7D8-4385-93FB-6D2A8B0ECFBD}" type="slidenum">
              <a:rPr lang="el-GR" smtClean="0"/>
              <a:t>19</a:t>
            </a:fld>
            <a:endParaRPr lang="el-GR"/>
          </a:p>
        </p:txBody>
      </p:sp>
    </p:spTree>
    <p:extLst>
      <p:ext uri="{BB962C8B-B14F-4D97-AF65-F5344CB8AC3E}">
        <p14:creationId xmlns:p14="http://schemas.microsoft.com/office/powerpoint/2010/main" val="390868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47AE48-D5D3-4BB1-9FE7-5DA637698D53}"/>
              </a:ext>
            </a:extLst>
          </p:cNvPr>
          <p:cNvSpPr>
            <a:spLocks noGrp="1"/>
          </p:cNvSpPr>
          <p:nvPr>
            <p:ph type="title"/>
          </p:nvPr>
        </p:nvSpPr>
        <p:spPr/>
        <p:txBody>
          <a:bodyPr/>
          <a:lstStyle/>
          <a:p>
            <a:pPr algn="ctr"/>
            <a:r>
              <a:rPr lang="en-US" b="1" dirty="0">
                <a:solidFill>
                  <a:srgbClr val="FF0000"/>
                </a:solidFill>
              </a:rPr>
              <a:t>BAD FAITH IN EUTMR 2017/1001</a:t>
            </a:r>
            <a:br>
              <a:rPr lang="en-US" b="1" dirty="0">
                <a:solidFill>
                  <a:srgbClr val="FF0000"/>
                </a:solidFill>
              </a:rPr>
            </a:br>
            <a:r>
              <a:rPr lang="en-US" b="1" i="1" dirty="0">
                <a:solidFill>
                  <a:srgbClr val="FF0000"/>
                </a:solidFill>
              </a:rPr>
              <a:t>legislative provisions</a:t>
            </a:r>
            <a:endParaRPr lang="el-GR" b="1" i="1" dirty="0">
              <a:solidFill>
                <a:srgbClr val="FF0000"/>
              </a:solidFill>
            </a:endParaRPr>
          </a:p>
        </p:txBody>
      </p:sp>
      <p:sp>
        <p:nvSpPr>
          <p:cNvPr id="3" name="Θέση περιεχομένου 2">
            <a:extLst>
              <a:ext uri="{FF2B5EF4-FFF2-40B4-BE49-F238E27FC236}">
                <a16:creationId xmlns:a16="http://schemas.microsoft.com/office/drawing/2014/main" id="{4972E460-7D90-4D54-A1F1-06107D2ABA33}"/>
              </a:ext>
            </a:extLst>
          </p:cNvPr>
          <p:cNvSpPr>
            <a:spLocks noGrp="1"/>
          </p:cNvSpPr>
          <p:nvPr>
            <p:ph idx="1"/>
          </p:nvPr>
        </p:nvSpPr>
        <p:spPr/>
        <p:txBody>
          <a:bodyPr/>
          <a:lstStyle/>
          <a:p>
            <a:r>
              <a:rPr lang="en-US" dirty="0"/>
              <a:t>Art. 59: Invalidity. Ground for invalidity of </a:t>
            </a:r>
            <a:r>
              <a:rPr lang="en-US" dirty="0" err="1"/>
              <a:t>trm</a:t>
            </a:r>
            <a:r>
              <a:rPr lang="en-US" dirty="0"/>
              <a:t> registration</a:t>
            </a:r>
          </a:p>
          <a:p>
            <a:r>
              <a:rPr lang="en-US" dirty="0"/>
              <a:t>In national law: Bad faith is an absolute ground to registration. It is examined ex officio by the Registry. It is also a ground for opposition.</a:t>
            </a:r>
          </a:p>
          <a:p>
            <a:r>
              <a:rPr lang="en-US" dirty="0"/>
              <a:t>Art. 61: Acquiescence. If you bear with the use of a registered </a:t>
            </a:r>
            <a:r>
              <a:rPr lang="en-US" dirty="0" err="1"/>
              <a:t>trm</a:t>
            </a:r>
            <a:r>
              <a:rPr lang="en-US" dirty="0"/>
              <a:t> for 5 years, you can no longer apply for invalidity; but not if the mark was applied in bad faith.</a:t>
            </a:r>
          </a:p>
          <a:p>
            <a:r>
              <a:rPr lang="en-US" dirty="0"/>
              <a:t>In national law: Acquiescence is also a defense against trademark infringement; again, not in case of bad faith. See also Art 138(2) EUTMR with a similar effect.</a:t>
            </a:r>
          </a:p>
          <a:p>
            <a:endParaRPr lang="el-GR" dirty="0"/>
          </a:p>
        </p:txBody>
      </p:sp>
      <p:sp>
        <p:nvSpPr>
          <p:cNvPr id="4" name="Θέση ημερομηνίας 3">
            <a:extLst>
              <a:ext uri="{FF2B5EF4-FFF2-40B4-BE49-F238E27FC236}">
                <a16:creationId xmlns:a16="http://schemas.microsoft.com/office/drawing/2014/main" id="{523D8D5A-34B9-4FDB-9BC9-F705B0783BE2}"/>
              </a:ext>
            </a:extLst>
          </p:cNvPr>
          <p:cNvSpPr>
            <a:spLocks noGrp="1"/>
          </p:cNvSpPr>
          <p:nvPr>
            <p:ph type="dt" sz="half" idx="10"/>
          </p:nvPr>
        </p:nvSpPr>
        <p:spPr/>
        <p:txBody>
          <a:bodyPr/>
          <a:lstStyle/>
          <a:p>
            <a:fld id="{07F629FA-4022-4E6C-BB40-2D332821665B}" type="datetime1">
              <a:rPr lang="el-GR" smtClean="0"/>
              <a:t>15/12/2021</a:t>
            </a:fld>
            <a:endParaRPr lang="el-GR"/>
          </a:p>
        </p:txBody>
      </p:sp>
      <p:sp>
        <p:nvSpPr>
          <p:cNvPr id="5" name="Θέση υποσέλιδου 4">
            <a:extLst>
              <a:ext uri="{FF2B5EF4-FFF2-40B4-BE49-F238E27FC236}">
                <a16:creationId xmlns:a16="http://schemas.microsoft.com/office/drawing/2014/main" id="{34098868-4F70-435F-8698-E86F43A52384}"/>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1B57941B-144E-4522-BABF-E7F282453693}"/>
              </a:ext>
            </a:extLst>
          </p:cNvPr>
          <p:cNvSpPr>
            <a:spLocks noGrp="1"/>
          </p:cNvSpPr>
          <p:nvPr>
            <p:ph type="sldNum" sz="quarter" idx="12"/>
          </p:nvPr>
        </p:nvSpPr>
        <p:spPr/>
        <p:txBody>
          <a:bodyPr/>
          <a:lstStyle/>
          <a:p>
            <a:fld id="{22A31EEB-B7D8-4385-93FB-6D2A8B0ECFBD}" type="slidenum">
              <a:rPr lang="el-GR" smtClean="0"/>
              <a:t>2</a:t>
            </a:fld>
            <a:endParaRPr lang="el-GR"/>
          </a:p>
        </p:txBody>
      </p:sp>
    </p:spTree>
    <p:extLst>
      <p:ext uri="{BB962C8B-B14F-4D97-AF65-F5344CB8AC3E}">
        <p14:creationId xmlns:p14="http://schemas.microsoft.com/office/powerpoint/2010/main" val="918752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26801A-AAB3-4E8C-BB48-5D658EB5CF54}"/>
              </a:ext>
            </a:extLst>
          </p:cNvPr>
          <p:cNvSpPr>
            <a:spLocks noGrp="1"/>
          </p:cNvSpPr>
          <p:nvPr>
            <p:ph type="title"/>
          </p:nvPr>
        </p:nvSpPr>
        <p:spPr/>
        <p:txBody>
          <a:bodyPr>
            <a:normAutofit/>
          </a:bodyPr>
          <a:lstStyle/>
          <a:p>
            <a:pPr algn="ctr"/>
            <a:r>
              <a:rPr lang="en-US" sz="28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GRUPPO SALINI (at par. 32)</a:t>
            </a:r>
            <a:endParaRPr lang="el-GR" sz="2800" dirty="0">
              <a:solidFill>
                <a:srgbClr val="FF0000"/>
              </a:solidFill>
            </a:endParaRPr>
          </a:p>
        </p:txBody>
      </p:sp>
      <p:sp>
        <p:nvSpPr>
          <p:cNvPr id="3" name="Θέση περιεχομένου 2">
            <a:extLst>
              <a:ext uri="{FF2B5EF4-FFF2-40B4-BE49-F238E27FC236}">
                <a16:creationId xmlns:a16="http://schemas.microsoft.com/office/drawing/2014/main" id="{095AB827-4E9E-48EC-AFFA-67427DAACA5D}"/>
              </a:ext>
            </a:extLst>
          </p:cNvPr>
          <p:cNvSpPr>
            <a:spLocks noGrp="1"/>
          </p:cNvSpPr>
          <p:nvPr>
            <p:ph idx="1"/>
          </p:nvPr>
        </p:nvSpPr>
        <p:spPr/>
        <p:txBody>
          <a:bodyPr>
            <a:normAutofit/>
          </a:bodyPr>
          <a:lstStyle/>
          <a:p>
            <a:pPr marL="0" indent="0">
              <a:buNone/>
            </a:pPr>
            <a:endParaRPr lang="en-US" dirty="0">
              <a:effectLst/>
              <a:latin typeface="Bookman Old Style" panose="02050604050505020204" pitchFamily="18" charset="0"/>
              <a:ea typeface="Calibri" panose="020F0502020204030204" pitchFamily="34" charset="0"/>
              <a:cs typeface="Arial" panose="020B0604020202020204" pitchFamily="34" charset="0"/>
            </a:endParaRPr>
          </a:p>
          <a:p>
            <a:pPr marL="0" indent="0">
              <a:buNone/>
            </a:pPr>
            <a:endParaRPr lang="en-US" dirty="0">
              <a:latin typeface="Bookman Old Style" panose="02050604050505020204" pitchFamily="18" charset="0"/>
              <a:ea typeface="Calibri" panose="020F0502020204030204" pitchFamily="34" charset="0"/>
              <a:cs typeface="Arial" panose="020B0604020202020204" pitchFamily="34" charset="0"/>
            </a:endParaRPr>
          </a:p>
          <a:p>
            <a:pPr marL="0" indent="0">
              <a:buNone/>
            </a:pPr>
            <a:r>
              <a:rPr lang="en-US" dirty="0">
                <a:effectLst/>
                <a:latin typeface="Bookman Old Style" panose="02050604050505020204" pitchFamily="18" charset="0"/>
                <a:ea typeface="Calibri" panose="020F0502020204030204" pitchFamily="34" charset="0"/>
                <a:cs typeface="Arial" panose="020B0604020202020204" pitchFamily="34" charset="0"/>
              </a:rPr>
              <a:t>“</a:t>
            </a: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…the </a:t>
            </a:r>
            <a:r>
              <a:rPr lang="en-US" i="1" u="sng"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nature of the trade mark</a:t>
            </a: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 may also be relevant to determining whether the applicant acted in bad faith…”.</a:t>
            </a:r>
            <a:endParaRPr lang="el-GR" dirty="0"/>
          </a:p>
        </p:txBody>
      </p:sp>
      <p:sp>
        <p:nvSpPr>
          <p:cNvPr id="4" name="Θέση ημερομηνίας 3">
            <a:extLst>
              <a:ext uri="{FF2B5EF4-FFF2-40B4-BE49-F238E27FC236}">
                <a16:creationId xmlns:a16="http://schemas.microsoft.com/office/drawing/2014/main" id="{52669625-6B3B-4645-AEE6-2700971F4541}"/>
              </a:ext>
            </a:extLst>
          </p:cNvPr>
          <p:cNvSpPr>
            <a:spLocks noGrp="1"/>
          </p:cNvSpPr>
          <p:nvPr>
            <p:ph type="dt" sz="half" idx="10"/>
          </p:nvPr>
        </p:nvSpPr>
        <p:spPr/>
        <p:txBody>
          <a:bodyPr/>
          <a:lstStyle/>
          <a:p>
            <a:fld id="{D4420C21-C005-46D3-A468-2AC98E78CDE4}" type="datetime1">
              <a:rPr lang="el-GR" smtClean="0"/>
              <a:t>15/12/2021</a:t>
            </a:fld>
            <a:endParaRPr lang="el-GR"/>
          </a:p>
        </p:txBody>
      </p:sp>
      <p:sp>
        <p:nvSpPr>
          <p:cNvPr id="5" name="Θέση υποσέλιδου 4">
            <a:extLst>
              <a:ext uri="{FF2B5EF4-FFF2-40B4-BE49-F238E27FC236}">
                <a16:creationId xmlns:a16="http://schemas.microsoft.com/office/drawing/2014/main" id="{2C96EE8F-8C99-40EE-812B-683CEF50B1E2}"/>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22934558-03ED-4A94-99F8-0A1FC2DAB23E}"/>
              </a:ext>
            </a:extLst>
          </p:cNvPr>
          <p:cNvSpPr>
            <a:spLocks noGrp="1"/>
          </p:cNvSpPr>
          <p:nvPr>
            <p:ph type="sldNum" sz="quarter" idx="12"/>
          </p:nvPr>
        </p:nvSpPr>
        <p:spPr/>
        <p:txBody>
          <a:bodyPr/>
          <a:lstStyle/>
          <a:p>
            <a:fld id="{22A31EEB-B7D8-4385-93FB-6D2A8B0ECFBD}" type="slidenum">
              <a:rPr lang="el-GR" smtClean="0"/>
              <a:t>20</a:t>
            </a:fld>
            <a:endParaRPr lang="el-GR"/>
          </a:p>
        </p:txBody>
      </p:sp>
    </p:spTree>
    <p:extLst>
      <p:ext uri="{BB962C8B-B14F-4D97-AF65-F5344CB8AC3E}">
        <p14:creationId xmlns:p14="http://schemas.microsoft.com/office/powerpoint/2010/main" val="4211638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14707D-EBD8-4C94-9CB4-989F1C2CABCF}"/>
              </a:ext>
            </a:extLst>
          </p:cNvPr>
          <p:cNvSpPr>
            <a:spLocks noGrp="1"/>
          </p:cNvSpPr>
          <p:nvPr>
            <p:ph type="title"/>
          </p:nvPr>
        </p:nvSpPr>
        <p:spPr/>
        <p:txBody>
          <a:bodyPr>
            <a:normAutofit fontScale="90000"/>
          </a:bodyPr>
          <a:lstStyle/>
          <a:p>
            <a:pPr algn="ctr"/>
            <a: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BIGAB (T-33/11, par. 21)</a:t>
            </a:r>
            <a:b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br>
            <a:r>
              <a:rPr lang="en-US" sz="4400" b="1" dirty="0">
                <a:solidFill>
                  <a:srgbClr val="FF0000"/>
                </a:solidFill>
                <a:effectLst/>
                <a:latin typeface="Bookman Old Style" panose="02050604050505020204" pitchFamily="18" charset="0"/>
                <a:ea typeface="Calibri" panose="020F0502020204030204" pitchFamily="34" charset="0"/>
                <a:cs typeface="Arial" panose="020B0604020202020204" pitchFamily="34" charset="0"/>
              </a:rPr>
              <a:t>GRUPPO SALINI (T-321/10, par. 23)</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CEE73957-29CD-4CA6-9C9F-3AB4E2772A9E}"/>
              </a:ext>
            </a:extLst>
          </p:cNvPr>
          <p:cNvSpPr>
            <a:spLocks noGrp="1"/>
          </p:cNvSpPr>
          <p:nvPr>
            <p:ph idx="1"/>
          </p:nvPr>
        </p:nvSpPr>
        <p:spPr/>
        <p:txBody>
          <a:bodyPr/>
          <a:lstStyle/>
          <a:p>
            <a:pPr marL="0" indent="0" algn="just">
              <a:buNone/>
            </a:pPr>
            <a:endPar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endParaRPr>
          </a:p>
          <a:p>
            <a:pPr marL="0" indent="0" algn="just">
              <a:buNone/>
            </a:pPr>
            <a:endParaRPr lang="en-US" i="1" dirty="0">
              <a:solidFill>
                <a:srgbClr val="000000"/>
              </a:solidFill>
              <a:latin typeface="Bookman Old Style" panose="02050604050505020204" pitchFamily="18" charset="0"/>
              <a:ea typeface="Calibri" panose="020F0502020204030204" pitchFamily="34" charset="0"/>
              <a:cs typeface="Arial" panose="020B0604020202020204" pitchFamily="34" charset="0"/>
            </a:endParaRPr>
          </a:p>
          <a:p>
            <a:pPr marL="0" indent="0" algn="just">
              <a:buNone/>
            </a:pP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“…account may also be taken of the </a:t>
            </a:r>
            <a:r>
              <a:rPr lang="en-US" i="1" u="sng"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commercial logic underlying the filing of the application for registration of the sign</a:t>
            </a:r>
            <a:r>
              <a:rPr lang="en-US" i="1"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 as a Community trademark…”</a:t>
            </a:r>
            <a:endParaRPr lang="el-GR"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
        <p:nvSpPr>
          <p:cNvPr id="4" name="Θέση ημερομηνίας 3">
            <a:extLst>
              <a:ext uri="{FF2B5EF4-FFF2-40B4-BE49-F238E27FC236}">
                <a16:creationId xmlns:a16="http://schemas.microsoft.com/office/drawing/2014/main" id="{5D7D07EF-07D8-40DE-B807-528BDBF8AD12}"/>
              </a:ext>
            </a:extLst>
          </p:cNvPr>
          <p:cNvSpPr>
            <a:spLocks noGrp="1"/>
          </p:cNvSpPr>
          <p:nvPr>
            <p:ph type="dt" sz="half" idx="10"/>
          </p:nvPr>
        </p:nvSpPr>
        <p:spPr/>
        <p:txBody>
          <a:bodyPr/>
          <a:lstStyle/>
          <a:p>
            <a:fld id="{38A9CE72-972C-476F-879F-6036C88D6C31}" type="datetime1">
              <a:rPr lang="el-GR" smtClean="0"/>
              <a:t>15/12/2021</a:t>
            </a:fld>
            <a:endParaRPr lang="el-GR"/>
          </a:p>
        </p:txBody>
      </p:sp>
      <p:sp>
        <p:nvSpPr>
          <p:cNvPr id="5" name="Θέση υποσέλιδου 4">
            <a:extLst>
              <a:ext uri="{FF2B5EF4-FFF2-40B4-BE49-F238E27FC236}">
                <a16:creationId xmlns:a16="http://schemas.microsoft.com/office/drawing/2014/main" id="{C79B8834-E37A-4F91-A16F-A3870461102B}"/>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F46FAE61-A144-4263-AE58-795129F41135}"/>
              </a:ext>
            </a:extLst>
          </p:cNvPr>
          <p:cNvSpPr>
            <a:spLocks noGrp="1"/>
          </p:cNvSpPr>
          <p:nvPr>
            <p:ph type="sldNum" sz="quarter" idx="12"/>
          </p:nvPr>
        </p:nvSpPr>
        <p:spPr/>
        <p:txBody>
          <a:bodyPr/>
          <a:lstStyle/>
          <a:p>
            <a:fld id="{22A31EEB-B7D8-4385-93FB-6D2A8B0ECFBD}" type="slidenum">
              <a:rPr lang="el-GR" smtClean="0"/>
              <a:t>21</a:t>
            </a:fld>
            <a:endParaRPr lang="el-GR"/>
          </a:p>
        </p:txBody>
      </p:sp>
    </p:spTree>
    <p:extLst>
      <p:ext uri="{BB962C8B-B14F-4D97-AF65-F5344CB8AC3E}">
        <p14:creationId xmlns:p14="http://schemas.microsoft.com/office/powerpoint/2010/main" val="3754073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A01942-2A08-4975-96DC-88FB30A11289}"/>
              </a:ext>
            </a:extLst>
          </p:cNvPr>
          <p:cNvSpPr>
            <a:spLocks noGrp="1"/>
          </p:cNvSpPr>
          <p:nvPr>
            <p:ph type="title"/>
          </p:nvPr>
        </p:nvSpPr>
        <p:spPr>
          <a:xfrm>
            <a:off x="838200" y="365126"/>
            <a:ext cx="10515600" cy="926780"/>
          </a:xfrm>
        </p:spPr>
        <p:txBody>
          <a:bodyPr/>
          <a:lstStyle/>
          <a:p>
            <a:pPr algn="ctr"/>
            <a:r>
              <a:rPr lang="en-US" b="1" dirty="0">
                <a:solidFill>
                  <a:srgbClr val="FF0000"/>
                </a:solidFill>
              </a:rPr>
              <a:t>MALAYSIA DIARY, C-320/12</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A00E55BB-5788-483C-A58E-843DDDC523F7}"/>
              </a:ext>
            </a:extLst>
          </p:cNvPr>
          <p:cNvSpPr>
            <a:spLocks noGrp="1"/>
          </p:cNvSpPr>
          <p:nvPr>
            <p:ph idx="1"/>
          </p:nvPr>
        </p:nvSpPr>
        <p:spPr>
          <a:xfrm>
            <a:off x="838200" y="1161875"/>
            <a:ext cx="10515600" cy="5297648"/>
          </a:xfrm>
        </p:spPr>
        <p:txBody>
          <a:bodyPr>
            <a:normAutofit/>
          </a:bodyPr>
          <a:lstStyle/>
          <a:p>
            <a:pPr marL="0" indent="0">
              <a:buNone/>
            </a:pPr>
            <a:r>
              <a:rPr lang="en-US" dirty="0"/>
              <a:t>FACTS</a:t>
            </a:r>
          </a:p>
          <a:p>
            <a:pPr indent="450215" algn="just">
              <a:lnSpc>
                <a:spcPct val="150000"/>
              </a:lnSpc>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Malaysia Diary had registered and used a mark (the shape of a yoghurt container) in some countries, while its competitor Yakult had registered and used the same mark in other countries. </a:t>
            </a:r>
          </a:p>
          <a:p>
            <a:pPr indent="450215" algn="just">
              <a:lnSpc>
                <a:spcPct val="150000"/>
              </a:lnSpc>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two parties had reached an agreement settling disputed and arranging for co-existence in a number of countries.</a:t>
            </a:r>
          </a:p>
          <a:p>
            <a:pPr indent="450215" algn="just">
              <a:lnSpc>
                <a:spcPct val="150000"/>
              </a:lnSpc>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Both parties knew each other activities. </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indent="450215" algn="just">
              <a:lnSpc>
                <a:spcPct val="150000"/>
              </a:lnSpc>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When Malaysia Diary applied for registration in Denmark, its application was opposed by Yakult and rejected on the ground that it was in bad faith, since Malaysia Diary knew of Yakult’s registrations in other member states (not in Denmark). </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buNone/>
            </a:pPr>
            <a:endParaRPr lang="el-GR" dirty="0"/>
          </a:p>
        </p:txBody>
      </p:sp>
      <p:sp>
        <p:nvSpPr>
          <p:cNvPr id="4" name="Θέση ημερομηνίας 3">
            <a:extLst>
              <a:ext uri="{FF2B5EF4-FFF2-40B4-BE49-F238E27FC236}">
                <a16:creationId xmlns:a16="http://schemas.microsoft.com/office/drawing/2014/main" id="{AC9222FC-9794-4EC1-A4BA-43C03E24C80F}"/>
              </a:ext>
            </a:extLst>
          </p:cNvPr>
          <p:cNvSpPr>
            <a:spLocks noGrp="1"/>
          </p:cNvSpPr>
          <p:nvPr>
            <p:ph type="dt" sz="half" idx="10"/>
          </p:nvPr>
        </p:nvSpPr>
        <p:spPr/>
        <p:txBody>
          <a:bodyPr/>
          <a:lstStyle/>
          <a:p>
            <a:fld id="{AC937EAE-9012-421A-835C-499D0DB8A9E7}" type="datetime1">
              <a:rPr lang="el-GR" smtClean="0"/>
              <a:t>15/12/2021</a:t>
            </a:fld>
            <a:endParaRPr lang="el-GR"/>
          </a:p>
        </p:txBody>
      </p:sp>
      <p:sp>
        <p:nvSpPr>
          <p:cNvPr id="5" name="Θέση υποσέλιδου 4">
            <a:extLst>
              <a:ext uri="{FF2B5EF4-FFF2-40B4-BE49-F238E27FC236}">
                <a16:creationId xmlns:a16="http://schemas.microsoft.com/office/drawing/2014/main" id="{6C1E5A01-82B0-4AAE-95B2-E590442D1B89}"/>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BD76A34E-34A2-4634-A2D7-DF9D0E97473A}"/>
              </a:ext>
            </a:extLst>
          </p:cNvPr>
          <p:cNvSpPr>
            <a:spLocks noGrp="1"/>
          </p:cNvSpPr>
          <p:nvPr>
            <p:ph type="sldNum" sz="quarter" idx="12"/>
          </p:nvPr>
        </p:nvSpPr>
        <p:spPr/>
        <p:txBody>
          <a:bodyPr/>
          <a:lstStyle/>
          <a:p>
            <a:fld id="{22A31EEB-B7D8-4385-93FB-6D2A8B0ECFBD}" type="slidenum">
              <a:rPr lang="el-GR" smtClean="0"/>
              <a:t>22</a:t>
            </a:fld>
            <a:endParaRPr lang="el-GR"/>
          </a:p>
        </p:txBody>
      </p:sp>
    </p:spTree>
    <p:extLst>
      <p:ext uri="{BB962C8B-B14F-4D97-AF65-F5344CB8AC3E}">
        <p14:creationId xmlns:p14="http://schemas.microsoft.com/office/powerpoint/2010/main" val="98522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35D23B2-5B3E-46F0-B5E2-B068449641F2}"/>
              </a:ext>
            </a:extLst>
          </p:cNvPr>
          <p:cNvSpPr>
            <a:spLocks noGrp="1"/>
          </p:cNvSpPr>
          <p:nvPr>
            <p:ph idx="1"/>
          </p:nvPr>
        </p:nvSpPr>
        <p:spPr>
          <a:xfrm>
            <a:off x="838200" y="465589"/>
            <a:ext cx="10515600" cy="5711374"/>
          </a:xfrm>
        </p:spPr>
        <p:txBody>
          <a:bodyPr/>
          <a:lstStyle/>
          <a:p>
            <a:pPr marL="0" indent="0">
              <a:buNone/>
            </a:pPr>
            <a:r>
              <a:rPr lang="en-US" dirty="0"/>
              <a:t>HELD</a:t>
            </a:r>
          </a:p>
          <a:p>
            <a:pPr marL="342900" lvl="0" indent="-342900" algn="just" rtl="0">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Bad Faith should be interpreted on an autonomous legal basis according to the purposes of European law and not with reference to national laws.</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As per Lindt &amp; </a:t>
            </a:r>
            <a:r>
              <a:rPr lang="en-US" sz="1800" dirty="0" err="1">
                <a:effectLst/>
                <a:latin typeface="Bookman Old Style" panose="02050604050505020204" pitchFamily="18" charset="0"/>
                <a:ea typeface="Calibri" panose="020F0502020204030204" pitchFamily="34" charset="0"/>
                <a:cs typeface="Times New Roman" panose="02020603050405020304" pitchFamily="18" charset="0"/>
              </a:rPr>
              <a:t>Spruengli</a:t>
            </a: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 knowledge of earlier rights alone is NOT sufficient to establish bad faith, without reference to the intent of the applicant.</a:t>
            </a:r>
          </a:p>
          <a:p>
            <a:pPr marL="342900" lvl="0" indent="-342900" algn="just">
              <a:lnSpc>
                <a:spcPct val="150000"/>
              </a:lnSpc>
              <a:buFont typeface="Bookman Old Style" panose="02050604050505020204" pitchFamily="18" charset="0"/>
              <a:buChar char="-"/>
            </a:pPr>
            <a:r>
              <a:rPr lang="en-US" sz="1800" dirty="0">
                <a:latin typeface="Bookman Old Style" panose="02050604050505020204" pitchFamily="18" charset="0"/>
                <a:ea typeface="Calibri" panose="020F0502020204030204" pitchFamily="34" charset="0"/>
                <a:cs typeface="Times New Roman" panose="02020603050405020304" pitchFamily="18" charset="0"/>
              </a:rPr>
              <a:t>Knowledge is only one of the factors that may result to bad faith, but it does not result to bad faith automatically and by itself alone.</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Bookman Old Style" panose="02050604050505020204" pitchFamily="18" charset="0"/>
              <a:buChar cha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The Directive does not permit member states to provide in their national laws that knowledge alone (irrespective from intent) can establish bad faith.</a:t>
            </a:r>
          </a:p>
          <a:p>
            <a:pPr marL="342900" lvl="0" indent="-342900" algn="just">
              <a:lnSpc>
                <a:spcPct val="150000"/>
              </a:lnSpc>
              <a:buFont typeface="Bookman Old Style" panose="02050604050505020204" pitchFamily="18" charset="0"/>
              <a:buChar char="-"/>
            </a:pPr>
            <a:r>
              <a:rPr lang="en-US" sz="1800" dirty="0">
                <a:latin typeface="Bookman Old Style" panose="02050604050505020204" pitchFamily="18" charset="0"/>
                <a:ea typeface="Calibri" panose="020F0502020204030204" pitchFamily="34" charset="0"/>
                <a:cs typeface="Times New Roman" panose="02020603050405020304" pitchFamily="18" charset="0"/>
              </a:rPr>
              <a:t>In case one party already holds legitimate trademark registrations in other countries, it may be difficult to establish bad faith because of applying for registration in a new country.</a:t>
            </a:r>
            <a:endParaRPr lang="el-GR"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buNone/>
            </a:pPr>
            <a:endParaRPr lang="el-GR" dirty="0"/>
          </a:p>
        </p:txBody>
      </p:sp>
      <p:sp>
        <p:nvSpPr>
          <p:cNvPr id="4" name="Θέση ημερομηνίας 3">
            <a:extLst>
              <a:ext uri="{FF2B5EF4-FFF2-40B4-BE49-F238E27FC236}">
                <a16:creationId xmlns:a16="http://schemas.microsoft.com/office/drawing/2014/main" id="{7A3E74D1-D9E4-4E1D-A826-F071DF9ED543}"/>
              </a:ext>
            </a:extLst>
          </p:cNvPr>
          <p:cNvSpPr>
            <a:spLocks noGrp="1"/>
          </p:cNvSpPr>
          <p:nvPr>
            <p:ph type="dt" sz="half" idx="10"/>
          </p:nvPr>
        </p:nvSpPr>
        <p:spPr/>
        <p:txBody>
          <a:bodyPr/>
          <a:lstStyle/>
          <a:p>
            <a:fld id="{9A9AAFAA-05DD-4A06-A234-A1BA20A9C2C0}" type="datetime1">
              <a:rPr lang="el-GR" smtClean="0"/>
              <a:t>15/12/2021</a:t>
            </a:fld>
            <a:endParaRPr lang="el-GR"/>
          </a:p>
        </p:txBody>
      </p:sp>
      <p:sp>
        <p:nvSpPr>
          <p:cNvPr id="5" name="Θέση υποσέλιδου 4">
            <a:extLst>
              <a:ext uri="{FF2B5EF4-FFF2-40B4-BE49-F238E27FC236}">
                <a16:creationId xmlns:a16="http://schemas.microsoft.com/office/drawing/2014/main" id="{AA73C68C-064F-4B89-9DBF-06751318C919}"/>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690C6C33-D46A-475F-BD29-05F713448E37}"/>
              </a:ext>
            </a:extLst>
          </p:cNvPr>
          <p:cNvSpPr>
            <a:spLocks noGrp="1"/>
          </p:cNvSpPr>
          <p:nvPr>
            <p:ph type="sldNum" sz="quarter" idx="12"/>
          </p:nvPr>
        </p:nvSpPr>
        <p:spPr/>
        <p:txBody>
          <a:bodyPr/>
          <a:lstStyle/>
          <a:p>
            <a:fld id="{22A31EEB-B7D8-4385-93FB-6D2A8B0ECFBD}" type="slidenum">
              <a:rPr lang="el-GR" smtClean="0"/>
              <a:t>23</a:t>
            </a:fld>
            <a:endParaRPr lang="el-GR"/>
          </a:p>
        </p:txBody>
      </p:sp>
    </p:spTree>
    <p:extLst>
      <p:ext uri="{BB962C8B-B14F-4D97-AF65-F5344CB8AC3E}">
        <p14:creationId xmlns:p14="http://schemas.microsoft.com/office/powerpoint/2010/main" val="3697953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6E2056-1768-41BF-80D5-4E26EB000924}"/>
              </a:ext>
            </a:extLst>
          </p:cNvPr>
          <p:cNvSpPr>
            <a:spLocks noGrp="1"/>
          </p:cNvSpPr>
          <p:nvPr>
            <p:ph type="title"/>
          </p:nvPr>
        </p:nvSpPr>
        <p:spPr>
          <a:xfrm>
            <a:off x="838200" y="365125"/>
            <a:ext cx="10515600" cy="968725"/>
          </a:xfrm>
        </p:spPr>
        <p:txBody>
          <a:bodyPr>
            <a:normAutofit fontScale="90000"/>
          </a:bodyPr>
          <a:lstStyle/>
          <a:p>
            <a:pPr algn="ctr"/>
            <a:r>
              <a:rPr lang="en-US" b="1" dirty="0">
                <a:solidFill>
                  <a:srgbClr val="FF0000"/>
                </a:solidFill>
              </a:rPr>
              <a:t>SKY, C-371/18, par. 81</a:t>
            </a:r>
            <a:br>
              <a:rPr lang="en-US" b="1" dirty="0">
                <a:solidFill>
                  <a:srgbClr val="FF0000"/>
                </a:solidFill>
              </a:rPr>
            </a:br>
            <a:r>
              <a:rPr lang="en-US" b="1" dirty="0">
                <a:solidFill>
                  <a:srgbClr val="FF0000"/>
                </a:solidFill>
              </a:rPr>
              <a:t>no intent to use</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C214755E-1AC3-48BB-B905-F4420202620D}"/>
              </a:ext>
            </a:extLst>
          </p:cNvPr>
          <p:cNvSpPr>
            <a:spLocks noGrp="1"/>
          </p:cNvSpPr>
          <p:nvPr>
            <p:ph idx="1"/>
          </p:nvPr>
        </p:nvSpPr>
        <p:spPr>
          <a:xfrm>
            <a:off x="838200" y="1438712"/>
            <a:ext cx="10515600" cy="4738251"/>
          </a:xfrm>
        </p:spPr>
        <p:txBody>
          <a:bodyPr>
            <a:normAutofit/>
          </a:bodyPr>
          <a:lstStyle/>
          <a:p>
            <a:pPr marL="0" indent="0">
              <a:buNone/>
            </a:pPr>
            <a:r>
              <a:rPr lang="en-US" b="0" i="0" dirty="0">
                <a:solidFill>
                  <a:srgbClr val="000000"/>
                </a:solidFill>
                <a:effectLst/>
                <a:latin typeface="Times New Roman" panose="02020603050405020304" pitchFamily="18" charset="0"/>
              </a:rPr>
              <a:t>“…a trademark application made </a:t>
            </a:r>
            <a:r>
              <a:rPr lang="en-US" b="0" i="0" u="sng" dirty="0">
                <a:solidFill>
                  <a:srgbClr val="000000"/>
                </a:solidFill>
                <a:effectLst/>
                <a:latin typeface="Times New Roman" panose="02020603050405020304" pitchFamily="18" charset="0"/>
              </a:rPr>
              <a:t>without any intention to use</a:t>
            </a:r>
            <a:r>
              <a:rPr lang="en-US" b="0" i="0" dirty="0">
                <a:solidFill>
                  <a:srgbClr val="000000"/>
                </a:solidFill>
                <a:effectLst/>
                <a:latin typeface="Times New Roman" panose="02020603050405020304" pitchFamily="18" charset="0"/>
              </a:rPr>
              <a:t>… </a:t>
            </a:r>
            <a:r>
              <a:rPr lang="en-US" b="0" i="0" u="sng" dirty="0">
                <a:solidFill>
                  <a:srgbClr val="000000"/>
                </a:solidFill>
                <a:effectLst/>
                <a:latin typeface="Times New Roman" panose="02020603050405020304" pitchFamily="18" charset="0"/>
              </a:rPr>
              <a:t>constitutes bad faith</a:t>
            </a:r>
            <a:r>
              <a:rPr lang="en-US" b="0" i="0" dirty="0">
                <a:solidFill>
                  <a:srgbClr val="000000"/>
                </a:solidFill>
                <a:effectLst/>
                <a:latin typeface="Times New Roman" panose="02020603050405020304" pitchFamily="18" charset="0"/>
              </a:rPr>
              <a:t>…, if the applicant… had the </a:t>
            </a:r>
            <a:r>
              <a:rPr lang="en-US" b="0" i="0" u="sng" dirty="0">
                <a:solidFill>
                  <a:srgbClr val="000000"/>
                </a:solidFill>
                <a:effectLst/>
                <a:latin typeface="Times New Roman" panose="02020603050405020304" pitchFamily="18" charset="0"/>
              </a:rPr>
              <a:t>intention either of undermining, in a manner inconsistent with honest practices, the interests of third parties,</a:t>
            </a:r>
            <a:r>
              <a:rPr lang="en-US" b="0" i="0" dirty="0">
                <a:solidFill>
                  <a:srgbClr val="000000"/>
                </a:solidFill>
                <a:effectLst/>
                <a:latin typeface="Times New Roman" panose="02020603050405020304" pitchFamily="18" charset="0"/>
              </a:rPr>
              <a:t> or of obtaining, without even targeting a specific third party, </a:t>
            </a:r>
            <a:r>
              <a:rPr lang="en-US" b="0" i="0" u="sng" dirty="0">
                <a:solidFill>
                  <a:srgbClr val="000000"/>
                </a:solidFill>
                <a:effectLst/>
                <a:latin typeface="Times New Roman" panose="02020603050405020304" pitchFamily="18" charset="0"/>
              </a:rPr>
              <a:t>an exclusive right for purposes other than those falling within the functions of a trademark</a:t>
            </a:r>
            <a:r>
              <a:rPr lang="en-US" b="0" i="0" dirty="0">
                <a:solidFill>
                  <a:srgbClr val="000000"/>
                </a:solidFill>
                <a:effectLst/>
                <a:latin typeface="Times New Roman" panose="02020603050405020304" pitchFamily="18" charset="0"/>
              </a:rPr>
              <a:t>. When the absence of the intention to use the trademark in accordance with the essential functions of a trademark concerns only certain goods or services referred to in the application for registration, that application constitutes bad faith only in so far as it relates to those goods or services…”</a:t>
            </a:r>
          </a:p>
          <a:p>
            <a:pPr marL="0" indent="0" algn="ctr">
              <a:buNone/>
            </a:pPr>
            <a:r>
              <a:rPr lang="en-US" b="1" i="1" dirty="0">
                <a:solidFill>
                  <a:srgbClr val="000000"/>
                </a:solidFill>
                <a:latin typeface="Times New Roman" panose="02020603050405020304" pitchFamily="18" charset="0"/>
              </a:rPr>
              <a:t>So, lack of intent to use cannot by itself alone establish bad faith.</a:t>
            </a:r>
            <a:endParaRPr lang="en-US" b="1" i="1" dirty="0">
              <a:solidFill>
                <a:srgbClr val="000000"/>
              </a:solidFill>
              <a:effectLst/>
              <a:latin typeface="Times New Roman" panose="02020603050405020304" pitchFamily="18" charset="0"/>
            </a:endParaRPr>
          </a:p>
          <a:p>
            <a:pPr marL="0" indent="0">
              <a:buNone/>
            </a:pPr>
            <a:endParaRPr lang="el-GR" dirty="0"/>
          </a:p>
        </p:txBody>
      </p:sp>
      <p:sp>
        <p:nvSpPr>
          <p:cNvPr id="4" name="Θέση ημερομηνίας 3">
            <a:extLst>
              <a:ext uri="{FF2B5EF4-FFF2-40B4-BE49-F238E27FC236}">
                <a16:creationId xmlns:a16="http://schemas.microsoft.com/office/drawing/2014/main" id="{6C287384-EB8B-4F19-A8DE-D3DD66629A62}"/>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5AF40472-B25A-402E-A842-AE7F12FED1FC}"/>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D4BA7B5B-F8F8-4B38-A12F-6768A407B6F0}"/>
              </a:ext>
            </a:extLst>
          </p:cNvPr>
          <p:cNvSpPr>
            <a:spLocks noGrp="1"/>
          </p:cNvSpPr>
          <p:nvPr>
            <p:ph type="sldNum" sz="quarter" idx="12"/>
          </p:nvPr>
        </p:nvSpPr>
        <p:spPr/>
        <p:txBody>
          <a:bodyPr/>
          <a:lstStyle/>
          <a:p>
            <a:fld id="{22A31EEB-B7D8-4385-93FB-6D2A8B0ECFBD}" type="slidenum">
              <a:rPr lang="el-GR" smtClean="0"/>
              <a:t>24</a:t>
            </a:fld>
            <a:endParaRPr lang="el-GR"/>
          </a:p>
        </p:txBody>
      </p:sp>
    </p:spTree>
    <p:extLst>
      <p:ext uri="{BB962C8B-B14F-4D97-AF65-F5344CB8AC3E}">
        <p14:creationId xmlns:p14="http://schemas.microsoft.com/office/powerpoint/2010/main" val="2092501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499F1D-9DE3-4C47-88DB-1CDAF1EFD1E4}"/>
              </a:ext>
            </a:extLst>
          </p:cNvPr>
          <p:cNvSpPr>
            <a:spLocks noGrp="1"/>
          </p:cNvSpPr>
          <p:nvPr>
            <p:ph type="title"/>
          </p:nvPr>
        </p:nvSpPr>
        <p:spPr/>
        <p:txBody>
          <a:bodyPr/>
          <a:lstStyle/>
          <a:p>
            <a:pPr algn="ctr"/>
            <a:r>
              <a:rPr lang="en-US" b="1" dirty="0">
                <a:solidFill>
                  <a:srgbClr val="FF0000"/>
                </a:solidFill>
              </a:rPr>
              <a:t>BANSKY</a:t>
            </a:r>
            <a:br>
              <a:rPr lang="en-US" b="1" dirty="0">
                <a:solidFill>
                  <a:srgbClr val="FF0000"/>
                </a:solidFill>
              </a:rPr>
            </a:br>
            <a:r>
              <a:rPr lang="en-US" b="1" dirty="0">
                <a:solidFill>
                  <a:srgbClr val="FF0000"/>
                </a:solidFill>
              </a:rPr>
              <a:t>EUIPO, CANCELATION DIVISION, 14.9.20</a:t>
            </a:r>
            <a:endParaRPr lang="el-GR" b="1" dirty="0">
              <a:solidFill>
                <a:srgbClr val="FF0000"/>
              </a:solidFill>
            </a:endParaRPr>
          </a:p>
        </p:txBody>
      </p:sp>
      <p:sp>
        <p:nvSpPr>
          <p:cNvPr id="4" name="Θέση ημερομηνίας 3">
            <a:extLst>
              <a:ext uri="{FF2B5EF4-FFF2-40B4-BE49-F238E27FC236}">
                <a16:creationId xmlns:a16="http://schemas.microsoft.com/office/drawing/2014/main" id="{A0755C1C-B78F-4AE8-B0D2-BF3A02326ACD}"/>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00398A18-149C-4861-ACA3-4F67479B11DA}"/>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3CA0E98E-6907-49C7-9B32-E72CB4DE729B}"/>
              </a:ext>
            </a:extLst>
          </p:cNvPr>
          <p:cNvSpPr>
            <a:spLocks noGrp="1"/>
          </p:cNvSpPr>
          <p:nvPr>
            <p:ph type="sldNum" sz="quarter" idx="12"/>
          </p:nvPr>
        </p:nvSpPr>
        <p:spPr/>
        <p:txBody>
          <a:bodyPr/>
          <a:lstStyle/>
          <a:p>
            <a:fld id="{22A31EEB-B7D8-4385-93FB-6D2A8B0ECFBD}" type="slidenum">
              <a:rPr lang="el-GR" smtClean="0"/>
              <a:t>25</a:t>
            </a:fld>
            <a:endParaRPr lang="el-GR"/>
          </a:p>
        </p:txBody>
      </p:sp>
      <p:pic>
        <p:nvPicPr>
          <p:cNvPr id="1026" name="Picture 2">
            <a:extLst>
              <a:ext uri="{FF2B5EF4-FFF2-40B4-BE49-F238E27FC236}">
                <a16:creationId xmlns:a16="http://schemas.microsoft.com/office/drawing/2014/main" id="{B4FFD1D9-0C0F-4174-9B75-39BDF249A95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95164" y="1820411"/>
            <a:ext cx="3841820" cy="4569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33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DBDA26-3096-4EA6-894E-6E18F077BA42}"/>
              </a:ext>
            </a:extLst>
          </p:cNvPr>
          <p:cNvSpPr>
            <a:spLocks noGrp="1"/>
          </p:cNvSpPr>
          <p:nvPr>
            <p:ph idx="1"/>
          </p:nvPr>
        </p:nvSpPr>
        <p:spPr>
          <a:xfrm>
            <a:off x="838200" y="461394"/>
            <a:ext cx="10515600" cy="5715569"/>
          </a:xfrm>
        </p:spPr>
        <p:txBody>
          <a:bodyPr/>
          <a:lstStyle/>
          <a:p>
            <a:pPr marL="0" indent="0">
              <a:buNone/>
            </a:pPr>
            <a:r>
              <a:rPr lang="en-US" dirty="0"/>
              <a:t>FACTS</a:t>
            </a:r>
          </a:p>
          <a:p>
            <a:r>
              <a:rPr lang="en-US" dirty="0"/>
              <a:t>The “Flower Thrower” design was created by the artists </a:t>
            </a:r>
            <a:r>
              <a:rPr lang="en-US" dirty="0" err="1"/>
              <a:t>Bansky</a:t>
            </a:r>
            <a:r>
              <a:rPr lang="en-US" dirty="0"/>
              <a:t>.</a:t>
            </a:r>
          </a:p>
          <a:p>
            <a:r>
              <a:rPr lang="en-US" dirty="0"/>
              <a:t>As an artwork, it enjoys copyright protection.</a:t>
            </a:r>
          </a:p>
          <a:p>
            <a:r>
              <a:rPr lang="en-US" dirty="0"/>
              <a:t>However, copyright cannot be enforced, because </a:t>
            </a:r>
            <a:r>
              <a:rPr lang="en-US" dirty="0" err="1"/>
              <a:t>Bansky</a:t>
            </a:r>
            <a:r>
              <a:rPr lang="en-US" dirty="0"/>
              <a:t> is a nick name and the artist does not wish to reveal his/her true name and identity.</a:t>
            </a:r>
          </a:p>
          <a:p>
            <a:r>
              <a:rPr lang="en-US" dirty="0" err="1"/>
              <a:t>Bansky</a:t>
            </a:r>
            <a:r>
              <a:rPr lang="en-US" dirty="0"/>
              <a:t> has declared to be against copyright and other IP rights protection.</a:t>
            </a:r>
          </a:p>
          <a:p>
            <a:r>
              <a:rPr lang="en-US" dirty="0"/>
              <a:t>He encouraged the public to use his “Flower Thrower” design  for personal or other non-commercial use.</a:t>
            </a:r>
          </a:p>
          <a:p>
            <a:r>
              <a:rPr lang="en-US" dirty="0"/>
              <a:t>However, he opposed to exploitation of his work by third parties for commercial purposes. </a:t>
            </a:r>
            <a:endParaRPr lang="el-GR" dirty="0"/>
          </a:p>
        </p:txBody>
      </p:sp>
      <p:sp>
        <p:nvSpPr>
          <p:cNvPr id="4" name="Θέση ημερομηνίας 3">
            <a:extLst>
              <a:ext uri="{FF2B5EF4-FFF2-40B4-BE49-F238E27FC236}">
                <a16:creationId xmlns:a16="http://schemas.microsoft.com/office/drawing/2014/main" id="{95C1B5E4-D253-474B-BDD8-0128268402C3}"/>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1F65AA77-A959-4720-B1E1-BD17AF1B9F73}"/>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E5C0D001-DD03-4DF4-8E5D-3F90B3E14443}"/>
              </a:ext>
            </a:extLst>
          </p:cNvPr>
          <p:cNvSpPr>
            <a:spLocks noGrp="1"/>
          </p:cNvSpPr>
          <p:nvPr>
            <p:ph type="sldNum" sz="quarter" idx="12"/>
          </p:nvPr>
        </p:nvSpPr>
        <p:spPr/>
        <p:txBody>
          <a:bodyPr/>
          <a:lstStyle/>
          <a:p>
            <a:fld id="{22A31EEB-B7D8-4385-93FB-6D2A8B0ECFBD}" type="slidenum">
              <a:rPr lang="el-GR" smtClean="0"/>
              <a:t>26</a:t>
            </a:fld>
            <a:endParaRPr lang="el-GR"/>
          </a:p>
        </p:txBody>
      </p:sp>
    </p:spTree>
    <p:extLst>
      <p:ext uri="{BB962C8B-B14F-4D97-AF65-F5344CB8AC3E}">
        <p14:creationId xmlns:p14="http://schemas.microsoft.com/office/powerpoint/2010/main" val="903659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707C06E-FCDA-42C8-9E73-EDB912536A49}"/>
              </a:ext>
            </a:extLst>
          </p:cNvPr>
          <p:cNvSpPr>
            <a:spLocks noGrp="1"/>
          </p:cNvSpPr>
          <p:nvPr>
            <p:ph idx="1"/>
          </p:nvPr>
        </p:nvSpPr>
        <p:spPr>
          <a:xfrm>
            <a:off x="838200" y="574646"/>
            <a:ext cx="10515600" cy="5602317"/>
          </a:xfrm>
        </p:spPr>
        <p:txBody>
          <a:bodyPr/>
          <a:lstStyle/>
          <a:p>
            <a:r>
              <a:rPr lang="en-US" dirty="0"/>
              <a:t>As </a:t>
            </a:r>
            <a:r>
              <a:rPr lang="en-US" dirty="0" err="1"/>
              <a:t>Bansky</a:t>
            </a:r>
            <a:r>
              <a:rPr lang="en-US" dirty="0"/>
              <a:t> could not enforce his/her copyright, he registered the design as a trademarks, so as to enforce trademark rights against commercial entities using his/her work.</a:t>
            </a:r>
          </a:p>
          <a:p>
            <a:r>
              <a:rPr lang="en-US" dirty="0"/>
              <a:t>He had no intent to use the design (registered trademark) for the purposes served by the functions of a trademark; his only intent was to prohibit third parties to use his/her design for commercial purposes</a:t>
            </a:r>
          </a:p>
          <a:p>
            <a:pPr marL="0" indent="0">
              <a:buNone/>
            </a:pPr>
            <a:r>
              <a:rPr lang="en-US" dirty="0"/>
              <a:t>HELD</a:t>
            </a:r>
          </a:p>
          <a:p>
            <a:r>
              <a:rPr lang="en-US" dirty="0"/>
              <a:t>This filing was made in bad faith.</a:t>
            </a:r>
          </a:p>
          <a:p>
            <a:r>
              <a:rPr lang="en-US" dirty="0"/>
              <a:t>As there was no genuine intent to use, bit only intent to foreclose third parties from using the mark, this resulted to bad faith.</a:t>
            </a:r>
          </a:p>
          <a:p>
            <a:pPr marL="0" indent="0" algn="ctr">
              <a:buNone/>
            </a:pPr>
            <a:r>
              <a:rPr lang="en-US" b="1" i="1" dirty="0">
                <a:solidFill>
                  <a:srgbClr val="FF0000"/>
                </a:solidFill>
              </a:rPr>
              <a:t>Possibly a controversial decision</a:t>
            </a:r>
            <a:endParaRPr lang="el-GR" b="1" i="1" dirty="0">
              <a:solidFill>
                <a:srgbClr val="FF0000"/>
              </a:solidFill>
            </a:endParaRPr>
          </a:p>
        </p:txBody>
      </p:sp>
      <p:sp>
        <p:nvSpPr>
          <p:cNvPr id="4" name="Θέση ημερομηνίας 3">
            <a:extLst>
              <a:ext uri="{FF2B5EF4-FFF2-40B4-BE49-F238E27FC236}">
                <a16:creationId xmlns:a16="http://schemas.microsoft.com/office/drawing/2014/main" id="{80FE46D3-6FBF-44DB-B789-5CC9D3978B76}"/>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AF118FF5-1794-498D-8116-475930970CA4}"/>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06E79B93-A93C-4251-8509-D638C5475484}"/>
              </a:ext>
            </a:extLst>
          </p:cNvPr>
          <p:cNvSpPr>
            <a:spLocks noGrp="1"/>
          </p:cNvSpPr>
          <p:nvPr>
            <p:ph type="sldNum" sz="quarter" idx="12"/>
          </p:nvPr>
        </p:nvSpPr>
        <p:spPr/>
        <p:txBody>
          <a:bodyPr/>
          <a:lstStyle/>
          <a:p>
            <a:fld id="{22A31EEB-B7D8-4385-93FB-6D2A8B0ECFBD}" type="slidenum">
              <a:rPr lang="el-GR" smtClean="0"/>
              <a:t>27</a:t>
            </a:fld>
            <a:endParaRPr lang="el-GR"/>
          </a:p>
        </p:txBody>
      </p:sp>
    </p:spTree>
    <p:extLst>
      <p:ext uri="{BB962C8B-B14F-4D97-AF65-F5344CB8AC3E}">
        <p14:creationId xmlns:p14="http://schemas.microsoft.com/office/powerpoint/2010/main" val="3280560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64670D-4949-41A1-925C-2930C2D8B00E}"/>
              </a:ext>
            </a:extLst>
          </p:cNvPr>
          <p:cNvSpPr>
            <a:spLocks noGrp="1"/>
          </p:cNvSpPr>
          <p:nvPr>
            <p:ph type="title"/>
          </p:nvPr>
        </p:nvSpPr>
        <p:spPr>
          <a:xfrm>
            <a:off x="838200" y="136525"/>
            <a:ext cx="10515600" cy="1579024"/>
          </a:xfrm>
        </p:spPr>
        <p:txBody>
          <a:bodyPr>
            <a:normAutofit fontScale="90000"/>
          </a:bodyPr>
          <a:lstStyle/>
          <a:p>
            <a:pPr algn="ctr"/>
            <a:r>
              <a:rPr lang="en-US" b="1" dirty="0">
                <a:solidFill>
                  <a:srgbClr val="FF0000"/>
                </a:solidFill>
              </a:rPr>
              <a:t>MONOPOLY</a:t>
            </a:r>
            <a:br>
              <a:rPr lang="en-US" b="1" dirty="0">
                <a:solidFill>
                  <a:srgbClr val="FF0000"/>
                </a:solidFill>
              </a:rPr>
            </a:br>
            <a:r>
              <a:rPr lang="el-GR" b="1" dirty="0">
                <a:solidFill>
                  <a:srgbClr val="FF0000"/>
                </a:solidFill>
              </a:rPr>
              <a:t>Τ-663/19</a:t>
            </a:r>
            <a:br>
              <a:rPr lang="en-US" b="1" dirty="0">
                <a:solidFill>
                  <a:srgbClr val="FF0000"/>
                </a:solidFill>
              </a:rPr>
            </a:br>
            <a:r>
              <a:rPr lang="en-US" b="1" dirty="0">
                <a:solidFill>
                  <a:srgbClr val="FF0000"/>
                </a:solidFill>
              </a:rPr>
              <a:t>repetitive and recurrent filings</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25B64DAD-39C1-4A7F-8FA6-4132AF26BF85}"/>
              </a:ext>
            </a:extLst>
          </p:cNvPr>
          <p:cNvSpPr>
            <a:spLocks noGrp="1"/>
          </p:cNvSpPr>
          <p:nvPr>
            <p:ph idx="1"/>
          </p:nvPr>
        </p:nvSpPr>
        <p:spPr>
          <a:xfrm>
            <a:off x="306199" y="1862356"/>
            <a:ext cx="11505500" cy="4493994"/>
          </a:xfrm>
        </p:spPr>
        <p:txBody>
          <a:bodyPr>
            <a:normAutofit/>
          </a:bodyPr>
          <a:lstStyle/>
          <a:p>
            <a:r>
              <a:rPr lang="en-US" dirty="0"/>
              <a:t>Filing the same or similar mark repeatedly for multiple times to escape the obligation to submit proof of use.</a:t>
            </a:r>
          </a:p>
          <a:p>
            <a:r>
              <a:rPr lang="en-US" dirty="0"/>
              <a:t>The intent at the time of filing was to go around a fundamental requirement of trademark law.</a:t>
            </a:r>
          </a:p>
          <a:p>
            <a:r>
              <a:rPr lang="en-US" dirty="0"/>
              <a:t>Such intent resulted to bad faith.</a:t>
            </a:r>
          </a:p>
          <a:p>
            <a:r>
              <a:rPr lang="en-US" dirty="0"/>
              <a:t>Although refiling the same/similar mark may be a widely used practice, this does not make it legally acceptable. </a:t>
            </a:r>
          </a:p>
          <a:p>
            <a:r>
              <a:rPr lang="en-US" dirty="0"/>
              <a:t>However, multiple filings of the same mark is not by itself alone sufficient to establish bad faith, unless it is couple with additional evidence that the purpose behind such a strategy was a dishonest one.</a:t>
            </a:r>
            <a:endParaRPr lang="el-GR" dirty="0"/>
          </a:p>
        </p:txBody>
      </p:sp>
      <p:sp>
        <p:nvSpPr>
          <p:cNvPr id="4" name="Θέση ημερομηνίας 3">
            <a:extLst>
              <a:ext uri="{FF2B5EF4-FFF2-40B4-BE49-F238E27FC236}">
                <a16:creationId xmlns:a16="http://schemas.microsoft.com/office/drawing/2014/main" id="{754E8B2E-F366-40D5-ACA1-CC5BC7776C90}"/>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ED8FE9A5-49DB-40B0-92EC-A31B5BD4D3F6}"/>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3C53C5F1-BA52-4C97-A165-25AAC7276F1A}"/>
              </a:ext>
            </a:extLst>
          </p:cNvPr>
          <p:cNvSpPr>
            <a:spLocks noGrp="1"/>
          </p:cNvSpPr>
          <p:nvPr>
            <p:ph type="sldNum" sz="quarter" idx="12"/>
          </p:nvPr>
        </p:nvSpPr>
        <p:spPr/>
        <p:txBody>
          <a:bodyPr/>
          <a:lstStyle/>
          <a:p>
            <a:fld id="{22A31EEB-B7D8-4385-93FB-6D2A8B0ECFBD}" type="slidenum">
              <a:rPr lang="el-GR" smtClean="0"/>
              <a:t>28</a:t>
            </a:fld>
            <a:endParaRPr lang="el-GR"/>
          </a:p>
        </p:txBody>
      </p:sp>
    </p:spTree>
    <p:extLst>
      <p:ext uri="{BB962C8B-B14F-4D97-AF65-F5344CB8AC3E}">
        <p14:creationId xmlns:p14="http://schemas.microsoft.com/office/powerpoint/2010/main" val="1113865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131965-D537-48FA-A342-A6CA6DA998B7}"/>
              </a:ext>
            </a:extLst>
          </p:cNvPr>
          <p:cNvSpPr>
            <a:spLocks noGrp="1"/>
          </p:cNvSpPr>
          <p:nvPr>
            <p:ph type="title"/>
          </p:nvPr>
        </p:nvSpPr>
        <p:spPr/>
        <p:txBody>
          <a:bodyPr/>
          <a:lstStyle/>
          <a:p>
            <a:pPr algn="ctr"/>
            <a:r>
              <a:rPr lang="en-US" b="1" dirty="0">
                <a:solidFill>
                  <a:srgbClr val="FF0000"/>
                </a:solidFill>
              </a:rPr>
              <a:t>SIMCA</a:t>
            </a:r>
            <a:br>
              <a:rPr lang="en-US" b="1" dirty="0">
                <a:solidFill>
                  <a:srgbClr val="FF0000"/>
                </a:solidFill>
              </a:rPr>
            </a:br>
            <a:r>
              <a:rPr lang="en-US" b="1" dirty="0">
                <a:solidFill>
                  <a:srgbClr val="FF0000"/>
                </a:solidFill>
              </a:rPr>
              <a:t>T-327/12</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33D3474B-B982-43E1-95A0-020C5A47E20F}"/>
              </a:ext>
            </a:extLst>
          </p:cNvPr>
          <p:cNvSpPr>
            <a:spLocks noGrp="1"/>
          </p:cNvSpPr>
          <p:nvPr>
            <p:ph idx="1"/>
          </p:nvPr>
        </p:nvSpPr>
        <p:spPr/>
        <p:txBody>
          <a:bodyPr/>
          <a:lstStyle/>
          <a:p>
            <a:pPr marL="0" indent="0">
              <a:buNone/>
            </a:pPr>
            <a:r>
              <a:rPr lang="en-US" dirty="0"/>
              <a:t>FACTS</a:t>
            </a:r>
          </a:p>
          <a:p>
            <a:r>
              <a:rPr lang="en-US" dirty="0"/>
              <a:t>SIMCA was a well-know brand for cars until the ‘70s, but it is now out of trade for many decades and the trademark has expired, or it would not be possible to prove use.</a:t>
            </a:r>
          </a:p>
          <a:p>
            <a:r>
              <a:rPr lang="en-US" dirty="0"/>
              <a:t>A third party filed in its own name the mark SIMCA </a:t>
            </a:r>
          </a:p>
          <a:p>
            <a:pPr marL="0" indent="0">
              <a:buNone/>
            </a:pPr>
            <a:r>
              <a:rPr lang="en-US" dirty="0"/>
              <a:t>HELD</a:t>
            </a:r>
          </a:p>
          <a:p>
            <a:r>
              <a:rPr lang="en-US" dirty="0"/>
              <a:t>Filing a mark that in the past belonged to someone else but has now expired with the purpose to “free ride” or to take advantage of the reputation that this mark still retains amounts to bad faith.</a:t>
            </a:r>
            <a:endParaRPr lang="el-GR" dirty="0"/>
          </a:p>
        </p:txBody>
      </p:sp>
      <p:sp>
        <p:nvSpPr>
          <p:cNvPr id="4" name="Θέση ημερομηνίας 3">
            <a:extLst>
              <a:ext uri="{FF2B5EF4-FFF2-40B4-BE49-F238E27FC236}">
                <a16:creationId xmlns:a16="http://schemas.microsoft.com/office/drawing/2014/main" id="{36AEC61E-2D9C-4DCA-899B-A12A653639A4}"/>
              </a:ext>
            </a:extLst>
          </p:cNvPr>
          <p:cNvSpPr>
            <a:spLocks noGrp="1"/>
          </p:cNvSpPr>
          <p:nvPr>
            <p:ph type="dt" sz="half" idx="10"/>
          </p:nvPr>
        </p:nvSpPr>
        <p:spPr/>
        <p:txBody>
          <a:bodyPr/>
          <a:lstStyle/>
          <a:p>
            <a:fld id="{CFB49FB6-DE5F-4166-82F8-33946F3E6A4D}" type="datetime1">
              <a:rPr lang="el-GR" smtClean="0"/>
              <a:t>15/12/2021</a:t>
            </a:fld>
            <a:endParaRPr lang="el-GR"/>
          </a:p>
        </p:txBody>
      </p:sp>
      <p:sp>
        <p:nvSpPr>
          <p:cNvPr id="5" name="Θέση υποσέλιδου 4">
            <a:extLst>
              <a:ext uri="{FF2B5EF4-FFF2-40B4-BE49-F238E27FC236}">
                <a16:creationId xmlns:a16="http://schemas.microsoft.com/office/drawing/2014/main" id="{3B811662-07BF-428A-83D7-D6F59FA56F80}"/>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EE87D6BB-5399-49C2-B39A-AC4EA9C01730}"/>
              </a:ext>
            </a:extLst>
          </p:cNvPr>
          <p:cNvSpPr>
            <a:spLocks noGrp="1"/>
          </p:cNvSpPr>
          <p:nvPr>
            <p:ph type="sldNum" sz="quarter" idx="12"/>
          </p:nvPr>
        </p:nvSpPr>
        <p:spPr/>
        <p:txBody>
          <a:bodyPr/>
          <a:lstStyle/>
          <a:p>
            <a:fld id="{22A31EEB-B7D8-4385-93FB-6D2A8B0ECFBD}" type="slidenum">
              <a:rPr lang="el-GR" smtClean="0"/>
              <a:t>29</a:t>
            </a:fld>
            <a:endParaRPr lang="el-GR"/>
          </a:p>
        </p:txBody>
      </p:sp>
    </p:spTree>
    <p:extLst>
      <p:ext uri="{BB962C8B-B14F-4D97-AF65-F5344CB8AC3E}">
        <p14:creationId xmlns:p14="http://schemas.microsoft.com/office/powerpoint/2010/main" val="162127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1F37247-9943-48F4-8954-54402A6E396F}"/>
              </a:ext>
            </a:extLst>
          </p:cNvPr>
          <p:cNvSpPr>
            <a:spLocks noGrp="1"/>
          </p:cNvSpPr>
          <p:nvPr>
            <p:ph idx="1"/>
          </p:nvPr>
        </p:nvSpPr>
        <p:spPr>
          <a:xfrm>
            <a:off x="838200" y="914400"/>
            <a:ext cx="10515600" cy="5262563"/>
          </a:xfrm>
        </p:spPr>
        <p:txBody>
          <a:bodyPr/>
          <a:lstStyle/>
          <a:p>
            <a:r>
              <a:rPr lang="en-US" dirty="0"/>
              <a:t>In national law: Art. 5(4)(c) Directive 2015/2436:</a:t>
            </a:r>
          </a:p>
          <a:p>
            <a:r>
              <a:rPr lang="en-US" dirty="0"/>
              <a:t>Ground for Opposition / Invalidity</a:t>
            </a:r>
          </a:p>
          <a:p>
            <a:r>
              <a:rPr lang="en-US" dirty="0"/>
              <a:t>Likelihood of confusion with a trademark registered abroad, if the national trademark application is filed in bad faith</a:t>
            </a:r>
          </a:p>
          <a:p>
            <a:endParaRPr lang="en-US" dirty="0"/>
          </a:p>
          <a:p>
            <a:r>
              <a:rPr lang="en-US" dirty="0"/>
              <a:t>“the trademark is liable to be confused with an earlier trademark protected abroad, provided that, at the date of the application, the applicant was acting in bad faith”. </a:t>
            </a:r>
            <a:endParaRPr lang="el-GR" dirty="0"/>
          </a:p>
        </p:txBody>
      </p:sp>
      <p:sp>
        <p:nvSpPr>
          <p:cNvPr id="4" name="Θέση ημερομηνίας 3">
            <a:extLst>
              <a:ext uri="{FF2B5EF4-FFF2-40B4-BE49-F238E27FC236}">
                <a16:creationId xmlns:a16="http://schemas.microsoft.com/office/drawing/2014/main" id="{378B1506-8626-42B0-9D8C-56F857E6D1C4}"/>
              </a:ext>
            </a:extLst>
          </p:cNvPr>
          <p:cNvSpPr>
            <a:spLocks noGrp="1"/>
          </p:cNvSpPr>
          <p:nvPr>
            <p:ph type="dt" sz="half" idx="10"/>
          </p:nvPr>
        </p:nvSpPr>
        <p:spPr/>
        <p:txBody>
          <a:bodyPr/>
          <a:lstStyle/>
          <a:p>
            <a:fld id="{1E7D860B-A379-4072-A933-E241F838BAA7}" type="datetime1">
              <a:rPr lang="el-GR" smtClean="0"/>
              <a:t>15/12/2021</a:t>
            </a:fld>
            <a:endParaRPr lang="el-GR"/>
          </a:p>
        </p:txBody>
      </p:sp>
      <p:sp>
        <p:nvSpPr>
          <p:cNvPr id="5" name="Θέση υποσέλιδου 4">
            <a:extLst>
              <a:ext uri="{FF2B5EF4-FFF2-40B4-BE49-F238E27FC236}">
                <a16:creationId xmlns:a16="http://schemas.microsoft.com/office/drawing/2014/main" id="{B0572FF7-6C20-44C2-9707-D89F990BC370}"/>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B0E09D1C-CD6A-488E-8F6E-291A384B54D2}"/>
              </a:ext>
            </a:extLst>
          </p:cNvPr>
          <p:cNvSpPr>
            <a:spLocks noGrp="1"/>
          </p:cNvSpPr>
          <p:nvPr>
            <p:ph type="sldNum" sz="quarter" idx="12"/>
          </p:nvPr>
        </p:nvSpPr>
        <p:spPr/>
        <p:txBody>
          <a:bodyPr/>
          <a:lstStyle/>
          <a:p>
            <a:fld id="{22A31EEB-B7D8-4385-93FB-6D2A8B0ECFBD}" type="slidenum">
              <a:rPr lang="el-GR" smtClean="0"/>
              <a:t>3</a:t>
            </a:fld>
            <a:endParaRPr lang="el-GR"/>
          </a:p>
        </p:txBody>
      </p:sp>
    </p:spTree>
    <p:extLst>
      <p:ext uri="{BB962C8B-B14F-4D97-AF65-F5344CB8AC3E}">
        <p14:creationId xmlns:p14="http://schemas.microsoft.com/office/powerpoint/2010/main" val="3603146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F57EE9-F833-42F2-A7FF-22BD58DEF714}"/>
              </a:ext>
            </a:extLst>
          </p:cNvPr>
          <p:cNvSpPr>
            <a:spLocks noGrp="1"/>
          </p:cNvSpPr>
          <p:nvPr>
            <p:ph type="title"/>
          </p:nvPr>
        </p:nvSpPr>
        <p:spPr>
          <a:xfrm>
            <a:off x="838200" y="365125"/>
            <a:ext cx="10515600" cy="1702761"/>
          </a:xfrm>
        </p:spPr>
        <p:txBody>
          <a:bodyPr>
            <a:normAutofit/>
          </a:bodyPr>
          <a:lstStyle/>
          <a:p>
            <a:pPr algn="ctr"/>
            <a:r>
              <a:rPr lang="en-US" b="1" dirty="0">
                <a:solidFill>
                  <a:srgbClr val="FF0000"/>
                </a:solidFill>
              </a:rPr>
              <a:t>SPECIFIC PROVISIONS BAD FAITH</a:t>
            </a:r>
            <a:br>
              <a:rPr lang="en-US" b="1" dirty="0">
                <a:solidFill>
                  <a:srgbClr val="FF0000"/>
                </a:solidFill>
              </a:rPr>
            </a:br>
            <a:r>
              <a:rPr lang="en-US" sz="3600" b="1" dirty="0">
                <a:solidFill>
                  <a:srgbClr val="FF0000"/>
                </a:solidFill>
              </a:rPr>
              <a:t>although bad faith is not expressly mentioned, these provisions are indeed about bad faith</a:t>
            </a:r>
            <a:endParaRPr lang="el-GR" sz="3600" b="1" dirty="0">
              <a:solidFill>
                <a:srgbClr val="FF0000"/>
              </a:solidFill>
            </a:endParaRPr>
          </a:p>
        </p:txBody>
      </p:sp>
      <p:sp>
        <p:nvSpPr>
          <p:cNvPr id="3" name="Θέση περιεχομένου 2">
            <a:extLst>
              <a:ext uri="{FF2B5EF4-FFF2-40B4-BE49-F238E27FC236}">
                <a16:creationId xmlns:a16="http://schemas.microsoft.com/office/drawing/2014/main" id="{906D561A-880A-4CD6-A9FD-23971AE653EB}"/>
              </a:ext>
            </a:extLst>
          </p:cNvPr>
          <p:cNvSpPr>
            <a:spLocks noGrp="1"/>
          </p:cNvSpPr>
          <p:nvPr>
            <p:ph idx="1"/>
          </p:nvPr>
        </p:nvSpPr>
        <p:spPr>
          <a:xfrm>
            <a:off x="515923" y="2109830"/>
            <a:ext cx="11299971" cy="4246519"/>
          </a:xfrm>
        </p:spPr>
        <p:txBody>
          <a:bodyPr>
            <a:normAutofit/>
          </a:bodyPr>
          <a:lstStyle/>
          <a:p>
            <a:r>
              <a:rPr lang="en-US" dirty="0"/>
              <a:t>EUTMR 8(3): Opposition against a trademark application by an agent for a mark that truly belongs to his principal. – See also Art. 7(7) of the Paris Convention. – This is also a ground for Invalidity under Art. 59.</a:t>
            </a:r>
          </a:p>
          <a:p>
            <a:r>
              <a:rPr lang="en-US" dirty="0"/>
              <a:t> Paris Convention, Art. 6(2): Protection of well-known marks. In case of a trademark applied for in bad faith, there is no time limit to apply for invalidity or trademark infringement.</a:t>
            </a:r>
          </a:p>
          <a:p>
            <a:r>
              <a:rPr lang="en-US" dirty="0"/>
              <a:t>Paris Convention, Art. 10(2): Protection against unfair competition. This is not exactly about bad faith, but unfair competition is a close concept to bad faith.</a:t>
            </a:r>
            <a:endParaRPr lang="el-GR" dirty="0"/>
          </a:p>
        </p:txBody>
      </p:sp>
      <p:sp>
        <p:nvSpPr>
          <p:cNvPr id="4" name="Θέση ημερομηνίας 3">
            <a:extLst>
              <a:ext uri="{FF2B5EF4-FFF2-40B4-BE49-F238E27FC236}">
                <a16:creationId xmlns:a16="http://schemas.microsoft.com/office/drawing/2014/main" id="{9F0ED8B1-01D8-450C-95D7-48EA49FB3321}"/>
              </a:ext>
            </a:extLst>
          </p:cNvPr>
          <p:cNvSpPr>
            <a:spLocks noGrp="1"/>
          </p:cNvSpPr>
          <p:nvPr>
            <p:ph type="dt" sz="half" idx="10"/>
          </p:nvPr>
        </p:nvSpPr>
        <p:spPr/>
        <p:txBody>
          <a:bodyPr/>
          <a:lstStyle/>
          <a:p>
            <a:fld id="{1BB907DE-B96F-45EA-B9DD-C823CEA36080}" type="datetime1">
              <a:rPr lang="el-GR" smtClean="0"/>
              <a:t>15/12/2021</a:t>
            </a:fld>
            <a:endParaRPr lang="el-GR"/>
          </a:p>
        </p:txBody>
      </p:sp>
      <p:sp>
        <p:nvSpPr>
          <p:cNvPr id="5" name="Θέση υποσέλιδου 4">
            <a:extLst>
              <a:ext uri="{FF2B5EF4-FFF2-40B4-BE49-F238E27FC236}">
                <a16:creationId xmlns:a16="http://schemas.microsoft.com/office/drawing/2014/main" id="{E430A3FA-2710-40A1-B8FE-312372DA9923}"/>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4F6DD97D-45F4-488F-8436-E2B3958F7102}"/>
              </a:ext>
            </a:extLst>
          </p:cNvPr>
          <p:cNvSpPr>
            <a:spLocks noGrp="1"/>
          </p:cNvSpPr>
          <p:nvPr>
            <p:ph type="sldNum" sz="quarter" idx="12"/>
          </p:nvPr>
        </p:nvSpPr>
        <p:spPr/>
        <p:txBody>
          <a:bodyPr/>
          <a:lstStyle/>
          <a:p>
            <a:fld id="{22A31EEB-B7D8-4385-93FB-6D2A8B0ECFBD}" type="slidenum">
              <a:rPr lang="el-GR" smtClean="0"/>
              <a:t>4</a:t>
            </a:fld>
            <a:endParaRPr lang="el-GR"/>
          </a:p>
        </p:txBody>
      </p:sp>
    </p:spTree>
    <p:extLst>
      <p:ext uri="{BB962C8B-B14F-4D97-AF65-F5344CB8AC3E}">
        <p14:creationId xmlns:p14="http://schemas.microsoft.com/office/powerpoint/2010/main" val="48250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5416"/>
            <a:ext cx="10515600" cy="6252519"/>
          </a:xfrm>
        </p:spPr>
        <p:txBody>
          <a:bodyPr/>
          <a:lstStyle/>
          <a:p>
            <a:pPr marL="0" indent="0" algn="ctr">
              <a:buNone/>
            </a:pPr>
            <a:r>
              <a:rPr lang="en-US" sz="4000" b="1" dirty="0">
                <a:solidFill>
                  <a:srgbClr val="FF0000"/>
                </a:solidFill>
              </a:rPr>
              <a:t>PROTECTION OF WELL-KNOWN MARKS </a:t>
            </a:r>
          </a:p>
          <a:p>
            <a:pPr marL="0" indent="0" algn="ctr">
              <a:buNone/>
            </a:pPr>
            <a:r>
              <a:rPr lang="en-US" sz="4000" b="1" dirty="0">
                <a:solidFill>
                  <a:srgbClr val="FF0000"/>
                </a:solidFill>
              </a:rPr>
              <a:t>under Art. 6 bis of </a:t>
            </a:r>
            <a:r>
              <a:rPr lang="en-US" sz="4000" b="1">
                <a:solidFill>
                  <a:srgbClr val="FF0000"/>
                </a:solidFill>
              </a:rPr>
              <a:t>the Paris </a:t>
            </a:r>
            <a:r>
              <a:rPr lang="en-US" sz="4000" b="1" dirty="0">
                <a:solidFill>
                  <a:srgbClr val="FF0000"/>
                </a:solidFill>
              </a:rPr>
              <a:t>Convention</a:t>
            </a:r>
          </a:p>
          <a:p>
            <a:pPr marL="0" indent="0">
              <a:buNone/>
            </a:pPr>
            <a:endParaRPr lang="en-US" dirty="0"/>
          </a:p>
          <a:p>
            <a:pPr marL="0" indent="0" algn="just">
              <a:buNone/>
            </a:pPr>
            <a:r>
              <a:rPr lang="en-US" sz="3200" b="1" dirty="0"/>
              <a:t>If the target application relates to a Well-Known mark in the target country, </a:t>
            </a:r>
          </a:p>
          <a:p>
            <a:pPr marL="0" indent="0" algn="just">
              <a:buNone/>
            </a:pPr>
            <a:endParaRPr lang="en-US" sz="3200" b="1" dirty="0"/>
          </a:p>
          <a:p>
            <a:pPr marL="0" indent="0" algn="just">
              <a:buNone/>
            </a:pPr>
            <a:r>
              <a:rPr lang="en-US" sz="3200" b="1" dirty="0"/>
              <a:t>and this mark has already been registered in the name of a third party, </a:t>
            </a:r>
          </a:p>
          <a:p>
            <a:pPr marL="0" indent="0" algn="just">
              <a:buNone/>
            </a:pPr>
            <a:endParaRPr lang="en-US" sz="3200" b="1" dirty="0"/>
          </a:p>
          <a:p>
            <a:pPr marL="0" indent="0" algn="just">
              <a:buNone/>
            </a:pPr>
            <a:r>
              <a:rPr lang="en-US" sz="3200" b="1" dirty="0"/>
              <a:t>the applicant will be able to request the cancellation of the registration so that he can proceed with his own registration.</a:t>
            </a:r>
          </a:p>
          <a:p>
            <a:pPr marL="0" indent="0">
              <a:buNone/>
            </a:pPr>
            <a:endParaRPr lang="en-US" dirty="0"/>
          </a:p>
        </p:txBody>
      </p:sp>
      <p:sp>
        <p:nvSpPr>
          <p:cNvPr id="2" name="Θέση ημερομηνίας 1">
            <a:extLst>
              <a:ext uri="{FF2B5EF4-FFF2-40B4-BE49-F238E27FC236}">
                <a16:creationId xmlns:a16="http://schemas.microsoft.com/office/drawing/2014/main" id="{9A92B4F3-C18B-4B0B-BF14-99A53844C5CA}"/>
              </a:ext>
            </a:extLst>
          </p:cNvPr>
          <p:cNvSpPr>
            <a:spLocks noGrp="1"/>
          </p:cNvSpPr>
          <p:nvPr>
            <p:ph type="dt" sz="half" idx="10"/>
          </p:nvPr>
        </p:nvSpPr>
        <p:spPr/>
        <p:txBody>
          <a:bodyPr/>
          <a:lstStyle/>
          <a:p>
            <a:fld id="{A1850C9B-84A3-45DC-9C9A-564568ABFA98}" type="datetime1">
              <a:rPr lang="el-GR" smtClean="0"/>
              <a:t>15/12/2021</a:t>
            </a:fld>
            <a:endParaRPr lang="el-GR"/>
          </a:p>
        </p:txBody>
      </p:sp>
      <p:sp>
        <p:nvSpPr>
          <p:cNvPr id="4" name="Θέση υποσέλιδου 3">
            <a:extLst>
              <a:ext uri="{FF2B5EF4-FFF2-40B4-BE49-F238E27FC236}">
                <a16:creationId xmlns:a16="http://schemas.microsoft.com/office/drawing/2014/main" id="{C4DA5D85-63F7-4A4A-A636-4393D69D50A1}"/>
              </a:ext>
            </a:extLst>
          </p:cNvPr>
          <p:cNvSpPr>
            <a:spLocks noGrp="1"/>
          </p:cNvSpPr>
          <p:nvPr>
            <p:ph type="ftr" sz="quarter" idx="11"/>
          </p:nvPr>
        </p:nvSpPr>
        <p:spPr/>
        <p:txBody>
          <a:bodyPr/>
          <a:lstStyle/>
          <a:p>
            <a:r>
              <a:rPr lang="en-US"/>
              <a:t>Christos Chrissanthis</a:t>
            </a:r>
            <a:endParaRPr lang="el-GR"/>
          </a:p>
        </p:txBody>
      </p:sp>
      <p:sp>
        <p:nvSpPr>
          <p:cNvPr id="5" name="Θέση αριθμού διαφάνειας 4">
            <a:extLst>
              <a:ext uri="{FF2B5EF4-FFF2-40B4-BE49-F238E27FC236}">
                <a16:creationId xmlns:a16="http://schemas.microsoft.com/office/drawing/2014/main" id="{56D33DAB-59A0-4CF5-B404-D984DA6AA3F1}"/>
              </a:ext>
            </a:extLst>
          </p:cNvPr>
          <p:cNvSpPr>
            <a:spLocks noGrp="1"/>
          </p:cNvSpPr>
          <p:nvPr>
            <p:ph type="sldNum" sz="quarter" idx="12"/>
          </p:nvPr>
        </p:nvSpPr>
        <p:spPr/>
        <p:txBody>
          <a:bodyPr/>
          <a:lstStyle/>
          <a:p>
            <a:fld id="{22A31EEB-B7D8-4385-93FB-6D2A8B0ECFBD}" type="slidenum">
              <a:rPr lang="el-GR" smtClean="0"/>
              <a:t>5</a:t>
            </a:fld>
            <a:endParaRPr lang="el-GR"/>
          </a:p>
        </p:txBody>
      </p:sp>
    </p:spTree>
    <p:extLst>
      <p:ext uri="{BB962C8B-B14F-4D97-AF65-F5344CB8AC3E}">
        <p14:creationId xmlns:p14="http://schemas.microsoft.com/office/powerpoint/2010/main" val="1463990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0703"/>
            <a:ext cx="10515600" cy="6203092"/>
          </a:xfrm>
        </p:spPr>
        <p:txBody>
          <a:bodyPr>
            <a:normAutofit/>
          </a:bodyPr>
          <a:lstStyle/>
          <a:p>
            <a:r>
              <a:rPr lang="en-US" dirty="0"/>
              <a:t>The Convention provides protection to well-known marks on the basis of their </a:t>
            </a:r>
            <a:r>
              <a:rPr lang="en-US" u="sng" dirty="0"/>
              <a:t>reputation</a:t>
            </a:r>
            <a:r>
              <a:rPr lang="en-US" dirty="0"/>
              <a:t> alone, that is, </a:t>
            </a:r>
            <a:r>
              <a:rPr lang="en-US" u="sng" dirty="0"/>
              <a:t>even if not registered</a:t>
            </a:r>
            <a:r>
              <a:rPr lang="en-US" dirty="0"/>
              <a:t>. Member states are obliged to </a:t>
            </a:r>
            <a:r>
              <a:rPr lang="en-US" u="sng" dirty="0"/>
              <a:t>refuse registration</a:t>
            </a:r>
            <a:r>
              <a:rPr lang="en-US" dirty="0"/>
              <a:t> or </a:t>
            </a:r>
            <a:r>
              <a:rPr lang="en-US" u="sng" dirty="0"/>
              <a:t>cancel</a:t>
            </a:r>
            <a:r>
              <a:rPr lang="en-US" dirty="0"/>
              <a:t> registration of a mark that causes likelihood of </a:t>
            </a:r>
            <a:r>
              <a:rPr lang="en-US" u="sng" dirty="0"/>
              <a:t>confusion</a:t>
            </a:r>
            <a:r>
              <a:rPr lang="en-US" dirty="0"/>
              <a:t> with a well-known trademark.</a:t>
            </a:r>
          </a:p>
          <a:p>
            <a:r>
              <a:rPr lang="en-US" dirty="0"/>
              <a:t>The well-known mark has to be </a:t>
            </a:r>
            <a:r>
              <a:rPr lang="en-US" u="sng" dirty="0"/>
              <a:t>well known in the respective country</a:t>
            </a:r>
            <a:r>
              <a:rPr lang="en-US" dirty="0"/>
              <a:t> in which protection is sought, although it is not necessary to be registered in that country.</a:t>
            </a:r>
          </a:p>
          <a:p>
            <a:r>
              <a:rPr lang="en-US" dirty="0"/>
              <a:t>The protection granted is based on likelihood of confusion and </a:t>
            </a:r>
            <a:r>
              <a:rPr lang="en-US" u="sng" dirty="0"/>
              <a:t>NOT on dilution</a:t>
            </a:r>
            <a:r>
              <a:rPr lang="en-US" dirty="0"/>
              <a:t> (i.e. in connection to </a:t>
            </a:r>
            <a:r>
              <a:rPr lang="en-US" u="sng" dirty="0"/>
              <a:t>identical or similar goods only</a:t>
            </a:r>
            <a:r>
              <a:rPr lang="en-US" dirty="0"/>
              <a:t>).</a:t>
            </a:r>
          </a:p>
          <a:p>
            <a:r>
              <a:rPr lang="en-US" dirty="0"/>
              <a:t>The reasons justifying protection of well-known marks, even if not registered, is that their use by third parties would </a:t>
            </a:r>
            <a:r>
              <a:rPr lang="en-US" u="sng" dirty="0"/>
              <a:t>deceive the public</a:t>
            </a:r>
            <a:r>
              <a:rPr lang="en-US" dirty="0"/>
              <a:t> and would qualify as </a:t>
            </a:r>
            <a:r>
              <a:rPr lang="en-US" u="sng" dirty="0"/>
              <a:t>unfair competition</a:t>
            </a:r>
            <a:r>
              <a:rPr lang="en-US" dirty="0"/>
              <a:t> in most countries as contrary to honest practices.</a:t>
            </a:r>
          </a:p>
        </p:txBody>
      </p:sp>
      <p:sp>
        <p:nvSpPr>
          <p:cNvPr id="2" name="Θέση ημερομηνίας 1">
            <a:extLst>
              <a:ext uri="{FF2B5EF4-FFF2-40B4-BE49-F238E27FC236}">
                <a16:creationId xmlns:a16="http://schemas.microsoft.com/office/drawing/2014/main" id="{4299CE4C-B814-40B6-835F-499F59B01B0E}"/>
              </a:ext>
            </a:extLst>
          </p:cNvPr>
          <p:cNvSpPr>
            <a:spLocks noGrp="1"/>
          </p:cNvSpPr>
          <p:nvPr>
            <p:ph type="dt" sz="half" idx="10"/>
          </p:nvPr>
        </p:nvSpPr>
        <p:spPr/>
        <p:txBody>
          <a:bodyPr/>
          <a:lstStyle/>
          <a:p>
            <a:fld id="{A807758C-0989-4AE0-9BFE-653AB3D54B61}" type="datetime1">
              <a:rPr lang="el-GR" smtClean="0"/>
              <a:t>15/12/2021</a:t>
            </a:fld>
            <a:endParaRPr lang="el-GR"/>
          </a:p>
        </p:txBody>
      </p:sp>
      <p:sp>
        <p:nvSpPr>
          <p:cNvPr id="4" name="Θέση υποσέλιδου 3">
            <a:extLst>
              <a:ext uri="{FF2B5EF4-FFF2-40B4-BE49-F238E27FC236}">
                <a16:creationId xmlns:a16="http://schemas.microsoft.com/office/drawing/2014/main" id="{ABFA664B-DFFC-4251-800B-4130EEBE2C83}"/>
              </a:ext>
            </a:extLst>
          </p:cNvPr>
          <p:cNvSpPr>
            <a:spLocks noGrp="1"/>
          </p:cNvSpPr>
          <p:nvPr>
            <p:ph type="ftr" sz="quarter" idx="11"/>
          </p:nvPr>
        </p:nvSpPr>
        <p:spPr/>
        <p:txBody>
          <a:bodyPr/>
          <a:lstStyle/>
          <a:p>
            <a:r>
              <a:rPr lang="en-US"/>
              <a:t>Christos Chrissanthis</a:t>
            </a:r>
            <a:endParaRPr lang="el-GR"/>
          </a:p>
        </p:txBody>
      </p:sp>
      <p:sp>
        <p:nvSpPr>
          <p:cNvPr id="5" name="Θέση αριθμού διαφάνειας 4">
            <a:extLst>
              <a:ext uri="{FF2B5EF4-FFF2-40B4-BE49-F238E27FC236}">
                <a16:creationId xmlns:a16="http://schemas.microsoft.com/office/drawing/2014/main" id="{55791556-C6A0-415C-B49D-D620AC60FE84}"/>
              </a:ext>
            </a:extLst>
          </p:cNvPr>
          <p:cNvSpPr>
            <a:spLocks noGrp="1"/>
          </p:cNvSpPr>
          <p:nvPr>
            <p:ph type="sldNum" sz="quarter" idx="12"/>
          </p:nvPr>
        </p:nvSpPr>
        <p:spPr/>
        <p:txBody>
          <a:bodyPr/>
          <a:lstStyle/>
          <a:p>
            <a:fld id="{22A31EEB-B7D8-4385-93FB-6D2A8B0ECFBD}" type="slidenum">
              <a:rPr lang="el-GR" smtClean="0"/>
              <a:t>6</a:t>
            </a:fld>
            <a:endParaRPr lang="el-GR"/>
          </a:p>
        </p:txBody>
      </p:sp>
    </p:spTree>
    <p:extLst>
      <p:ext uri="{BB962C8B-B14F-4D97-AF65-F5344CB8AC3E}">
        <p14:creationId xmlns:p14="http://schemas.microsoft.com/office/powerpoint/2010/main" val="1326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838200" y="395416"/>
            <a:ext cx="10515600" cy="5781547"/>
          </a:xfrm>
        </p:spPr>
        <p:txBody>
          <a:bodyPr>
            <a:normAutofit fontScale="92500" lnSpcReduction="10000"/>
          </a:bodyPr>
          <a:lstStyle/>
          <a:p>
            <a:pPr marL="0" indent="0">
              <a:buNone/>
            </a:pPr>
            <a:r>
              <a:rPr lang="en-US" sz="3200" dirty="0"/>
              <a:t>The obligations imposed on member states in connection to well known marks are:</a:t>
            </a:r>
          </a:p>
          <a:p>
            <a:pPr marL="0" indent="0">
              <a:buNone/>
            </a:pPr>
            <a:endParaRPr lang="en-US" sz="3200" dirty="0"/>
          </a:p>
          <a:p>
            <a:pPr marL="0" lvl="0" indent="0">
              <a:buNone/>
            </a:pPr>
            <a:r>
              <a:rPr lang="en-US" sz="3200" dirty="0"/>
              <a:t>	- refuse an application for a conflicting mark,</a:t>
            </a:r>
          </a:p>
          <a:p>
            <a:pPr marL="0" lvl="0" indent="0">
              <a:buNone/>
            </a:pPr>
            <a:endParaRPr lang="en-US" sz="3200" dirty="0"/>
          </a:p>
          <a:p>
            <a:pPr marL="0" lvl="0" indent="0">
              <a:buNone/>
            </a:pPr>
            <a:r>
              <a:rPr lang="en-US" sz="3200" dirty="0"/>
              <a:t>	- cancel a registration of a conflicting mark, allowing at least a 5 years period as from registration to request cancellation,</a:t>
            </a:r>
          </a:p>
          <a:p>
            <a:pPr marL="0" lvl="0" indent="0">
              <a:buNone/>
            </a:pPr>
            <a:endParaRPr lang="en-US" sz="3200" dirty="0"/>
          </a:p>
          <a:p>
            <a:pPr marL="0" lvl="0" indent="0">
              <a:buNone/>
            </a:pPr>
            <a:r>
              <a:rPr lang="en-US" sz="3200" dirty="0"/>
              <a:t>	- prohibit the use of a conflicting mark,</a:t>
            </a:r>
          </a:p>
          <a:p>
            <a:pPr marL="0" lvl="0" indent="0">
              <a:buNone/>
            </a:pPr>
            <a:endParaRPr lang="en-US" sz="3200" dirty="0"/>
          </a:p>
          <a:p>
            <a:pPr marL="0" lvl="0" indent="0">
              <a:buNone/>
            </a:pPr>
            <a:r>
              <a:rPr lang="en-US" sz="3200" dirty="0"/>
              <a:t>	- if </a:t>
            </a:r>
            <a:r>
              <a:rPr lang="en-US" sz="3200" u="sng" dirty="0"/>
              <a:t>bad faith</a:t>
            </a:r>
            <a:r>
              <a:rPr lang="en-US" sz="3200" dirty="0"/>
              <a:t> is established, the time limit to request cancellation is endless.</a:t>
            </a:r>
          </a:p>
          <a:p>
            <a:pPr marL="0" indent="0">
              <a:buNone/>
            </a:pPr>
            <a:endParaRPr lang="en-US" dirty="0"/>
          </a:p>
        </p:txBody>
      </p:sp>
      <p:sp>
        <p:nvSpPr>
          <p:cNvPr id="2" name="Θέση ημερομηνίας 1">
            <a:extLst>
              <a:ext uri="{FF2B5EF4-FFF2-40B4-BE49-F238E27FC236}">
                <a16:creationId xmlns:a16="http://schemas.microsoft.com/office/drawing/2014/main" id="{CD37EF4E-3FDF-4A34-9598-7FF92A144E9A}"/>
              </a:ext>
            </a:extLst>
          </p:cNvPr>
          <p:cNvSpPr>
            <a:spLocks noGrp="1"/>
          </p:cNvSpPr>
          <p:nvPr>
            <p:ph type="dt" sz="half" idx="10"/>
          </p:nvPr>
        </p:nvSpPr>
        <p:spPr/>
        <p:txBody>
          <a:bodyPr/>
          <a:lstStyle/>
          <a:p>
            <a:fld id="{CA6F148B-49AF-4F8B-ACC2-0FA580155C6C}" type="datetime1">
              <a:rPr lang="el-GR" smtClean="0"/>
              <a:t>15/12/2021</a:t>
            </a:fld>
            <a:endParaRPr lang="el-GR"/>
          </a:p>
        </p:txBody>
      </p:sp>
      <p:sp>
        <p:nvSpPr>
          <p:cNvPr id="3" name="Θέση υποσέλιδου 2">
            <a:extLst>
              <a:ext uri="{FF2B5EF4-FFF2-40B4-BE49-F238E27FC236}">
                <a16:creationId xmlns:a16="http://schemas.microsoft.com/office/drawing/2014/main" id="{2DE032B6-6866-434A-897D-C92AB8CBD9AF}"/>
              </a:ext>
            </a:extLst>
          </p:cNvPr>
          <p:cNvSpPr>
            <a:spLocks noGrp="1"/>
          </p:cNvSpPr>
          <p:nvPr>
            <p:ph type="ftr" sz="quarter" idx="11"/>
          </p:nvPr>
        </p:nvSpPr>
        <p:spPr/>
        <p:txBody>
          <a:bodyPr/>
          <a:lstStyle/>
          <a:p>
            <a:r>
              <a:rPr lang="en-US"/>
              <a:t>Christos Chrissanthis</a:t>
            </a:r>
            <a:endParaRPr lang="el-GR"/>
          </a:p>
        </p:txBody>
      </p:sp>
      <p:sp>
        <p:nvSpPr>
          <p:cNvPr id="4" name="Θέση αριθμού διαφάνειας 3">
            <a:extLst>
              <a:ext uri="{FF2B5EF4-FFF2-40B4-BE49-F238E27FC236}">
                <a16:creationId xmlns:a16="http://schemas.microsoft.com/office/drawing/2014/main" id="{F1CDE374-5C66-4F2A-BA1F-FA8C66DCA4DA}"/>
              </a:ext>
            </a:extLst>
          </p:cNvPr>
          <p:cNvSpPr>
            <a:spLocks noGrp="1"/>
          </p:cNvSpPr>
          <p:nvPr>
            <p:ph type="sldNum" sz="quarter" idx="12"/>
          </p:nvPr>
        </p:nvSpPr>
        <p:spPr/>
        <p:txBody>
          <a:bodyPr/>
          <a:lstStyle/>
          <a:p>
            <a:fld id="{22A31EEB-B7D8-4385-93FB-6D2A8B0ECFBD}" type="slidenum">
              <a:rPr lang="el-GR" smtClean="0"/>
              <a:t>7</a:t>
            </a:fld>
            <a:endParaRPr lang="el-GR"/>
          </a:p>
        </p:txBody>
      </p:sp>
    </p:spTree>
    <p:extLst>
      <p:ext uri="{BB962C8B-B14F-4D97-AF65-F5344CB8AC3E}">
        <p14:creationId xmlns:p14="http://schemas.microsoft.com/office/powerpoint/2010/main" val="235855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C9FD6-73A4-4B27-BAF9-3387C3BFA539}"/>
              </a:ext>
            </a:extLst>
          </p:cNvPr>
          <p:cNvSpPr>
            <a:spLocks noGrp="1"/>
          </p:cNvSpPr>
          <p:nvPr>
            <p:ph type="title"/>
          </p:nvPr>
        </p:nvSpPr>
        <p:spPr/>
        <p:txBody>
          <a:bodyPr/>
          <a:lstStyle/>
          <a:p>
            <a:pPr algn="ctr"/>
            <a:r>
              <a:rPr lang="en-US" b="1" dirty="0">
                <a:solidFill>
                  <a:srgbClr val="FF0000"/>
                </a:solidFill>
              </a:rPr>
              <a:t>WHAT BAD FAITH IS ABOUT</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6412DA6D-2413-400B-AF48-FB7F76D99E16}"/>
              </a:ext>
            </a:extLst>
          </p:cNvPr>
          <p:cNvSpPr>
            <a:spLocks noGrp="1"/>
          </p:cNvSpPr>
          <p:nvPr>
            <p:ph idx="1"/>
          </p:nvPr>
        </p:nvSpPr>
        <p:spPr/>
        <p:txBody>
          <a:bodyPr/>
          <a:lstStyle/>
          <a:p>
            <a:pPr marL="0" indent="0">
              <a:buNone/>
            </a:pPr>
            <a:r>
              <a:rPr lang="en-US" dirty="0"/>
              <a:t>SCENARIO A</a:t>
            </a:r>
          </a:p>
          <a:p>
            <a:r>
              <a:rPr lang="en-US" dirty="0"/>
              <a:t>PROTECTION OF </a:t>
            </a:r>
            <a:r>
              <a:rPr lang="en-US" b="1" dirty="0">
                <a:solidFill>
                  <a:srgbClr val="002060"/>
                </a:solidFill>
              </a:rPr>
              <a:t>EARLIER RIGHTS</a:t>
            </a:r>
          </a:p>
          <a:p>
            <a:r>
              <a:rPr lang="en-US" dirty="0"/>
              <a:t>PROTERCTION OF EARLIER </a:t>
            </a:r>
            <a:r>
              <a:rPr lang="en-US" b="1" dirty="0">
                <a:solidFill>
                  <a:srgbClr val="002060"/>
                </a:solidFill>
              </a:rPr>
              <a:t>WELL-KNOWN MARKS</a:t>
            </a:r>
          </a:p>
          <a:p>
            <a:endParaRPr lang="en-US" dirty="0"/>
          </a:p>
          <a:p>
            <a:pPr marL="0" indent="0">
              <a:buNone/>
            </a:pPr>
            <a:r>
              <a:rPr lang="en-US" dirty="0"/>
              <a:t>SCENARIO B</a:t>
            </a:r>
          </a:p>
          <a:p>
            <a:r>
              <a:rPr lang="en-US" dirty="0"/>
              <a:t>PROTECTION AGAINST UNJUSTIFIED </a:t>
            </a:r>
            <a:r>
              <a:rPr lang="en-US" b="1" dirty="0">
                <a:solidFill>
                  <a:srgbClr val="002060"/>
                </a:solidFill>
              </a:rPr>
              <a:t>RESTRICTIONS OF COMPETITION</a:t>
            </a:r>
          </a:p>
          <a:p>
            <a:r>
              <a:rPr lang="en-US" dirty="0"/>
              <a:t>PROTECTION AGAINST </a:t>
            </a:r>
            <a:r>
              <a:rPr lang="en-US" b="1" dirty="0">
                <a:solidFill>
                  <a:srgbClr val="002060"/>
                </a:solidFill>
              </a:rPr>
              <a:t>ABUSE OF TRADEMARK RIGHTS</a:t>
            </a:r>
            <a:r>
              <a:rPr lang="en-US" dirty="0"/>
              <a:t>  </a:t>
            </a:r>
            <a:endParaRPr lang="el-GR" dirty="0"/>
          </a:p>
        </p:txBody>
      </p:sp>
      <p:sp>
        <p:nvSpPr>
          <p:cNvPr id="4" name="Θέση ημερομηνίας 3">
            <a:extLst>
              <a:ext uri="{FF2B5EF4-FFF2-40B4-BE49-F238E27FC236}">
                <a16:creationId xmlns:a16="http://schemas.microsoft.com/office/drawing/2014/main" id="{8465D592-F1EA-4D26-90C1-9F2E60E7FAC6}"/>
              </a:ext>
            </a:extLst>
          </p:cNvPr>
          <p:cNvSpPr>
            <a:spLocks noGrp="1"/>
          </p:cNvSpPr>
          <p:nvPr>
            <p:ph type="dt" sz="half" idx="10"/>
          </p:nvPr>
        </p:nvSpPr>
        <p:spPr/>
        <p:txBody>
          <a:bodyPr/>
          <a:lstStyle/>
          <a:p>
            <a:fld id="{0CB81DCF-857E-48FB-81B0-5CD56FE1DBF6}" type="datetime1">
              <a:rPr lang="el-GR" smtClean="0"/>
              <a:t>15/12/2021</a:t>
            </a:fld>
            <a:endParaRPr lang="el-GR"/>
          </a:p>
        </p:txBody>
      </p:sp>
      <p:sp>
        <p:nvSpPr>
          <p:cNvPr id="5" name="Θέση υποσέλιδου 4">
            <a:extLst>
              <a:ext uri="{FF2B5EF4-FFF2-40B4-BE49-F238E27FC236}">
                <a16:creationId xmlns:a16="http://schemas.microsoft.com/office/drawing/2014/main" id="{5F724623-0A68-4073-8966-102B8991D009}"/>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0F110C91-2BD1-40B8-97CA-9AF21F73E25C}"/>
              </a:ext>
            </a:extLst>
          </p:cNvPr>
          <p:cNvSpPr>
            <a:spLocks noGrp="1"/>
          </p:cNvSpPr>
          <p:nvPr>
            <p:ph type="sldNum" sz="quarter" idx="12"/>
          </p:nvPr>
        </p:nvSpPr>
        <p:spPr/>
        <p:txBody>
          <a:bodyPr/>
          <a:lstStyle/>
          <a:p>
            <a:fld id="{22A31EEB-B7D8-4385-93FB-6D2A8B0ECFBD}" type="slidenum">
              <a:rPr lang="el-GR" smtClean="0"/>
              <a:t>8</a:t>
            </a:fld>
            <a:endParaRPr lang="el-GR"/>
          </a:p>
        </p:txBody>
      </p:sp>
    </p:spTree>
    <p:extLst>
      <p:ext uri="{BB962C8B-B14F-4D97-AF65-F5344CB8AC3E}">
        <p14:creationId xmlns:p14="http://schemas.microsoft.com/office/powerpoint/2010/main" val="4199718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116FA5-4B45-439D-BDD6-4F3821CDE0B4}"/>
              </a:ext>
            </a:extLst>
          </p:cNvPr>
          <p:cNvSpPr>
            <a:spLocks noGrp="1"/>
          </p:cNvSpPr>
          <p:nvPr>
            <p:ph type="title"/>
          </p:nvPr>
        </p:nvSpPr>
        <p:spPr>
          <a:xfrm>
            <a:off x="838200" y="136526"/>
            <a:ext cx="10515600" cy="970822"/>
          </a:xfrm>
        </p:spPr>
        <p:txBody>
          <a:bodyPr>
            <a:normAutofit fontScale="90000"/>
          </a:bodyPr>
          <a:lstStyle/>
          <a:p>
            <a:pPr algn="ctr"/>
            <a:r>
              <a:rPr lang="en-US" b="1" dirty="0">
                <a:solidFill>
                  <a:srgbClr val="FF0000"/>
                </a:solidFill>
              </a:rPr>
              <a:t>Potential scenarios of Bad Faith </a:t>
            </a:r>
            <a:br>
              <a:rPr lang="en-US" b="1" dirty="0">
                <a:solidFill>
                  <a:srgbClr val="FF0000"/>
                </a:solidFill>
              </a:rPr>
            </a:br>
            <a:r>
              <a:rPr lang="en-US" b="1" dirty="0">
                <a:solidFill>
                  <a:srgbClr val="FF0000"/>
                </a:solidFill>
              </a:rPr>
              <a:t>relating to freedom of competition</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E7DA3F69-F574-4983-854F-95F0C00C3A6E}"/>
              </a:ext>
            </a:extLst>
          </p:cNvPr>
          <p:cNvSpPr>
            <a:spLocks noGrp="1"/>
          </p:cNvSpPr>
          <p:nvPr>
            <p:ph idx="1"/>
          </p:nvPr>
        </p:nvSpPr>
        <p:spPr>
          <a:xfrm>
            <a:off x="310393" y="1195432"/>
            <a:ext cx="11660697" cy="5347982"/>
          </a:xfrm>
        </p:spPr>
        <p:txBody>
          <a:bodyPr>
            <a:normAutofit/>
          </a:bodyPr>
          <a:lstStyle/>
          <a:p>
            <a:r>
              <a:rPr lang="en-US" dirty="0"/>
              <a:t>Registering descriptive trademarks and attempting to foreclose competitors from using descriptive terms, colors, shapes etc.</a:t>
            </a:r>
          </a:p>
          <a:p>
            <a:r>
              <a:rPr lang="en-US" dirty="0"/>
              <a:t>Filing a very long list of goods/services; filing without intent to use.</a:t>
            </a:r>
          </a:p>
          <a:p>
            <a:r>
              <a:rPr lang="en-US" dirty="0"/>
              <a:t>Filing the same mark multiple times so that one would need multiple applications for invalidity, or to escape from the obligation to submit proof of use.</a:t>
            </a:r>
          </a:p>
          <a:p>
            <a:r>
              <a:rPr lang="en-US" dirty="0"/>
              <a:t>Refiling marks that have been invalidated.</a:t>
            </a:r>
          </a:p>
          <a:p>
            <a:r>
              <a:rPr lang="en-US" dirty="0"/>
              <a:t>Filing as national trademark a mark that has already been rejected as a EUTMA.</a:t>
            </a:r>
          </a:p>
          <a:p>
            <a:r>
              <a:rPr lang="en-US" dirty="0"/>
              <a:t>Filing </a:t>
            </a:r>
            <a:r>
              <a:rPr lang="en-US" dirty="0" err="1"/>
              <a:t>trm</a:t>
            </a:r>
            <a:r>
              <a:rPr lang="en-US" dirty="0"/>
              <a:t> applications for expired patents, copyright or other expired IP rights.</a:t>
            </a:r>
            <a:endParaRPr lang="el-GR" dirty="0"/>
          </a:p>
        </p:txBody>
      </p:sp>
      <p:sp>
        <p:nvSpPr>
          <p:cNvPr id="4" name="Θέση ημερομηνίας 3">
            <a:extLst>
              <a:ext uri="{FF2B5EF4-FFF2-40B4-BE49-F238E27FC236}">
                <a16:creationId xmlns:a16="http://schemas.microsoft.com/office/drawing/2014/main" id="{E34ECE79-69BE-497E-8FF7-0ECB3842A88C}"/>
              </a:ext>
            </a:extLst>
          </p:cNvPr>
          <p:cNvSpPr>
            <a:spLocks noGrp="1"/>
          </p:cNvSpPr>
          <p:nvPr>
            <p:ph type="dt" sz="half" idx="10"/>
          </p:nvPr>
        </p:nvSpPr>
        <p:spPr/>
        <p:txBody>
          <a:bodyPr/>
          <a:lstStyle/>
          <a:p>
            <a:fld id="{D83F4E40-5979-49C0-AA61-CACDE1E0534B}" type="datetime1">
              <a:rPr lang="el-GR" smtClean="0"/>
              <a:t>15/12/2021</a:t>
            </a:fld>
            <a:endParaRPr lang="el-GR"/>
          </a:p>
        </p:txBody>
      </p:sp>
      <p:sp>
        <p:nvSpPr>
          <p:cNvPr id="5" name="Θέση υποσέλιδου 4">
            <a:extLst>
              <a:ext uri="{FF2B5EF4-FFF2-40B4-BE49-F238E27FC236}">
                <a16:creationId xmlns:a16="http://schemas.microsoft.com/office/drawing/2014/main" id="{0F005023-858B-4415-9353-5510DE0D8AB3}"/>
              </a:ext>
            </a:extLst>
          </p:cNvPr>
          <p:cNvSpPr>
            <a:spLocks noGrp="1"/>
          </p:cNvSpPr>
          <p:nvPr>
            <p:ph type="ftr" sz="quarter" idx="11"/>
          </p:nvPr>
        </p:nvSpPr>
        <p:spPr/>
        <p:txBody>
          <a:bodyPr/>
          <a:lstStyle/>
          <a:p>
            <a:r>
              <a:rPr lang="en-US"/>
              <a:t>Christos Chrissanthis</a:t>
            </a:r>
            <a:endParaRPr lang="el-GR"/>
          </a:p>
        </p:txBody>
      </p:sp>
      <p:sp>
        <p:nvSpPr>
          <p:cNvPr id="6" name="Θέση αριθμού διαφάνειας 5">
            <a:extLst>
              <a:ext uri="{FF2B5EF4-FFF2-40B4-BE49-F238E27FC236}">
                <a16:creationId xmlns:a16="http://schemas.microsoft.com/office/drawing/2014/main" id="{D10867EE-E2F1-4D66-A3AD-BC591C7A100E}"/>
              </a:ext>
            </a:extLst>
          </p:cNvPr>
          <p:cNvSpPr>
            <a:spLocks noGrp="1"/>
          </p:cNvSpPr>
          <p:nvPr>
            <p:ph type="sldNum" sz="quarter" idx="12"/>
          </p:nvPr>
        </p:nvSpPr>
        <p:spPr/>
        <p:txBody>
          <a:bodyPr/>
          <a:lstStyle/>
          <a:p>
            <a:fld id="{22A31EEB-B7D8-4385-93FB-6D2A8B0ECFBD}" type="slidenum">
              <a:rPr lang="el-GR" smtClean="0"/>
              <a:t>9</a:t>
            </a:fld>
            <a:endParaRPr lang="el-GR"/>
          </a:p>
        </p:txBody>
      </p:sp>
    </p:spTree>
    <p:extLst>
      <p:ext uri="{BB962C8B-B14F-4D97-AF65-F5344CB8AC3E}">
        <p14:creationId xmlns:p14="http://schemas.microsoft.com/office/powerpoint/2010/main" val="225579494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2507</Words>
  <Application>Microsoft Office PowerPoint</Application>
  <PresentationFormat>Ευρεία οθόνη</PresentationFormat>
  <Paragraphs>234</Paragraphs>
  <Slides>29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29</vt:i4>
      </vt:variant>
    </vt:vector>
  </HeadingPairs>
  <TitlesOfParts>
    <vt:vector size="35" baseType="lpstr">
      <vt:lpstr>Arial</vt:lpstr>
      <vt:lpstr>Bookman Old Style</vt:lpstr>
      <vt:lpstr>Calibri</vt:lpstr>
      <vt:lpstr>Calibri Light</vt:lpstr>
      <vt:lpstr>Times New Roman</vt:lpstr>
      <vt:lpstr>Θέμα του Office</vt:lpstr>
      <vt:lpstr>BAD FAITH in trademark law</vt:lpstr>
      <vt:lpstr>BAD FAITH IN EUTMR 2017/1001 legislative provisions</vt:lpstr>
      <vt:lpstr>Παρουσίαση του PowerPoint</vt:lpstr>
      <vt:lpstr>SPECIFIC PROVISIONS BAD FAITH although bad faith is not expressly mentioned, these provisions are indeed about bad faith</vt:lpstr>
      <vt:lpstr>Παρουσίαση του PowerPoint</vt:lpstr>
      <vt:lpstr>Παρουσίαση του PowerPoint</vt:lpstr>
      <vt:lpstr>Παρουσίαση του PowerPoint</vt:lpstr>
      <vt:lpstr>WHAT BAD FAITH IS ABOUT</vt:lpstr>
      <vt:lpstr>Potential scenarios of Bad Faith  relating to freedom of competition</vt:lpstr>
      <vt:lpstr>Παρουσίαση του PowerPoint</vt:lpstr>
      <vt:lpstr>LINDT &amp; SPRUENGLI (C-629/07)</vt:lpstr>
      <vt:lpstr>LINDT &amp; SPRUENGLI (C-629/07)</vt:lpstr>
      <vt:lpstr>Παρουσίαση του PowerPoint</vt:lpstr>
      <vt:lpstr>Παρουσίαση του PowerPoint</vt:lpstr>
      <vt:lpstr>Παρουσίαση του PowerPoint</vt:lpstr>
      <vt:lpstr>LINDT &amp; SPRUENGLI (C-629/07), (par. 43-44)</vt:lpstr>
      <vt:lpstr>POLO TROPICAL (T-291/09)</vt:lpstr>
      <vt:lpstr>Παρουσίαση του PowerPoint</vt:lpstr>
      <vt:lpstr>POLO TROPICAL (T-291/09)</vt:lpstr>
      <vt:lpstr>GRUPPO SALINI (at par. 32)</vt:lpstr>
      <vt:lpstr>BIGAB (T-33/11, par. 21) GRUPPO SALINI (T-321/10, par. 23)</vt:lpstr>
      <vt:lpstr>MALAYSIA DIARY, C-320/12</vt:lpstr>
      <vt:lpstr>Παρουσίαση του PowerPoint</vt:lpstr>
      <vt:lpstr>SKY, C-371/18, par. 81 no intent to use</vt:lpstr>
      <vt:lpstr>BANSKY EUIPO, CANCELATION DIVISION, 14.9.20</vt:lpstr>
      <vt:lpstr>Παρουσίαση του PowerPoint</vt:lpstr>
      <vt:lpstr>Παρουσίαση του PowerPoint</vt:lpstr>
      <vt:lpstr>MONOPOLY Τ-663/19 repetitive and recurrent filings</vt:lpstr>
      <vt:lpstr>SIMCA T-327/12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 FAITH in trademark law</dc:title>
  <dc:creator>ΧΡΗΣΤΟΣ ΧΡΥΣΑΝΘΗΣ</dc:creator>
  <cp:lastModifiedBy>ΧΡΗΣΤΟΣ ΧΡΥΣΑΝΘΗΣ</cp:lastModifiedBy>
  <cp:revision>33</cp:revision>
  <dcterms:created xsi:type="dcterms:W3CDTF">2021-12-14T08:03:38Z</dcterms:created>
  <dcterms:modified xsi:type="dcterms:W3CDTF">2021-12-15T08:17:05Z</dcterms:modified>
</cp:coreProperties>
</file>