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B1ABA0F-7DD6-4CF3-9EB8-48EBDE804599}" type="datetimeFigureOut">
              <a:rPr lang="el-GR" smtClean="0"/>
              <a:t>31/10/2012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397933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B1ABA0F-7DD6-4CF3-9EB8-48EBDE804599}" type="datetimeFigureOut">
              <a:rPr lang="el-GR" smtClean="0"/>
              <a:t>31/10/2012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1924518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B1ABA0F-7DD6-4CF3-9EB8-48EBDE804599}" type="datetimeFigureOut">
              <a:rPr lang="el-GR" smtClean="0"/>
              <a:t>31/10/2012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3897986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B1ABA0F-7DD6-4CF3-9EB8-48EBDE804599}" type="datetimeFigureOut">
              <a:rPr lang="el-GR" smtClean="0"/>
              <a:t>31/10/2012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3823072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B1ABA0F-7DD6-4CF3-9EB8-48EBDE804599}" type="datetimeFigureOut">
              <a:rPr lang="el-GR" smtClean="0"/>
              <a:t>31/10/2012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2826553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B1ABA0F-7DD6-4CF3-9EB8-48EBDE804599}" type="datetimeFigureOut">
              <a:rPr lang="el-GR" smtClean="0"/>
              <a:t>31/10/2012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52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B1ABA0F-7DD6-4CF3-9EB8-48EBDE804599}" type="datetimeFigureOut">
              <a:rPr lang="el-GR" smtClean="0"/>
              <a:t>31/10/2012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5609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B1ABA0F-7DD6-4CF3-9EB8-48EBDE804599}" type="datetimeFigureOut">
              <a:rPr lang="el-GR" smtClean="0"/>
              <a:t>31/10/2012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97518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B1ABA0F-7DD6-4CF3-9EB8-48EBDE804599}" type="datetimeFigureOut">
              <a:rPr lang="el-GR" smtClean="0"/>
              <a:t>31/10/2012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1969457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B1ABA0F-7DD6-4CF3-9EB8-48EBDE804599}" type="datetimeFigureOut">
              <a:rPr lang="el-GR" smtClean="0"/>
              <a:t>31/10/2012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1335830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B1ABA0F-7DD6-4CF3-9EB8-48EBDE804599}" type="datetimeFigureOut">
              <a:rPr lang="el-GR" smtClean="0"/>
              <a:t>31/10/2012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31B2714-91F1-4D1C-8406-42DC71D066E3}" type="slidenum">
              <a:rPr lang="el-GR" smtClean="0"/>
              <a:t>‹#›</a:t>
            </a:fld>
            <a:endParaRPr lang="el-GR"/>
          </a:p>
        </p:txBody>
      </p:sp>
    </p:spTree>
    <p:extLst>
      <p:ext uri="{BB962C8B-B14F-4D97-AF65-F5344CB8AC3E}">
        <p14:creationId xmlns:p14="http://schemas.microsoft.com/office/powerpoint/2010/main" val="1006611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ABA0F-7DD6-4CF3-9EB8-48EBDE804599}" type="datetimeFigureOut">
              <a:rPr lang="el-GR" smtClean="0"/>
              <a:t>31/10/2012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1B2714-91F1-4D1C-8406-42DC71D066E3}" type="slidenum">
              <a:rPr lang="el-GR" smtClean="0"/>
              <a:t>‹#›</a:t>
            </a:fld>
            <a:endParaRPr lang="el-GR"/>
          </a:p>
        </p:txBody>
      </p:sp>
    </p:spTree>
    <p:extLst>
      <p:ext uri="{BB962C8B-B14F-4D97-AF65-F5344CB8AC3E}">
        <p14:creationId xmlns:p14="http://schemas.microsoft.com/office/powerpoint/2010/main" val="2237272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827584" y="476672"/>
            <a:ext cx="7560840" cy="5904656"/>
          </a:xfrm>
        </p:spPr>
        <p:txBody>
          <a:bodyPr/>
          <a:lstStyle/>
          <a:p>
            <a:pPr algn="just"/>
            <a:r>
              <a:rPr lang="en-US" dirty="0" smtClean="0">
                <a:solidFill>
                  <a:schemeClr val="tx1"/>
                </a:solidFill>
              </a:rPr>
              <a:t>Case 1</a:t>
            </a:r>
          </a:p>
          <a:p>
            <a:pPr algn="just"/>
            <a:r>
              <a:rPr lang="en-US" dirty="0" smtClean="0">
                <a:solidFill>
                  <a:schemeClr val="tx1"/>
                </a:solidFill>
              </a:rPr>
              <a:t>Consider the </a:t>
            </a:r>
            <a:r>
              <a:rPr lang="en-US" dirty="0" err="1" smtClean="0">
                <a:solidFill>
                  <a:schemeClr val="tx1"/>
                </a:solidFill>
              </a:rPr>
              <a:t>registrability</a:t>
            </a:r>
            <a:r>
              <a:rPr lang="en-US" dirty="0" smtClean="0">
                <a:solidFill>
                  <a:schemeClr val="tx1"/>
                </a:solidFill>
              </a:rPr>
              <a:t> of the word mark “RACING RED” for “sports goods”. </a:t>
            </a:r>
            <a:r>
              <a:rPr lang="en-US" dirty="0" smtClean="0">
                <a:solidFill>
                  <a:schemeClr val="tx1"/>
                </a:solidFill>
              </a:rPr>
              <a:t>Assume </a:t>
            </a:r>
            <a:r>
              <a:rPr lang="en-US" dirty="0" smtClean="0">
                <a:solidFill>
                  <a:schemeClr val="tx1"/>
                </a:solidFill>
              </a:rPr>
              <a:t>that a pictorial representation of a red racing car has already been registered as a trademark before for the same goods.</a:t>
            </a:r>
            <a:endParaRPr lang="el-GR" dirty="0">
              <a:solidFill>
                <a:schemeClr val="tx1"/>
              </a:solidFill>
            </a:endParaRPr>
          </a:p>
        </p:txBody>
      </p:sp>
    </p:spTree>
    <p:extLst>
      <p:ext uri="{BB962C8B-B14F-4D97-AF65-F5344CB8AC3E}">
        <p14:creationId xmlns:p14="http://schemas.microsoft.com/office/powerpoint/2010/main" val="602239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332656"/>
            <a:ext cx="8229600" cy="6120680"/>
          </a:xfrm>
        </p:spPr>
        <p:txBody>
          <a:bodyPr>
            <a:normAutofit fontScale="92500"/>
          </a:bodyPr>
          <a:lstStyle/>
          <a:p>
            <a:pPr marL="0" indent="0">
              <a:buNone/>
            </a:pPr>
            <a:r>
              <a:rPr lang="en-US" dirty="0" smtClean="0"/>
              <a:t>Case 2</a:t>
            </a:r>
          </a:p>
          <a:p>
            <a:pPr marL="0" indent="0">
              <a:buNone/>
            </a:pPr>
            <a:r>
              <a:rPr lang="en-US" dirty="0" smtClean="0"/>
              <a:t>H. ltd is a manufacturer of products for babies. H. ltd has  designed a new style of babies’ bottle, inspired by a registered design used by an Italian manufacturer for marathon runner water bottles. H. ltd bottle is flat with a hole in the middle which makes it very easy to grasp. H. ltd wishes to register the following trademarks:</a:t>
            </a:r>
          </a:p>
          <a:p>
            <a:pPr marL="514350" indent="-514350">
              <a:buAutoNum type="alphaLcParenBoth"/>
            </a:pPr>
            <a:r>
              <a:rPr lang="en-US" dirty="0" smtClean="0"/>
              <a:t>The word mark DROP NOT for bottles for babies</a:t>
            </a:r>
          </a:p>
          <a:p>
            <a:pPr marL="514350" indent="-514350">
              <a:buAutoNum type="alphaLcParenBoth"/>
            </a:pPr>
            <a:r>
              <a:rPr lang="en-US" dirty="0" smtClean="0"/>
              <a:t>The shape of the bottle</a:t>
            </a:r>
          </a:p>
          <a:p>
            <a:pPr marL="514350" indent="-514350">
              <a:buAutoNum type="alphaLcParenBoth"/>
            </a:pPr>
            <a:r>
              <a:rPr lang="en-US" dirty="0" smtClean="0"/>
              <a:t>The pink and blue stripes which decorate the bottom of the otherwise clear bottle.</a:t>
            </a:r>
            <a:endParaRPr lang="en-US" dirty="0"/>
          </a:p>
          <a:p>
            <a:pPr marL="0" indent="0">
              <a:buNone/>
            </a:pPr>
            <a:endParaRPr lang="el-GR" dirty="0"/>
          </a:p>
        </p:txBody>
      </p:sp>
    </p:spTree>
    <p:extLst>
      <p:ext uri="{BB962C8B-B14F-4D97-AF65-F5344CB8AC3E}">
        <p14:creationId xmlns:p14="http://schemas.microsoft.com/office/powerpoint/2010/main" val="167777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04664"/>
            <a:ext cx="8229600" cy="6048672"/>
          </a:xfrm>
        </p:spPr>
        <p:txBody>
          <a:bodyPr/>
          <a:lstStyle/>
          <a:p>
            <a:pPr marL="0" indent="0">
              <a:buNone/>
            </a:pPr>
            <a:r>
              <a:rPr lang="en-US" dirty="0" smtClean="0"/>
              <a:t>Case 3</a:t>
            </a:r>
          </a:p>
          <a:p>
            <a:pPr marL="0" indent="0">
              <a:buNone/>
            </a:pPr>
            <a:r>
              <a:rPr lang="en-US" dirty="0" smtClean="0"/>
              <a:t>Consider the </a:t>
            </a:r>
            <a:r>
              <a:rPr lang="en-US" dirty="0" err="1" smtClean="0"/>
              <a:t>registrability</a:t>
            </a:r>
            <a:r>
              <a:rPr lang="en-US" dirty="0" smtClean="0"/>
              <a:t> of the word mark GREEN BEE for leather products.</a:t>
            </a:r>
          </a:p>
          <a:p>
            <a:pPr marL="0" indent="0">
              <a:buNone/>
            </a:pPr>
            <a:r>
              <a:rPr lang="en-US" dirty="0" smtClean="0"/>
              <a:t>A trademark consisting of a two dimensional representation of a bee in bright orange has already been registered before for </a:t>
            </a:r>
            <a:r>
              <a:rPr lang="en-US" dirty="0" err="1" smtClean="0"/>
              <a:t>footware</a:t>
            </a:r>
            <a:r>
              <a:rPr lang="en-US" dirty="0" smtClean="0"/>
              <a:t> goods.</a:t>
            </a:r>
            <a:endParaRPr lang="el-GR" dirty="0"/>
          </a:p>
        </p:txBody>
      </p:sp>
    </p:spTree>
    <p:extLst>
      <p:ext uri="{BB962C8B-B14F-4D97-AF65-F5344CB8AC3E}">
        <p14:creationId xmlns:p14="http://schemas.microsoft.com/office/powerpoint/2010/main" val="1703985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04664"/>
            <a:ext cx="8229600" cy="5721499"/>
          </a:xfrm>
        </p:spPr>
        <p:txBody>
          <a:bodyPr/>
          <a:lstStyle/>
          <a:p>
            <a:pPr marL="0" indent="0">
              <a:buNone/>
            </a:pPr>
            <a:r>
              <a:rPr lang="en-US" dirty="0" smtClean="0"/>
              <a:t>Case 4</a:t>
            </a:r>
          </a:p>
          <a:p>
            <a:pPr marL="0" indent="0">
              <a:buNone/>
            </a:pPr>
            <a:endParaRPr lang="en-US" dirty="0"/>
          </a:p>
          <a:p>
            <a:pPr marL="0" indent="0">
              <a:buNone/>
            </a:pPr>
            <a:r>
              <a:rPr lang="en-US" dirty="0" smtClean="0"/>
              <a:t>Consider the </a:t>
            </a:r>
            <a:r>
              <a:rPr lang="en-US" dirty="0" err="1" smtClean="0"/>
              <a:t>registrability</a:t>
            </a:r>
            <a:r>
              <a:rPr lang="en-US" dirty="0" smtClean="0"/>
              <a:t> of the word mark PERFETTO (it means “perfect” in Italian) for confectionary goods, on the assumption that a trademark “IL GUSTO PERFETTO” (it means “perfect taste”) has already been registered for “preparations made from flour”</a:t>
            </a:r>
          </a:p>
        </p:txBody>
      </p:sp>
    </p:spTree>
    <p:extLst>
      <p:ext uri="{BB962C8B-B14F-4D97-AF65-F5344CB8AC3E}">
        <p14:creationId xmlns:p14="http://schemas.microsoft.com/office/powerpoint/2010/main" val="378942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04664"/>
            <a:ext cx="8229600" cy="5721499"/>
          </a:xfrm>
        </p:spPr>
        <p:txBody>
          <a:bodyPr/>
          <a:lstStyle/>
          <a:p>
            <a:pPr marL="0" indent="0">
              <a:buNone/>
            </a:pPr>
            <a:r>
              <a:rPr lang="en-US" dirty="0" smtClean="0"/>
              <a:t>Case 5</a:t>
            </a:r>
          </a:p>
          <a:p>
            <a:pPr marL="0" indent="0">
              <a:buNone/>
            </a:pPr>
            <a:endParaRPr lang="en-US" dirty="0"/>
          </a:p>
          <a:p>
            <a:pPr marL="0" indent="0">
              <a:buNone/>
            </a:pPr>
            <a:r>
              <a:rPr lang="en-US" dirty="0" smtClean="0"/>
              <a:t>Consider the </a:t>
            </a:r>
            <a:r>
              <a:rPr lang="en-US" dirty="0" err="1" smtClean="0"/>
              <a:t>registrability</a:t>
            </a:r>
            <a:r>
              <a:rPr lang="en-US" dirty="0" smtClean="0"/>
              <a:t> of the word mark BUSINESS TODAY for financial information services, on the assumption that there is an earlier registration for the mark THE BUSINESS DAILY accompanied by the picture of an eagle </a:t>
            </a:r>
            <a:r>
              <a:rPr lang="en-US" smtClean="0"/>
              <a:t>for newspapers.</a:t>
            </a:r>
            <a:endParaRPr lang="el-GR" dirty="0"/>
          </a:p>
        </p:txBody>
      </p:sp>
    </p:spTree>
    <p:extLst>
      <p:ext uri="{BB962C8B-B14F-4D97-AF65-F5344CB8AC3E}">
        <p14:creationId xmlns:p14="http://schemas.microsoft.com/office/powerpoint/2010/main" val="295954386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273</Words>
  <Application>Microsoft Office PowerPoint</Application>
  <PresentationFormat>Προβολή στην οθόνη (4:3)</PresentationFormat>
  <Paragraphs>16</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CHRISTOS</dc:creator>
  <cp:lastModifiedBy>CHRISTOS</cp:lastModifiedBy>
  <cp:revision>4</cp:revision>
  <dcterms:created xsi:type="dcterms:W3CDTF">2012-10-31T06:35:32Z</dcterms:created>
  <dcterms:modified xsi:type="dcterms:W3CDTF">2012-10-31T07:22:34Z</dcterms:modified>
</cp:coreProperties>
</file>