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1" r:id="rId18"/>
    <p:sldId id="272" r:id="rId19"/>
    <p:sldId id="270"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59" d="100"/>
          <a:sy n="59" d="100"/>
        </p:scale>
        <p:origin x="4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ΧΡΗΣΤΟΣ ΧΡΥΣΑΝΘΗΣ" userId="000bf950c397e3f3" providerId="LiveId" clId="{C9BD3262-E065-4807-B6D4-F630CDBFB32B}"/>
    <pc:docChg chg="custSel addSld modSld">
      <pc:chgData name="ΧΡΗΣΤΟΣ ΧΡΥΣΑΝΘΗΣ" userId="000bf950c397e3f3" providerId="LiveId" clId="{C9BD3262-E065-4807-B6D4-F630CDBFB32B}" dt="2024-06-02T14:13:55.156" v="742" actId="6549"/>
      <pc:docMkLst>
        <pc:docMk/>
      </pc:docMkLst>
      <pc:sldChg chg="modSp mod">
        <pc:chgData name="ΧΡΗΣΤΟΣ ΧΡΥΣΑΝΘΗΣ" userId="000bf950c397e3f3" providerId="LiveId" clId="{C9BD3262-E065-4807-B6D4-F630CDBFB32B}" dt="2024-06-02T13:43:52.823" v="32" actId="27636"/>
        <pc:sldMkLst>
          <pc:docMk/>
          <pc:sldMk cId="1520159250" sldId="256"/>
        </pc:sldMkLst>
        <pc:spChg chg="mod">
          <ac:chgData name="ΧΡΗΣΤΟΣ ΧΡΥΣΑΝΘΗΣ" userId="000bf950c397e3f3" providerId="LiveId" clId="{C9BD3262-E065-4807-B6D4-F630CDBFB32B}" dt="2024-06-02T13:43:52.823" v="32" actId="27636"/>
          <ac:spMkLst>
            <pc:docMk/>
            <pc:sldMk cId="1520159250" sldId="256"/>
            <ac:spMk id="2" creationId="{4A520C82-ACA8-4E3C-53D8-556850B3A29F}"/>
          </ac:spMkLst>
        </pc:spChg>
      </pc:sldChg>
      <pc:sldChg chg="modSp mod">
        <pc:chgData name="ΧΡΗΣΤΟΣ ΧΡΥΣΑΝΘΗΣ" userId="000bf950c397e3f3" providerId="LiveId" clId="{C9BD3262-E065-4807-B6D4-F630CDBFB32B}" dt="2024-06-02T13:44:07.921" v="42" actId="6549"/>
        <pc:sldMkLst>
          <pc:docMk/>
          <pc:sldMk cId="2707331990" sldId="257"/>
        </pc:sldMkLst>
        <pc:spChg chg="mod">
          <ac:chgData name="ΧΡΗΣΤΟΣ ΧΡΥΣΑΝΘΗΣ" userId="000bf950c397e3f3" providerId="LiveId" clId="{C9BD3262-E065-4807-B6D4-F630CDBFB32B}" dt="2024-06-02T13:44:07.921" v="42" actId="6549"/>
          <ac:spMkLst>
            <pc:docMk/>
            <pc:sldMk cId="2707331990" sldId="257"/>
            <ac:spMk id="3" creationId="{509B506F-3BCF-A5E0-C243-F4EBC9CB85DC}"/>
          </ac:spMkLst>
        </pc:spChg>
      </pc:sldChg>
      <pc:sldChg chg="modSp mod">
        <pc:chgData name="ΧΡΗΣΤΟΣ ΧΡΥΣΑΝΘΗΣ" userId="000bf950c397e3f3" providerId="LiveId" clId="{C9BD3262-E065-4807-B6D4-F630CDBFB32B}" dt="2024-06-02T13:58:07.283" v="485" actId="6549"/>
        <pc:sldMkLst>
          <pc:docMk/>
          <pc:sldMk cId="1506449167" sldId="258"/>
        </pc:sldMkLst>
        <pc:spChg chg="mod">
          <ac:chgData name="ΧΡΗΣΤΟΣ ΧΡΥΣΑΝΘΗΣ" userId="000bf950c397e3f3" providerId="LiveId" clId="{C9BD3262-E065-4807-B6D4-F630CDBFB32B}" dt="2024-06-02T13:58:07.283" v="485" actId="6549"/>
          <ac:spMkLst>
            <pc:docMk/>
            <pc:sldMk cId="1506449167" sldId="258"/>
            <ac:spMk id="3" creationId="{8AAF7451-053C-25AD-03E2-6FF001195780}"/>
          </ac:spMkLst>
        </pc:spChg>
      </pc:sldChg>
      <pc:sldChg chg="modSp mod">
        <pc:chgData name="ΧΡΗΣΤΟΣ ΧΡΥΣΑΝΘΗΣ" userId="000bf950c397e3f3" providerId="LiveId" clId="{C9BD3262-E065-4807-B6D4-F630CDBFB32B}" dt="2024-06-02T14:01:04.245" v="552" actId="6549"/>
        <pc:sldMkLst>
          <pc:docMk/>
          <pc:sldMk cId="3459621309" sldId="259"/>
        </pc:sldMkLst>
        <pc:spChg chg="mod">
          <ac:chgData name="ΧΡΗΣΤΟΣ ΧΡΥΣΑΝΘΗΣ" userId="000bf950c397e3f3" providerId="LiveId" clId="{C9BD3262-E065-4807-B6D4-F630CDBFB32B}" dt="2024-06-02T14:01:04.245" v="552" actId="6549"/>
          <ac:spMkLst>
            <pc:docMk/>
            <pc:sldMk cId="3459621309" sldId="259"/>
            <ac:spMk id="3" creationId="{BB6629C1-CFE2-7DE9-A8C3-DAFCAFEC2341}"/>
          </ac:spMkLst>
        </pc:spChg>
      </pc:sldChg>
      <pc:sldChg chg="modSp mod">
        <pc:chgData name="ΧΡΗΣΤΟΣ ΧΡΥΣΑΝΘΗΣ" userId="000bf950c397e3f3" providerId="LiveId" clId="{C9BD3262-E065-4807-B6D4-F630CDBFB32B}" dt="2024-06-02T14:03:20.294" v="589" actId="20577"/>
        <pc:sldMkLst>
          <pc:docMk/>
          <pc:sldMk cId="2364016270" sldId="261"/>
        </pc:sldMkLst>
        <pc:spChg chg="mod">
          <ac:chgData name="ΧΡΗΣΤΟΣ ΧΡΥΣΑΝΘΗΣ" userId="000bf950c397e3f3" providerId="LiveId" clId="{C9BD3262-E065-4807-B6D4-F630CDBFB32B}" dt="2024-06-02T14:03:20.294" v="589" actId="20577"/>
          <ac:spMkLst>
            <pc:docMk/>
            <pc:sldMk cId="2364016270" sldId="261"/>
            <ac:spMk id="3" creationId="{F6BE2798-6E5C-344B-9587-EF5EC8B8F51F}"/>
          </ac:spMkLst>
        </pc:spChg>
      </pc:sldChg>
      <pc:sldChg chg="modSp mod">
        <pc:chgData name="ΧΡΗΣΤΟΣ ΧΡΥΣΑΝΘΗΣ" userId="000bf950c397e3f3" providerId="LiveId" clId="{C9BD3262-E065-4807-B6D4-F630CDBFB32B}" dt="2024-06-02T14:06:08.403" v="641" actId="20577"/>
        <pc:sldMkLst>
          <pc:docMk/>
          <pc:sldMk cId="4105697451" sldId="263"/>
        </pc:sldMkLst>
        <pc:spChg chg="mod">
          <ac:chgData name="ΧΡΗΣΤΟΣ ΧΡΥΣΑΝΘΗΣ" userId="000bf950c397e3f3" providerId="LiveId" clId="{C9BD3262-E065-4807-B6D4-F630CDBFB32B}" dt="2024-06-02T14:06:08.403" v="641" actId="20577"/>
          <ac:spMkLst>
            <pc:docMk/>
            <pc:sldMk cId="4105697451" sldId="263"/>
            <ac:spMk id="3" creationId="{44AC059C-065E-0136-ABC8-A72DEA94A5DC}"/>
          </ac:spMkLst>
        </pc:spChg>
      </pc:sldChg>
      <pc:sldChg chg="modSp mod">
        <pc:chgData name="ΧΡΗΣΤΟΣ ΧΡΥΣΑΝΘΗΣ" userId="000bf950c397e3f3" providerId="LiveId" clId="{C9BD3262-E065-4807-B6D4-F630CDBFB32B}" dt="2024-06-02T14:07:22.803" v="647" actId="6549"/>
        <pc:sldMkLst>
          <pc:docMk/>
          <pc:sldMk cId="181104915" sldId="265"/>
        </pc:sldMkLst>
        <pc:spChg chg="mod">
          <ac:chgData name="ΧΡΗΣΤΟΣ ΧΡΥΣΑΝΘΗΣ" userId="000bf950c397e3f3" providerId="LiveId" clId="{C9BD3262-E065-4807-B6D4-F630CDBFB32B}" dt="2024-06-02T14:07:22.803" v="647" actId="6549"/>
          <ac:spMkLst>
            <pc:docMk/>
            <pc:sldMk cId="181104915" sldId="265"/>
            <ac:spMk id="3" creationId="{797F0B8B-1841-4BD1-386F-658B589F6C3B}"/>
          </ac:spMkLst>
        </pc:spChg>
      </pc:sldChg>
      <pc:sldChg chg="modSp mod">
        <pc:chgData name="ΧΡΗΣΤΟΣ ΧΡΥΣΑΝΘΗΣ" userId="000bf950c397e3f3" providerId="LiveId" clId="{C9BD3262-E065-4807-B6D4-F630CDBFB32B}" dt="2024-06-02T14:08:23.204" v="654" actId="20577"/>
        <pc:sldMkLst>
          <pc:docMk/>
          <pc:sldMk cId="3706240589" sldId="266"/>
        </pc:sldMkLst>
        <pc:spChg chg="mod">
          <ac:chgData name="ΧΡΗΣΤΟΣ ΧΡΥΣΑΝΘΗΣ" userId="000bf950c397e3f3" providerId="LiveId" clId="{C9BD3262-E065-4807-B6D4-F630CDBFB32B}" dt="2024-06-02T14:08:23.204" v="654" actId="20577"/>
          <ac:spMkLst>
            <pc:docMk/>
            <pc:sldMk cId="3706240589" sldId="266"/>
            <ac:spMk id="3" creationId="{874144A1-27E4-7920-F027-1D2A342D8945}"/>
          </ac:spMkLst>
        </pc:spChg>
      </pc:sldChg>
      <pc:sldChg chg="modSp mod">
        <pc:chgData name="ΧΡΗΣΤΟΣ ΧΡΥΣΑΝΘΗΣ" userId="000bf950c397e3f3" providerId="LiveId" clId="{C9BD3262-E065-4807-B6D4-F630CDBFB32B}" dt="2024-06-02T14:10:35.858" v="666" actId="6549"/>
        <pc:sldMkLst>
          <pc:docMk/>
          <pc:sldMk cId="1812810658" sldId="268"/>
        </pc:sldMkLst>
        <pc:spChg chg="mod">
          <ac:chgData name="ΧΡΗΣΤΟΣ ΧΡΥΣΑΝΘΗΣ" userId="000bf950c397e3f3" providerId="LiveId" clId="{C9BD3262-E065-4807-B6D4-F630CDBFB32B}" dt="2024-06-02T14:10:35.858" v="666" actId="6549"/>
          <ac:spMkLst>
            <pc:docMk/>
            <pc:sldMk cId="1812810658" sldId="268"/>
            <ac:spMk id="3" creationId="{22CF8AC4-6996-3F94-A7D6-F059987E3863}"/>
          </ac:spMkLst>
        </pc:spChg>
      </pc:sldChg>
      <pc:sldChg chg="modSp mod">
        <pc:chgData name="ΧΡΗΣΤΟΣ ΧΡΥΣΑΝΘΗΣ" userId="000bf950c397e3f3" providerId="LiveId" clId="{C9BD3262-E065-4807-B6D4-F630CDBFB32B}" dt="2024-06-02T14:12:32.173" v="671" actId="115"/>
        <pc:sldMkLst>
          <pc:docMk/>
          <pc:sldMk cId="4212043166" sldId="271"/>
        </pc:sldMkLst>
        <pc:spChg chg="mod">
          <ac:chgData name="ΧΡΗΣΤΟΣ ΧΡΥΣΑΝΘΗΣ" userId="000bf950c397e3f3" providerId="LiveId" clId="{C9BD3262-E065-4807-B6D4-F630CDBFB32B}" dt="2024-06-02T14:11:58.252" v="670" actId="6549"/>
          <ac:spMkLst>
            <pc:docMk/>
            <pc:sldMk cId="4212043166" sldId="271"/>
            <ac:spMk id="2" creationId="{6ED55121-C392-36A7-6329-C82E5BD208EE}"/>
          </ac:spMkLst>
        </pc:spChg>
        <pc:spChg chg="mod">
          <ac:chgData name="ΧΡΗΣΤΟΣ ΧΡΥΣΑΝΘΗΣ" userId="000bf950c397e3f3" providerId="LiveId" clId="{C9BD3262-E065-4807-B6D4-F630CDBFB32B}" dt="2024-06-02T14:12:32.173" v="671" actId="115"/>
          <ac:spMkLst>
            <pc:docMk/>
            <pc:sldMk cId="4212043166" sldId="271"/>
            <ac:spMk id="3" creationId="{16B27124-1207-C063-D4ED-D67E2D386F15}"/>
          </ac:spMkLst>
        </pc:spChg>
      </pc:sldChg>
      <pc:sldChg chg="modSp mod">
        <pc:chgData name="ΧΡΗΣΤΟΣ ΧΡΥΣΑΝΘΗΣ" userId="000bf950c397e3f3" providerId="LiveId" clId="{C9BD3262-E065-4807-B6D4-F630CDBFB32B}" dt="2024-06-02T14:13:55.156" v="742" actId="6549"/>
        <pc:sldMkLst>
          <pc:docMk/>
          <pc:sldMk cId="1699981472" sldId="272"/>
        </pc:sldMkLst>
        <pc:spChg chg="mod">
          <ac:chgData name="ΧΡΗΣΤΟΣ ΧΡΥΣΑΝΘΗΣ" userId="000bf950c397e3f3" providerId="LiveId" clId="{C9BD3262-E065-4807-B6D4-F630CDBFB32B}" dt="2024-06-02T14:13:55.156" v="742" actId="6549"/>
          <ac:spMkLst>
            <pc:docMk/>
            <pc:sldMk cId="1699981472" sldId="272"/>
            <ac:spMk id="3" creationId="{84EEC36D-A754-BFB0-C2CB-F85E4F169800}"/>
          </ac:spMkLst>
        </pc:spChg>
      </pc:sldChg>
      <pc:sldChg chg="modSp new mod">
        <pc:chgData name="ΧΡΗΣΤΟΣ ΧΡΥΣΑΝΘΗΣ" userId="000bf950c397e3f3" providerId="LiveId" clId="{C9BD3262-E065-4807-B6D4-F630CDBFB32B}" dt="2024-06-02T13:56:29.409" v="426" actId="20577"/>
        <pc:sldMkLst>
          <pc:docMk/>
          <pc:sldMk cId="4011149780" sldId="274"/>
        </pc:sldMkLst>
        <pc:spChg chg="mod">
          <ac:chgData name="ΧΡΗΣΤΟΣ ΧΡΥΣΑΝΘΗΣ" userId="000bf950c397e3f3" providerId="LiveId" clId="{C9BD3262-E065-4807-B6D4-F630CDBFB32B}" dt="2024-06-02T13:54:16.771" v="109" actId="122"/>
          <ac:spMkLst>
            <pc:docMk/>
            <pc:sldMk cId="4011149780" sldId="274"/>
            <ac:spMk id="2" creationId="{30BE0FEB-1416-B19D-B2AE-8888E4CDB809}"/>
          </ac:spMkLst>
        </pc:spChg>
        <pc:spChg chg="mod">
          <ac:chgData name="ΧΡΗΣΤΟΣ ΧΡΥΣΑΝΘΗΣ" userId="000bf950c397e3f3" providerId="LiveId" clId="{C9BD3262-E065-4807-B6D4-F630CDBFB32B}" dt="2024-06-02T13:56:29.409" v="426" actId="20577"/>
          <ac:spMkLst>
            <pc:docMk/>
            <pc:sldMk cId="4011149780" sldId="274"/>
            <ac:spMk id="3" creationId="{CCED2388-78DA-C3F6-C5DA-F40FC12A99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CAB8F8-3826-26A7-8CDF-8FB3E9277BC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B151363-A0DC-3643-5DC3-B8414A2DC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01C39BE-969E-C27B-60EE-F491B20A34A4}"/>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5" name="Θέση υποσέλιδου 4">
            <a:extLst>
              <a:ext uri="{FF2B5EF4-FFF2-40B4-BE49-F238E27FC236}">
                <a16:creationId xmlns:a16="http://schemas.microsoft.com/office/drawing/2014/main" id="{3A16DE67-CA23-9AE1-587C-8FFCAFA413B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0D9330F-0830-8C91-EEC7-F69D3C3E24F2}"/>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412436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7F8D8D-3B4F-92DC-7A76-2A2C9346DAA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0C8A310-A27A-8FFF-0DFF-B9F45CDAD04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CC249D1-94C5-B52E-1BEC-58EAEB201677}"/>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5" name="Θέση υποσέλιδου 4">
            <a:extLst>
              <a:ext uri="{FF2B5EF4-FFF2-40B4-BE49-F238E27FC236}">
                <a16:creationId xmlns:a16="http://schemas.microsoft.com/office/drawing/2014/main" id="{8DDE453D-E865-6157-FF0B-AAC21F82897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B2B4A1-9A21-356A-1243-EE816C3A34A6}"/>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61320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C65E1E7-571C-84A5-6D6A-73A3C01DE95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4E91F33-3F06-13D9-98AC-98659A638B8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735C7E6-66A2-253E-29C5-8F7D7AAE03D6}"/>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5" name="Θέση υποσέλιδου 4">
            <a:extLst>
              <a:ext uri="{FF2B5EF4-FFF2-40B4-BE49-F238E27FC236}">
                <a16:creationId xmlns:a16="http://schemas.microsoft.com/office/drawing/2014/main" id="{28CF84B1-E62D-287B-3D6A-A60E563A21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0CA476-C8A7-20A2-05B2-78679F3CBA75}"/>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2956188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CACDA0-BA0F-580A-3A71-1C0E7E43D1F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27FF6B9-6B9B-440A-5803-3F67BBBA8C2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EB51D3F-6BF4-01C6-0159-4B0834A48AF4}"/>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5" name="Θέση υποσέλιδου 4">
            <a:extLst>
              <a:ext uri="{FF2B5EF4-FFF2-40B4-BE49-F238E27FC236}">
                <a16:creationId xmlns:a16="http://schemas.microsoft.com/office/drawing/2014/main" id="{310A56C3-0425-201A-AD9D-7A5F18AF19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C7225E6-A515-43B2-FF36-FE88B8485242}"/>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304945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F90837-DE58-D8EB-666B-395BA164A09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1D72FA4-0E77-4DDF-3061-A538C08DE6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EB87646-69FE-2743-636C-0F589B2CFF7A}"/>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5" name="Θέση υποσέλιδου 4">
            <a:extLst>
              <a:ext uri="{FF2B5EF4-FFF2-40B4-BE49-F238E27FC236}">
                <a16:creationId xmlns:a16="http://schemas.microsoft.com/office/drawing/2014/main" id="{119C9408-0F8B-F89D-CD12-856A5DDD135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EAC1CC-432D-98D0-16DB-8B5C95464ED1}"/>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2006616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3BDD67-A6BA-4ED2-08BA-FA958D188CF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8EB818-2765-2AEC-05CE-343D1CFFA84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5C2D588-E243-4F6E-9391-ED09EBAF951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68F6AD1-38BC-1143-59A4-B8B223E45AC5}"/>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6" name="Θέση υποσέλιδου 5">
            <a:extLst>
              <a:ext uri="{FF2B5EF4-FFF2-40B4-BE49-F238E27FC236}">
                <a16:creationId xmlns:a16="http://schemas.microsoft.com/office/drawing/2014/main" id="{3B744E7A-9104-039F-F204-6E3C9040BA3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0F0FEA4-3278-C422-7B4C-072D5845662D}"/>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1814191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2C1B01-21B6-C350-123B-CFC0298D0C2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6F5E95D-0AC0-113C-D405-0B7D401F2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4B681C4-DA03-730A-B651-50F75ADB7F1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F41E81C-6295-FEC6-66C1-9D301C787F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C2653F2-16C2-2683-0874-72D69D63FF7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B019E10-86EB-6C84-3D97-24A85496D484}"/>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8" name="Θέση υποσέλιδου 7">
            <a:extLst>
              <a:ext uri="{FF2B5EF4-FFF2-40B4-BE49-F238E27FC236}">
                <a16:creationId xmlns:a16="http://schemas.microsoft.com/office/drawing/2014/main" id="{4652A276-0B65-7CA9-DCB2-70423FC8A61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C76980D-1BFE-7B2B-5804-C1ECFA3F7F36}"/>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2919740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A7961E-846C-26BB-CAE8-4CD3E433ED1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4CD4E74-FDB5-D0FA-D174-62550484E6F6}"/>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4" name="Θέση υποσέλιδου 3">
            <a:extLst>
              <a:ext uri="{FF2B5EF4-FFF2-40B4-BE49-F238E27FC236}">
                <a16:creationId xmlns:a16="http://schemas.microsoft.com/office/drawing/2014/main" id="{9BE226BA-E269-1257-E0E1-022EC84BFE0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1E7BC7E-F146-4859-02C2-E5278E2DCBEC}"/>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563098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74EF93A-F99D-1F98-86A4-70C4419AB921}"/>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3" name="Θέση υποσέλιδου 2">
            <a:extLst>
              <a:ext uri="{FF2B5EF4-FFF2-40B4-BE49-F238E27FC236}">
                <a16:creationId xmlns:a16="http://schemas.microsoft.com/office/drawing/2014/main" id="{5C3A9CB1-9505-BBCF-A8E0-A74B254141D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EB02B58-02F5-4B3B-AE7D-3E9B94DAA31A}"/>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405855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58BCAC-6EAE-5444-CCF6-5C7F30727D1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6AA96F-C61A-8DF3-1476-8D05B1BA6B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A9DE6F9-A58B-E8A7-EA46-0586B62B1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EF0E54C-F294-3E5E-BC92-0221A48A711C}"/>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6" name="Θέση υποσέλιδου 5">
            <a:extLst>
              <a:ext uri="{FF2B5EF4-FFF2-40B4-BE49-F238E27FC236}">
                <a16:creationId xmlns:a16="http://schemas.microsoft.com/office/drawing/2014/main" id="{CFE3ECA1-2EC9-6C34-7A74-AD125E76FE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BC9BC64-E4F9-E5EF-6B64-EDDF4E593234}"/>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5812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34B5A0-4EB8-D98F-7652-10F752C7508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FDF3558-DA4C-F4CB-EC8F-56480801B0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73F2BE1-4C32-0BF9-6861-118718BA6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186A7B1-488A-B549-6A3A-946D67DBDE00}"/>
              </a:ext>
            </a:extLst>
          </p:cNvPr>
          <p:cNvSpPr>
            <a:spLocks noGrp="1"/>
          </p:cNvSpPr>
          <p:nvPr>
            <p:ph type="dt" sz="half" idx="10"/>
          </p:nvPr>
        </p:nvSpPr>
        <p:spPr/>
        <p:txBody>
          <a:bodyPr/>
          <a:lstStyle/>
          <a:p>
            <a:fld id="{7EF8E831-59C7-439F-8558-5D0E1E44BEA7}" type="datetimeFigureOut">
              <a:rPr lang="el-GR" smtClean="0"/>
              <a:t>2/6/2024</a:t>
            </a:fld>
            <a:endParaRPr lang="el-GR"/>
          </a:p>
        </p:txBody>
      </p:sp>
      <p:sp>
        <p:nvSpPr>
          <p:cNvPr id="6" name="Θέση υποσέλιδου 5">
            <a:extLst>
              <a:ext uri="{FF2B5EF4-FFF2-40B4-BE49-F238E27FC236}">
                <a16:creationId xmlns:a16="http://schemas.microsoft.com/office/drawing/2014/main" id="{F8AC0354-E683-451F-0AA5-C628E2E4FB5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5EE1DFF-8A2D-57A2-36E9-1758E77D0E95}"/>
              </a:ext>
            </a:extLst>
          </p:cNvPr>
          <p:cNvSpPr>
            <a:spLocks noGrp="1"/>
          </p:cNvSpPr>
          <p:nvPr>
            <p:ph type="sldNum" sz="quarter" idx="12"/>
          </p:nvPr>
        </p:nvSpPr>
        <p:spPr/>
        <p:txBody>
          <a:bodyPr/>
          <a:lstStyle/>
          <a:p>
            <a:fld id="{3A594B42-328A-456D-ADC7-38532439B97A}" type="slidenum">
              <a:rPr lang="el-GR" smtClean="0"/>
              <a:t>‹#›</a:t>
            </a:fld>
            <a:endParaRPr lang="el-GR"/>
          </a:p>
        </p:txBody>
      </p:sp>
    </p:spTree>
    <p:extLst>
      <p:ext uri="{BB962C8B-B14F-4D97-AF65-F5344CB8AC3E}">
        <p14:creationId xmlns:p14="http://schemas.microsoft.com/office/powerpoint/2010/main" val="2173004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5407530-8E02-86E8-BC92-A14DA43FB2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Click to edit the template title</a:t>
            </a:r>
          </a:p>
        </p:txBody>
      </p:sp>
      <p:sp>
        <p:nvSpPr>
          <p:cNvPr id="3" name="Θέση κειμένου 2">
            <a:extLst>
              <a:ext uri="{FF2B5EF4-FFF2-40B4-BE49-F238E27FC236}">
                <a16:creationId xmlns:a16="http://schemas.microsoft.com/office/drawing/2014/main" id="{985D5554-E07B-1B39-EADB-03951F9457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Template text style</a:t>
            </a:r>
          </a:p>
          <a:p>
            <a:pPr lvl="1"/>
            <a:r>
              <a:rPr lang="el-GR"/>
              <a:t>Second level</a:t>
            </a:r>
          </a:p>
          <a:p>
            <a:pPr lvl="2"/>
            <a:r>
              <a:rPr lang="el-GR"/>
              <a:t>Third level</a:t>
            </a:r>
          </a:p>
          <a:p>
            <a:pPr lvl="3"/>
            <a:r>
              <a:rPr lang="el-GR"/>
              <a:t>Fourth level</a:t>
            </a:r>
          </a:p>
          <a:p>
            <a:pPr lvl="4"/>
            <a:r>
              <a:rPr lang="el-GR"/>
              <a:t>Fifth level</a:t>
            </a:r>
          </a:p>
        </p:txBody>
      </p:sp>
      <p:sp>
        <p:nvSpPr>
          <p:cNvPr id="4" name="Θέση ημερομηνίας 3">
            <a:extLst>
              <a:ext uri="{FF2B5EF4-FFF2-40B4-BE49-F238E27FC236}">
                <a16:creationId xmlns:a16="http://schemas.microsoft.com/office/drawing/2014/main" id="{62650EC4-7E57-AAD9-55CA-88FB5C2969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8E831-59C7-439F-8558-5D0E1E44BEA7}" type="datetimeFigureOut">
              <a:rPr lang="el-GR" smtClean="0"/>
              <a:t>2/6/2024</a:t>
            </a:fld>
            <a:endParaRPr lang="el-GR"/>
          </a:p>
        </p:txBody>
      </p:sp>
      <p:sp>
        <p:nvSpPr>
          <p:cNvPr id="5" name="Θέση υποσέλιδου 4">
            <a:extLst>
              <a:ext uri="{FF2B5EF4-FFF2-40B4-BE49-F238E27FC236}">
                <a16:creationId xmlns:a16="http://schemas.microsoft.com/office/drawing/2014/main" id="{8DCA8B58-880B-5724-D6F9-893BFDED59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D6C61CD-0818-688A-334C-45C439E082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94B42-328A-456D-ADC7-38532439B97A}" type="slidenum">
              <a:rPr lang="el-GR" smtClean="0"/>
              <a:t>‹#›</a:t>
            </a:fld>
            <a:endParaRPr lang="el-GR"/>
          </a:p>
        </p:txBody>
      </p:sp>
    </p:spTree>
    <p:extLst>
      <p:ext uri="{BB962C8B-B14F-4D97-AF65-F5344CB8AC3E}">
        <p14:creationId xmlns:p14="http://schemas.microsoft.com/office/powerpoint/2010/main" val="1455496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520C82-ACA8-4E3C-53D8-556850B3A29F}"/>
              </a:ext>
            </a:extLst>
          </p:cNvPr>
          <p:cNvSpPr>
            <a:spLocks noGrp="1"/>
          </p:cNvSpPr>
          <p:nvPr>
            <p:ph type="ctrTitle"/>
          </p:nvPr>
        </p:nvSpPr>
        <p:spPr/>
        <p:txBody>
          <a:bodyPr>
            <a:normAutofit/>
          </a:bodyPr>
          <a:lstStyle/>
          <a:p>
            <a:r>
              <a:rPr lang="en-US" b="1" dirty="0">
                <a:solidFill>
                  <a:srgbClr val="FF0000"/>
                </a:solidFill>
              </a:rPr>
              <a:t>DEGISGNS</a:t>
            </a:r>
            <a:br>
              <a:rPr lang="en-US" b="1" dirty="0">
                <a:solidFill>
                  <a:srgbClr val="FF0000"/>
                </a:solidFill>
              </a:rPr>
            </a:br>
            <a:r>
              <a:rPr lang="en-US" b="1" dirty="0">
                <a:solidFill>
                  <a:srgbClr val="FF0000"/>
                </a:solidFill>
              </a:rPr>
              <a:t>COURT CASES</a:t>
            </a:r>
            <a:endParaRPr lang="el-GR" b="1" dirty="0">
              <a:solidFill>
                <a:srgbClr val="FF0000"/>
              </a:solidFill>
            </a:endParaRPr>
          </a:p>
        </p:txBody>
      </p:sp>
      <p:sp>
        <p:nvSpPr>
          <p:cNvPr id="3" name="Υπότιτλος 2">
            <a:extLst>
              <a:ext uri="{FF2B5EF4-FFF2-40B4-BE49-F238E27FC236}">
                <a16:creationId xmlns:a16="http://schemas.microsoft.com/office/drawing/2014/main" id="{912D0B9D-D938-83FD-B6CD-91638C098277}"/>
              </a:ext>
            </a:extLst>
          </p:cNvPr>
          <p:cNvSpPr>
            <a:spLocks noGrp="1"/>
          </p:cNvSpPr>
          <p:nvPr>
            <p:ph type="subTitle" idx="1"/>
          </p:nvPr>
        </p:nvSpPr>
        <p:spPr/>
        <p:txBody>
          <a:bodyPr/>
          <a:lstStyle/>
          <a:p>
            <a:endParaRPr lang="el-GR" dirty="0"/>
          </a:p>
          <a:p>
            <a:endParaRPr lang="el-GR" dirty="0"/>
          </a:p>
          <a:p>
            <a:r>
              <a:rPr lang="el-GR" dirty="0"/>
              <a:t>Christos Chrysanthias</a:t>
            </a:r>
          </a:p>
        </p:txBody>
      </p:sp>
    </p:spTree>
    <p:extLst>
      <p:ext uri="{BB962C8B-B14F-4D97-AF65-F5344CB8AC3E}">
        <p14:creationId xmlns:p14="http://schemas.microsoft.com/office/powerpoint/2010/main" val="152015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E28974-0E7B-686C-542E-7036766EE64E}"/>
              </a:ext>
            </a:extLst>
          </p:cNvPr>
          <p:cNvSpPr>
            <a:spLocks noGrp="1"/>
          </p:cNvSpPr>
          <p:nvPr>
            <p:ph type="title"/>
          </p:nvPr>
        </p:nvSpPr>
        <p:spPr>
          <a:xfrm>
            <a:off x="838200" y="105833"/>
            <a:ext cx="10515600" cy="1584855"/>
          </a:xfrm>
        </p:spPr>
        <p:txBody>
          <a:bodyPr/>
          <a:lstStyle/>
          <a:p>
            <a:pPr algn="ctr"/>
            <a:r>
              <a:rPr lang="en-US" b="1" dirty="0">
                <a:solidFill>
                  <a:srgbClr val="FF0000"/>
                </a:solidFill>
              </a:rPr>
              <a:t>CJEU, C-101/11</a:t>
            </a:r>
            <a:br>
              <a:rPr lang="el-GR" b="1" dirty="0">
                <a:solidFill>
                  <a:srgbClr val="FF0000"/>
                </a:solidFill>
              </a:rPr>
            </a:br>
            <a:r>
              <a:rPr lang="el-GR" b="1" dirty="0">
                <a:solidFill>
                  <a:srgbClr val="FF0000"/>
                </a:solidFill>
              </a:rPr>
              <a:t>INFORMED USER</a:t>
            </a:r>
          </a:p>
        </p:txBody>
      </p:sp>
      <p:pic>
        <p:nvPicPr>
          <p:cNvPr id="5" name="Θέση περιεχομένου 4">
            <a:extLst>
              <a:ext uri="{FF2B5EF4-FFF2-40B4-BE49-F238E27FC236}">
                <a16:creationId xmlns:a16="http://schemas.microsoft.com/office/drawing/2014/main" id="{882BBD03-FFF1-CD19-E3D4-CA31C0D7DC04}"/>
              </a:ext>
            </a:extLst>
          </p:cNvPr>
          <p:cNvPicPr>
            <a:picLocks noGrp="1" noChangeAspect="1"/>
          </p:cNvPicPr>
          <p:nvPr>
            <p:ph idx="1"/>
          </p:nvPr>
        </p:nvPicPr>
        <p:blipFill>
          <a:blip r:embed="rId2"/>
          <a:stretch>
            <a:fillRect/>
          </a:stretch>
        </p:blipFill>
        <p:spPr>
          <a:xfrm>
            <a:off x="6327971" y="1690688"/>
            <a:ext cx="5123196" cy="4013174"/>
          </a:xfrm>
        </p:spPr>
      </p:pic>
      <p:pic>
        <p:nvPicPr>
          <p:cNvPr id="7" name="Εικόνα 6">
            <a:extLst>
              <a:ext uri="{FF2B5EF4-FFF2-40B4-BE49-F238E27FC236}">
                <a16:creationId xmlns:a16="http://schemas.microsoft.com/office/drawing/2014/main" id="{D09AF39C-0856-79D6-8A96-D7CA031F0564}"/>
              </a:ext>
            </a:extLst>
          </p:cNvPr>
          <p:cNvPicPr>
            <a:picLocks noChangeAspect="1"/>
          </p:cNvPicPr>
          <p:nvPr/>
        </p:nvPicPr>
        <p:blipFill>
          <a:blip r:embed="rId3"/>
          <a:stretch>
            <a:fillRect/>
          </a:stretch>
        </p:blipFill>
        <p:spPr>
          <a:xfrm>
            <a:off x="505302" y="1690688"/>
            <a:ext cx="5256266" cy="3988307"/>
          </a:xfrm>
          <a:prstGeom prst="rect">
            <a:avLst/>
          </a:prstGeom>
        </p:spPr>
      </p:pic>
    </p:spTree>
    <p:extLst>
      <p:ext uri="{BB962C8B-B14F-4D97-AF65-F5344CB8AC3E}">
        <p14:creationId xmlns:p14="http://schemas.microsoft.com/office/powerpoint/2010/main" val="172189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97F0B8B-1841-4BD1-386F-658B589F6C3B}"/>
              </a:ext>
            </a:extLst>
          </p:cNvPr>
          <p:cNvSpPr>
            <a:spLocks noGrp="1"/>
          </p:cNvSpPr>
          <p:nvPr>
            <p:ph idx="1"/>
          </p:nvPr>
        </p:nvSpPr>
        <p:spPr>
          <a:xfrm>
            <a:off x="838200" y="419100"/>
            <a:ext cx="10515600" cy="5960533"/>
          </a:xfrm>
        </p:spPr>
        <p:txBody>
          <a:bodyPr>
            <a:noAutofit/>
          </a:bodyPr>
          <a:lstStyle/>
          <a:p>
            <a:pPr algn="ctr"/>
            <a:r>
              <a:rPr lang="el-GR" b="1" i="0" u="none" strike="noStrike" baseline="0" dirty="0">
                <a:solidFill>
                  <a:srgbClr val="FF0000"/>
                </a:solidFill>
              </a:rPr>
              <a:t>COMPLAINTS AGAINST THE DECISION OF THE </a:t>
            </a:r>
            <a:r>
              <a:rPr lang="en-US" b="1" i="0" u="none" strike="noStrike" baseline="0" dirty="0">
                <a:solidFill>
                  <a:srgbClr val="FF0000"/>
                </a:solidFill>
              </a:rPr>
              <a:t>GCEU</a:t>
            </a:r>
            <a:endParaRPr lang="el-GR" b="1" i="0" u="none" strike="noStrike" baseline="0" dirty="0">
              <a:solidFill>
                <a:srgbClr val="FF0000"/>
              </a:solidFill>
            </a:endParaRPr>
          </a:p>
          <a:p>
            <a:pPr algn="just"/>
            <a:r>
              <a:rPr lang="el-GR" b="0" i="0" u="none" strike="noStrike" baseline="0" dirty="0">
                <a:solidFill>
                  <a:srgbClr val="000000"/>
                </a:solidFill>
              </a:rPr>
              <a:t>the General Court confuses the specific criteria of </a:t>
            </a:r>
            <a:r>
              <a:rPr lang="el-GR" b="1" i="0" u="none" strike="noStrike" baseline="0" dirty="0">
                <a:solidFill>
                  <a:srgbClr val="000000"/>
                </a:solidFill>
              </a:rPr>
              <a:t>trade mark </a:t>
            </a:r>
            <a:r>
              <a:rPr lang="el-GR" b="0" i="0" u="none" strike="noStrike" baseline="0" dirty="0">
                <a:solidFill>
                  <a:srgbClr val="000000"/>
                </a:solidFill>
              </a:rPr>
              <a:t>law and the criteria of </a:t>
            </a:r>
            <a:r>
              <a:rPr lang="el-GR" b="0" i="0" u="none" strike="noStrike" baseline="0" dirty="0" err="1">
                <a:solidFill>
                  <a:srgbClr val="000000"/>
                </a:solidFill>
              </a:rPr>
              <a:t>design</a:t>
            </a:r>
            <a:r>
              <a:rPr lang="el-GR" b="0" i="0" u="none" strike="noStrike" baseline="0" dirty="0">
                <a:solidFill>
                  <a:srgbClr val="000000"/>
                </a:solidFill>
              </a:rPr>
              <a:t> law... </a:t>
            </a:r>
          </a:p>
          <a:p>
            <a:pPr algn="just"/>
            <a:r>
              <a:rPr lang="el-GR" b="0" i="0" u="none" strike="noStrike" baseline="0" dirty="0">
                <a:solidFill>
                  <a:srgbClr val="000000"/>
                </a:solidFill>
              </a:rPr>
              <a:t>trade mark law seeks to safeguard the general interest of </a:t>
            </a:r>
            <a:r>
              <a:rPr lang="en-US" b="0" i="0" u="none" strike="noStrike" baseline="0" dirty="0">
                <a:solidFill>
                  <a:srgbClr val="000000"/>
                </a:solidFill>
              </a:rPr>
              <a:t>consumers.</a:t>
            </a:r>
            <a:r>
              <a:rPr lang="el-GR" b="0" i="0" u="none" strike="noStrike" baseline="0" dirty="0">
                <a:solidFill>
                  <a:srgbClr val="000000"/>
                </a:solidFill>
              </a:rPr>
              <a:t>..., </a:t>
            </a:r>
          </a:p>
          <a:p>
            <a:pPr algn="just"/>
            <a:r>
              <a:rPr lang="el-GR" b="0" i="0" u="none" strike="noStrike" baseline="0" dirty="0" err="1">
                <a:solidFill>
                  <a:srgbClr val="000000"/>
                </a:solidFill>
              </a:rPr>
              <a:t>whereas</a:t>
            </a:r>
            <a:r>
              <a:rPr lang="el-GR" b="0" i="0" u="none" strike="noStrike" baseline="0" dirty="0">
                <a:solidFill>
                  <a:srgbClr val="000000"/>
                </a:solidFill>
              </a:rPr>
              <a:t> </a:t>
            </a:r>
            <a:r>
              <a:rPr lang="el-GR" b="0" i="0" u="none" strike="noStrike" baseline="0" dirty="0" err="1">
                <a:solidFill>
                  <a:srgbClr val="000000"/>
                </a:solidFill>
              </a:rPr>
              <a:t>design</a:t>
            </a:r>
            <a:r>
              <a:rPr lang="el-GR" b="0" i="0" u="none" strike="noStrike" baseline="0" dirty="0">
                <a:solidFill>
                  <a:srgbClr val="000000"/>
                </a:solidFill>
              </a:rPr>
              <a:t> law is intended to protect private interests, namely the interests of the entrepreneur who develops or exploits the creation of a shape, irrespective of any risk of confusion as to the commercial origin of the product purchased... </a:t>
            </a:r>
          </a:p>
          <a:p>
            <a:pPr algn="just"/>
            <a:r>
              <a:rPr lang="el-GR" b="0" i="0" u="none" strike="noStrike" baseline="0" dirty="0">
                <a:solidFill>
                  <a:srgbClr val="000000"/>
                </a:solidFill>
              </a:rPr>
              <a:t>the General Court wrongly based the comparison of the 'contested designs' on the </a:t>
            </a:r>
            <a:r>
              <a:rPr lang="el-GR" b="1" i="0" u="none" strike="noStrike" baseline="0" dirty="0">
                <a:solidFill>
                  <a:srgbClr val="000000"/>
                </a:solidFill>
              </a:rPr>
              <a:t>imperfect recollection </a:t>
            </a:r>
            <a:r>
              <a:rPr lang="el-GR" b="0" i="0" u="none" strike="noStrike" baseline="0" dirty="0">
                <a:solidFill>
                  <a:srgbClr val="000000"/>
                </a:solidFill>
              </a:rPr>
              <a:t>which the informed user retains in his memory.</a:t>
            </a:r>
            <a:endParaRPr lang="el-GR" dirty="0"/>
          </a:p>
        </p:txBody>
      </p:sp>
    </p:spTree>
    <p:extLst>
      <p:ext uri="{BB962C8B-B14F-4D97-AF65-F5344CB8AC3E}">
        <p14:creationId xmlns:p14="http://schemas.microsoft.com/office/powerpoint/2010/main" val="18110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4144A1-27E4-7920-F027-1D2A342D8945}"/>
              </a:ext>
            </a:extLst>
          </p:cNvPr>
          <p:cNvSpPr>
            <a:spLocks noGrp="1"/>
          </p:cNvSpPr>
          <p:nvPr>
            <p:ph idx="1"/>
          </p:nvPr>
        </p:nvSpPr>
        <p:spPr>
          <a:xfrm>
            <a:off x="838200" y="508000"/>
            <a:ext cx="10515600" cy="5850467"/>
          </a:xfrm>
        </p:spPr>
        <p:txBody>
          <a:bodyPr>
            <a:normAutofit/>
          </a:bodyPr>
          <a:lstStyle/>
          <a:p>
            <a:pPr algn="just"/>
            <a:r>
              <a:rPr lang="el-GR" b="0" i="0" u="none" strike="noStrike" baseline="0" dirty="0">
                <a:solidFill>
                  <a:srgbClr val="000000"/>
                </a:solidFill>
              </a:rPr>
              <a:t>the General Court wrongly held that the overall impression that the two figures create on the informed user is determined by the facial expression of each of them, ... the correct view is that the minimal differences in the expression of the two figures at issue do not affect the overall impression they create.... </a:t>
            </a:r>
          </a:p>
          <a:p>
            <a:pPr algn="just"/>
            <a:r>
              <a:rPr lang="el-GR" b="0" i="0" u="none" strike="noStrike" baseline="0" dirty="0">
                <a:solidFill>
                  <a:srgbClr val="000000"/>
                </a:solidFill>
              </a:rPr>
              <a:t>the General Court wrongly accepted that creators of </a:t>
            </a:r>
            <a:r>
              <a:rPr lang="en-US" b="0" i="0" u="none" strike="noStrike" baseline="0" dirty="0">
                <a:solidFill>
                  <a:srgbClr val="000000"/>
                </a:solidFill>
              </a:rPr>
              <a:t>designs</a:t>
            </a:r>
            <a:r>
              <a:rPr lang="el-GR" b="0" i="0" u="none" strike="noStrike" baseline="0" dirty="0">
                <a:solidFill>
                  <a:srgbClr val="000000"/>
                </a:solidFill>
              </a:rPr>
              <a:t> enjoy considerable freedom.</a:t>
            </a:r>
            <a:endParaRPr lang="el-GR" dirty="0"/>
          </a:p>
        </p:txBody>
      </p:sp>
    </p:spTree>
    <p:extLst>
      <p:ext uri="{BB962C8B-B14F-4D97-AF65-F5344CB8AC3E}">
        <p14:creationId xmlns:p14="http://schemas.microsoft.com/office/powerpoint/2010/main" val="3706240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074C88-19B3-DB1C-FF13-66087C73C08C}"/>
              </a:ext>
            </a:extLst>
          </p:cNvPr>
          <p:cNvSpPr>
            <a:spLocks noGrp="1"/>
          </p:cNvSpPr>
          <p:nvPr>
            <p:ph type="title"/>
          </p:nvPr>
        </p:nvSpPr>
        <p:spPr>
          <a:xfrm>
            <a:off x="838200" y="198968"/>
            <a:ext cx="10515600" cy="736600"/>
          </a:xfrm>
        </p:spPr>
        <p:txBody>
          <a:bodyPr/>
          <a:lstStyle/>
          <a:p>
            <a:pPr algn="ctr"/>
            <a:r>
              <a:rPr lang="el-GR" b="1" dirty="0">
                <a:solidFill>
                  <a:srgbClr val="FF0000"/>
                </a:solidFill>
              </a:rPr>
              <a:t>What the CJEU ruled</a:t>
            </a:r>
          </a:p>
        </p:txBody>
      </p:sp>
      <p:sp>
        <p:nvSpPr>
          <p:cNvPr id="3" name="Θέση περιεχομένου 2">
            <a:extLst>
              <a:ext uri="{FF2B5EF4-FFF2-40B4-BE49-F238E27FC236}">
                <a16:creationId xmlns:a16="http://schemas.microsoft.com/office/drawing/2014/main" id="{113922DE-31F1-A5CE-D421-A7A365758727}"/>
              </a:ext>
            </a:extLst>
          </p:cNvPr>
          <p:cNvSpPr>
            <a:spLocks noGrp="1"/>
          </p:cNvSpPr>
          <p:nvPr>
            <p:ph idx="1"/>
          </p:nvPr>
        </p:nvSpPr>
        <p:spPr>
          <a:xfrm>
            <a:off x="592667" y="935568"/>
            <a:ext cx="10985499" cy="5554132"/>
          </a:xfrm>
        </p:spPr>
        <p:txBody>
          <a:bodyPr>
            <a:noAutofit/>
          </a:bodyPr>
          <a:lstStyle/>
          <a:p>
            <a:pPr algn="just">
              <a:lnSpc>
                <a:spcPct val="100000"/>
              </a:lnSpc>
            </a:pPr>
            <a:r>
              <a:rPr lang="el-GR" sz="3200" b="0" i="0" u="none" strike="noStrike" baseline="0" dirty="0">
                <a:solidFill>
                  <a:srgbClr val="000000"/>
                </a:solidFill>
              </a:rPr>
              <a:t>The concept of the </a:t>
            </a:r>
            <a:r>
              <a:rPr lang="el-GR" sz="3200" b="1" i="0" u="none" strike="noStrike" baseline="0" dirty="0">
                <a:solidFill>
                  <a:srgbClr val="000000"/>
                </a:solidFill>
              </a:rPr>
              <a:t>informed user </a:t>
            </a:r>
            <a:r>
              <a:rPr lang="el-GR" sz="3200" b="0" i="0" u="none" strike="noStrike" baseline="0" dirty="0">
                <a:solidFill>
                  <a:srgbClr val="000000"/>
                </a:solidFill>
              </a:rPr>
              <a:t>must, however, be understood as an intermediate concept between that of the average </a:t>
            </a:r>
            <a:r>
              <a:rPr lang="el-GR" sz="3200" b="0" i="0" u="sng" strike="noStrike" baseline="0" dirty="0">
                <a:solidFill>
                  <a:srgbClr val="000000"/>
                </a:solidFill>
              </a:rPr>
              <a:t>consumer </a:t>
            </a:r>
            <a:r>
              <a:rPr lang="el-GR" sz="3200" b="0" i="0" u="none" strike="noStrike" baseline="0" dirty="0">
                <a:solidFill>
                  <a:srgbClr val="000000"/>
                </a:solidFill>
              </a:rPr>
              <a:t>who responds to trade mark law, from whom no specific knowledge is required and who, as a rule, does not make a direct comparison of the conflicting marks, and the </a:t>
            </a:r>
            <a:r>
              <a:rPr lang="el-GR" sz="3200" b="0" i="0" u="sng" strike="noStrike" baseline="0" dirty="0">
                <a:solidFill>
                  <a:srgbClr val="000000"/>
                </a:solidFill>
              </a:rPr>
              <a:t>specialist in </a:t>
            </a:r>
            <a:r>
              <a:rPr lang="el-GR" sz="3200" b="0" i="0" u="none" strike="noStrike" baseline="0" dirty="0">
                <a:solidFill>
                  <a:srgbClr val="000000"/>
                </a:solidFill>
              </a:rPr>
              <a:t>the sector, who has specific technical knowledge. Therefore, the term 'informed user' means a user who does not exercise a moderate degree of caution, but rather a </a:t>
            </a:r>
            <a:r>
              <a:rPr lang="el-GR" sz="3200" b="1" i="0" u="none" strike="noStrike" baseline="0" dirty="0">
                <a:solidFill>
                  <a:srgbClr val="000000"/>
                </a:solidFill>
              </a:rPr>
              <a:t>high degree of diligence</a:t>
            </a:r>
            <a:r>
              <a:rPr lang="el-GR" sz="3200" b="0" i="0" u="none" strike="noStrike" baseline="0" dirty="0">
                <a:solidFill>
                  <a:srgbClr val="000000"/>
                </a:solidFill>
              </a:rPr>
              <a:t>, either because of his personal experience or because of his wide range of knowledge in the relevant field... </a:t>
            </a:r>
            <a:endParaRPr lang="el-GR" sz="3200" dirty="0"/>
          </a:p>
        </p:txBody>
      </p:sp>
    </p:spTree>
    <p:extLst>
      <p:ext uri="{BB962C8B-B14F-4D97-AF65-F5344CB8AC3E}">
        <p14:creationId xmlns:p14="http://schemas.microsoft.com/office/powerpoint/2010/main" val="362447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2CF8AC4-6996-3F94-A7D6-F059987E3863}"/>
              </a:ext>
            </a:extLst>
          </p:cNvPr>
          <p:cNvSpPr>
            <a:spLocks noGrp="1"/>
          </p:cNvSpPr>
          <p:nvPr>
            <p:ph idx="1"/>
          </p:nvPr>
        </p:nvSpPr>
        <p:spPr>
          <a:xfrm>
            <a:off x="838200" y="554567"/>
            <a:ext cx="10515600" cy="6184900"/>
          </a:xfrm>
        </p:spPr>
        <p:txBody>
          <a:bodyPr>
            <a:normAutofit fontScale="92500" lnSpcReduction="20000"/>
          </a:bodyPr>
          <a:lstStyle/>
          <a:p>
            <a:pPr algn="just">
              <a:lnSpc>
                <a:spcPct val="150000"/>
              </a:lnSpc>
            </a:pPr>
            <a:r>
              <a:rPr lang="el-GR" dirty="0">
                <a:solidFill>
                  <a:srgbClr val="000000"/>
                </a:solidFill>
              </a:rPr>
              <a:t>The </a:t>
            </a:r>
            <a:r>
              <a:rPr lang="el-GR" b="0" i="0" u="none" strike="noStrike" baseline="0" dirty="0">
                <a:solidFill>
                  <a:srgbClr val="000000"/>
                </a:solidFill>
              </a:rPr>
              <a:t>informed user will make a direct comparison between the earlier mark and the contested design, if possible. </a:t>
            </a:r>
          </a:p>
          <a:p>
            <a:pPr algn="just">
              <a:lnSpc>
                <a:spcPct val="150000"/>
              </a:lnSpc>
            </a:pPr>
            <a:r>
              <a:rPr lang="el-GR" b="0" i="0" u="none" strike="noStrike" baseline="0" dirty="0">
                <a:solidFill>
                  <a:srgbClr val="000000"/>
                </a:solidFill>
              </a:rPr>
              <a:t>However, </a:t>
            </a:r>
            <a:r>
              <a:rPr lang="el-GR" b="0" i="0" u="none" strike="noStrike" baseline="0" dirty="0" err="1">
                <a:solidFill>
                  <a:srgbClr val="000000"/>
                </a:solidFill>
              </a:rPr>
              <a:t>such</a:t>
            </a:r>
            <a:r>
              <a:rPr lang="el-GR" b="0" i="0" u="none" strike="noStrike" baseline="0" dirty="0">
                <a:solidFill>
                  <a:srgbClr val="000000"/>
                </a:solidFill>
              </a:rPr>
              <a:t> a comparison may prove impossible or unusual in the sector concerned, in particular because of special circumstances or because of the characteristics of the objects representing the earlier mark and the design in question.</a:t>
            </a:r>
          </a:p>
          <a:p>
            <a:pPr algn="just">
              <a:lnSpc>
                <a:spcPct val="150000"/>
              </a:lnSpc>
            </a:pPr>
            <a:r>
              <a:rPr lang="el-GR" b="0" i="0" u="none" strike="noStrike" baseline="0" dirty="0">
                <a:solidFill>
                  <a:srgbClr val="000000"/>
                </a:solidFill>
              </a:rPr>
              <a:t>The General Court cannot legitimately be said to have erred in law by assessing the general impression created by the earlier mark and the contested design without relying on the premise that an informed user would in any </a:t>
            </a:r>
            <a:r>
              <a:rPr lang="el-GR" b="0" i="0" u="none" strike="noStrike" baseline="0" dirty="0" err="1">
                <a:solidFill>
                  <a:srgbClr val="000000"/>
                </a:solidFill>
              </a:rPr>
              <a:t>event</a:t>
            </a:r>
            <a:r>
              <a:rPr lang="el-GR" b="0" i="0" u="none" strike="noStrike" baseline="0" dirty="0">
                <a:solidFill>
                  <a:srgbClr val="000000"/>
                </a:solidFill>
              </a:rPr>
              <a:t> make a direct comparison between them... </a:t>
            </a:r>
          </a:p>
          <a:p>
            <a:pPr algn="ctr">
              <a:lnSpc>
                <a:spcPct val="150000"/>
              </a:lnSpc>
            </a:pPr>
            <a:r>
              <a:rPr lang="el-GR" b="1" dirty="0">
                <a:solidFill>
                  <a:srgbClr val="FF0000"/>
                </a:solidFill>
              </a:rPr>
              <a:t>THE COMMISSION REJECTED ALL COMPLAINTS </a:t>
            </a:r>
          </a:p>
        </p:txBody>
      </p:sp>
    </p:spTree>
    <p:extLst>
      <p:ext uri="{BB962C8B-B14F-4D97-AF65-F5344CB8AC3E}">
        <p14:creationId xmlns:p14="http://schemas.microsoft.com/office/powerpoint/2010/main" val="1812810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041A69-12CC-9A68-B8AC-A4EEAAC20EFA}"/>
              </a:ext>
            </a:extLst>
          </p:cNvPr>
          <p:cNvSpPr>
            <a:spLocks noGrp="1"/>
          </p:cNvSpPr>
          <p:nvPr>
            <p:ph type="title"/>
          </p:nvPr>
        </p:nvSpPr>
        <p:spPr>
          <a:xfrm>
            <a:off x="838200" y="126275"/>
            <a:ext cx="10515600" cy="1267096"/>
          </a:xfrm>
        </p:spPr>
        <p:txBody>
          <a:bodyPr>
            <a:normAutofit fontScale="90000"/>
          </a:bodyPr>
          <a:lstStyle/>
          <a:p>
            <a:pPr algn="ctr"/>
            <a:r>
              <a:rPr lang="en-US" b="1" dirty="0">
                <a:solidFill>
                  <a:srgbClr val="FF0000"/>
                </a:solidFill>
              </a:rPr>
              <a:t>C-281/10</a:t>
            </a:r>
            <a:br>
              <a:rPr lang="en-US" b="1" dirty="0">
                <a:solidFill>
                  <a:srgbClr val="FF0000"/>
                </a:solidFill>
              </a:rPr>
            </a:br>
            <a:r>
              <a:rPr lang="el-GR" b="1" dirty="0">
                <a:solidFill>
                  <a:srgbClr val="FF0000"/>
                </a:solidFill>
              </a:rPr>
              <a:t>INFORMED USER</a:t>
            </a:r>
          </a:p>
        </p:txBody>
      </p:sp>
      <p:pic>
        <p:nvPicPr>
          <p:cNvPr id="5" name="Θέση περιεχομένου 4">
            <a:extLst>
              <a:ext uri="{FF2B5EF4-FFF2-40B4-BE49-F238E27FC236}">
                <a16:creationId xmlns:a16="http://schemas.microsoft.com/office/drawing/2014/main" id="{6DE84A26-9E40-06B9-A9A7-8ED81C3DC7A4}"/>
              </a:ext>
            </a:extLst>
          </p:cNvPr>
          <p:cNvPicPr>
            <a:picLocks noGrp="1" noChangeAspect="1"/>
          </p:cNvPicPr>
          <p:nvPr>
            <p:ph idx="1"/>
          </p:nvPr>
        </p:nvPicPr>
        <p:blipFill>
          <a:blip r:embed="rId2"/>
          <a:stretch>
            <a:fillRect/>
          </a:stretch>
        </p:blipFill>
        <p:spPr>
          <a:xfrm flipH="1">
            <a:off x="648789" y="1393371"/>
            <a:ext cx="9126582" cy="2316480"/>
          </a:xfrm>
        </p:spPr>
      </p:pic>
      <p:pic>
        <p:nvPicPr>
          <p:cNvPr id="7" name="Εικόνα 6">
            <a:extLst>
              <a:ext uri="{FF2B5EF4-FFF2-40B4-BE49-F238E27FC236}">
                <a16:creationId xmlns:a16="http://schemas.microsoft.com/office/drawing/2014/main" id="{06D415CC-461C-5CA2-1DD4-F9E0E641B537}"/>
              </a:ext>
            </a:extLst>
          </p:cNvPr>
          <p:cNvPicPr>
            <a:picLocks noChangeAspect="1"/>
          </p:cNvPicPr>
          <p:nvPr/>
        </p:nvPicPr>
        <p:blipFill>
          <a:blip r:embed="rId3"/>
          <a:stretch>
            <a:fillRect/>
          </a:stretch>
        </p:blipFill>
        <p:spPr>
          <a:xfrm>
            <a:off x="4040286" y="3640182"/>
            <a:ext cx="7389714" cy="3022255"/>
          </a:xfrm>
          <a:prstGeom prst="rect">
            <a:avLst/>
          </a:prstGeom>
        </p:spPr>
      </p:pic>
    </p:spTree>
    <p:extLst>
      <p:ext uri="{BB962C8B-B14F-4D97-AF65-F5344CB8AC3E}">
        <p14:creationId xmlns:p14="http://schemas.microsoft.com/office/powerpoint/2010/main" val="3920965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E259F5-7483-7AFC-4BD2-41BDD63B9C97}"/>
              </a:ext>
            </a:extLst>
          </p:cNvPr>
          <p:cNvSpPr>
            <a:spLocks noGrp="1"/>
          </p:cNvSpPr>
          <p:nvPr>
            <p:ph type="title"/>
          </p:nvPr>
        </p:nvSpPr>
        <p:spPr/>
        <p:txBody>
          <a:bodyPr/>
          <a:lstStyle/>
          <a:p>
            <a:pPr algn="ctr"/>
            <a:r>
              <a:rPr lang="el-GR" b="1" dirty="0">
                <a:solidFill>
                  <a:srgbClr val="FF0000"/>
                </a:solidFill>
              </a:rPr>
              <a:t>What the </a:t>
            </a:r>
            <a:r>
              <a:rPr lang="en-US" b="1" dirty="0">
                <a:solidFill>
                  <a:srgbClr val="FF0000"/>
                </a:solidFill>
              </a:rPr>
              <a:t>EUIPO </a:t>
            </a:r>
            <a:r>
              <a:rPr lang="el-GR" b="1" dirty="0">
                <a:solidFill>
                  <a:srgbClr val="FF0000"/>
                </a:solidFill>
              </a:rPr>
              <a:t>decided</a:t>
            </a:r>
          </a:p>
        </p:txBody>
      </p:sp>
      <p:sp>
        <p:nvSpPr>
          <p:cNvPr id="3" name="Θέση περιεχομένου 2">
            <a:extLst>
              <a:ext uri="{FF2B5EF4-FFF2-40B4-BE49-F238E27FC236}">
                <a16:creationId xmlns:a16="http://schemas.microsoft.com/office/drawing/2014/main" id="{705B9ADF-692C-3BA1-5292-B8BAA39723D9}"/>
              </a:ext>
            </a:extLst>
          </p:cNvPr>
          <p:cNvSpPr>
            <a:spLocks noGrp="1"/>
          </p:cNvSpPr>
          <p:nvPr>
            <p:ph idx="1"/>
          </p:nvPr>
        </p:nvSpPr>
        <p:spPr/>
        <p:txBody>
          <a:bodyPr>
            <a:normAutofit/>
          </a:bodyPr>
          <a:lstStyle/>
          <a:p>
            <a:pPr algn="just"/>
            <a:r>
              <a:rPr lang="el-GR" sz="3200" b="0" i="0" u="none" strike="noStrike" baseline="0" dirty="0">
                <a:solidFill>
                  <a:srgbClr val="000000"/>
                </a:solidFill>
              </a:rPr>
              <a:t>... </a:t>
            </a:r>
            <a:r>
              <a:rPr lang="el-GR" sz="3200" dirty="0">
                <a:solidFill>
                  <a:srgbClr val="000000"/>
                </a:solidFill>
              </a:rPr>
              <a:t>the designer's degree of freedom is limited</a:t>
            </a:r>
            <a:endParaRPr lang="en-US" sz="3200" b="0" i="0" u="none" strike="noStrike" baseline="0" dirty="0">
              <a:solidFill>
                <a:srgbClr val="000000"/>
              </a:solidFill>
            </a:endParaRPr>
          </a:p>
          <a:p>
            <a:pPr algn="just"/>
            <a:endParaRPr lang="en-US" sz="3200" dirty="0">
              <a:solidFill>
                <a:srgbClr val="000000"/>
              </a:solidFill>
            </a:endParaRPr>
          </a:p>
          <a:p>
            <a:pPr algn="just"/>
            <a:r>
              <a:rPr lang="en-US" sz="3200" b="0" i="0" u="none" strike="noStrike" baseline="0" dirty="0">
                <a:solidFill>
                  <a:srgbClr val="000000"/>
                </a:solidFill>
              </a:rPr>
              <a:t>... </a:t>
            </a:r>
            <a:r>
              <a:rPr lang="el-GR" sz="3200" b="0" i="0" u="none" strike="noStrike" baseline="0" dirty="0">
                <a:solidFill>
                  <a:srgbClr val="000000"/>
                </a:solidFill>
              </a:rPr>
              <a:t>the difference in the side view of the contested designs or models is sufficient to produce a different overall impression on the informed user</a:t>
            </a:r>
            <a:endParaRPr lang="el-GR" sz="3200" dirty="0"/>
          </a:p>
        </p:txBody>
      </p:sp>
    </p:spTree>
    <p:extLst>
      <p:ext uri="{BB962C8B-B14F-4D97-AF65-F5344CB8AC3E}">
        <p14:creationId xmlns:p14="http://schemas.microsoft.com/office/powerpoint/2010/main" val="4032951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D55121-C392-36A7-6329-C82E5BD208EE}"/>
              </a:ext>
            </a:extLst>
          </p:cNvPr>
          <p:cNvSpPr>
            <a:spLocks noGrp="1"/>
          </p:cNvSpPr>
          <p:nvPr>
            <p:ph type="title"/>
          </p:nvPr>
        </p:nvSpPr>
        <p:spPr/>
        <p:txBody>
          <a:bodyPr/>
          <a:lstStyle/>
          <a:p>
            <a:pPr algn="ctr"/>
            <a:r>
              <a:rPr lang="el-GR" b="1" dirty="0">
                <a:solidFill>
                  <a:srgbClr val="FF0000"/>
                </a:solidFill>
              </a:rPr>
              <a:t>What the </a:t>
            </a:r>
            <a:r>
              <a:rPr lang="en-US" b="1" dirty="0">
                <a:solidFill>
                  <a:srgbClr val="FF0000"/>
                </a:solidFill>
              </a:rPr>
              <a:t>GC</a:t>
            </a:r>
            <a:r>
              <a:rPr lang="el-GR" b="1" dirty="0">
                <a:solidFill>
                  <a:srgbClr val="FF0000"/>
                </a:solidFill>
              </a:rPr>
              <a:t>EU ruled</a:t>
            </a:r>
          </a:p>
        </p:txBody>
      </p:sp>
      <p:sp>
        <p:nvSpPr>
          <p:cNvPr id="3" name="Θέση περιεχομένου 2">
            <a:extLst>
              <a:ext uri="{FF2B5EF4-FFF2-40B4-BE49-F238E27FC236}">
                <a16:creationId xmlns:a16="http://schemas.microsoft.com/office/drawing/2014/main" id="{16B27124-1207-C063-D4ED-D67E2D386F15}"/>
              </a:ext>
            </a:extLst>
          </p:cNvPr>
          <p:cNvSpPr>
            <a:spLocks noGrp="1"/>
          </p:cNvSpPr>
          <p:nvPr>
            <p:ph idx="1"/>
          </p:nvPr>
        </p:nvSpPr>
        <p:spPr/>
        <p:txBody>
          <a:bodyPr>
            <a:normAutofit/>
          </a:bodyPr>
          <a:lstStyle/>
          <a:p>
            <a:pPr algn="just"/>
            <a:r>
              <a:rPr lang="el-GR" sz="3600" b="0" i="0" u="none" strike="noStrike" baseline="0" dirty="0">
                <a:solidFill>
                  <a:srgbClr val="000000"/>
                </a:solidFill>
              </a:rPr>
              <a:t>The General Court held, however, that </a:t>
            </a:r>
            <a:r>
              <a:rPr lang="el-GR" sz="3600" b="0" i="0" u="sng" strike="noStrike" baseline="0" dirty="0">
                <a:solidFill>
                  <a:srgbClr val="000000"/>
                </a:solidFill>
              </a:rPr>
              <a:t>the differences </a:t>
            </a:r>
            <a:r>
              <a:rPr lang="el-GR" sz="3600" b="0" i="0" u="none" strike="noStrike" baseline="0" dirty="0">
                <a:solidFill>
                  <a:srgbClr val="000000"/>
                </a:solidFill>
              </a:rPr>
              <a:t>found by the Board of Appeal </a:t>
            </a:r>
            <a:r>
              <a:rPr lang="el-GR" sz="3600" b="0" i="0" u="sng" strike="noStrike" baseline="0" dirty="0">
                <a:solidFill>
                  <a:srgbClr val="000000"/>
                </a:solidFill>
              </a:rPr>
              <a:t>were not sufficient </a:t>
            </a:r>
            <a:r>
              <a:rPr lang="el-GR" sz="3600" b="0" i="0" u="none" strike="noStrike" baseline="0" dirty="0">
                <a:solidFill>
                  <a:srgbClr val="000000"/>
                </a:solidFill>
              </a:rPr>
              <a:t>for the design whose registration is challenged to create a </a:t>
            </a:r>
            <a:r>
              <a:rPr lang="el-GR" sz="3600" b="0" i="0" u="sng" strike="noStrike" baseline="0" dirty="0">
                <a:solidFill>
                  <a:srgbClr val="000000"/>
                </a:solidFill>
              </a:rPr>
              <a:t>different overall impression on</a:t>
            </a:r>
            <a:r>
              <a:rPr lang="el-GR" sz="3600" b="0" i="0" strike="noStrike" baseline="0" dirty="0">
                <a:solidFill>
                  <a:srgbClr val="000000"/>
                </a:solidFill>
              </a:rPr>
              <a:t> </a:t>
            </a:r>
            <a:r>
              <a:rPr lang="el-GR" sz="3600" b="0" i="0" u="none" strike="noStrike" baseline="0" dirty="0">
                <a:solidFill>
                  <a:srgbClr val="000000"/>
                </a:solidFill>
              </a:rPr>
              <a:t>the informed user compared to the earlier design. The General Court therefore annulled the </a:t>
            </a:r>
            <a:r>
              <a:rPr lang="en-US" sz="3600" b="0" i="0" u="none" strike="noStrike" baseline="0" dirty="0">
                <a:solidFill>
                  <a:srgbClr val="000000"/>
                </a:solidFill>
              </a:rPr>
              <a:t>EUIPO </a:t>
            </a:r>
            <a:r>
              <a:rPr lang="el-GR" sz="3600" b="0" i="0" u="none" strike="noStrike" baseline="0" dirty="0">
                <a:solidFill>
                  <a:srgbClr val="000000"/>
                </a:solidFill>
              </a:rPr>
              <a:t>decision. </a:t>
            </a:r>
            <a:endParaRPr lang="el-GR" sz="3600" dirty="0"/>
          </a:p>
        </p:txBody>
      </p:sp>
    </p:spTree>
    <p:extLst>
      <p:ext uri="{BB962C8B-B14F-4D97-AF65-F5344CB8AC3E}">
        <p14:creationId xmlns:p14="http://schemas.microsoft.com/office/powerpoint/2010/main" val="4212043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CA6AA4-E8D3-AFA1-4717-BE093061E08B}"/>
              </a:ext>
            </a:extLst>
          </p:cNvPr>
          <p:cNvSpPr>
            <a:spLocks noGrp="1"/>
          </p:cNvSpPr>
          <p:nvPr>
            <p:ph type="title"/>
          </p:nvPr>
        </p:nvSpPr>
        <p:spPr/>
        <p:txBody>
          <a:bodyPr/>
          <a:lstStyle/>
          <a:p>
            <a:pPr algn="ctr"/>
            <a:r>
              <a:rPr lang="el-GR" b="1" dirty="0">
                <a:solidFill>
                  <a:srgbClr val="FF0000"/>
                </a:solidFill>
              </a:rPr>
              <a:t>What the CJEU ruled on appeal</a:t>
            </a:r>
          </a:p>
        </p:txBody>
      </p:sp>
      <p:sp>
        <p:nvSpPr>
          <p:cNvPr id="3" name="Θέση περιεχομένου 2">
            <a:extLst>
              <a:ext uri="{FF2B5EF4-FFF2-40B4-BE49-F238E27FC236}">
                <a16:creationId xmlns:a16="http://schemas.microsoft.com/office/drawing/2014/main" id="{84EEC36D-A754-BFB0-C2CB-F85E4F169800}"/>
              </a:ext>
            </a:extLst>
          </p:cNvPr>
          <p:cNvSpPr>
            <a:spLocks noGrp="1"/>
          </p:cNvSpPr>
          <p:nvPr>
            <p:ph idx="1"/>
          </p:nvPr>
        </p:nvSpPr>
        <p:spPr/>
        <p:txBody>
          <a:bodyPr>
            <a:normAutofit/>
          </a:bodyPr>
          <a:lstStyle/>
          <a:p>
            <a:r>
              <a:rPr lang="el-GR" sz="3200" dirty="0"/>
              <a:t>The CJEU </a:t>
            </a:r>
            <a:r>
              <a:rPr lang="en-US" sz="3200" dirty="0"/>
              <a:t>reversed the judgment of the GCEU and </a:t>
            </a:r>
            <a:r>
              <a:rPr lang="el-GR" sz="3200" dirty="0" err="1"/>
              <a:t>upheld</a:t>
            </a:r>
            <a:r>
              <a:rPr lang="el-GR" sz="3200" dirty="0"/>
              <a:t> the decision of the OHIM</a:t>
            </a:r>
          </a:p>
          <a:p>
            <a:endParaRPr lang="el-GR" sz="3200" dirty="0"/>
          </a:p>
          <a:p>
            <a:r>
              <a:rPr lang="el-GR" sz="3200" dirty="0"/>
              <a:t>For the "informed user" </a:t>
            </a:r>
            <a:r>
              <a:rPr lang="en-US" sz="3200" dirty="0"/>
              <a:t>the CJEU</a:t>
            </a:r>
            <a:r>
              <a:rPr lang="el-GR" sz="3200" dirty="0"/>
              <a:t> r</a:t>
            </a:r>
            <a:r>
              <a:rPr lang="en-US" sz="3200" dirty="0" err="1"/>
              <a:t>easoned</a:t>
            </a:r>
            <a:r>
              <a:rPr lang="en-US" sz="3200" dirty="0"/>
              <a:t> as follows</a:t>
            </a:r>
            <a:r>
              <a:rPr lang="el-GR" sz="3200" dirty="0"/>
              <a:t> :</a:t>
            </a:r>
          </a:p>
        </p:txBody>
      </p:sp>
    </p:spTree>
    <p:extLst>
      <p:ext uri="{BB962C8B-B14F-4D97-AF65-F5344CB8AC3E}">
        <p14:creationId xmlns:p14="http://schemas.microsoft.com/office/powerpoint/2010/main" val="1699981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F0BA183-51DB-E780-633A-131C37543042}"/>
              </a:ext>
            </a:extLst>
          </p:cNvPr>
          <p:cNvSpPr>
            <a:spLocks noGrp="1"/>
          </p:cNvSpPr>
          <p:nvPr>
            <p:ph idx="1"/>
          </p:nvPr>
        </p:nvSpPr>
        <p:spPr>
          <a:xfrm>
            <a:off x="427567" y="287867"/>
            <a:ext cx="11374966" cy="6282266"/>
          </a:xfrm>
        </p:spPr>
        <p:txBody>
          <a:bodyPr>
            <a:normAutofit/>
          </a:bodyPr>
          <a:lstStyle/>
          <a:p>
            <a:pPr algn="just"/>
            <a:r>
              <a:rPr lang="el-GR" b="0" i="0" u="none" strike="noStrike" baseline="0" dirty="0">
                <a:solidFill>
                  <a:srgbClr val="000000"/>
                </a:solidFill>
              </a:rPr>
              <a:t>59. ...as regards the </a:t>
            </a:r>
            <a:r>
              <a:rPr lang="el-GR" b="1" i="0" u="none" strike="noStrike" baseline="0" dirty="0">
                <a:solidFill>
                  <a:srgbClr val="000000"/>
                </a:solidFill>
              </a:rPr>
              <a:t>degree of attention of </a:t>
            </a:r>
            <a:r>
              <a:rPr lang="el-GR" b="0" i="0" u="none" strike="noStrike" baseline="0" dirty="0">
                <a:solidFill>
                  <a:srgbClr val="000000"/>
                </a:solidFill>
              </a:rPr>
              <a:t>the </a:t>
            </a:r>
            <a:r>
              <a:rPr lang="el-GR" b="1" i="0" u="none" strike="noStrike" baseline="0" dirty="0">
                <a:solidFill>
                  <a:srgbClr val="000000"/>
                </a:solidFill>
              </a:rPr>
              <a:t>informed user</a:t>
            </a:r>
            <a:r>
              <a:rPr lang="el-GR" b="0" i="0" u="none" strike="noStrike" baseline="0" dirty="0">
                <a:solidFill>
                  <a:srgbClr val="000000"/>
                </a:solidFill>
              </a:rPr>
              <a:t>, it is recalled that, while the informed user is not the </a:t>
            </a:r>
            <a:r>
              <a:rPr lang="el-GR" b="0" i="0" u="sng" strike="noStrike" baseline="0" dirty="0">
                <a:solidFill>
                  <a:srgbClr val="000000"/>
                </a:solidFill>
              </a:rPr>
              <a:t>average consumer </a:t>
            </a:r>
            <a:r>
              <a:rPr lang="el-GR" b="0" i="0" u="none" strike="noStrike" baseline="0" dirty="0">
                <a:solidFill>
                  <a:srgbClr val="000000"/>
                </a:solidFill>
              </a:rPr>
              <a:t>who has the usual information, he is reasonably attentive and informed and normally perceives a design or model as a whole, without examining its various details in isolation..., but neither is he an expert or </a:t>
            </a:r>
            <a:r>
              <a:rPr lang="el-GR" b="0" i="0" u="sng" strike="noStrike" baseline="0" dirty="0">
                <a:solidFill>
                  <a:srgbClr val="000000"/>
                </a:solidFill>
              </a:rPr>
              <a:t>specialist in the field of art </a:t>
            </a:r>
            <a:r>
              <a:rPr lang="el-GR" b="0" i="0" u="none" strike="noStrike" baseline="0" dirty="0">
                <a:solidFill>
                  <a:srgbClr val="000000"/>
                </a:solidFill>
              </a:rPr>
              <a:t>who is capable of observing in detail the minor differences which may exist between the designs or models in question. Moreover, the term 'knowledgeable' presupposes that, without being a designer or a technical expert, the user is </a:t>
            </a:r>
            <a:r>
              <a:rPr lang="el-GR" b="1" i="0" u="none" strike="noStrike" baseline="0" dirty="0">
                <a:solidFill>
                  <a:srgbClr val="000000"/>
                </a:solidFill>
              </a:rPr>
              <a:t>familiar with the various designs existing in the sector concerned, </a:t>
            </a:r>
            <a:r>
              <a:rPr lang="el-GR" b="0" i="0" u="none" strike="noStrike" baseline="0" dirty="0">
                <a:solidFill>
                  <a:srgbClr val="000000"/>
                </a:solidFill>
              </a:rPr>
              <a:t>has a certain knowledge of the elements which those designs normally contain and, because of his </a:t>
            </a:r>
            <a:r>
              <a:rPr lang="el-GR" b="1" i="0" u="none" strike="noStrike" baseline="0" dirty="0" err="1">
                <a:solidFill>
                  <a:srgbClr val="000000"/>
                </a:solidFill>
              </a:rPr>
              <a:t>interest in </a:t>
            </a:r>
            <a:r>
              <a:rPr lang="el-GR" b="0" i="0" u="none" strike="noStrike" baseline="0" dirty="0">
                <a:solidFill>
                  <a:srgbClr val="000000"/>
                </a:solidFill>
              </a:rPr>
              <a:t>the products in question, shows a relatively </a:t>
            </a:r>
            <a:r>
              <a:rPr lang="el-GR" b="1" i="0" u="none" strike="noStrike" baseline="0" dirty="0">
                <a:solidFill>
                  <a:srgbClr val="000000"/>
                </a:solidFill>
              </a:rPr>
              <a:t>high degree of attention </a:t>
            </a:r>
            <a:r>
              <a:rPr lang="el-GR" b="0" i="0" u="none" strike="noStrike" baseline="0" dirty="0">
                <a:solidFill>
                  <a:srgbClr val="000000"/>
                </a:solidFill>
              </a:rPr>
              <a:t>when using them...</a:t>
            </a:r>
            <a:endParaRPr lang="el-GR" dirty="0"/>
          </a:p>
        </p:txBody>
      </p:sp>
    </p:spTree>
    <p:extLst>
      <p:ext uri="{BB962C8B-B14F-4D97-AF65-F5344CB8AC3E}">
        <p14:creationId xmlns:p14="http://schemas.microsoft.com/office/powerpoint/2010/main" val="257079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B23531-622C-EF60-4DCB-554D27773426}"/>
              </a:ext>
            </a:extLst>
          </p:cNvPr>
          <p:cNvSpPr>
            <a:spLocks noGrp="1"/>
          </p:cNvSpPr>
          <p:nvPr>
            <p:ph type="title"/>
          </p:nvPr>
        </p:nvSpPr>
        <p:spPr/>
        <p:txBody>
          <a:bodyPr/>
          <a:lstStyle/>
          <a:p>
            <a:pPr algn="ctr"/>
            <a:r>
              <a:rPr lang="en-US" b="1" dirty="0">
                <a:solidFill>
                  <a:srgbClr val="FF0000"/>
                </a:solidFill>
              </a:rPr>
              <a:t>CJEU, C-345/13</a:t>
            </a:r>
            <a:br>
              <a:rPr lang="en-US" b="1" dirty="0">
                <a:solidFill>
                  <a:srgbClr val="FF0000"/>
                </a:solidFill>
              </a:rPr>
            </a:br>
            <a:r>
              <a:rPr lang="en-US" b="1" dirty="0">
                <a:solidFill>
                  <a:srgbClr val="FF0000"/>
                </a:solidFill>
              </a:rPr>
              <a:t>KAREN MILLEN v DUNNES</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509B506F-3BCF-A5E0-C243-F4EBC9CB85DC}"/>
              </a:ext>
            </a:extLst>
          </p:cNvPr>
          <p:cNvSpPr>
            <a:spLocks noGrp="1"/>
          </p:cNvSpPr>
          <p:nvPr>
            <p:ph idx="1"/>
          </p:nvPr>
        </p:nvSpPr>
        <p:spPr/>
        <p:txBody>
          <a:bodyPr/>
          <a:lstStyle/>
          <a:p>
            <a:endParaRPr lang="el-GR" b="1" dirty="0"/>
          </a:p>
          <a:p>
            <a:endParaRPr lang="el-GR" b="1" dirty="0"/>
          </a:p>
          <a:p>
            <a:r>
              <a:rPr lang="el-GR" b="1" dirty="0"/>
              <a:t>INDIVIDUAL CHARACTER</a:t>
            </a:r>
          </a:p>
          <a:p>
            <a:endParaRPr lang="el-GR" b="1" dirty="0"/>
          </a:p>
          <a:p>
            <a:endParaRPr lang="el-GR" b="1" dirty="0"/>
          </a:p>
          <a:p>
            <a:r>
              <a:rPr lang="el-GR" b="1" dirty="0"/>
              <a:t>BURDEN OF PROOF ON THE UNREGISTERED </a:t>
            </a:r>
            <a:r>
              <a:rPr lang="en-US" b="1" dirty="0"/>
              <a:t>DESIGN</a:t>
            </a:r>
            <a:endParaRPr lang="el-GR" b="1" dirty="0"/>
          </a:p>
        </p:txBody>
      </p:sp>
    </p:spTree>
    <p:extLst>
      <p:ext uri="{BB962C8B-B14F-4D97-AF65-F5344CB8AC3E}">
        <p14:creationId xmlns:p14="http://schemas.microsoft.com/office/powerpoint/2010/main" val="270733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BE0FEB-1416-B19D-B2AE-8888E4CDB809}"/>
              </a:ext>
            </a:extLst>
          </p:cNvPr>
          <p:cNvSpPr>
            <a:spLocks noGrp="1"/>
          </p:cNvSpPr>
          <p:nvPr>
            <p:ph type="title"/>
          </p:nvPr>
        </p:nvSpPr>
        <p:spPr/>
        <p:txBody>
          <a:bodyPr/>
          <a:lstStyle/>
          <a:p>
            <a:pPr algn="ctr"/>
            <a:r>
              <a:rPr lang="en-US" b="1" dirty="0">
                <a:solidFill>
                  <a:srgbClr val="FF0000"/>
                </a:solidFill>
              </a:rPr>
              <a:t>CJEU, C-345/13</a:t>
            </a:r>
            <a:br>
              <a:rPr lang="en-US" b="1" dirty="0">
                <a:solidFill>
                  <a:srgbClr val="FF0000"/>
                </a:solidFill>
              </a:rPr>
            </a:br>
            <a:r>
              <a:rPr lang="en-US" b="1" dirty="0">
                <a:solidFill>
                  <a:srgbClr val="FF0000"/>
                </a:solidFill>
              </a:rPr>
              <a:t>KAREN MILLEN v DUNNES</a:t>
            </a:r>
            <a:endParaRPr lang="el-GR" dirty="0"/>
          </a:p>
        </p:txBody>
      </p:sp>
      <p:sp>
        <p:nvSpPr>
          <p:cNvPr id="3" name="Θέση περιεχομένου 2">
            <a:extLst>
              <a:ext uri="{FF2B5EF4-FFF2-40B4-BE49-F238E27FC236}">
                <a16:creationId xmlns:a16="http://schemas.microsoft.com/office/drawing/2014/main" id="{CCED2388-78DA-C3F6-C5DA-F40FC12A99CB}"/>
              </a:ext>
            </a:extLst>
          </p:cNvPr>
          <p:cNvSpPr>
            <a:spLocks noGrp="1"/>
          </p:cNvSpPr>
          <p:nvPr>
            <p:ph idx="1"/>
          </p:nvPr>
        </p:nvSpPr>
        <p:spPr/>
        <p:txBody>
          <a:bodyPr/>
          <a:lstStyle/>
          <a:p>
            <a:r>
              <a:rPr lang="en-US" dirty="0"/>
              <a:t>Karen Millen has made fashion clothing by combining elements of various past designs from various third parties.</a:t>
            </a:r>
          </a:p>
          <a:p>
            <a:r>
              <a:rPr lang="en-US" dirty="0"/>
              <a:t>Karen Millen sued </a:t>
            </a:r>
            <a:r>
              <a:rPr lang="en-US" dirty="0" err="1"/>
              <a:t>Dunnes</a:t>
            </a:r>
            <a:r>
              <a:rPr lang="en-US" dirty="0"/>
              <a:t> for infringement of unregistered design.</a:t>
            </a:r>
          </a:p>
          <a:p>
            <a:r>
              <a:rPr lang="en-US" dirty="0" err="1"/>
              <a:t>Dunnes</a:t>
            </a:r>
            <a:r>
              <a:rPr lang="en-US" dirty="0"/>
              <a:t> argued that the designs of Karren Millen lacked individual character, because they were a combination of past designs.</a:t>
            </a:r>
            <a:endParaRPr lang="el-GR" dirty="0"/>
          </a:p>
        </p:txBody>
      </p:sp>
    </p:spTree>
    <p:extLst>
      <p:ext uri="{BB962C8B-B14F-4D97-AF65-F5344CB8AC3E}">
        <p14:creationId xmlns:p14="http://schemas.microsoft.com/office/powerpoint/2010/main" val="4011149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5AD7C1-7968-0A26-D425-C41F0AE55C5C}"/>
              </a:ext>
            </a:extLst>
          </p:cNvPr>
          <p:cNvSpPr>
            <a:spLocks noGrp="1"/>
          </p:cNvSpPr>
          <p:nvPr>
            <p:ph type="title"/>
          </p:nvPr>
        </p:nvSpPr>
        <p:spPr/>
        <p:txBody>
          <a:bodyPr/>
          <a:lstStyle/>
          <a:p>
            <a:pPr algn="ctr"/>
            <a:r>
              <a:rPr lang="el-GR" b="1" dirty="0">
                <a:solidFill>
                  <a:srgbClr val="FF0000"/>
                </a:solidFill>
              </a:rPr>
              <a:t>INDIVIDUAL CHARACTER</a:t>
            </a:r>
          </a:p>
        </p:txBody>
      </p:sp>
      <p:sp>
        <p:nvSpPr>
          <p:cNvPr id="3" name="Θέση περιεχομένου 2">
            <a:extLst>
              <a:ext uri="{FF2B5EF4-FFF2-40B4-BE49-F238E27FC236}">
                <a16:creationId xmlns:a16="http://schemas.microsoft.com/office/drawing/2014/main" id="{8AAF7451-053C-25AD-03E2-6FF001195780}"/>
              </a:ext>
            </a:extLst>
          </p:cNvPr>
          <p:cNvSpPr>
            <a:spLocks noGrp="1"/>
          </p:cNvSpPr>
          <p:nvPr>
            <p:ph idx="1"/>
          </p:nvPr>
        </p:nvSpPr>
        <p:spPr/>
        <p:txBody>
          <a:bodyPr/>
          <a:lstStyle/>
          <a:p>
            <a:pPr algn="just"/>
            <a:r>
              <a:rPr lang="el-GR" dirty="0"/>
              <a:t>Does the combination of </a:t>
            </a:r>
            <a:r>
              <a:rPr lang="el-GR" dirty="0" err="1"/>
              <a:t>elements</a:t>
            </a:r>
            <a:r>
              <a:rPr lang="el-GR" dirty="0"/>
              <a:t> </a:t>
            </a:r>
            <a:r>
              <a:rPr lang="en-US" dirty="0"/>
              <a:t>of v</a:t>
            </a:r>
            <a:r>
              <a:rPr lang="el-GR" dirty="0" err="1"/>
              <a:t>arious</a:t>
            </a:r>
            <a:r>
              <a:rPr lang="el-GR" dirty="0"/>
              <a:t> </a:t>
            </a:r>
            <a:r>
              <a:rPr lang="en-US" dirty="0"/>
              <a:t>past </a:t>
            </a:r>
            <a:r>
              <a:rPr lang="el-GR" dirty="0" err="1"/>
              <a:t>designs</a:t>
            </a:r>
            <a:r>
              <a:rPr lang="el-GR" dirty="0"/>
              <a:t> </a:t>
            </a:r>
            <a:r>
              <a:rPr lang="en-US" dirty="0"/>
              <a:t>result to new </a:t>
            </a:r>
            <a:r>
              <a:rPr lang="el-GR" dirty="0" err="1"/>
              <a:t>design</a:t>
            </a:r>
            <a:r>
              <a:rPr lang="el-GR" dirty="0"/>
              <a:t> </a:t>
            </a:r>
            <a:r>
              <a:rPr lang="en-US" dirty="0"/>
              <a:t>with</a:t>
            </a:r>
            <a:r>
              <a:rPr lang="el-GR" dirty="0"/>
              <a:t> individual character?</a:t>
            </a:r>
          </a:p>
          <a:p>
            <a:pPr algn="just"/>
            <a:r>
              <a:rPr lang="el-GR" dirty="0"/>
              <a:t>In assessing individual character, should the overall impression it creates be assessed in terms of whether it differs from the overall impression created by an individual and specific prior industrial design? </a:t>
            </a:r>
            <a:r>
              <a:rPr lang="el-GR" dirty="0" err="1"/>
              <a:t>Or</a:t>
            </a:r>
            <a:r>
              <a:rPr lang="en-US" dirty="0"/>
              <a:t>,</a:t>
            </a:r>
            <a:r>
              <a:rPr lang="el-GR" dirty="0"/>
              <a:t> </a:t>
            </a:r>
            <a:r>
              <a:rPr lang="en-US" dirty="0"/>
              <a:t>should the overall impression be assessed </a:t>
            </a:r>
            <a:r>
              <a:rPr lang="el-GR" dirty="0"/>
              <a:t>on the basis of the combination of more and different known elements from several earlier industrial designs?</a:t>
            </a:r>
          </a:p>
          <a:p>
            <a:pPr algn="just"/>
            <a:r>
              <a:rPr lang="el-GR" dirty="0"/>
              <a:t>Is the combination of known elements protected </a:t>
            </a:r>
            <a:r>
              <a:rPr lang="el-GR" dirty="0" err="1"/>
              <a:t>as</a:t>
            </a:r>
            <a:r>
              <a:rPr lang="el-GR" dirty="0"/>
              <a:t> </a:t>
            </a:r>
            <a:r>
              <a:rPr lang="en-US" dirty="0"/>
              <a:t>a design</a:t>
            </a:r>
            <a:r>
              <a:rPr lang="el-GR" dirty="0"/>
              <a:t>? </a:t>
            </a:r>
          </a:p>
        </p:txBody>
      </p:sp>
    </p:spTree>
    <p:extLst>
      <p:ext uri="{BB962C8B-B14F-4D97-AF65-F5344CB8AC3E}">
        <p14:creationId xmlns:p14="http://schemas.microsoft.com/office/powerpoint/2010/main" val="150644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B6629C1-CFE2-7DE9-A8C3-DAFCAFEC2341}"/>
              </a:ext>
            </a:extLst>
          </p:cNvPr>
          <p:cNvSpPr>
            <a:spLocks noGrp="1"/>
          </p:cNvSpPr>
          <p:nvPr>
            <p:ph idx="1"/>
          </p:nvPr>
        </p:nvSpPr>
        <p:spPr>
          <a:xfrm>
            <a:off x="838200" y="778933"/>
            <a:ext cx="10515600" cy="5398030"/>
          </a:xfrm>
        </p:spPr>
        <p:txBody>
          <a:bodyPr>
            <a:noAutofit/>
          </a:bodyPr>
          <a:lstStyle/>
          <a:p>
            <a:pPr marL="0" indent="0" algn="just">
              <a:lnSpc>
                <a:spcPct val="150000"/>
              </a:lnSpc>
              <a:spcBef>
                <a:spcPts val="0"/>
              </a:spcBef>
            </a:pPr>
            <a:r>
              <a:rPr lang="el-GR" sz="3200" dirty="0">
                <a:solidFill>
                  <a:srgbClr val="000000"/>
                </a:solidFill>
              </a:rPr>
              <a:t>25. ...</a:t>
            </a:r>
            <a:r>
              <a:rPr lang="en-US" sz="2000" b="0" i="0" dirty="0">
                <a:solidFill>
                  <a:srgbClr val="000000"/>
                </a:solidFill>
                <a:effectLst/>
                <a:latin typeface="Times New Roman" panose="02020603050405020304" pitchFamily="18" charset="0"/>
              </a:rPr>
              <a:t> </a:t>
            </a:r>
            <a:r>
              <a:rPr lang="el-GR" sz="3200" dirty="0">
                <a:solidFill>
                  <a:srgbClr val="000000"/>
                </a:solidFill>
              </a:rPr>
              <a:t>the </a:t>
            </a:r>
            <a:r>
              <a:rPr lang="el-GR" sz="3200" b="0" i="0" u="none" strike="noStrike" baseline="0" dirty="0">
                <a:solidFill>
                  <a:srgbClr val="000000"/>
                </a:solidFill>
              </a:rPr>
              <a:t>assessment of the individual character of a given design must be made by comparison with one or more designs which are precisely defined, individualised, specific and </a:t>
            </a:r>
            <a:r>
              <a:rPr lang="el-GR" sz="3200" b="0" i="0" u="none" strike="noStrike" baseline="0" dirty="0" err="1">
                <a:solidFill>
                  <a:srgbClr val="000000"/>
                </a:solidFill>
              </a:rPr>
              <a:t>identified</a:t>
            </a:r>
            <a:r>
              <a:rPr lang="el-GR" sz="3200" b="0" i="0" u="none" strike="noStrike" baseline="0" dirty="0">
                <a:solidFill>
                  <a:srgbClr val="000000"/>
                </a:solidFill>
              </a:rPr>
              <a:t> </a:t>
            </a:r>
            <a:r>
              <a:rPr lang="en-US" sz="3200" b="0" i="0" u="none" strike="noStrike" baseline="0" dirty="0">
                <a:solidFill>
                  <a:srgbClr val="000000"/>
                </a:solidFill>
              </a:rPr>
              <a:t>design from among all the </a:t>
            </a:r>
            <a:r>
              <a:rPr lang="el-GR" sz="3200" b="0" i="0" u="none" strike="noStrike" baseline="0" dirty="0" err="1">
                <a:solidFill>
                  <a:srgbClr val="000000"/>
                </a:solidFill>
              </a:rPr>
              <a:t>designs</a:t>
            </a:r>
            <a:r>
              <a:rPr lang="el-GR" sz="3200" b="0" i="0" u="none" strike="noStrike" baseline="0" dirty="0">
                <a:solidFill>
                  <a:srgbClr val="000000"/>
                </a:solidFill>
              </a:rPr>
              <a:t> </a:t>
            </a:r>
            <a:r>
              <a:rPr lang="en-US" sz="3200" b="0" i="0" u="none" strike="noStrike" baseline="0" dirty="0">
                <a:solidFill>
                  <a:srgbClr val="000000"/>
                </a:solidFill>
              </a:rPr>
              <a:t>which have been </a:t>
            </a:r>
            <a:r>
              <a:rPr lang="el-GR" sz="3200" b="0" i="0" u="none" strike="noStrike" baseline="0" dirty="0" err="1">
                <a:solidFill>
                  <a:srgbClr val="000000"/>
                </a:solidFill>
              </a:rPr>
              <a:t>made</a:t>
            </a:r>
            <a:r>
              <a:rPr lang="el-GR" sz="3200" b="0" i="0" u="none" strike="noStrike" baseline="0" dirty="0">
                <a:solidFill>
                  <a:srgbClr val="000000"/>
                </a:solidFill>
              </a:rPr>
              <a:t> available to the public...</a:t>
            </a:r>
            <a:endParaRPr lang="el-GR" sz="3200" dirty="0"/>
          </a:p>
        </p:txBody>
      </p:sp>
    </p:spTree>
    <p:extLst>
      <p:ext uri="{BB962C8B-B14F-4D97-AF65-F5344CB8AC3E}">
        <p14:creationId xmlns:p14="http://schemas.microsoft.com/office/powerpoint/2010/main" val="345962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8D6E7D8-8395-3BD3-33B5-4A4ED6640079}"/>
              </a:ext>
            </a:extLst>
          </p:cNvPr>
          <p:cNvSpPr>
            <a:spLocks noGrp="1"/>
          </p:cNvSpPr>
          <p:nvPr>
            <p:ph idx="1"/>
          </p:nvPr>
        </p:nvSpPr>
        <p:spPr>
          <a:xfrm>
            <a:off x="838200" y="550333"/>
            <a:ext cx="10515600" cy="5897034"/>
          </a:xfrm>
        </p:spPr>
        <p:txBody>
          <a:bodyPr>
            <a:normAutofit fontScale="92500" lnSpcReduction="10000"/>
          </a:bodyPr>
          <a:lstStyle/>
          <a:p>
            <a:pPr marL="0" indent="0" algn="just">
              <a:lnSpc>
                <a:spcPct val="150000"/>
              </a:lnSpc>
              <a:spcBef>
                <a:spcPts val="0"/>
              </a:spcBef>
            </a:pPr>
            <a:r>
              <a:rPr lang="el-GR" sz="3200" dirty="0">
                <a:solidFill>
                  <a:srgbClr val="000000"/>
                </a:solidFill>
              </a:rPr>
              <a:t> 26. ...that </a:t>
            </a:r>
            <a:r>
              <a:rPr lang="el-GR" sz="3200" b="0" i="0" u="none" strike="noStrike" baseline="0" dirty="0">
                <a:solidFill>
                  <a:srgbClr val="000000"/>
                </a:solidFill>
              </a:rPr>
              <a:t>interpretation is consistent with the case-law which accepts that the informed user will, if possible, make a direct comparison of the designs in question ..., since that comparison does not in fact concern the impression produced on that user by a set of specific elements or parts of earlier designs, but the impression produced by individual and specific earlier designs ...</a:t>
            </a:r>
            <a:endParaRPr lang="el-GR" sz="3200" dirty="0"/>
          </a:p>
        </p:txBody>
      </p:sp>
    </p:spTree>
    <p:extLst>
      <p:ext uri="{BB962C8B-B14F-4D97-AF65-F5344CB8AC3E}">
        <p14:creationId xmlns:p14="http://schemas.microsoft.com/office/powerpoint/2010/main" val="3369969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774513-49F1-C94A-8986-DE6B8EDFB52C}"/>
              </a:ext>
            </a:extLst>
          </p:cNvPr>
          <p:cNvSpPr>
            <a:spLocks noGrp="1"/>
          </p:cNvSpPr>
          <p:nvPr>
            <p:ph type="title"/>
          </p:nvPr>
        </p:nvSpPr>
        <p:spPr>
          <a:xfrm>
            <a:off x="838200" y="365126"/>
            <a:ext cx="10515600" cy="998008"/>
          </a:xfrm>
        </p:spPr>
        <p:txBody>
          <a:bodyPr>
            <a:normAutofit fontScale="90000"/>
          </a:bodyPr>
          <a:lstStyle/>
          <a:p>
            <a:pPr algn="ctr"/>
            <a:r>
              <a:rPr lang="el-GR" b="1" dirty="0">
                <a:solidFill>
                  <a:srgbClr val="FF0000"/>
                </a:solidFill>
              </a:rPr>
              <a:t>BURDEN OF PROOF IN</a:t>
            </a:r>
            <a:br>
              <a:rPr lang="el-GR" b="1" dirty="0">
                <a:solidFill>
                  <a:srgbClr val="FF0000"/>
                </a:solidFill>
              </a:rPr>
            </a:br>
            <a:r>
              <a:rPr lang="el-GR" b="1" dirty="0">
                <a:solidFill>
                  <a:srgbClr val="FF0000"/>
                </a:solidFill>
              </a:rPr>
              <a:t>NON-REGISTERED INDUSTRIAL DESIGN</a:t>
            </a:r>
          </a:p>
        </p:txBody>
      </p:sp>
      <p:sp>
        <p:nvSpPr>
          <p:cNvPr id="3" name="Θέση περιεχομένου 2">
            <a:extLst>
              <a:ext uri="{FF2B5EF4-FFF2-40B4-BE49-F238E27FC236}">
                <a16:creationId xmlns:a16="http://schemas.microsoft.com/office/drawing/2014/main" id="{F6BE2798-6E5C-344B-9587-EF5EC8B8F51F}"/>
              </a:ext>
            </a:extLst>
          </p:cNvPr>
          <p:cNvSpPr>
            <a:spLocks noGrp="1"/>
          </p:cNvSpPr>
          <p:nvPr>
            <p:ph idx="1"/>
          </p:nvPr>
        </p:nvSpPr>
        <p:spPr>
          <a:xfrm>
            <a:off x="567267" y="1460500"/>
            <a:ext cx="11133665" cy="5135033"/>
          </a:xfrm>
        </p:spPr>
        <p:txBody>
          <a:bodyPr>
            <a:noAutofit/>
          </a:bodyPr>
          <a:lstStyle/>
          <a:p>
            <a:pPr marL="0" indent="0">
              <a:lnSpc>
                <a:spcPct val="150000"/>
              </a:lnSpc>
              <a:spcBef>
                <a:spcPts val="0"/>
              </a:spcBef>
            </a:pPr>
            <a:r>
              <a:rPr lang="el-GR" dirty="0"/>
              <a:t>REGULATION 6/2002 – </a:t>
            </a:r>
            <a:r>
              <a:rPr lang="en-US" dirty="0"/>
              <a:t>PRESUMPTION OF VALIDITY</a:t>
            </a:r>
            <a:r>
              <a:rPr lang="el-GR" dirty="0"/>
              <a:t> - ARTICLE 85 par. 2:</a:t>
            </a:r>
          </a:p>
          <a:p>
            <a:pPr marL="0" indent="0" algn="just">
              <a:lnSpc>
                <a:spcPct val="150000"/>
              </a:lnSpc>
              <a:spcBef>
                <a:spcPts val="0"/>
              </a:spcBef>
            </a:pPr>
            <a:r>
              <a:rPr lang="el-GR" dirty="0"/>
              <a:t>In actions for infringement of an unregistered Community design, the courts shall consider the Community design to be valid if the holder of the Community design proves that the conditions laid down in Article 11 are fulfilled or if he furnishes evidence of the individual character of his Community design. The defendant may, however, contest the validity by means of an objection or counterclaim for invalidity.</a:t>
            </a:r>
          </a:p>
        </p:txBody>
      </p:sp>
    </p:spTree>
    <p:extLst>
      <p:ext uri="{BB962C8B-B14F-4D97-AF65-F5344CB8AC3E}">
        <p14:creationId xmlns:p14="http://schemas.microsoft.com/office/powerpoint/2010/main" val="236401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0E94872-ECED-EA67-5C5A-6CABD39CDFAC}"/>
              </a:ext>
            </a:extLst>
          </p:cNvPr>
          <p:cNvSpPr>
            <a:spLocks noGrp="1"/>
          </p:cNvSpPr>
          <p:nvPr>
            <p:ph idx="1"/>
          </p:nvPr>
        </p:nvSpPr>
        <p:spPr>
          <a:xfrm>
            <a:off x="838200" y="588433"/>
            <a:ext cx="10515600" cy="5867400"/>
          </a:xfrm>
        </p:spPr>
        <p:txBody>
          <a:bodyPr>
            <a:noAutofit/>
          </a:bodyPr>
          <a:lstStyle/>
          <a:p>
            <a:pPr marL="0" indent="0" algn="just">
              <a:lnSpc>
                <a:spcPct val="150000"/>
              </a:lnSpc>
              <a:spcBef>
                <a:spcPts val="0"/>
              </a:spcBef>
            </a:pPr>
            <a:r>
              <a:rPr lang="el-GR" sz="3200" b="0" i="0" u="none" strike="noStrike" baseline="0" dirty="0">
                <a:solidFill>
                  <a:srgbClr val="000000"/>
                </a:solidFill>
              </a:rPr>
              <a:t>47. ... the right holder of such a design is not required to prove that the design has individual character within the meaning of Article 6 of that regulation, but merely to furnish the elements constituting the individual character of the design in question, that is to say, to identify the element or elements of the design in question which, in the opinion of the right holder, confer on it individual character... </a:t>
            </a:r>
            <a:endParaRPr lang="el-GR" sz="3200" dirty="0"/>
          </a:p>
        </p:txBody>
      </p:sp>
    </p:spTree>
    <p:extLst>
      <p:ext uri="{BB962C8B-B14F-4D97-AF65-F5344CB8AC3E}">
        <p14:creationId xmlns:p14="http://schemas.microsoft.com/office/powerpoint/2010/main" val="2827888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4AC059C-065E-0136-ABC8-A72DEA94A5DC}"/>
              </a:ext>
            </a:extLst>
          </p:cNvPr>
          <p:cNvSpPr>
            <a:spLocks noGrp="1"/>
          </p:cNvSpPr>
          <p:nvPr>
            <p:ph idx="1"/>
          </p:nvPr>
        </p:nvSpPr>
        <p:spPr>
          <a:xfrm>
            <a:off x="838200" y="588433"/>
            <a:ext cx="10515600" cy="5588530"/>
          </a:xfrm>
        </p:spPr>
        <p:txBody>
          <a:bodyPr>
            <a:normAutofit/>
          </a:bodyPr>
          <a:lstStyle/>
          <a:p>
            <a:pPr marL="0" indent="0" algn="just">
              <a:lnSpc>
                <a:spcPct val="150000"/>
              </a:lnSpc>
              <a:spcBef>
                <a:spcPts val="0"/>
              </a:spcBef>
            </a:pPr>
            <a:r>
              <a:rPr lang="el-GR" sz="3200" b="0" i="0" u="none" strike="noStrike" baseline="0" dirty="0">
                <a:solidFill>
                  <a:srgbClr val="000000"/>
                </a:solidFill>
              </a:rPr>
              <a:t>37. </a:t>
            </a:r>
            <a:r>
              <a:rPr lang="en-US" sz="3200" b="0" i="0" u="none" strike="noStrike" baseline="0" dirty="0">
                <a:solidFill>
                  <a:srgbClr val="000000"/>
                </a:solidFill>
              </a:rPr>
              <a:t>It is apparent from the wording of Art.</a:t>
            </a:r>
            <a:r>
              <a:rPr lang="el-GR" sz="3200" b="0" i="0" u="none" strike="noStrike" baseline="0" dirty="0">
                <a:solidFill>
                  <a:srgbClr val="000000"/>
                </a:solidFill>
              </a:rPr>
              <a:t> 85 par. 2 of Regulation No 6/2002 that, in order for an unregistered Community design to be considered valid, the </a:t>
            </a:r>
            <a:r>
              <a:rPr lang="en-US" sz="3200" b="0" i="0" u="none" strike="noStrike" baseline="0" dirty="0">
                <a:solidFill>
                  <a:srgbClr val="000000"/>
                </a:solidFill>
              </a:rPr>
              <a:t>owner must</a:t>
            </a:r>
            <a:r>
              <a:rPr lang="el-GR" sz="3200" b="0" i="0" u="none" strike="noStrike" baseline="0" dirty="0">
                <a:solidFill>
                  <a:srgbClr val="000000"/>
                </a:solidFill>
              </a:rPr>
              <a:t> prove that the conditions laid down in Article 11 of that regulation are fulfilled and to provide evidence of the individual character of the Community </a:t>
            </a:r>
            <a:r>
              <a:rPr lang="el-GR" sz="3200" b="0" i="0" u="none" strike="noStrike" baseline="0" dirty="0" err="1">
                <a:solidFill>
                  <a:srgbClr val="000000"/>
                </a:solidFill>
              </a:rPr>
              <a:t>design</a:t>
            </a:r>
            <a:r>
              <a:rPr lang="el-GR" sz="3200" b="0" i="0" u="none" strike="noStrike" baseline="0" dirty="0">
                <a:solidFill>
                  <a:srgbClr val="000000"/>
                </a:solidFill>
              </a:rPr>
              <a:t>.</a:t>
            </a:r>
            <a:endParaRPr lang="el-GR" sz="3200" dirty="0"/>
          </a:p>
        </p:txBody>
      </p:sp>
    </p:spTree>
    <p:extLst>
      <p:ext uri="{BB962C8B-B14F-4D97-AF65-F5344CB8AC3E}">
        <p14:creationId xmlns:p14="http://schemas.microsoft.com/office/powerpoint/2010/main" val="410569745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1220</Words>
  <Application>Microsoft Office PowerPoint</Application>
  <PresentationFormat>Ευρεία οθόνη</PresentationFormat>
  <Paragraphs>52</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Times New Roman</vt:lpstr>
      <vt:lpstr>Θέμα του Office</vt:lpstr>
      <vt:lpstr>DEGISGNS COURT CASES</vt:lpstr>
      <vt:lpstr>CJEU, C-345/13 KAREN MILLEN v DUNNES</vt:lpstr>
      <vt:lpstr>CJEU, C-345/13 KAREN MILLEN v DUNNES</vt:lpstr>
      <vt:lpstr>INDIVIDUAL CHARACTER</vt:lpstr>
      <vt:lpstr>Παρουσίαση του PowerPoint</vt:lpstr>
      <vt:lpstr>Παρουσίαση του PowerPoint</vt:lpstr>
      <vt:lpstr>BURDEN OF PROOF IN NON-REGISTERED INDUSTRIAL DESIGN</vt:lpstr>
      <vt:lpstr>Παρουσίαση του PowerPoint</vt:lpstr>
      <vt:lpstr>Παρουσίαση του PowerPoint</vt:lpstr>
      <vt:lpstr>CJEU, C-101/11 INFORMED USER</vt:lpstr>
      <vt:lpstr>Παρουσίαση του PowerPoint</vt:lpstr>
      <vt:lpstr>Παρουσίαση του PowerPoint</vt:lpstr>
      <vt:lpstr>What the CJEU ruled</vt:lpstr>
      <vt:lpstr>Παρουσίαση του PowerPoint</vt:lpstr>
      <vt:lpstr>C-281/10 INFORMED USER</vt:lpstr>
      <vt:lpstr>What the EUIPO decided</vt:lpstr>
      <vt:lpstr>What the GCEU ruled</vt:lpstr>
      <vt:lpstr>What the CJEU ruled on appeal</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ΝΟΜΟΛΟΓΙΑ ΓΙΑ ΒΙΟΜΗΧΑΝΙΚΟ ΣΧΕΔΙΟ</dc:title>
  <dc:creator>ΧΡΗΣΤΟΣ ΧΡΥΣΑΝΘΗΣ</dc:creator>
  <cp:keywords>, docId:C13BC2A2CEF4B778B427EC426FB09122</cp:keywords>
  <cp:lastModifiedBy>ΧΡΗΣΤΟΣ ΧΡΥΣΑΝΘΗΣ</cp:lastModifiedBy>
  <cp:revision>2</cp:revision>
  <dcterms:created xsi:type="dcterms:W3CDTF">2023-12-09T18:39:03Z</dcterms:created>
  <dcterms:modified xsi:type="dcterms:W3CDTF">2024-06-02T14:14:02Z</dcterms:modified>
</cp:coreProperties>
</file>