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9" r:id="rId3"/>
    <p:sldId id="380" r:id="rId4"/>
    <p:sldId id="381" r:id="rId5"/>
    <p:sldId id="383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ΧΡΗΣΤΟΣ ΧΡΥΣΑΝΘΗΣ" userId="000bf950c397e3f3" providerId="LiveId" clId="{61E46A1C-03B0-4D7B-A051-D7165DB10F1A}"/>
    <pc:docChg chg="modSld">
      <pc:chgData name="ΧΡΗΣΤΟΣ ΧΡΥΣΑΝΘΗΣ" userId="000bf950c397e3f3" providerId="LiveId" clId="{61E46A1C-03B0-4D7B-A051-D7165DB10F1A}" dt="2024-12-04T07:40:14.858" v="1" actId="20577"/>
      <pc:docMkLst>
        <pc:docMk/>
      </pc:docMkLst>
      <pc:sldChg chg="modSp mod">
        <pc:chgData name="ΧΡΗΣΤΟΣ ΧΡΥΣΑΝΘΗΣ" userId="000bf950c397e3f3" providerId="LiveId" clId="{61E46A1C-03B0-4D7B-A051-D7165DB10F1A}" dt="2024-12-04T07:40:14.858" v="1" actId="20577"/>
        <pc:sldMkLst>
          <pc:docMk/>
          <pc:sldMk cId="0" sldId="380"/>
        </pc:sldMkLst>
        <pc:spChg chg="mod">
          <ac:chgData name="ΧΡΗΣΤΟΣ ΧΡΥΣΑΝΘΗΣ" userId="000bf950c397e3f3" providerId="LiveId" clId="{61E46A1C-03B0-4D7B-A051-D7165DB10F1A}" dt="2024-12-04T07:40:14.858" v="1" actId="20577"/>
          <ac:spMkLst>
            <pc:docMk/>
            <pc:sldMk cId="0" sldId="380"/>
            <ac:spMk id="67586" creationId="{14E6680B-F303-0644-7879-3983A09917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77F606-99A4-1923-36A1-9BEB656E9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17922BC-268A-342D-513C-84B26E829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32F2BF-4A9B-30D1-762C-DF6B03E62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443EF2A-D01E-B210-405A-19F5E3D0F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BAB07E-00AF-C5CC-BC28-5E1CAF8A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06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7967B8-E30E-B849-F9DC-35466AAC5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055192C-529D-97BD-EFEB-C415CCC7F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E43E41-0DAC-BB7A-A655-4C4D0C20B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8A60C2-5403-1E8D-27ED-3C50262FD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B77DFFC-2F40-0AF6-C078-D8894DC1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83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4D79BBF-F04C-E671-7604-234768597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05C293C-4669-C8A9-521A-9E3BACAB3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F0FFBF-75AD-7522-9059-C9B0012F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90D2ED4-4F0A-3987-0474-46FFC60F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4B9CBA-09A0-2F1E-B4D9-05A24F8E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55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C725F3-FB95-DBCF-A0B3-FB8804F3D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F531EA-09C3-8C3B-5787-2DD443AEE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31846B-EDE5-FEE0-EA29-97A9509E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3DC1B8-7F5C-8E61-842E-F642E52A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AB3EC2E-62A0-60C6-8392-4382B355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868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5A7E28-7C01-2D6B-9EC9-389E5BFC5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B346CA-379E-6580-BB27-8820BDE1E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360B667-DB3A-2560-BE1F-246158D3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5AADB8-FD2E-F492-B360-0C3BCADBF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8627BF-E43C-E6D8-DD02-BB5CE47AF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023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86CCC0-B12E-2993-8634-D254476C1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7A253D-5531-CB96-332D-2B54944C5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39078E3-5911-0ED5-9E24-017E5C5D6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31CF0C0-8A49-F9FD-A44A-9851C6E01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2201118-0D27-09DE-68D0-1C8A3D010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8FDD970-E5C9-341B-FDEC-00B3D86E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54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ABEBD7-F069-DBBC-64A5-D19B64830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7DC69F5-1F4D-F96B-A075-D94EEA995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BFA5E93-5817-B2FD-A978-44F9275F7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CFFFD79-FD6E-66E6-DCD3-8455D90FC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986697F-8917-51F8-B4CD-67E5BD871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569DD5F-30F2-2CEB-36FC-2EF011DE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6A646CA-0903-FBD5-A705-D9078EE5E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3058D13-6D9B-34D6-A5D3-80F93675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541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F58E83-6FB0-ECC0-BCA8-7C6EA2FB1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138C5C6-6177-8196-05C5-63D2E1CA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9B0CB6B-98A9-4E27-2E40-3A9408A96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0F4DE76-CADB-2A44-A44A-BA421C40F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810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A84FABE-57EC-1648-DC1D-1F2F782F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3BCE56B-D140-356D-C4DB-66F5745E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E615A2C-0E61-4AA1-4208-359C32C6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602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FF7A3F-EB9E-1833-9512-3D0B4EEE9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C7498F-768A-F4B3-DBE0-11ACAE638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04E0BFC-70F3-0737-379A-84A2B1BB6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397DC9F-49E7-CB95-D106-751DA08D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1F42AEE-1FC7-A944-E837-53478595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D1D25CB-A223-87C8-E126-B18EFE6E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232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111773-6685-8D7B-05DA-074DE644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E8A4093-C3D7-E8A5-F118-263B76FAB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33FB599-84E4-8F90-044C-A8F52B98F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0F8FD48-6173-6653-EA32-19D4B37EA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73F2E6-80F1-0A0F-E92B-059EE616C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20FF90A-1190-638C-853C-1722454A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465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C1A8EFB-EF36-0E86-FADE-5C46D50CF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053CB8D-1FD7-9D0E-2ACE-CD5F30AED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3B4044-1855-2E24-9B5B-49175CBA1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970DC-A10E-4BCB-899C-DB7D1A9474F3}" type="datetimeFigureOut">
              <a:rPr lang="el-GR" smtClean="0"/>
              <a:t>4/12/2024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02C4397-6B20-4C58-599A-10A41F1C0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C5650C2-A14B-BF1C-03FD-8165B5634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BFBD0-1C0C-4D81-9049-023FA24B89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441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A151C6-5D75-A170-3DD3-3443217293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+mn-lt"/>
              </a:rPr>
              <a:t>PATENTS</a:t>
            </a:r>
            <a:endParaRPr lang="el-GR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4414581-5A55-F44E-E610-21A04FC741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Christos Chrissanthis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893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Τίτλος 1">
            <a:extLst>
              <a:ext uri="{FF2B5EF4-FFF2-40B4-BE49-F238E27FC236}">
                <a16:creationId xmlns:a16="http://schemas.microsoft.com/office/drawing/2014/main" id="{3EBBFE35-3FED-668C-7F8D-38D280612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r>
              <a:rPr lang="en-US" altLang="el-GR" b="1">
                <a:solidFill>
                  <a:srgbClr val="FF0000"/>
                </a:solidFill>
              </a:rPr>
              <a:t>PATENTS</a:t>
            </a:r>
            <a:endParaRPr lang="el-GR" altLang="el-GR" b="1">
              <a:solidFill>
                <a:srgbClr val="FF0000"/>
              </a:solidFill>
            </a:endParaRPr>
          </a:p>
        </p:txBody>
      </p:sp>
      <p:sp>
        <p:nvSpPr>
          <p:cNvPr id="73731" name="Θέση περιεχομένου 2">
            <a:extLst>
              <a:ext uri="{FF2B5EF4-FFF2-40B4-BE49-F238E27FC236}">
                <a16:creationId xmlns:a16="http://schemas.microsoft.com/office/drawing/2014/main" id="{4B86D49B-05D6-86BF-6989-CA79D5054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1052514"/>
            <a:ext cx="8642350" cy="5545137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el-GR" b="1"/>
              <a:t>Patents are about technical inventions and innovation</a:t>
            </a:r>
          </a:p>
          <a:p>
            <a:pPr marL="0" indent="0" algn="just">
              <a:buNone/>
            </a:pPr>
            <a:endParaRPr lang="en-US" altLang="el-GR" b="1"/>
          </a:p>
          <a:p>
            <a:pPr marL="0" indent="0" algn="just">
              <a:buNone/>
            </a:pPr>
            <a:r>
              <a:rPr lang="en-US" altLang="el-GR" b="1"/>
              <a:t>Patent rights are granted through </a:t>
            </a:r>
            <a:r>
              <a:rPr lang="en-US" altLang="el-GR" b="1">
                <a:solidFill>
                  <a:srgbClr val="FF0000"/>
                </a:solidFill>
              </a:rPr>
              <a:t>registration</a:t>
            </a:r>
            <a:r>
              <a:rPr lang="en-US" altLang="el-GR" b="1"/>
              <a:t> in a public registry</a:t>
            </a:r>
          </a:p>
          <a:p>
            <a:pPr marL="0" indent="0" algn="just">
              <a:buNone/>
            </a:pPr>
            <a:endParaRPr lang="en-US" altLang="el-GR" b="1"/>
          </a:p>
          <a:p>
            <a:pPr marL="0" indent="0" algn="just">
              <a:buNone/>
            </a:pPr>
            <a:r>
              <a:rPr lang="en-US" altLang="el-GR" b="1"/>
              <a:t>Registration leads to </a:t>
            </a:r>
            <a:r>
              <a:rPr lang="en-US" altLang="el-GR" b="1">
                <a:solidFill>
                  <a:srgbClr val="FF0000"/>
                </a:solidFill>
              </a:rPr>
              <a:t>disclosure</a:t>
            </a:r>
          </a:p>
          <a:p>
            <a:pPr marL="0" indent="0" algn="just">
              <a:buNone/>
            </a:pPr>
            <a:endParaRPr lang="en-US" altLang="el-GR" b="1"/>
          </a:p>
          <a:p>
            <a:pPr marL="0" indent="0" algn="just">
              <a:buNone/>
            </a:pPr>
            <a:r>
              <a:rPr lang="en-US" altLang="el-GR" b="1"/>
              <a:t>Patents have a duration of </a:t>
            </a:r>
            <a:r>
              <a:rPr lang="en-US" altLang="el-GR" b="1">
                <a:solidFill>
                  <a:srgbClr val="FF0000"/>
                </a:solidFill>
              </a:rPr>
              <a:t>20 years </a:t>
            </a:r>
            <a:r>
              <a:rPr lang="en-US" altLang="el-GR" b="1"/>
              <a:t>as from filing for registration</a:t>
            </a:r>
            <a:endParaRPr lang="el-GR" altLang="el-GR" b="1"/>
          </a:p>
        </p:txBody>
      </p:sp>
      <p:sp>
        <p:nvSpPr>
          <p:cNvPr id="73732" name="Θέση αριθμού διαφάνειας 1">
            <a:extLst>
              <a:ext uri="{FF2B5EF4-FFF2-40B4-BE49-F238E27FC236}">
                <a16:creationId xmlns:a16="http://schemas.microsoft.com/office/drawing/2014/main" id="{5636FD6E-898A-F18F-233A-7605AEFE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D5E330-1C20-4536-98D9-DCDE7A9CA14F}" type="slidenum">
              <a:rPr lang="el-GR" altLang="el-G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l-GR" altLang="el-G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Θέση περιεχομένου 2">
            <a:extLst>
              <a:ext uri="{FF2B5EF4-FFF2-40B4-BE49-F238E27FC236}">
                <a16:creationId xmlns:a16="http://schemas.microsoft.com/office/drawing/2014/main" id="{14E6680B-F303-0644-7879-3983A0991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549276"/>
            <a:ext cx="8229600" cy="5865813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altLang="el-GR" b="1" dirty="0">
                <a:solidFill>
                  <a:srgbClr val="FF0000"/>
                </a:solidFill>
              </a:rPr>
              <a:t>PREREQUISITES FOR PROTECTION</a:t>
            </a:r>
          </a:p>
          <a:p>
            <a:pPr algn="just">
              <a:defRPr/>
            </a:pPr>
            <a:r>
              <a:rPr lang="en-US" altLang="el-GR" b="1" dirty="0"/>
              <a:t>Technical achievement, i.e., to solve a technical problem</a:t>
            </a:r>
          </a:p>
          <a:p>
            <a:pPr algn="just">
              <a:defRPr/>
            </a:pPr>
            <a:r>
              <a:rPr lang="en-US" altLang="el-GR" b="1" dirty="0">
                <a:solidFill>
                  <a:srgbClr val="FF0000"/>
                </a:solidFill>
              </a:rPr>
              <a:t>Novelty;</a:t>
            </a:r>
            <a:r>
              <a:rPr lang="en-US" altLang="el-GR" b="1" dirty="0"/>
              <a:t> to go one step further in comparison to the current state of the arts</a:t>
            </a:r>
          </a:p>
          <a:p>
            <a:pPr algn="just">
              <a:defRPr/>
            </a:pPr>
            <a:r>
              <a:rPr lang="en-US" altLang="el-GR" b="1" dirty="0">
                <a:solidFill>
                  <a:srgbClr val="FF0000"/>
                </a:solidFill>
              </a:rPr>
              <a:t>Innovative step;</a:t>
            </a:r>
            <a:r>
              <a:rPr lang="en-US" altLang="el-GR" b="1" dirty="0"/>
              <a:t> to come up with something which was not obvious to an informed expert in this field</a:t>
            </a:r>
          </a:p>
          <a:p>
            <a:pPr algn="just">
              <a:defRPr/>
            </a:pPr>
            <a:r>
              <a:rPr lang="en-US" altLang="el-GR" b="1" dirty="0"/>
              <a:t>Filing and registration (</a:t>
            </a:r>
            <a:r>
              <a:rPr lang="en-US" altLang="el-GR" b="1" dirty="0">
                <a:solidFill>
                  <a:srgbClr val="FF0000"/>
                </a:solidFill>
              </a:rPr>
              <a:t>disclosure</a:t>
            </a:r>
            <a:r>
              <a:rPr lang="en-US" altLang="el-GR" b="1" dirty="0"/>
              <a:t>)</a:t>
            </a:r>
          </a:p>
          <a:p>
            <a:pPr algn="just">
              <a:defRPr/>
            </a:pPr>
            <a:r>
              <a:rPr lang="en-US" altLang="el-GR" b="1" dirty="0"/>
              <a:t>Payment of annual </a:t>
            </a:r>
            <a:r>
              <a:rPr lang="en-US" altLang="el-GR" b="1" dirty="0">
                <a:solidFill>
                  <a:srgbClr val="FF0000"/>
                </a:solidFill>
              </a:rPr>
              <a:t>fees;</a:t>
            </a:r>
            <a:r>
              <a:rPr lang="en-US" altLang="el-GR" b="1" dirty="0"/>
              <a:t> you pay to have a monopoly right</a:t>
            </a:r>
          </a:p>
        </p:txBody>
      </p:sp>
      <p:sp>
        <p:nvSpPr>
          <p:cNvPr id="74755" name="Θέση αριθμού διαφάνειας 1">
            <a:extLst>
              <a:ext uri="{FF2B5EF4-FFF2-40B4-BE49-F238E27FC236}">
                <a16:creationId xmlns:a16="http://schemas.microsoft.com/office/drawing/2014/main" id="{E2B0B876-1E17-B6B5-AD0C-B9FB52D50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561075-89C1-4BCB-B0EE-A2C86B61B55C}" type="slidenum">
              <a:rPr lang="el-GR" altLang="el-G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l-GR" altLang="el-G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BFC4109-1456-046E-0CC7-181DD9233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333375"/>
            <a:ext cx="8229600" cy="579278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SUBJECT MATTER OF PROTECTION</a:t>
            </a:r>
          </a:p>
          <a:p>
            <a:pPr>
              <a:buFont typeface="Arial" charset="0"/>
              <a:buChar char="•"/>
              <a:defRPr/>
            </a:pPr>
            <a:r>
              <a:rPr lang="en-US" b="1" dirty="0"/>
              <a:t>New substances, new products</a:t>
            </a:r>
          </a:p>
          <a:p>
            <a:pPr lvl="1">
              <a:buFont typeface="Arial" charset="0"/>
              <a:buChar char="–"/>
              <a:defRPr/>
            </a:pPr>
            <a:r>
              <a:rPr lang="en-US" b="1" dirty="0"/>
              <a:t>a new chemical substance</a:t>
            </a:r>
          </a:p>
          <a:p>
            <a:pPr lvl="1">
              <a:buFont typeface="Arial" charset="0"/>
              <a:buChar char="–"/>
              <a:defRPr/>
            </a:pPr>
            <a:r>
              <a:rPr lang="en-US" b="1" dirty="0"/>
              <a:t>a new machinery product</a:t>
            </a:r>
          </a:p>
          <a:p>
            <a:pPr>
              <a:buFont typeface="Arial" charset="0"/>
              <a:buChar char="•"/>
              <a:defRPr/>
            </a:pPr>
            <a:r>
              <a:rPr lang="en-US" b="1" dirty="0"/>
              <a:t>New methods of production</a:t>
            </a:r>
          </a:p>
          <a:p>
            <a:pPr lvl="1">
              <a:buFont typeface="Arial" charset="0"/>
              <a:buChar char="–"/>
              <a:defRPr/>
            </a:pPr>
            <a:r>
              <a:rPr lang="en-US" b="1" dirty="0"/>
              <a:t>a new method to produce a medicine</a:t>
            </a:r>
          </a:p>
          <a:p>
            <a:pPr>
              <a:buFont typeface="Arial" charset="0"/>
              <a:buChar char="•"/>
              <a:defRPr/>
            </a:pPr>
            <a:r>
              <a:rPr lang="en-US" b="1" dirty="0"/>
              <a:t>New uses of known substances to achieve a technical advancement</a:t>
            </a:r>
          </a:p>
          <a:p>
            <a:pPr lvl="1">
              <a:buFont typeface="Arial" charset="0"/>
              <a:buChar char="–"/>
              <a:defRPr/>
            </a:pPr>
            <a:r>
              <a:rPr lang="en-US" b="1" dirty="0"/>
              <a:t>A new use of a known medicine which is used to treat a certain illness to treat and heal another illness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l-GR" dirty="0"/>
          </a:p>
        </p:txBody>
      </p:sp>
      <p:sp>
        <p:nvSpPr>
          <p:cNvPr id="75779" name="Θέση αριθμού διαφάνειας 1">
            <a:extLst>
              <a:ext uri="{FF2B5EF4-FFF2-40B4-BE49-F238E27FC236}">
                <a16:creationId xmlns:a16="http://schemas.microsoft.com/office/drawing/2014/main" id="{AD15002C-AB50-7B3C-A537-BF50E37E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CC48F-E829-4C97-8BCC-26676B0E0539}" type="slidenum">
              <a:rPr lang="el-GR" altLang="el-G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l-GR" altLang="el-G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Τίτλος 1">
            <a:extLst>
              <a:ext uri="{FF2B5EF4-FFF2-40B4-BE49-F238E27FC236}">
                <a16:creationId xmlns:a16="http://schemas.microsoft.com/office/drawing/2014/main" id="{E7E3535F-C349-45FB-EEC5-3A59FE9E6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r>
              <a:rPr lang="en-US" altLang="el-GR" b="1">
                <a:solidFill>
                  <a:srgbClr val="FF0000"/>
                </a:solidFill>
              </a:rPr>
              <a:t>PATENTS &amp; COMPETITION</a:t>
            </a:r>
            <a:endParaRPr lang="el-GR" altLang="el-GR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5B1904-7FDB-4E47-1A31-9A884A919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52513"/>
            <a:ext cx="8229600" cy="56896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HOW A BALANCE AMONG PATENT RIGHTS</a:t>
            </a:r>
          </a:p>
          <a:p>
            <a:pPr marL="0" indent="0" algn="ctr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&amp; COMPETITION IS ACHIEVED ?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b="1" dirty="0"/>
              <a:t>LIMITED DURATION – 20 years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b="1" dirty="0"/>
              <a:t>REGISTRATION &amp; DISCLOSURE: because of publication anyone else may develop something similar and more advanced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b="1" dirty="0"/>
              <a:t>CERTAIN MATTERS ARE NOT PATENTABLE</a:t>
            </a:r>
          </a:p>
          <a:p>
            <a:pPr marL="0" indent="0">
              <a:buNone/>
              <a:defRPr/>
            </a:pPr>
            <a:r>
              <a:rPr lang="en-US" dirty="0"/>
              <a:t>	- methods of treatment by surgery</a:t>
            </a:r>
          </a:p>
          <a:p>
            <a:pPr marL="0" indent="0">
              <a:buNone/>
              <a:defRPr/>
            </a:pPr>
            <a:r>
              <a:rPr lang="en-US" b="1" dirty="0"/>
              <a:t>4. OBLIGATION TO GRANT A LICENSE </a:t>
            </a:r>
          </a:p>
          <a:p>
            <a:pPr marL="0" indent="0">
              <a:buNone/>
              <a:defRPr/>
            </a:pPr>
            <a:r>
              <a:rPr lang="en-US" b="1" dirty="0"/>
              <a:t>	</a:t>
            </a:r>
            <a:r>
              <a:rPr lang="en-US" dirty="0"/>
              <a:t>in cases of pharmaceuticals</a:t>
            </a:r>
            <a:endParaRPr lang="el-GR" dirty="0"/>
          </a:p>
        </p:txBody>
      </p:sp>
      <p:sp>
        <p:nvSpPr>
          <p:cNvPr id="76804" name="Θέση αριθμού διαφάνειας 1">
            <a:extLst>
              <a:ext uri="{FF2B5EF4-FFF2-40B4-BE49-F238E27FC236}">
                <a16:creationId xmlns:a16="http://schemas.microsoft.com/office/drawing/2014/main" id="{5FF68B50-15CF-57DB-8FC5-E8070BD5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4297DF-989A-4A14-8C73-F2A4119CF5BA}" type="slidenum">
              <a:rPr lang="el-GR" altLang="el-G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l-GR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227</Words>
  <Application>Microsoft Office PowerPoint</Application>
  <PresentationFormat>Ευρεία οθόνη</PresentationFormat>
  <Paragraphs>46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PATENTS</vt:lpstr>
      <vt:lpstr>PATENTS</vt:lpstr>
      <vt:lpstr>Παρουσίαση του PowerPoint</vt:lpstr>
      <vt:lpstr>Παρουσίαση του PowerPoint</vt:lpstr>
      <vt:lpstr>PATENTS &amp; COMPETITION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PATENTS</dc:title>
  <dc:creator>ΧΡΗΣΤΟΣ ΧΡΥΣΑΝΘΗΣ</dc:creator>
  <cp:lastModifiedBy>ΧΡΗΣΤΟΣ ΧΡΥΣΑΝΘΗΣ</cp:lastModifiedBy>
  <cp:revision>1</cp:revision>
  <dcterms:created xsi:type="dcterms:W3CDTF">2022-11-29T19:32:27Z</dcterms:created>
  <dcterms:modified xsi:type="dcterms:W3CDTF">2024-12-04T07:40:22Z</dcterms:modified>
</cp:coreProperties>
</file>