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64" r:id="rId4"/>
    <p:sldId id="26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DAA552-8785-4EC4-83A9-DA86943EA302}" v="1" dt="2023-03-08T12:13:20.3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ΧΡΗΣΤΟΣ ΧΡΥΣΑΝΘΗΣ" userId="000bf950c397e3f3" providerId="LiveId" clId="{A0DAA552-8785-4EC4-83A9-DA86943EA302}"/>
    <pc:docChg chg="custSel addSld delSld modSld">
      <pc:chgData name="ΧΡΗΣΤΟΣ ΧΡΥΣΑΝΘΗΣ" userId="000bf950c397e3f3" providerId="LiveId" clId="{A0DAA552-8785-4EC4-83A9-DA86943EA302}" dt="2023-03-08T12:13:25.441" v="5" actId="2696"/>
      <pc:docMkLst>
        <pc:docMk/>
      </pc:docMkLst>
      <pc:sldChg chg="add">
        <pc:chgData name="ΧΡΗΣΤΟΣ ΧΡΥΣΑΝΘΗΣ" userId="000bf950c397e3f3" providerId="LiveId" clId="{A0DAA552-8785-4EC4-83A9-DA86943EA302}" dt="2023-03-08T12:13:20.391" v="3"/>
        <pc:sldMkLst>
          <pc:docMk/>
          <pc:sldMk cId="238611273" sldId="259"/>
        </pc:sldMkLst>
      </pc:sldChg>
      <pc:sldChg chg="del">
        <pc:chgData name="ΧΡΗΣΤΟΣ ΧΡΥΣΑΝΘΗΣ" userId="000bf950c397e3f3" providerId="LiveId" clId="{A0DAA552-8785-4EC4-83A9-DA86943EA302}" dt="2023-03-08T12:13:18.224" v="2" actId="2696"/>
        <pc:sldMkLst>
          <pc:docMk/>
          <pc:sldMk cId="2088823911" sldId="259"/>
        </pc:sldMkLst>
      </pc:sldChg>
      <pc:sldChg chg="modSp del mod">
        <pc:chgData name="ΧΡΗΣΤΟΣ ΧΡΥΣΑΝΘΗΣ" userId="000bf950c397e3f3" providerId="LiveId" clId="{A0DAA552-8785-4EC4-83A9-DA86943EA302}" dt="2023-03-08T12:13:25.441" v="5" actId="2696"/>
        <pc:sldMkLst>
          <pc:docMk/>
          <pc:sldMk cId="3958384910" sldId="265"/>
        </pc:sldMkLst>
        <pc:spChg chg="mod">
          <ac:chgData name="ΧΡΗΣΤΟΣ ΧΡΥΣΑΝΘΗΣ" userId="000bf950c397e3f3" providerId="LiveId" clId="{A0DAA552-8785-4EC4-83A9-DA86943EA302}" dt="2023-03-08T12:13:20.417" v="4" actId="27636"/>
          <ac:spMkLst>
            <pc:docMk/>
            <pc:sldMk cId="3958384910" sldId="265"/>
            <ac:spMk id="3" creationId="{07C1AC7C-FDD0-69CF-6151-CEE6C48C4963}"/>
          </ac:spMkLst>
        </pc:spChg>
      </pc:sldChg>
      <pc:sldChg chg="del">
        <pc:chgData name="ΧΡΗΣΤΟΣ ΧΡΥΣΑΝΘΗΣ" userId="000bf950c397e3f3" providerId="LiveId" clId="{A0DAA552-8785-4EC4-83A9-DA86943EA302}" dt="2023-03-08T12:13:07.099" v="0" actId="2696"/>
        <pc:sldMkLst>
          <pc:docMk/>
          <pc:sldMk cId="244509078" sldId="266"/>
        </pc:sldMkLst>
      </pc:sldChg>
      <pc:sldChg chg="del">
        <pc:chgData name="ΧΡΗΣΤΟΣ ΧΡΥΣΑΝΘΗΣ" userId="000bf950c397e3f3" providerId="LiveId" clId="{A0DAA552-8785-4EC4-83A9-DA86943EA302}" dt="2023-03-08T12:13:10.856" v="1" actId="2696"/>
        <pc:sldMkLst>
          <pc:docMk/>
          <pc:sldMk cId="2246247495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690B1-236C-4AE7-9AC9-9E43E5884E0B}" type="datetimeFigureOut">
              <a:rPr lang="el-GR" smtClean="0"/>
              <a:t>8/3/2023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"/>
              <a:t>Sample text style</a:t>
            </a:r>
          </a:p>
          <a:p>
            <a:pPr lvl="1"/>
            <a:r>
              <a:rPr lang="en"/>
              <a:t>Second level</a:t>
            </a:r>
          </a:p>
          <a:p>
            <a:pPr lvl="2"/>
            <a:r>
              <a:rPr lang="en"/>
              <a:t>Third level</a:t>
            </a:r>
          </a:p>
          <a:p>
            <a:pPr lvl="3"/>
            <a:r>
              <a:rPr lang="en"/>
              <a:t>Fourth level</a:t>
            </a:r>
          </a:p>
          <a:p>
            <a:pPr lvl="4"/>
            <a:r>
              <a:rPr lang="en"/>
              <a:t>Fifth level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F1064-CEB3-4E0E-8028-F466A76556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3028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6">
            <a:extLst>
              <a:ext uri="{FF2B5EF4-FFF2-40B4-BE49-F238E27FC236}">
                <a16:creationId xmlns:a16="http://schemas.microsoft.com/office/drawing/2014/main" id="{70ED5C1B-9B30-5752-787D-3B19C88170A6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1ABF653-E2C5-440B-9740-9BC197935C31}" type="slidenum">
              <a:t>4</a:t>
            </a:fld>
            <a:endParaRPr lang="el-GR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Θέση εικόνας διαφάνειας 1">
            <a:extLst>
              <a:ext uri="{FF2B5EF4-FFF2-40B4-BE49-F238E27FC236}">
                <a16:creationId xmlns:a16="http://schemas.microsoft.com/office/drawing/2014/main" id="{8F2767D7-E416-5AEA-08EF-1EEDC2A03B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Θέση σημειώσεων 2">
            <a:extLst>
              <a:ext uri="{FF2B5EF4-FFF2-40B4-BE49-F238E27FC236}">
                <a16:creationId xmlns:a16="http://schemas.microsoft.com/office/drawing/2014/main" id="{4B0E4AAF-1AA3-4082-DD4C-50AE9C0D25F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6">
            <a:extLst>
              <a:ext uri="{FF2B5EF4-FFF2-40B4-BE49-F238E27FC236}">
                <a16:creationId xmlns:a16="http://schemas.microsoft.com/office/drawing/2014/main" id="{EA837A68-290B-797E-FD10-59AB4E7229DB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BA00FA-AA1F-4DAF-9704-D8528A074CD1}" type="slidenum">
              <a:t>5</a:t>
            </a:fld>
            <a:endParaRPr lang="el-GR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Θέση εικόνας διαφάνειας 1">
            <a:extLst>
              <a:ext uri="{FF2B5EF4-FFF2-40B4-BE49-F238E27FC236}">
                <a16:creationId xmlns:a16="http://schemas.microsoft.com/office/drawing/2014/main" id="{F2AAF67B-F24E-21F3-6960-2455D899E1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Θέση σημειώσεων 2">
            <a:extLst>
              <a:ext uri="{FF2B5EF4-FFF2-40B4-BE49-F238E27FC236}">
                <a16:creationId xmlns:a16="http://schemas.microsoft.com/office/drawing/2014/main" id="{07285E24-21F0-7B34-31D0-2AD01F2B19E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0227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DFF7BB-4FB7-A13F-A02C-FDF2C262A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CDE12D5-57EE-FABA-E8F7-D083D0B9B4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DEE6F17-D5DD-C6B3-C6F2-7B36A3BAC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E72-CD3B-4832-A9B4-E942EB1918AF}" type="datetimeFigureOut">
              <a:rPr lang="el-GR" smtClean="0"/>
              <a:t>8/3/2023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A8C8274-F646-F87B-5ACA-86C8B758B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DB35B4C-09A2-D802-5071-764A1FB1F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957D-C006-4646-950C-5C88C78548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4354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16299B-9C8D-EE54-E5DD-C0546F929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AD20E60-8537-07D3-394E-19A5D0100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9DEEB51-425E-9AE5-4B0E-EB02E3654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E72-CD3B-4832-A9B4-E942EB1918AF}" type="datetimeFigureOut">
              <a:rPr lang="el-GR" smtClean="0"/>
              <a:t>8/3/2023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D253256-F4B2-18CA-A8A6-8D7853CB4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CF08B7C-D6BB-6266-937E-B0EABC7FD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957D-C006-4646-950C-5C88C78548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9416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2E0F9AD-8C67-BD0D-E5C4-557DA2CA55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DF95C7B-4267-C593-339F-159F02D729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EF9EEDD-0B27-33EC-3D24-7FC7416F9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E72-CD3B-4832-A9B4-E942EB1918AF}" type="datetimeFigureOut">
              <a:rPr lang="el-GR" smtClean="0"/>
              <a:t>8/3/2023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A93E3AA-71A8-A833-C156-99420E44E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AC34562-CDA6-AAFB-DF67-7553D0A06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957D-C006-4646-950C-5C88C78548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682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E38A11-9EBD-E835-D594-16D8CC654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A72DAD3-AF06-A45F-745B-ED42593C0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F54F314-E3AF-84FF-1C57-6B8AD57C0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E72-CD3B-4832-A9B4-E942EB1918AF}" type="datetimeFigureOut">
              <a:rPr lang="el-GR" smtClean="0"/>
              <a:t>8/3/2023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67878FF-5DF8-23FF-038B-063155199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0B8EEA2-9FC7-6489-6B1F-D8FC23CF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957D-C006-4646-950C-5C88C78548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44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BE726EE-10D0-0ACA-3140-1A7CA5207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9904A6B-C3D3-77A1-B734-9F6F6073C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71FFF30-DF70-EC30-0D19-77DC19AE9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E72-CD3B-4832-A9B4-E942EB1918AF}" type="datetimeFigureOut">
              <a:rPr lang="el-GR" smtClean="0"/>
              <a:t>8/3/2023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769A468-7E40-D6B0-A9A5-E8F1CE320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26CFF99-CBA9-9B90-6E5D-81B5A85E3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957D-C006-4646-950C-5C88C78548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0090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912CE3-8110-C595-3BC1-0791ABB9D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174B1F8-FB94-B66E-9028-AD441534FB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A51593F-45EB-9174-7C59-20D44D159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B28462B-A13E-B063-241D-E7D04F3FD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E72-CD3B-4832-A9B4-E942EB1918AF}" type="datetimeFigureOut">
              <a:rPr lang="el-GR" smtClean="0"/>
              <a:t>8/3/2023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3D39429-9AC1-0115-FA33-DF305DD7D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BBF314E-81DC-54DA-6217-DDBD80182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957D-C006-4646-950C-5C88C78548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0393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9D28E1-8A90-B0A1-FEFD-5B31B2545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0F129A4-815B-9E51-09D7-455D14899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237BAEA-3E12-F707-D2A3-DA02DD09C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4CA73484-24C2-BC18-42A9-2E94A46317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7F530E09-A95C-AFE6-48C6-71D664B27A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01E8DF75-E43E-3BC2-F72E-E31AE4940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E72-CD3B-4832-A9B4-E942EB1918AF}" type="datetimeFigureOut">
              <a:rPr lang="el-GR" smtClean="0"/>
              <a:t>8/3/2023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D134FE69-8B53-905F-4048-78F7378A2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5968252A-6E45-63A7-667A-3D42CFDFE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957D-C006-4646-950C-5C88C78548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02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04A49FA-F677-A432-9164-491303008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712BA0DA-4378-C209-C869-67CB377BD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E72-CD3B-4832-A9B4-E942EB1918AF}" type="datetimeFigureOut">
              <a:rPr lang="el-GR" smtClean="0"/>
              <a:t>8/3/2023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3381DB0-63E5-1E4F-1F53-8DDDAAA90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1A0E510-0792-5064-11C6-D461E9760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957D-C006-4646-950C-5C88C78548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6040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C7EB14E-0CBF-FD51-7776-EEFC9F7B1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E72-CD3B-4832-A9B4-E942EB1918AF}" type="datetimeFigureOut">
              <a:rPr lang="el-GR" smtClean="0"/>
              <a:t>8/3/2023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6A6C894-B84F-8AEF-D210-9996242C7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00C5D4C-5594-2A45-2F32-1129875C2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957D-C006-4646-950C-5C88C78548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7823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2643D3-321C-742A-63B5-085A841EE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F51F65C-F142-3116-3879-DC43402F1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EA6F6B8-4432-1708-113F-E2DCA51265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103B063-A301-92A0-8754-9573B5039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E72-CD3B-4832-A9B4-E942EB1918AF}" type="datetimeFigureOut">
              <a:rPr lang="el-GR" smtClean="0"/>
              <a:t>8/3/2023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CFE8B3C-DB90-9097-F3C4-F0EB1FCC5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1BE485B-F0CA-F42C-2457-A16BFB281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957D-C006-4646-950C-5C88C78548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012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C771588-D017-2339-0B3C-FF0965D7C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4810D68-DF24-E71F-F985-797D5416E0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24CA783-C4F2-2D30-1372-E73156A534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7074646-064A-86E6-8986-BA4D7E38A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E72-CD3B-4832-A9B4-E942EB1918AF}" type="datetimeFigureOut">
              <a:rPr lang="el-GR" smtClean="0"/>
              <a:t>8/3/2023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14437B3-E499-D11A-7CBE-AF339BF54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E72F112-D2EA-B2BF-FA5A-EB862BF8A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957D-C006-4646-950C-5C88C78548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3399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C78F2BDD-A5E0-93F7-0418-F64884CA6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"/>
              <a:t>Click to edit sample title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E6D1C01-9E54-13A4-4D70-ABFF6F587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"/>
              <a:t>Sample text style</a:t>
            </a:r>
          </a:p>
          <a:p>
            <a:pPr lvl="1"/>
            <a:r>
              <a:rPr lang="en"/>
              <a:t>Second level</a:t>
            </a:r>
          </a:p>
          <a:p>
            <a:pPr lvl="2"/>
            <a:r>
              <a:rPr lang="en"/>
              <a:t>Third level</a:t>
            </a:r>
          </a:p>
          <a:p>
            <a:pPr lvl="3"/>
            <a:r>
              <a:rPr lang="en"/>
              <a:t>Fourth level</a:t>
            </a:r>
          </a:p>
          <a:p>
            <a:pPr lvl="4"/>
            <a:r>
              <a:rPr lang="en"/>
              <a:t>Fifth level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A8597C4-B64A-911E-2F37-8B927FD6F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ADE72-CD3B-4832-A9B4-E942EB1918AF}" type="datetimeFigureOut">
              <a:rPr lang="el-GR" smtClean="0"/>
              <a:t>8/3/2023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AE544DC-8DBC-FDD2-C29A-0612446073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1C8D68F-894D-59D3-F9F5-9CA90B20EC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3957D-C006-4646-950C-5C88C78548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0143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94CE3E2-39F6-715A-7AA5-4FEE701AA8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" b="1" dirty="0"/>
              <a:t>ECONOMIC ANALYSIS </a:t>
            </a:r>
            <a:br>
              <a:rPr lang="el-GR" b="1" dirty="0"/>
            </a:br>
            <a:r>
              <a:rPr lang="en" b="1" dirty="0"/>
              <a:t>OF PATENT LAW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04600D7-EE7E-9A4E-8A3B-45840A9A4E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r>
              <a:rPr lang="en" b="1" dirty="0"/>
              <a:t>Christos Chrysanthis</a:t>
            </a:r>
          </a:p>
        </p:txBody>
      </p:sp>
    </p:spTree>
    <p:extLst>
      <p:ext uri="{BB962C8B-B14F-4D97-AF65-F5344CB8AC3E}">
        <p14:creationId xmlns:p14="http://schemas.microsoft.com/office/powerpoint/2010/main" val="198298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86900E8-1008-6027-F279-E6755FE556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833" y="427567"/>
            <a:ext cx="10659533" cy="5939366"/>
          </a:xfrm>
        </p:spPr>
        <p:txBody>
          <a:bodyPr>
            <a:normAutofit/>
          </a:bodyPr>
          <a:lstStyle/>
          <a:p>
            <a:r>
              <a:rPr lang="en" sz="2800" b="1" dirty="0"/>
              <a:t>PUBLIC GOODS</a:t>
            </a:r>
          </a:p>
          <a:p>
            <a:endParaRPr lang="el-GR" sz="2800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" sz="2800" b="1" dirty="0"/>
              <a:t>Non-rival in consumption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l-GR" sz="2800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" sz="2800" b="1" dirty="0"/>
              <a:t>Non – excludable : Difficult or impossible to exclude them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l-GR" sz="2800" b="1" dirty="0"/>
          </a:p>
          <a:p>
            <a:pPr algn="l"/>
            <a:r>
              <a:rPr lang="en" sz="2800" b="1" dirty="0"/>
              <a:t>Examples:</a:t>
            </a:r>
          </a:p>
          <a:p>
            <a:pPr marL="457200" indent="-457200" algn="l">
              <a:buFontTx/>
              <a:buChar char="-"/>
            </a:pPr>
            <a:r>
              <a:rPr lang="en" sz="2800" b="1" dirty="0"/>
              <a:t>parks</a:t>
            </a:r>
          </a:p>
          <a:p>
            <a:pPr marL="457200" indent="-457200" algn="l">
              <a:buFontTx/>
              <a:buChar char="-"/>
            </a:pPr>
            <a:r>
              <a:rPr lang="en" sz="2800" b="1" dirty="0"/>
              <a:t>national defense, policing</a:t>
            </a:r>
          </a:p>
          <a:p>
            <a:pPr marL="457200" indent="-457200" algn="l">
              <a:buFontTx/>
              <a:buChar char="-"/>
            </a:pPr>
            <a:r>
              <a:rPr lang="en" sz="2800" b="1" dirty="0"/>
              <a:t>knowledge</a:t>
            </a:r>
          </a:p>
        </p:txBody>
      </p:sp>
    </p:spTree>
    <p:extLst>
      <p:ext uri="{BB962C8B-B14F-4D97-AF65-F5344CB8AC3E}">
        <p14:creationId xmlns:p14="http://schemas.microsoft.com/office/powerpoint/2010/main" val="2832363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F069287-1DDF-13FC-B16D-262AFC185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9232"/>
            <a:ext cx="10515600" cy="583776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" b="1" dirty="0"/>
              <a:t>PROBLEMS OF PUBLIC GOODS</a:t>
            </a:r>
          </a:p>
          <a:p>
            <a:endParaRPr lang="el-GR" b="1" dirty="0"/>
          </a:p>
          <a:p>
            <a:r>
              <a:rPr lang="en" b="1" dirty="0"/>
              <a:t>Over -exploitation (destruction) : “tragedy of commons”</a:t>
            </a:r>
          </a:p>
          <a:p>
            <a:endParaRPr lang="el-GR" b="1" dirty="0"/>
          </a:p>
          <a:p>
            <a:r>
              <a:rPr lang="en" b="1" dirty="0"/>
              <a:t>Parasitism – productivity lag (under production)</a:t>
            </a:r>
          </a:p>
          <a:p>
            <a:endParaRPr lang="en-US" b="1" dirty="0"/>
          </a:p>
          <a:p>
            <a:r>
              <a:rPr lang="en-US" b="1" dirty="0"/>
              <a:t>MARKET FAILURE</a:t>
            </a:r>
            <a:endParaRPr lang="el-GR" b="1" dirty="0"/>
          </a:p>
          <a:p>
            <a:pPr marL="0" indent="0">
              <a:buNone/>
            </a:pPr>
            <a:endParaRPr lang="en" b="1" dirty="0"/>
          </a:p>
          <a:p>
            <a:pPr marL="0" indent="0">
              <a:buNone/>
            </a:pPr>
            <a:r>
              <a:rPr lang="en" b="1" dirty="0"/>
              <a:t>Example:</a:t>
            </a:r>
          </a:p>
          <a:p>
            <a:pPr>
              <a:buFontTx/>
              <a:buChar char="-"/>
            </a:pPr>
            <a:r>
              <a:rPr lang="en" b="1" dirty="0"/>
              <a:t>free fishing or free forestry</a:t>
            </a:r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r>
              <a:rPr lang="en" b="1" dirty="0"/>
              <a:t>A solution:</a:t>
            </a:r>
          </a:p>
          <a:p>
            <a:pPr>
              <a:buFontTx/>
              <a:buChar char="-"/>
            </a:pPr>
            <a:r>
              <a:rPr lang="en" b="1" dirty="0"/>
              <a:t>privatization</a:t>
            </a:r>
          </a:p>
        </p:txBody>
      </p:sp>
    </p:spTree>
    <p:extLst>
      <p:ext uri="{BB962C8B-B14F-4D97-AF65-F5344CB8AC3E}">
        <p14:creationId xmlns:p14="http://schemas.microsoft.com/office/powerpoint/2010/main" val="2888272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400E1789-D1B6-3449-C9BB-C330E88C51BC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535818" y="3051"/>
            <a:ext cx="9145727" cy="685689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Θέση εικόνας 1">
            <a:extLst>
              <a:ext uri="{FF2B5EF4-FFF2-40B4-BE49-F238E27FC236}">
                <a16:creationId xmlns:a16="http://schemas.microsoft.com/office/drawing/2014/main" id="{B588AC1A-9F50-C610-39B3-3D109ED69FEB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444117" y="1604402"/>
            <a:ext cx="5302136" cy="3976815"/>
          </a:xfrm>
        </p:spPr>
      </p:pic>
    </p:spTree>
    <p:extLst>
      <p:ext uri="{BB962C8B-B14F-4D97-AF65-F5344CB8AC3E}">
        <p14:creationId xmlns:p14="http://schemas.microsoft.com/office/powerpoint/2010/main" val="238611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6E983EE-9CD4-DB7F-11B0-1E275DB0BC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3601" y="550332"/>
            <a:ext cx="10422466" cy="5943601"/>
          </a:xfrm>
        </p:spPr>
        <p:txBody>
          <a:bodyPr>
            <a:normAutofit/>
          </a:bodyPr>
          <a:lstStyle/>
          <a:p>
            <a:r>
              <a:rPr lang="en" sz="2800" b="1" dirty="0"/>
              <a:t>SIDE EFFECTS OF PATENTS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l-GR" sz="2800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" sz="2800" b="1" dirty="0"/>
              <a:t>Increase of prices – loss of economic efficiency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" sz="2800" b="1" dirty="0"/>
              <a:t>Restriction of competition</a:t>
            </a:r>
            <a:endParaRPr lang="en-US" sz="2800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" sz="2800" b="1" dirty="0"/>
              <a:t>Rent Seeking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" sz="2800" b="1" dirty="0"/>
              <a:t>Limitation of diffusion of knowledge - technological progress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" sz="2800" b="1" dirty="0"/>
              <a:t>Transaction costs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" sz="2800" b="1" dirty="0"/>
              <a:t>Costs of legal prosecution of infringements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" sz="2800" b="1" dirty="0"/>
              <a:t>Duplication costs </a:t>
            </a:r>
            <a:endParaRPr lang="el-GR" sz="2800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" sz="2800" b="1" dirty="0"/>
              <a:t>Vexatious litigation</a:t>
            </a:r>
            <a:endParaRPr lang="en-US" sz="2800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l-GR" sz="2800" b="1" dirty="0"/>
          </a:p>
          <a:p>
            <a:pPr algn="l"/>
            <a:endParaRPr lang="el-GR" sz="2800" b="1" dirty="0"/>
          </a:p>
          <a:p>
            <a:pPr algn="l"/>
            <a:endParaRPr lang="el-GR" sz="2800" b="1" dirty="0"/>
          </a:p>
          <a:p>
            <a:pPr algn="l"/>
            <a:endParaRPr lang="el-GR" sz="2800" b="1" dirty="0"/>
          </a:p>
          <a:p>
            <a:pPr algn="l"/>
            <a:endParaRPr lang="el-GR" sz="2800" b="1" dirty="0"/>
          </a:p>
          <a:p>
            <a:pPr algn="l"/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2738526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8B94B23-2EB8-7F0E-7FCB-E9820BC50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433"/>
            <a:ext cx="9144000" cy="5892800"/>
          </a:xfrm>
        </p:spPr>
        <p:txBody>
          <a:bodyPr/>
          <a:lstStyle/>
          <a:p>
            <a:r>
              <a:rPr lang="en" sz="2800" b="1" dirty="0"/>
              <a:t>BENEFITS OF PATENTS</a:t>
            </a:r>
          </a:p>
          <a:p>
            <a:pPr algn="l"/>
            <a:endParaRPr lang="el-GR" sz="2800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" sz="2800" b="1" dirty="0"/>
              <a:t>Incentives for research – technological progress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" sz="2800" b="1" dirty="0"/>
              <a:t>Spreading knowledge through publicity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" sz="2800" b="1" dirty="0"/>
              <a:t>New Products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" sz="2800" b="1" dirty="0"/>
              <a:t>Investing in research</a:t>
            </a:r>
          </a:p>
          <a:p>
            <a:pPr algn="l"/>
            <a:endParaRPr lang="el-GR" sz="2800" b="1" dirty="0"/>
          </a:p>
          <a:p>
            <a:pPr algn="l"/>
            <a:endParaRPr lang="el-GR" sz="2800" b="1" dirty="0"/>
          </a:p>
          <a:p>
            <a:pPr algn="l"/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78838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697C844-59D0-2D9C-9317-D70BBD10DB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1267" y="491067"/>
            <a:ext cx="10562166" cy="6002866"/>
          </a:xfrm>
        </p:spPr>
        <p:txBody>
          <a:bodyPr>
            <a:normAutofit/>
          </a:bodyPr>
          <a:lstStyle/>
          <a:p>
            <a:r>
              <a:rPr lang="en" sz="2800" b="1" dirty="0"/>
              <a:t>ALTERNATIVES</a:t>
            </a:r>
          </a:p>
          <a:p>
            <a:r>
              <a:rPr lang="en" sz="2800" b="1" dirty="0"/>
              <a:t>IN LIEU OF PATENTS</a:t>
            </a:r>
          </a:p>
          <a:p>
            <a:pPr algn="l"/>
            <a:endParaRPr lang="el-GR" sz="2800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" sz="2800" b="1" dirty="0"/>
              <a:t>Nothing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" sz="2800" b="1" dirty="0"/>
              <a:t>Trade secrets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" sz="2800" b="1" dirty="0"/>
              <a:t>State funding of research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" sz="2800" b="1" dirty="0"/>
              <a:t>Rewards - Grants</a:t>
            </a:r>
          </a:p>
          <a:p>
            <a:pPr algn="l"/>
            <a:endParaRPr lang="el-GR" sz="2800" b="1" dirty="0"/>
          </a:p>
          <a:p>
            <a:pPr algn="l"/>
            <a:r>
              <a:rPr lang="en" sz="2800" b="1" dirty="0"/>
              <a:t>Why are patents better than alternatives?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" sz="2800" b="1" dirty="0"/>
              <a:t>Because the price mechanism works to show us what we need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" sz="2800" b="1" dirty="0"/>
              <a:t>Because the costs are borne by those who are interested in goods with patents and not by everyone</a:t>
            </a:r>
          </a:p>
          <a:p>
            <a:pPr algn="l"/>
            <a:endParaRPr lang="el-GR" sz="2800" b="1" dirty="0"/>
          </a:p>
          <a:p>
            <a:pPr algn="l"/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122208118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176</Words>
  <Application>Microsoft Office PowerPoint</Application>
  <PresentationFormat>Ευρεία οθόνη</PresentationFormat>
  <Paragraphs>61</Paragraphs>
  <Slides>8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Liberation Serif</vt:lpstr>
      <vt:lpstr>Θέμα του Office</vt:lpstr>
      <vt:lpstr>ECONOMIC ANALYSIS  OF PATENT LAW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ΟΙΚΟΝΟΜΙΚΗ ΑΝΑΛΥΣΗ ΔΙΚΑΙΟΥ ΕΥΡΕΣΙΤΕΧΝΙΑΣ</dc:title>
  <dc:creator>ΧΡΗΣΤΟΣ ΧΡΥΣΑΝΘΗΣ</dc:creator>
  <cp:lastModifiedBy>ΧΡΗΣΤΟΣ ΧΡΥΣΑΝΘΗΣ</cp:lastModifiedBy>
  <cp:revision>2</cp:revision>
  <dcterms:created xsi:type="dcterms:W3CDTF">2022-11-16T14:32:25Z</dcterms:created>
  <dcterms:modified xsi:type="dcterms:W3CDTF">2023-03-08T12:13:25Z</dcterms:modified>
</cp:coreProperties>
</file>