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75" d="100"/>
          <a:sy n="75" d="100"/>
        </p:scale>
        <p:origin x="328"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ΧΡΗΣΤΟΣ ΧΡΥΣΑΝΘΗΣ" userId="000bf950c397e3f3" providerId="LiveId" clId="{9625FE82-284C-4B18-B8D3-34DB6B10F369}"/>
    <pc:docChg chg="custSel addSld modSld">
      <pc:chgData name="ΧΡΗΣΤΟΣ ΧΡΥΣΑΝΘΗΣ" userId="000bf950c397e3f3" providerId="LiveId" clId="{9625FE82-284C-4B18-B8D3-34DB6B10F369}" dt="2023-11-28T22:10:07.363" v="50" actId="207"/>
      <pc:docMkLst>
        <pc:docMk/>
      </pc:docMkLst>
      <pc:sldChg chg="modSp mod">
        <pc:chgData name="ΧΡΗΣΤΟΣ ΧΡΥΣΑΝΘΗΣ" userId="000bf950c397e3f3" providerId="LiveId" clId="{9625FE82-284C-4B18-B8D3-34DB6B10F369}" dt="2023-11-28T22:09:44.263" v="46" actId="207"/>
        <pc:sldMkLst>
          <pc:docMk/>
          <pc:sldMk cId="3388141198" sldId="256"/>
        </pc:sldMkLst>
        <pc:spChg chg="mod">
          <ac:chgData name="ΧΡΗΣΤΟΣ ΧΡΥΣΑΝΘΗΣ" userId="000bf950c397e3f3" providerId="LiveId" clId="{9625FE82-284C-4B18-B8D3-34DB6B10F369}" dt="2023-11-28T22:09:44.263" v="46" actId="207"/>
          <ac:spMkLst>
            <pc:docMk/>
            <pc:sldMk cId="3388141198" sldId="256"/>
            <ac:spMk id="2" creationId="{5E34720E-1E61-5C4A-CF0F-BF40B6B2DD0C}"/>
          </ac:spMkLst>
        </pc:spChg>
      </pc:sldChg>
      <pc:sldChg chg="modSp mod">
        <pc:chgData name="ΧΡΗΣΤΟΣ ΧΡΥΣΑΝΘΗΣ" userId="000bf950c397e3f3" providerId="LiveId" clId="{9625FE82-284C-4B18-B8D3-34DB6B10F369}" dt="2023-11-28T22:09:50.217" v="47" actId="207"/>
        <pc:sldMkLst>
          <pc:docMk/>
          <pc:sldMk cId="596120841" sldId="257"/>
        </pc:sldMkLst>
        <pc:spChg chg="mod">
          <ac:chgData name="ΧΡΗΣΤΟΣ ΧΡΥΣΑΝΘΗΣ" userId="000bf950c397e3f3" providerId="LiveId" clId="{9625FE82-284C-4B18-B8D3-34DB6B10F369}" dt="2023-11-28T22:09:50.217" v="47" actId="207"/>
          <ac:spMkLst>
            <pc:docMk/>
            <pc:sldMk cId="596120841" sldId="257"/>
            <ac:spMk id="2" creationId="{F62B1E27-9ABB-E872-AAF1-7231AE2449B0}"/>
          </ac:spMkLst>
        </pc:spChg>
      </pc:sldChg>
      <pc:sldChg chg="modSp mod">
        <pc:chgData name="ΧΡΗΣΤΟΣ ΧΡΥΣΑΝΘΗΣ" userId="000bf950c397e3f3" providerId="LiveId" clId="{9625FE82-284C-4B18-B8D3-34DB6B10F369}" dt="2023-11-28T22:09:55.638" v="48" actId="207"/>
        <pc:sldMkLst>
          <pc:docMk/>
          <pc:sldMk cId="166823673" sldId="258"/>
        </pc:sldMkLst>
        <pc:spChg chg="mod">
          <ac:chgData name="ΧΡΗΣΤΟΣ ΧΡΥΣΑΝΘΗΣ" userId="000bf950c397e3f3" providerId="LiveId" clId="{9625FE82-284C-4B18-B8D3-34DB6B10F369}" dt="2023-11-28T22:09:55.638" v="48" actId="207"/>
          <ac:spMkLst>
            <pc:docMk/>
            <pc:sldMk cId="166823673" sldId="258"/>
            <ac:spMk id="2" creationId="{10620738-0DCB-1071-73E2-F80C2AA17DD8}"/>
          </ac:spMkLst>
        </pc:spChg>
      </pc:sldChg>
      <pc:sldChg chg="modSp mod">
        <pc:chgData name="ΧΡΗΣΤΟΣ ΧΡΥΣΑΝΘΗΣ" userId="000bf950c397e3f3" providerId="LiveId" clId="{9625FE82-284C-4B18-B8D3-34DB6B10F369}" dt="2023-11-28T22:10:01.983" v="49" actId="207"/>
        <pc:sldMkLst>
          <pc:docMk/>
          <pc:sldMk cId="2122618599" sldId="259"/>
        </pc:sldMkLst>
        <pc:spChg chg="mod">
          <ac:chgData name="ΧΡΗΣΤΟΣ ΧΡΥΣΑΝΘΗΣ" userId="000bf950c397e3f3" providerId="LiveId" clId="{9625FE82-284C-4B18-B8D3-34DB6B10F369}" dt="2023-11-28T22:10:01.983" v="49" actId="207"/>
          <ac:spMkLst>
            <pc:docMk/>
            <pc:sldMk cId="2122618599" sldId="259"/>
            <ac:spMk id="2" creationId="{092F1288-5541-4A2F-CA0A-DE5AAE25462E}"/>
          </ac:spMkLst>
        </pc:spChg>
      </pc:sldChg>
      <pc:sldChg chg="modSp mod">
        <pc:chgData name="ΧΡΗΣΤΟΣ ΧΡΥΣΑΝΘΗΣ" userId="000bf950c397e3f3" providerId="LiveId" clId="{9625FE82-284C-4B18-B8D3-34DB6B10F369}" dt="2023-11-28T22:10:07.363" v="50" actId="207"/>
        <pc:sldMkLst>
          <pc:docMk/>
          <pc:sldMk cId="1620534079" sldId="260"/>
        </pc:sldMkLst>
        <pc:spChg chg="mod">
          <ac:chgData name="ΧΡΗΣΤΟΣ ΧΡΥΣΑΝΘΗΣ" userId="000bf950c397e3f3" providerId="LiveId" clId="{9625FE82-284C-4B18-B8D3-34DB6B10F369}" dt="2023-11-28T22:10:07.363" v="50" actId="207"/>
          <ac:spMkLst>
            <pc:docMk/>
            <pc:sldMk cId="1620534079" sldId="260"/>
            <ac:spMk id="2" creationId="{C33BFA91-0D4C-9B5A-865C-08959110318C}"/>
          </ac:spMkLst>
        </pc:spChg>
      </pc:sldChg>
      <pc:sldChg chg="modSp new mod">
        <pc:chgData name="ΧΡΗΣΤΟΣ ΧΡΥΣΑΝΘΗΣ" userId="000bf950c397e3f3" providerId="LiveId" clId="{9625FE82-284C-4B18-B8D3-34DB6B10F369}" dt="2023-11-28T22:04:48.391" v="3"/>
        <pc:sldMkLst>
          <pc:docMk/>
          <pc:sldMk cId="2486865122" sldId="261"/>
        </pc:sldMkLst>
        <pc:spChg chg="mod">
          <ac:chgData name="ΧΡΗΣΤΟΣ ΧΡΥΣΑΝΘΗΣ" userId="000bf950c397e3f3" providerId="LiveId" clId="{9625FE82-284C-4B18-B8D3-34DB6B10F369}" dt="2023-11-28T22:04:48.391" v="3"/>
          <ac:spMkLst>
            <pc:docMk/>
            <pc:sldMk cId="2486865122" sldId="261"/>
            <ac:spMk id="2" creationId="{E37AA3BB-B48B-DD41-49B9-17438438DF93}"/>
          </ac:spMkLst>
        </pc:spChg>
        <pc:spChg chg="mod">
          <ac:chgData name="ΧΡΗΣΤΟΣ ΧΡΥΣΑΝΘΗΣ" userId="000bf950c397e3f3" providerId="LiveId" clId="{9625FE82-284C-4B18-B8D3-34DB6B10F369}" dt="2023-11-28T22:04:45.918" v="2" actId="21"/>
          <ac:spMkLst>
            <pc:docMk/>
            <pc:sldMk cId="2486865122" sldId="261"/>
            <ac:spMk id="3" creationId="{939907B5-FB76-6BDD-E6E7-57D8324F47A7}"/>
          </ac:spMkLst>
        </pc:spChg>
      </pc:sldChg>
      <pc:sldChg chg="modSp new mod">
        <pc:chgData name="ΧΡΗΣΤΟΣ ΧΡΥΣΑΝΘΗΣ" userId="000bf950c397e3f3" providerId="LiveId" clId="{9625FE82-284C-4B18-B8D3-34DB6B10F369}" dt="2023-11-28T22:05:39.777" v="8"/>
        <pc:sldMkLst>
          <pc:docMk/>
          <pc:sldMk cId="184007861" sldId="262"/>
        </pc:sldMkLst>
        <pc:spChg chg="mod">
          <ac:chgData name="ΧΡΗΣΤΟΣ ΧΡΥΣΑΝΘΗΣ" userId="000bf950c397e3f3" providerId="LiveId" clId="{9625FE82-284C-4B18-B8D3-34DB6B10F369}" dt="2023-11-28T22:05:23.347" v="7" actId="255"/>
          <ac:spMkLst>
            <pc:docMk/>
            <pc:sldMk cId="184007861" sldId="262"/>
            <ac:spMk id="2" creationId="{5D19CD48-A911-8FF8-C308-5C3D21829337}"/>
          </ac:spMkLst>
        </pc:spChg>
        <pc:spChg chg="mod">
          <ac:chgData name="ΧΡΗΣΤΟΣ ΧΡΥΣΑΝΘΗΣ" userId="000bf950c397e3f3" providerId="LiveId" clId="{9625FE82-284C-4B18-B8D3-34DB6B10F369}" dt="2023-11-28T22:05:39.777" v="8"/>
          <ac:spMkLst>
            <pc:docMk/>
            <pc:sldMk cId="184007861" sldId="262"/>
            <ac:spMk id="3" creationId="{513B0BEC-5E5F-DAE8-C13F-52FBD49C5AFF}"/>
          </ac:spMkLst>
        </pc:spChg>
      </pc:sldChg>
      <pc:sldChg chg="modSp new mod">
        <pc:chgData name="ΧΡΗΣΤΟΣ ΧΡΥΣΑΝΘΗΣ" userId="000bf950c397e3f3" providerId="LiveId" clId="{9625FE82-284C-4B18-B8D3-34DB6B10F369}" dt="2023-11-28T22:06:11.015" v="14"/>
        <pc:sldMkLst>
          <pc:docMk/>
          <pc:sldMk cId="3710720777" sldId="263"/>
        </pc:sldMkLst>
        <pc:spChg chg="mod">
          <ac:chgData name="ΧΡΗΣΤΟΣ ΧΡΥΣΑΝΘΗΣ" userId="000bf950c397e3f3" providerId="LiveId" clId="{9625FE82-284C-4B18-B8D3-34DB6B10F369}" dt="2023-11-28T22:06:11.015" v="14"/>
          <ac:spMkLst>
            <pc:docMk/>
            <pc:sldMk cId="3710720777" sldId="263"/>
            <ac:spMk id="2" creationId="{84A3B37D-AA6D-366B-F7F6-A66CF66B5FFB}"/>
          </ac:spMkLst>
        </pc:spChg>
        <pc:spChg chg="mod">
          <ac:chgData name="ΧΡΗΣΤΟΣ ΧΡΥΣΑΝΘΗΣ" userId="000bf950c397e3f3" providerId="LiveId" clId="{9625FE82-284C-4B18-B8D3-34DB6B10F369}" dt="2023-11-28T22:06:08.741" v="13" actId="27636"/>
          <ac:spMkLst>
            <pc:docMk/>
            <pc:sldMk cId="3710720777" sldId="263"/>
            <ac:spMk id="3" creationId="{7D5DBA06-0B09-06CD-3F59-8FB25E3735A2}"/>
          </ac:spMkLst>
        </pc:spChg>
      </pc:sldChg>
      <pc:sldChg chg="modSp new mod">
        <pc:chgData name="ΧΡΗΣΤΟΣ ΧΡΥΣΑΝΘΗΣ" userId="000bf950c397e3f3" providerId="LiveId" clId="{9625FE82-284C-4B18-B8D3-34DB6B10F369}" dt="2023-11-28T22:06:43.530" v="20"/>
        <pc:sldMkLst>
          <pc:docMk/>
          <pc:sldMk cId="966817121" sldId="264"/>
        </pc:sldMkLst>
        <pc:spChg chg="mod">
          <ac:chgData name="ΧΡΗΣΤΟΣ ΧΡΥΣΑΝΘΗΣ" userId="000bf950c397e3f3" providerId="LiveId" clId="{9625FE82-284C-4B18-B8D3-34DB6B10F369}" dt="2023-11-28T22:06:43.530" v="20"/>
          <ac:spMkLst>
            <pc:docMk/>
            <pc:sldMk cId="966817121" sldId="264"/>
            <ac:spMk id="2" creationId="{489A1E03-11AB-4FC4-6308-5194CA712E4E}"/>
          </ac:spMkLst>
        </pc:spChg>
        <pc:spChg chg="mod">
          <ac:chgData name="ΧΡΗΣΤΟΣ ΧΡΥΣΑΝΘΗΣ" userId="000bf950c397e3f3" providerId="LiveId" clId="{9625FE82-284C-4B18-B8D3-34DB6B10F369}" dt="2023-11-28T22:06:40.718" v="19" actId="27636"/>
          <ac:spMkLst>
            <pc:docMk/>
            <pc:sldMk cId="966817121" sldId="264"/>
            <ac:spMk id="3" creationId="{FE4436D9-AC94-7C0E-1080-BB660BF2AB3E}"/>
          </ac:spMkLst>
        </pc:spChg>
      </pc:sldChg>
      <pc:sldChg chg="modSp new mod">
        <pc:chgData name="ΧΡΗΣΤΟΣ ΧΡΥΣΑΝΘΗΣ" userId="000bf950c397e3f3" providerId="LiveId" clId="{9625FE82-284C-4B18-B8D3-34DB6B10F369}" dt="2023-11-28T22:07:28.820" v="26"/>
        <pc:sldMkLst>
          <pc:docMk/>
          <pc:sldMk cId="4085007710" sldId="265"/>
        </pc:sldMkLst>
        <pc:spChg chg="mod">
          <ac:chgData name="ΧΡΗΣΤΟΣ ΧΡΥΣΑΝΘΗΣ" userId="000bf950c397e3f3" providerId="LiveId" clId="{9625FE82-284C-4B18-B8D3-34DB6B10F369}" dt="2023-11-28T22:07:28.820" v="26"/>
          <ac:spMkLst>
            <pc:docMk/>
            <pc:sldMk cId="4085007710" sldId="265"/>
            <ac:spMk id="2" creationId="{02AC2284-B84D-2343-B1CA-960817CC34EC}"/>
          </ac:spMkLst>
        </pc:spChg>
        <pc:spChg chg="mod">
          <ac:chgData name="ΧΡΗΣΤΟΣ ΧΡΥΣΑΝΘΗΣ" userId="000bf950c397e3f3" providerId="LiveId" clId="{9625FE82-284C-4B18-B8D3-34DB6B10F369}" dt="2023-11-28T22:07:26.414" v="25" actId="27636"/>
          <ac:spMkLst>
            <pc:docMk/>
            <pc:sldMk cId="4085007710" sldId="265"/>
            <ac:spMk id="3" creationId="{80C9E907-0821-D27D-4F18-84284C2F85E5}"/>
          </ac:spMkLst>
        </pc:spChg>
      </pc:sldChg>
      <pc:sldChg chg="modSp new mod">
        <pc:chgData name="ΧΡΗΣΤΟΣ ΧΡΥΣΑΝΘΗΣ" userId="000bf950c397e3f3" providerId="LiveId" clId="{9625FE82-284C-4B18-B8D3-34DB6B10F369}" dt="2023-11-28T22:08:31.604" v="36" actId="20577"/>
        <pc:sldMkLst>
          <pc:docMk/>
          <pc:sldMk cId="2012905234" sldId="266"/>
        </pc:sldMkLst>
        <pc:spChg chg="mod">
          <ac:chgData name="ΧΡΗΣΤΟΣ ΧΡΥΣΑΝΘΗΣ" userId="000bf950c397e3f3" providerId="LiveId" clId="{9625FE82-284C-4B18-B8D3-34DB6B10F369}" dt="2023-11-28T22:08:06.903" v="30"/>
          <ac:spMkLst>
            <pc:docMk/>
            <pc:sldMk cId="2012905234" sldId="266"/>
            <ac:spMk id="2" creationId="{CD94F3D3-13D5-209E-7B06-CCCDA5E39DC7}"/>
          </ac:spMkLst>
        </pc:spChg>
        <pc:spChg chg="mod">
          <ac:chgData name="ΧΡΗΣΤΟΣ ΧΡΥΣΑΝΘΗΣ" userId="000bf950c397e3f3" providerId="LiveId" clId="{9625FE82-284C-4B18-B8D3-34DB6B10F369}" dt="2023-11-28T22:08:31.604" v="36" actId="20577"/>
          <ac:spMkLst>
            <pc:docMk/>
            <pc:sldMk cId="2012905234" sldId="266"/>
            <ac:spMk id="3" creationId="{4AA6D2F0-D96C-B6DF-787A-F15AF3825331}"/>
          </ac:spMkLst>
        </pc:spChg>
      </pc:sldChg>
      <pc:sldChg chg="modSp new mod">
        <pc:chgData name="ΧΡΗΣΤΟΣ ΧΡΥΣΑΝΘΗΣ" userId="000bf950c397e3f3" providerId="LiveId" clId="{9625FE82-284C-4B18-B8D3-34DB6B10F369}" dt="2023-11-28T22:09:02.149" v="41" actId="27636"/>
        <pc:sldMkLst>
          <pc:docMk/>
          <pc:sldMk cId="167763746" sldId="267"/>
        </pc:sldMkLst>
        <pc:spChg chg="mod">
          <ac:chgData name="ΧΡΗΣΤΟΣ ΧΡΥΣΑΝΘΗΣ" userId="000bf950c397e3f3" providerId="LiveId" clId="{9625FE82-284C-4B18-B8D3-34DB6B10F369}" dt="2023-11-28T22:09:02.149" v="41" actId="27636"/>
          <ac:spMkLst>
            <pc:docMk/>
            <pc:sldMk cId="167763746" sldId="267"/>
            <ac:spMk id="2" creationId="{6ECCB66A-C9FE-9B89-0547-5C19ED87AAB8}"/>
          </ac:spMkLst>
        </pc:spChg>
        <pc:spChg chg="mod">
          <ac:chgData name="ΧΡΗΣΤΟΣ ΧΡΥΣΑΝΘΗΣ" userId="000bf950c397e3f3" providerId="LiveId" clId="{9625FE82-284C-4B18-B8D3-34DB6B10F369}" dt="2023-11-28T22:08:59.220" v="39" actId="21"/>
          <ac:spMkLst>
            <pc:docMk/>
            <pc:sldMk cId="167763746" sldId="267"/>
            <ac:spMk id="3" creationId="{372CB887-D092-0FBF-BBA5-0513AFC2FD7D}"/>
          </ac:spMkLst>
        </pc:spChg>
      </pc:sldChg>
      <pc:sldChg chg="modSp new mod">
        <pc:chgData name="ΧΡΗΣΤΟΣ ΧΡΥΣΑΝΘΗΣ" userId="000bf950c397e3f3" providerId="LiveId" clId="{9625FE82-284C-4B18-B8D3-34DB6B10F369}" dt="2023-11-28T22:09:37.261" v="45"/>
        <pc:sldMkLst>
          <pc:docMk/>
          <pc:sldMk cId="3847313851" sldId="268"/>
        </pc:sldMkLst>
        <pc:spChg chg="mod">
          <ac:chgData name="ΧΡΗΣΤΟΣ ΧΡΥΣΑΝΘΗΣ" userId="000bf950c397e3f3" providerId="LiveId" clId="{9625FE82-284C-4B18-B8D3-34DB6B10F369}" dt="2023-11-28T22:09:37.261" v="45"/>
          <ac:spMkLst>
            <pc:docMk/>
            <pc:sldMk cId="3847313851" sldId="268"/>
            <ac:spMk id="2" creationId="{7BCC09A6-D9FF-5E1C-6C66-131C49BB66C9}"/>
          </ac:spMkLst>
        </pc:spChg>
        <pc:spChg chg="mod">
          <ac:chgData name="ΧΡΗΣΤΟΣ ΧΡΥΣΑΝΘΗΣ" userId="000bf950c397e3f3" providerId="LiveId" clId="{9625FE82-284C-4B18-B8D3-34DB6B10F369}" dt="2023-11-28T22:09:34.950" v="44" actId="21"/>
          <ac:spMkLst>
            <pc:docMk/>
            <pc:sldMk cId="3847313851" sldId="268"/>
            <ac:spMk id="3" creationId="{952B7E12-6384-C984-1414-C6D58C99ED2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B7C28D-19F2-A630-0678-771C3B19D803}"/>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D32ADF8B-D866-9BCF-5996-165A16FFC8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64942DC1-267B-E062-0851-394AA51EE3B2}"/>
              </a:ext>
            </a:extLst>
          </p:cNvPr>
          <p:cNvSpPr>
            <a:spLocks noGrp="1"/>
          </p:cNvSpPr>
          <p:nvPr>
            <p:ph type="dt" sz="half" idx="10"/>
          </p:nvPr>
        </p:nvSpPr>
        <p:spPr/>
        <p:txBody>
          <a:bodyPr/>
          <a:lstStyle/>
          <a:p>
            <a:fld id="{0EA56D60-C491-45F8-9B14-0F83DD776870}" type="datetimeFigureOut">
              <a:rPr lang="el-GR" smtClean="0"/>
              <a:t>28/11/2023</a:t>
            </a:fld>
            <a:endParaRPr lang="el-GR"/>
          </a:p>
        </p:txBody>
      </p:sp>
      <p:sp>
        <p:nvSpPr>
          <p:cNvPr id="5" name="Θέση υποσέλιδου 4">
            <a:extLst>
              <a:ext uri="{FF2B5EF4-FFF2-40B4-BE49-F238E27FC236}">
                <a16:creationId xmlns:a16="http://schemas.microsoft.com/office/drawing/2014/main" id="{91F42AB9-DAEF-C3B0-FF87-EEE726AD785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FAF1A73-A05A-A12D-F862-CDB44D81F327}"/>
              </a:ext>
            </a:extLst>
          </p:cNvPr>
          <p:cNvSpPr>
            <a:spLocks noGrp="1"/>
          </p:cNvSpPr>
          <p:nvPr>
            <p:ph type="sldNum" sz="quarter" idx="12"/>
          </p:nvPr>
        </p:nvSpPr>
        <p:spPr/>
        <p:txBody>
          <a:bodyPr/>
          <a:lstStyle/>
          <a:p>
            <a:fld id="{CFA6E788-900C-4466-86EC-764911B3B434}" type="slidenum">
              <a:rPr lang="el-GR" smtClean="0"/>
              <a:t>‹#›</a:t>
            </a:fld>
            <a:endParaRPr lang="el-GR"/>
          </a:p>
        </p:txBody>
      </p:sp>
    </p:spTree>
    <p:extLst>
      <p:ext uri="{BB962C8B-B14F-4D97-AF65-F5344CB8AC3E}">
        <p14:creationId xmlns:p14="http://schemas.microsoft.com/office/powerpoint/2010/main" val="4109923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24DF48-5B5B-C5E9-8267-60987DB3CC2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04A87A0-B695-90AC-8A7C-7B8A83FD0DB1}"/>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514894F-9AD9-3CE9-5D40-F7D89F3740DD}"/>
              </a:ext>
            </a:extLst>
          </p:cNvPr>
          <p:cNvSpPr>
            <a:spLocks noGrp="1"/>
          </p:cNvSpPr>
          <p:nvPr>
            <p:ph type="dt" sz="half" idx="10"/>
          </p:nvPr>
        </p:nvSpPr>
        <p:spPr/>
        <p:txBody>
          <a:bodyPr/>
          <a:lstStyle/>
          <a:p>
            <a:fld id="{0EA56D60-C491-45F8-9B14-0F83DD776870}" type="datetimeFigureOut">
              <a:rPr lang="el-GR" smtClean="0"/>
              <a:t>28/11/2023</a:t>
            </a:fld>
            <a:endParaRPr lang="el-GR"/>
          </a:p>
        </p:txBody>
      </p:sp>
      <p:sp>
        <p:nvSpPr>
          <p:cNvPr id="5" name="Θέση υποσέλιδου 4">
            <a:extLst>
              <a:ext uri="{FF2B5EF4-FFF2-40B4-BE49-F238E27FC236}">
                <a16:creationId xmlns:a16="http://schemas.microsoft.com/office/drawing/2014/main" id="{A936D287-E8F2-63AB-1BA4-8EB01800235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D8D328B-7C35-4A5B-A11C-34AECA04AA7D}"/>
              </a:ext>
            </a:extLst>
          </p:cNvPr>
          <p:cNvSpPr>
            <a:spLocks noGrp="1"/>
          </p:cNvSpPr>
          <p:nvPr>
            <p:ph type="sldNum" sz="quarter" idx="12"/>
          </p:nvPr>
        </p:nvSpPr>
        <p:spPr/>
        <p:txBody>
          <a:bodyPr/>
          <a:lstStyle/>
          <a:p>
            <a:fld id="{CFA6E788-900C-4466-86EC-764911B3B434}" type="slidenum">
              <a:rPr lang="el-GR" smtClean="0"/>
              <a:t>‹#›</a:t>
            </a:fld>
            <a:endParaRPr lang="el-GR"/>
          </a:p>
        </p:txBody>
      </p:sp>
    </p:spTree>
    <p:extLst>
      <p:ext uri="{BB962C8B-B14F-4D97-AF65-F5344CB8AC3E}">
        <p14:creationId xmlns:p14="http://schemas.microsoft.com/office/powerpoint/2010/main" val="3008904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2DA2D62D-5C6D-1BE6-7E5C-7AED3C3DBE28}"/>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BB7EDD4A-326C-2CB4-187C-6626C12CA4D8}"/>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C5872E8-6F0C-9C3D-CC6E-2337ED37EDA5}"/>
              </a:ext>
            </a:extLst>
          </p:cNvPr>
          <p:cNvSpPr>
            <a:spLocks noGrp="1"/>
          </p:cNvSpPr>
          <p:nvPr>
            <p:ph type="dt" sz="half" idx="10"/>
          </p:nvPr>
        </p:nvSpPr>
        <p:spPr/>
        <p:txBody>
          <a:bodyPr/>
          <a:lstStyle/>
          <a:p>
            <a:fld id="{0EA56D60-C491-45F8-9B14-0F83DD776870}" type="datetimeFigureOut">
              <a:rPr lang="el-GR" smtClean="0"/>
              <a:t>28/11/2023</a:t>
            </a:fld>
            <a:endParaRPr lang="el-GR"/>
          </a:p>
        </p:txBody>
      </p:sp>
      <p:sp>
        <p:nvSpPr>
          <p:cNvPr id="5" name="Θέση υποσέλιδου 4">
            <a:extLst>
              <a:ext uri="{FF2B5EF4-FFF2-40B4-BE49-F238E27FC236}">
                <a16:creationId xmlns:a16="http://schemas.microsoft.com/office/drawing/2014/main" id="{D2E8684B-AE1E-B4C9-F8B4-F4D29DE1384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CE29C62-A0C8-0BB3-A085-CC68135EBC82}"/>
              </a:ext>
            </a:extLst>
          </p:cNvPr>
          <p:cNvSpPr>
            <a:spLocks noGrp="1"/>
          </p:cNvSpPr>
          <p:nvPr>
            <p:ph type="sldNum" sz="quarter" idx="12"/>
          </p:nvPr>
        </p:nvSpPr>
        <p:spPr/>
        <p:txBody>
          <a:bodyPr/>
          <a:lstStyle/>
          <a:p>
            <a:fld id="{CFA6E788-900C-4466-86EC-764911B3B434}" type="slidenum">
              <a:rPr lang="el-GR" smtClean="0"/>
              <a:t>‹#›</a:t>
            </a:fld>
            <a:endParaRPr lang="el-GR"/>
          </a:p>
        </p:txBody>
      </p:sp>
    </p:spTree>
    <p:extLst>
      <p:ext uri="{BB962C8B-B14F-4D97-AF65-F5344CB8AC3E}">
        <p14:creationId xmlns:p14="http://schemas.microsoft.com/office/powerpoint/2010/main" val="3054816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44BDAB-DB34-D50D-3FB3-F885CA816A7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CA0A413-E54D-1B65-F961-CCC27C1FAD3F}"/>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A7296E8-8769-BD8B-A59C-D6EC6CF37BB0}"/>
              </a:ext>
            </a:extLst>
          </p:cNvPr>
          <p:cNvSpPr>
            <a:spLocks noGrp="1"/>
          </p:cNvSpPr>
          <p:nvPr>
            <p:ph type="dt" sz="half" idx="10"/>
          </p:nvPr>
        </p:nvSpPr>
        <p:spPr/>
        <p:txBody>
          <a:bodyPr/>
          <a:lstStyle/>
          <a:p>
            <a:fld id="{0EA56D60-C491-45F8-9B14-0F83DD776870}" type="datetimeFigureOut">
              <a:rPr lang="el-GR" smtClean="0"/>
              <a:t>28/11/2023</a:t>
            </a:fld>
            <a:endParaRPr lang="el-GR"/>
          </a:p>
        </p:txBody>
      </p:sp>
      <p:sp>
        <p:nvSpPr>
          <p:cNvPr id="5" name="Θέση υποσέλιδου 4">
            <a:extLst>
              <a:ext uri="{FF2B5EF4-FFF2-40B4-BE49-F238E27FC236}">
                <a16:creationId xmlns:a16="http://schemas.microsoft.com/office/drawing/2014/main" id="{55CEB93E-6798-32EE-4ED0-B69D208CC0C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F53CDD0-B581-1210-169E-808A853AA3A6}"/>
              </a:ext>
            </a:extLst>
          </p:cNvPr>
          <p:cNvSpPr>
            <a:spLocks noGrp="1"/>
          </p:cNvSpPr>
          <p:nvPr>
            <p:ph type="sldNum" sz="quarter" idx="12"/>
          </p:nvPr>
        </p:nvSpPr>
        <p:spPr/>
        <p:txBody>
          <a:bodyPr/>
          <a:lstStyle/>
          <a:p>
            <a:fld id="{CFA6E788-900C-4466-86EC-764911B3B434}" type="slidenum">
              <a:rPr lang="el-GR" smtClean="0"/>
              <a:t>‹#›</a:t>
            </a:fld>
            <a:endParaRPr lang="el-GR"/>
          </a:p>
        </p:txBody>
      </p:sp>
    </p:spTree>
    <p:extLst>
      <p:ext uri="{BB962C8B-B14F-4D97-AF65-F5344CB8AC3E}">
        <p14:creationId xmlns:p14="http://schemas.microsoft.com/office/powerpoint/2010/main" val="4231728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F2C17B-E6D3-D4FE-8FBE-DEA87D38845C}"/>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A1B0B29-E27E-C8F7-6ED1-AAABA3F1DF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43336B38-65A1-5744-7E07-5FFC0EC50F45}"/>
              </a:ext>
            </a:extLst>
          </p:cNvPr>
          <p:cNvSpPr>
            <a:spLocks noGrp="1"/>
          </p:cNvSpPr>
          <p:nvPr>
            <p:ph type="dt" sz="half" idx="10"/>
          </p:nvPr>
        </p:nvSpPr>
        <p:spPr/>
        <p:txBody>
          <a:bodyPr/>
          <a:lstStyle/>
          <a:p>
            <a:fld id="{0EA56D60-C491-45F8-9B14-0F83DD776870}" type="datetimeFigureOut">
              <a:rPr lang="el-GR" smtClean="0"/>
              <a:t>28/11/2023</a:t>
            </a:fld>
            <a:endParaRPr lang="el-GR"/>
          </a:p>
        </p:txBody>
      </p:sp>
      <p:sp>
        <p:nvSpPr>
          <p:cNvPr id="5" name="Θέση υποσέλιδου 4">
            <a:extLst>
              <a:ext uri="{FF2B5EF4-FFF2-40B4-BE49-F238E27FC236}">
                <a16:creationId xmlns:a16="http://schemas.microsoft.com/office/drawing/2014/main" id="{C890BF1B-F7A7-1AD3-FC80-9F91AED5479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9D36389-024C-FDB9-D130-66F9B234469E}"/>
              </a:ext>
            </a:extLst>
          </p:cNvPr>
          <p:cNvSpPr>
            <a:spLocks noGrp="1"/>
          </p:cNvSpPr>
          <p:nvPr>
            <p:ph type="sldNum" sz="quarter" idx="12"/>
          </p:nvPr>
        </p:nvSpPr>
        <p:spPr/>
        <p:txBody>
          <a:bodyPr/>
          <a:lstStyle/>
          <a:p>
            <a:fld id="{CFA6E788-900C-4466-86EC-764911B3B434}" type="slidenum">
              <a:rPr lang="el-GR" smtClean="0"/>
              <a:t>‹#›</a:t>
            </a:fld>
            <a:endParaRPr lang="el-GR"/>
          </a:p>
        </p:txBody>
      </p:sp>
    </p:spTree>
    <p:extLst>
      <p:ext uri="{BB962C8B-B14F-4D97-AF65-F5344CB8AC3E}">
        <p14:creationId xmlns:p14="http://schemas.microsoft.com/office/powerpoint/2010/main" val="1984259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2E9E44-23ED-9573-D6F3-C7E89AB7445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D4307E3-43B4-9B6A-2461-CA1AC88089C2}"/>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784CAAC2-DA16-6265-5548-E90D93BAE767}"/>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B0D5A89C-621A-FAAD-DBB3-A978321884AC}"/>
              </a:ext>
            </a:extLst>
          </p:cNvPr>
          <p:cNvSpPr>
            <a:spLocks noGrp="1"/>
          </p:cNvSpPr>
          <p:nvPr>
            <p:ph type="dt" sz="half" idx="10"/>
          </p:nvPr>
        </p:nvSpPr>
        <p:spPr/>
        <p:txBody>
          <a:bodyPr/>
          <a:lstStyle/>
          <a:p>
            <a:fld id="{0EA56D60-C491-45F8-9B14-0F83DD776870}" type="datetimeFigureOut">
              <a:rPr lang="el-GR" smtClean="0"/>
              <a:t>28/11/2023</a:t>
            </a:fld>
            <a:endParaRPr lang="el-GR"/>
          </a:p>
        </p:txBody>
      </p:sp>
      <p:sp>
        <p:nvSpPr>
          <p:cNvPr id="6" name="Θέση υποσέλιδου 5">
            <a:extLst>
              <a:ext uri="{FF2B5EF4-FFF2-40B4-BE49-F238E27FC236}">
                <a16:creationId xmlns:a16="http://schemas.microsoft.com/office/drawing/2014/main" id="{232B114B-FA68-91E9-9646-F31C6364DD8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1E62BF5-5079-6C31-0F55-281E78360834}"/>
              </a:ext>
            </a:extLst>
          </p:cNvPr>
          <p:cNvSpPr>
            <a:spLocks noGrp="1"/>
          </p:cNvSpPr>
          <p:nvPr>
            <p:ph type="sldNum" sz="quarter" idx="12"/>
          </p:nvPr>
        </p:nvSpPr>
        <p:spPr/>
        <p:txBody>
          <a:bodyPr/>
          <a:lstStyle/>
          <a:p>
            <a:fld id="{CFA6E788-900C-4466-86EC-764911B3B434}" type="slidenum">
              <a:rPr lang="el-GR" smtClean="0"/>
              <a:t>‹#›</a:t>
            </a:fld>
            <a:endParaRPr lang="el-GR"/>
          </a:p>
        </p:txBody>
      </p:sp>
    </p:spTree>
    <p:extLst>
      <p:ext uri="{BB962C8B-B14F-4D97-AF65-F5344CB8AC3E}">
        <p14:creationId xmlns:p14="http://schemas.microsoft.com/office/powerpoint/2010/main" val="4200382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BA617D-414E-7664-1590-7C264420C855}"/>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4FC33D8-A602-B57B-FCDF-FE6328D26D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CA0D14BD-503E-FD7C-3D22-984CB645BDB7}"/>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A4CF999D-AA71-4511-ACF2-18440EDB7C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0F537DA2-F7F9-D184-0777-088FBC9113F0}"/>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3AAF7CA1-62DD-5EF1-D887-0D902905AFB0}"/>
              </a:ext>
            </a:extLst>
          </p:cNvPr>
          <p:cNvSpPr>
            <a:spLocks noGrp="1"/>
          </p:cNvSpPr>
          <p:nvPr>
            <p:ph type="dt" sz="half" idx="10"/>
          </p:nvPr>
        </p:nvSpPr>
        <p:spPr/>
        <p:txBody>
          <a:bodyPr/>
          <a:lstStyle/>
          <a:p>
            <a:fld id="{0EA56D60-C491-45F8-9B14-0F83DD776870}" type="datetimeFigureOut">
              <a:rPr lang="el-GR" smtClean="0"/>
              <a:t>28/11/2023</a:t>
            </a:fld>
            <a:endParaRPr lang="el-GR"/>
          </a:p>
        </p:txBody>
      </p:sp>
      <p:sp>
        <p:nvSpPr>
          <p:cNvPr id="8" name="Θέση υποσέλιδου 7">
            <a:extLst>
              <a:ext uri="{FF2B5EF4-FFF2-40B4-BE49-F238E27FC236}">
                <a16:creationId xmlns:a16="http://schemas.microsoft.com/office/drawing/2014/main" id="{87FBEDC5-F048-0DA4-7403-D504FE5623A7}"/>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BE7148F0-0333-44DC-63A1-F07C910174B5}"/>
              </a:ext>
            </a:extLst>
          </p:cNvPr>
          <p:cNvSpPr>
            <a:spLocks noGrp="1"/>
          </p:cNvSpPr>
          <p:nvPr>
            <p:ph type="sldNum" sz="quarter" idx="12"/>
          </p:nvPr>
        </p:nvSpPr>
        <p:spPr/>
        <p:txBody>
          <a:bodyPr/>
          <a:lstStyle/>
          <a:p>
            <a:fld id="{CFA6E788-900C-4466-86EC-764911B3B434}" type="slidenum">
              <a:rPr lang="el-GR" smtClean="0"/>
              <a:t>‹#›</a:t>
            </a:fld>
            <a:endParaRPr lang="el-GR"/>
          </a:p>
        </p:txBody>
      </p:sp>
    </p:spTree>
    <p:extLst>
      <p:ext uri="{BB962C8B-B14F-4D97-AF65-F5344CB8AC3E}">
        <p14:creationId xmlns:p14="http://schemas.microsoft.com/office/powerpoint/2010/main" val="2015461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9AF893-6574-0CE8-6013-3B23E290796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3B9C94B0-9DE9-C417-D991-207BDBA9DD57}"/>
              </a:ext>
            </a:extLst>
          </p:cNvPr>
          <p:cNvSpPr>
            <a:spLocks noGrp="1"/>
          </p:cNvSpPr>
          <p:nvPr>
            <p:ph type="dt" sz="half" idx="10"/>
          </p:nvPr>
        </p:nvSpPr>
        <p:spPr/>
        <p:txBody>
          <a:bodyPr/>
          <a:lstStyle/>
          <a:p>
            <a:fld id="{0EA56D60-C491-45F8-9B14-0F83DD776870}" type="datetimeFigureOut">
              <a:rPr lang="el-GR" smtClean="0"/>
              <a:t>28/11/2023</a:t>
            </a:fld>
            <a:endParaRPr lang="el-GR"/>
          </a:p>
        </p:txBody>
      </p:sp>
      <p:sp>
        <p:nvSpPr>
          <p:cNvPr id="4" name="Θέση υποσέλιδου 3">
            <a:extLst>
              <a:ext uri="{FF2B5EF4-FFF2-40B4-BE49-F238E27FC236}">
                <a16:creationId xmlns:a16="http://schemas.microsoft.com/office/drawing/2014/main" id="{3864704B-6866-B441-B37F-36932D12F8B6}"/>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8352780C-8762-3E59-9F18-24E4D3357D5F}"/>
              </a:ext>
            </a:extLst>
          </p:cNvPr>
          <p:cNvSpPr>
            <a:spLocks noGrp="1"/>
          </p:cNvSpPr>
          <p:nvPr>
            <p:ph type="sldNum" sz="quarter" idx="12"/>
          </p:nvPr>
        </p:nvSpPr>
        <p:spPr/>
        <p:txBody>
          <a:bodyPr/>
          <a:lstStyle/>
          <a:p>
            <a:fld id="{CFA6E788-900C-4466-86EC-764911B3B434}" type="slidenum">
              <a:rPr lang="el-GR" smtClean="0"/>
              <a:t>‹#›</a:t>
            </a:fld>
            <a:endParaRPr lang="el-GR"/>
          </a:p>
        </p:txBody>
      </p:sp>
    </p:spTree>
    <p:extLst>
      <p:ext uri="{BB962C8B-B14F-4D97-AF65-F5344CB8AC3E}">
        <p14:creationId xmlns:p14="http://schemas.microsoft.com/office/powerpoint/2010/main" val="1199155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5C18507A-704D-C741-1387-7EF8C1ED1839}"/>
              </a:ext>
            </a:extLst>
          </p:cNvPr>
          <p:cNvSpPr>
            <a:spLocks noGrp="1"/>
          </p:cNvSpPr>
          <p:nvPr>
            <p:ph type="dt" sz="half" idx="10"/>
          </p:nvPr>
        </p:nvSpPr>
        <p:spPr/>
        <p:txBody>
          <a:bodyPr/>
          <a:lstStyle/>
          <a:p>
            <a:fld id="{0EA56D60-C491-45F8-9B14-0F83DD776870}" type="datetimeFigureOut">
              <a:rPr lang="el-GR" smtClean="0"/>
              <a:t>28/11/2023</a:t>
            </a:fld>
            <a:endParaRPr lang="el-GR"/>
          </a:p>
        </p:txBody>
      </p:sp>
      <p:sp>
        <p:nvSpPr>
          <p:cNvPr id="3" name="Θέση υποσέλιδου 2">
            <a:extLst>
              <a:ext uri="{FF2B5EF4-FFF2-40B4-BE49-F238E27FC236}">
                <a16:creationId xmlns:a16="http://schemas.microsoft.com/office/drawing/2014/main" id="{3C6507C7-4C40-C28A-AB34-2E6855CEDBB9}"/>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6A9868DB-0749-D50C-0491-DD69E0D68272}"/>
              </a:ext>
            </a:extLst>
          </p:cNvPr>
          <p:cNvSpPr>
            <a:spLocks noGrp="1"/>
          </p:cNvSpPr>
          <p:nvPr>
            <p:ph type="sldNum" sz="quarter" idx="12"/>
          </p:nvPr>
        </p:nvSpPr>
        <p:spPr/>
        <p:txBody>
          <a:bodyPr/>
          <a:lstStyle/>
          <a:p>
            <a:fld id="{CFA6E788-900C-4466-86EC-764911B3B434}" type="slidenum">
              <a:rPr lang="el-GR" smtClean="0"/>
              <a:t>‹#›</a:t>
            </a:fld>
            <a:endParaRPr lang="el-GR"/>
          </a:p>
        </p:txBody>
      </p:sp>
    </p:spTree>
    <p:extLst>
      <p:ext uri="{BB962C8B-B14F-4D97-AF65-F5344CB8AC3E}">
        <p14:creationId xmlns:p14="http://schemas.microsoft.com/office/powerpoint/2010/main" val="3744553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78CABB-9806-2BE2-C41E-B0D9FA4E36EC}"/>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9FC5FFD-1B80-BBC5-546F-401DA6758F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C1ECA15D-7BF4-D431-C378-9913BD9778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0A8F0AD-9811-3455-9716-F6AA3FB4FC75}"/>
              </a:ext>
            </a:extLst>
          </p:cNvPr>
          <p:cNvSpPr>
            <a:spLocks noGrp="1"/>
          </p:cNvSpPr>
          <p:nvPr>
            <p:ph type="dt" sz="half" idx="10"/>
          </p:nvPr>
        </p:nvSpPr>
        <p:spPr/>
        <p:txBody>
          <a:bodyPr/>
          <a:lstStyle/>
          <a:p>
            <a:fld id="{0EA56D60-C491-45F8-9B14-0F83DD776870}" type="datetimeFigureOut">
              <a:rPr lang="el-GR" smtClean="0"/>
              <a:t>28/11/2023</a:t>
            </a:fld>
            <a:endParaRPr lang="el-GR"/>
          </a:p>
        </p:txBody>
      </p:sp>
      <p:sp>
        <p:nvSpPr>
          <p:cNvPr id="6" name="Θέση υποσέλιδου 5">
            <a:extLst>
              <a:ext uri="{FF2B5EF4-FFF2-40B4-BE49-F238E27FC236}">
                <a16:creationId xmlns:a16="http://schemas.microsoft.com/office/drawing/2014/main" id="{4281AF4C-2BC2-59B0-138E-1CE6DDE669C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6D0488E-FE40-866B-D595-40E1C42B4BAD}"/>
              </a:ext>
            </a:extLst>
          </p:cNvPr>
          <p:cNvSpPr>
            <a:spLocks noGrp="1"/>
          </p:cNvSpPr>
          <p:nvPr>
            <p:ph type="sldNum" sz="quarter" idx="12"/>
          </p:nvPr>
        </p:nvSpPr>
        <p:spPr/>
        <p:txBody>
          <a:bodyPr/>
          <a:lstStyle/>
          <a:p>
            <a:fld id="{CFA6E788-900C-4466-86EC-764911B3B434}" type="slidenum">
              <a:rPr lang="el-GR" smtClean="0"/>
              <a:t>‹#›</a:t>
            </a:fld>
            <a:endParaRPr lang="el-GR"/>
          </a:p>
        </p:txBody>
      </p:sp>
    </p:spTree>
    <p:extLst>
      <p:ext uri="{BB962C8B-B14F-4D97-AF65-F5344CB8AC3E}">
        <p14:creationId xmlns:p14="http://schemas.microsoft.com/office/powerpoint/2010/main" val="774542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314F30-BF8B-0A54-AB31-3CBB63C34F6F}"/>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CCF662B3-CA11-5632-CBB2-CDB0007B9D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66805C8A-3D2B-58B6-0AC2-07D9B0DD89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944CB399-68FD-C694-8132-5BFAD2293D10}"/>
              </a:ext>
            </a:extLst>
          </p:cNvPr>
          <p:cNvSpPr>
            <a:spLocks noGrp="1"/>
          </p:cNvSpPr>
          <p:nvPr>
            <p:ph type="dt" sz="half" idx="10"/>
          </p:nvPr>
        </p:nvSpPr>
        <p:spPr/>
        <p:txBody>
          <a:bodyPr/>
          <a:lstStyle/>
          <a:p>
            <a:fld id="{0EA56D60-C491-45F8-9B14-0F83DD776870}" type="datetimeFigureOut">
              <a:rPr lang="el-GR" smtClean="0"/>
              <a:t>28/11/2023</a:t>
            </a:fld>
            <a:endParaRPr lang="el-GR"/>
          </a:p>
        </p:txBody>
      </p:sp>
      <p:sp>
        <p:nvSpPr>
          <p:cNvPr id="6" name="Θέση υποσέλιδου 5">
            <a:extLst>
              <a:ext uri="{FF2B5EF4-FFF2-40B4-BE49-F238E27FC236}">
                <a16:creationId xmlns:a16="http://schemas.microsoft.com/office/drawing/2014/main" id="{01F387E5-E654-5859-4A0B-1E3AD16C79C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B9FC2DD-2100-5B83-DF23-1BCF5D62B6F3}"/>
              </a:ext>
            </a:extLst>
          </p:cNvPr>
          <p:cNvSpPr>
            <a:spLocks noGrp="1"/>
          </p:cNvSpPr>
          <p:nvPr>
            <p:ph type="sldNum" sz="quarter" idx="12"/>
          </p:nvPr>
        </p:nvSpPr>
        <p:spPr/>
        <p:txBody>
          <a:bodyPr/>
          <a:lstStyle/>
          <a:p>
            <a:fld id="{CFA6E788-900C-4466-86EC-764911B3B434}" type="slidenum">
              <a:rPr lang="el-GR" smtClean="0"/>
              <a:t>‹#›</a:t>
            </a:fld>
            <a:endParaRPr lang="el-GR"/>
          </a:p>
        </p:txBody>
      </p:sp>
    </p:spTree>
    <p:extLst>
      <p:ext uri="{BB962C8B-B14F-4D97-AF65-F5344CB8AC3E}">
        <p14:creationId xmlns:p14="http://schemas.microsoft.com/office/powerpoint/2010/main" val="737775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555084D-3E94-C3C2-1936-91BD56F3B0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C63E2A6-97F5-E11B-1E9C-B6FA756CBF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A044602-6D10-84DF-6444-6E768D2187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A56D60-C491-45F8-9B14-0F83DD776870}" type="datetimeFigureOut">
              <a:rPr lang="el-GR" smtClean="0"/>
              <a:t>28/11/2023</a:t>
            </a:fld>
            <a:endParaRPr lang="el-GR"/>
          </a:p>
        </p:txBody>
      </p:sp>
      <p:sp>
        <p:nvSpPr>
          <p:cNvPr id="5" name="Θέση υποσέλιδου 4">
            <a:extLst>
              <a:ext uri="{FF2B5EF4-FFF2-40B4-BE49-F238E27FC236}">
                <a16:creationId xmlns:a16="http://schemas.microsoft.com/office/drawing/2014/main" id="{3496DCE0-EE25-DA66-0EC2-44E2F19001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7B66022E-B347-91F0-E358-84D2D694C9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A6E788-900C-4466-86EC-764911B3B434}" type="slidenum">
              <a:rPr lang="el-GR" smtClean="0"/>
              <a:t>‹#›</a:t>
            </a:fld>
            <a:endParaRPr lang="el-GR"/>
          </a:p>
        </p:txBody>
      </p:sp>
    </p:spTree>
    <p:extLst>
      <p:ext uri="{BB962C8B-B14F-4D97-AF65-F5344CB8AC3E}">
        <p14:creationId xmlns:p14="http://schemas.microsoft.com/office/powerpoint/2010/main" val="389732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34720E-1E61-5C4A-CF0F-BF40B6B2DD0C}"/>
              </a:ext>
            </a:extLst>
          </p:cNvPr>
          <p:cNvSpPr>
            <a:spLocks noGrp="1"/>
          </p:cNvSpPr>
          <p:nvPr>
            <p:ph type="ctrTitle"/>
          </p:nvPr>
        </p:nvSpPr>
        <p:spPr/>
        <p:txBody>
          <a:bodyPr/>
          <a:lstStyle/>
          <a:p>
            <a:r>
              <a:rPr lang="en-US" dirty="0">
                <a:solidFill>
                  <a:srgbClr val="FF0000"/>
                </a:solidFill>
              </a:rPr>
              <a:t>NOVELTY</a:t>
            </a:r>
            <a:endParaRPr lang="el-GR" dirty="0">
              <a:solidFill>
                <a:srgbClr val="FF0000"/>
              </a:solidFill>
            </a:endParaRPr>
          </a:p>
        </p:txBody>
      </p:sp>
      <p:sp>
        <p:nvSpPr>
          <p:cNvPr id="3" name="Υπότιτλος 2">
            <a:extLst>
              <a:ext uri="{FF2B5EF4-FFF2-40B4-BE49-F238E27FC236}">
                <a16:creationId xmlns:a16="http://schemas.microsoft.com/office/drawing/2014/main" id="{151A21A4-FA86-62A9-4797-E01325B7A342}"/>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33881411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AC2284-B84D-2343-B1CA-960817CC34EC}"/>
              </a:ext>
            </a:extLst>
          </p:cNvPr>
          <p:cNvSpPr>
            <a:spLocks noGrp="1"/>
          </p:cNvSpPr>
          <p:nvPr>
            <p:ph type="title"/>
          </p:nvPr>
        </p:nvSpPr>
        <p:spPr/>
        <p:txBody>
          <a:bodyPr/>
          <a:lstStyle/>
          <a:p>
            <a:r>
              <a:rPr lang="en-US" sz="4400" i="1" u="sng" dirty="0">
                <a:effectLst/>
                <a:latin typeface="Bookman Old Style" panose="02050604050505020204" pitchFamily="18" charset="0"/>
                <a:ea typeface="Calibri" panose="020F0502020204030204" pitchFamily="34" charset="0"/>
                <a:cs typeface="Arial" panose="020B0604020202020204" pitchFamily="34" charset="0"/>
              </a:rPr>
              <a:t>ROSAIRE v. BARIOD</a:t>
            </a:r>
            <a:r>
              <a:rPr lang="en-US" sz="4400" dirty="0">
                <a:effectLst/>
                <a:latin typeface="Bookman Old Style" panose="02050604050505020204" pitchFamily="18" charset="0"/>
                <a:ea typeface="Calibri" panose="020F0502020204030204" pitchFamily="34" charset="0"/>
                <a:cs typeface="Arial" panose="020B0604020202020204" pitchFamily="34" charset="0"/>
              </a:rPr>
              <a:t>, 1955, </a:t>
            </a:r>
            <a:r>
              <a:rPr lang="en-US" sz="4400" dirty="0" err="1">
                <a:effectLst/>
                <a:latin typeface="Bookman Old Style" panose="02050604050505020204" pitchFamily="18" charset="0"/>
                <a:ea typeface="Calibri" panose="020F0502020204030204" pitchFamily="34" charset="0"/>
                <a:cs typeface="Arial" panose="020B0604020202020204" pitchFamily="34" charset="0"/>
              </a:rPr>
              <a:t>FedCir</a:t>
            </a:r>
            <a:r>
              <a:rPr lang="en-US" sz="4400" dirty="0">
                <a:effectLst/>
                <a:latin typeface="Bookman Old Style" panose="02050604050505020204" pitchFamily="18" charset="0"/>
                <a:ea typeface="Calibri" panose="020F0502020204030204" pitchFamily="34" charset="0"/>
                <a:cs typeface="Arial" panose="020B0604020202020204" pitchFamily="34" charset="0"/>
              </a:rPr>
              <a:t>.</a:t>
            </a:r>
            <a:br>
              <a:rPr lang="el-GR" sz="4400" dirty="0">
                <a:effectLst/>
                <a:latin typeface="Bookman Old Style" panose="02050604050505020204" pitchFamily="18" charset="0"/>
                <a:ea typeface="Calibri" panose="020F0502020204030204" pitchFamily="34" charset="0"/>
                <a:cs typeface="Arial" panose="020B0604020202020204" pitchFamily="34" charset="0"/>
              </a:rPr>
            </a:br>
            <a:endParaRPr lang="el-GR" dirty="0"/>
          </a:p>
        </p:txBody>
      </p:sp>
      <p:sp>
        <p:nvSpPr>
          <p:cNvPr id="3" name="Θέση περιεχομένου 2">
            <a:extLst>
              <a:ext uri="{FF2B5EF4-FFF2-40B4-BE49-F238E27FC236}">
                <a16:creationId xmlns:a16="http://schemas.microsoft.com/office/drawing/2014/main" id="{80C9E907-0821-D27D-4F18-84284C2F85E5}"/>
              </a:ext>
            </a:extLst>
          </p:cNvPr>
          <p:cNvSpPr>
            <a:spLocks noGrp="1"/>
          </p:cNvSpPr>
          <p:nvPr>
            <p:ph idx="1"/>
          </p:nvPr>
        </p:nvSpPr>
        <p:spPr/>
        <p:txBody>
          <a:bodyPr>
            <a:normAutofit/>
          </a:bodyPr>
          <a:lstStyle/>
          <a:p>
            <a:pPr indent="457200" algn="just">
              <a:lnSpc>
                <a:spcPct val="150000"/>
              </a:lnSpc>
            </a:pPr>
            <a:r>
              <a:rPr lang="en-US" sz="1800" dirty="0">
                <a:effectLst/>
                <a:latin typeface="Bookman Old Style" panose="02050604050505020204" pitchFamily="18" charset="0"/>
                <a:ea typeface="Calibri" panose="020F0502020204030204" pitchFamily="34" charset="0"/>
                <a:cs typeface="Arial" panose="020B0604020202020204" pitchFamily="34" charset="0"/>
              </a:rPr>
              <a:t>The invention concerned a technical rule that was previously completely known to another company, which had even conducted private tests for the application of the invention, but that company had neither made use of the invention publicly, nor had it made available products incorporating it, nor did it intend to use it, nor did it keep it secret and confidential.</a:t>
            </a:r>
            <a:endParaRPr lang="el-GR" sz="1800" dirty="0">
              <a:effectLst/>
              <a:latin typeface="Bookman Old Style" panose="02050604050505020204" pitchFamily="18" charset="0"/>
              <a:ea typeface="Calibri" panose="020F0502020204030204" pitchFamily="34" charset="0"/>
              <a:cs typeface="Arial" panose="020B0604020202020204" pitchFamily="34" charset="0"/>
            </a:endParaRPr>
          </a:p>
          <a:p>
            <a:pPr indent="457200" algn="just">
              <a:lnSpc>
                <a:spcPct val="150000"/>
              </a:lnSpc>
            </a:pPr>
            <a:r>
              <a:rPr lang="en-US" sz="1800" dirty="0">
                <a:effectLst/>
                <a:latin typeface="Bookman Old Style" panose="02050604050505020204" pitchFamily="18" charset="0"/>
                <a:ea typeface="Calibri" panose="020F0502020204030204" pitchFamily="34" charset="0"/>
                <a:cs typeface="Arial" panose="020B0604020202020204" pitchFamily="34" charset="0"/>
              </a:rPr>
              <a:t>It was considered that there was no element of novelty.</a:t>
            </a:r>
            <a:endParaRPr lang="el-GR" sz="1800" dirty="0">
              <a:effectLst/>
              <a:latin typeface="Bookman Old Style" panose="02050604050505020204" pitchFamily="18" charset="0"/>
              <a:ea typeface="Calibri" panose="020F0502020204030204" pitchFamily="34" charset="0"/>
              <a:cs typeface="Arial" panose="020B0604020202020204" pitchFamily="34" charset="0"/>
            </a:endParaRPr>
          </a:p>
          <a:p>
            <a:pPr indent="457200" algn="just">
              <a:lnSpc>
                <a:spcPct val="150000"/>
              </a:lnSpc>
            </a:pPr>
            <a:r>
              <a:rPr lang="en-US" sz="1800" dirty="0">
                <a:effectLst/>
                <a:latin typeface="Bookman Old Style" panose="02050604050505020204" pitchFamily="18" charset="0"/>
                <a:ea typeface="Calibri" panose="020F0502020204030204" pitchFamily="34" charset="0"/>
                <a:cs typeface="Arial" panose="020B0604020202020204" pitchFamily="34" charset="0"/>
              </a:rPr>
              <a:t>This decision is distinguished from </a:t>
            </a:r>
            <a:r>
              <a:rPr lang="en-US" sz="1800" i="1" u="sng" dirty="0" err="1">
                <a:effectLst/>
                <a:latin typeface="Bookman Old Style" panose="02050604050505020204" pitchFamily="18" charset="0"/>
                <a:ea typeface="Calibri" panose="020F0502020204030204" pitchFamily="34" charset="0"/>
                <a:cs typeface="Arial" panose="020B0604020202020204" pitchFamily="34" charset="0"/>
              </a:rPr>
              <a:t>Gayler</a:t>
            </a:r>
            <a:r>
              <a:rPr lang="en-US" sz="1800" i="1" u="sng" dirty="0">
                <a:effectLst/>
                <a:latin typeface="Bookman Old Style" panose="02050604050505020204" pitchFamily="18" charset="0"/>
                <a:ea typeface="Calibri" panose="020F0502020204030204" pitchFamily="34" charset="0"/>
                <a:cs typeface="Arial" panose="020B0604020202020204" pitchFamily="34" charset="0"/>
              </a:rPr>
              <a:t> v. Wilder</a:t>
            </a:r>
            <a:r>
              <a:rPr lang="en-US" sz="1800" dirty="0">
                <a:effectLst/>
                <a:latin typeface="Bookman Old Style" panose="02050604050505020204" pitchFamily="18" charset="0"/>
                <a:ea typeface="Calibri" panose="020F0502020204030204" pitchFamily="34" charset="0"/>
                <a:cs typeface="Arial" panose="020B0604020202020204" pitchFamily="34" charset="0"/>
              </a:rPr>
              <a:t>. The reason for the difference is that in </a:t>
            </a:r>
            <a:r>
              <a:rPr lang="en-US" sz="1800" i="1" u="sng" dirty="0" err="1">
                <a:effectLst/>
                <a:latin typeface="Bookman Old Style" panose="02050604050505020204" pitchFamily="18" charset="0"/>
                <a:ea typeface="Calibri" panose="020F0502020204030204" pitchFamily="34" charset="0"/>
                <a:cs typeface="Arial" panose="020B0604020202020204" pitchFamily="34" charset="0"/>
              </a:rPr>
              <a:t>Gayler</a:t>
            </a:r>
            <a:r>
              <a:rPr lang="en-US" sz="1800" i="1" u="sng" dirty="0">
                <a:effectLst/>
                <a:latin typeface="Bookman Old Style" panose="02050604050505020204" pitchFamily="18" charset="0"/>
                <a:ea typeface="Calibri" panose="020F0502020204030204" pitchFamily="34" charset="0"/>
                <a:cs typeface="Arial" panose="020B0604020202020204" pitchFamily="34" charset="0"/>
              </a:rPr>
              <a:t> v. Wilder</a:t>
            </a:r>
            <a:r>
              <a:rPr lang="en-US" sz="1800" dirty="0">
                <a:effectLst/>
                <a:latin typeface="Bookman Old Style" panose="02050604050505020204" pitchFamily="18" charset="0"/>
                <a:ea typeface="Calibri" panose="020F0502020204030204" pitchFamily="34" charset="0"/>
                <a:cs typeface="Arial" panose="020B0604020202020204" pitchFamily="34" charset="0"/>
              </a:rPr>
              <a:t>, the person who knew the invention kept it secret and confidential, whereas in this decision, this was not the case.   </a:t>
            </a:r>
            <a:endParaRPr lang="el-GR" sz="1800" dirty="0">
              <a:effectLst/>
              <a:latin typeface="Bookman Old Style" panose="02050604050505020204" pitchFamily="18" charset="0"/>
              <a:ea typeface="Calibri" panose="020F050202020403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4085007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94F3D3-13D5-209E-7B06-CCCDA5E39DC7}"/>
              </a:ext>
            </a:extLst>
          </p:cNvPr>
          <p:cNvSpPr>
            <a:spLocks noGrp="1"/>
          </p:cNvSpPr>
          <p:nvPr>
            <p:ph type="title"/>
          </p:nvPr>
        </p:nvSpPr>
        <p:spPr/>
        <p:txBody>
          <a:bodyPr/>
          <a:lstStyle/>
          <a:p>
            <a:r>
              <a:rPr lang="en-US" sz="4400" i="1" u="sng" dirty="0">
                <a:effectLst/>
                <a:latin typeface="Bookman Old Style" panose="02050604050505020204" pitchFamily="18" charset="0"/>
                <a:ea typeface="Calibri" panose="020F0502020204030204" pitchFamily="34" charset="0"/>
                <a:cs typeface="Arial" panose="020B0604020202020204" pitchFamily="34" charset="0"/>
              </a:rPr>
              <a:t>PFAFF v. WELLS</a:t>
            </a:r>
            <a:r>
              <a:rPr lang="en-US" sz="4400" dirty="0">
                <a:effectLst/>
                <a:latin typeface="Bookman Old Style" panose="02050604050505020204" pitchFamily="18" charset="0"/>
                <a:ea typeface="Calibri" panose="020F0502020204030204" pitchFamily="34" charset="0"/>
                <a:cs typeface="Arial" panose="020B0604020202020204" pitchFamily="34" charset="0"/>
              </a:rPr>
              <a:t>, 1998, </a:t>
            </a:r>
            <a:r>
              <a:rPr lang="en-US" sz="4400" dirty="0" err="1">
                <a:effectLst/>
                <a:latin typeface="Bookman Old Style" panose="02050604050505020204" pitchFamily="18" charset="0"/>
                <a:ea typeface="Calibri" panose="020F0502020204030204" pitchFamily="34" charset="0"/>
                <a:cs typeface="Arial" panose="020B0604020202020204" pitchFamily="34" charset="0"/>
              </a:rPr>
              <a:t>S.Ct</a:t>
            </a:r>
            <a:r>
              <a:rPr lang="en-US" sz="4400" dirty="0">
                <a:effectLst/>
                <a:latin typeface="Bookman Old Style" panose="02050604050505020204" pitchFamily="18" charset="0"/>
                <a:ea typeface="Calibri" panose="020F0502020204030204" pitchFamily="34" charset="0"/>
                <a:cs typeface="Arial" panose="020B0604020202020204" pitchFamily="34" charset="0"/>
              </a:rPr>
              <a:t>.</a:t>
            </a:r>
            <a:br>
              <a:rPr lang="el-GR" sz="4400" dirty="0">
                <a:effectLst/>
                <a:latin typeface="Bookman Old Style" panose="02050604050505020204" pitchFamily="18" charset="0"/>
                <a:ea typeface="Calibri" panose="020F0502020204030204" pitchFamily="34" charset="0"/>
                <a:cs typeface="Arial" panose="020B0604020202020204" pitchFamily="34" charset="0"/>
              </a:rPr>
            </a:br>
            <a:endParaRPr lang="el-GR" dirty="0"/>
          </a:p>
        </p:txBody>
      </p:sp>
      <p:sp>
        <p:nvSpPr>
          <p:cNvPr id="3" name="Θέση περιεχομένου 2">
            <a:extLst>
              <a:ext uri="{FF2B5EF4-FFF2-40B4-BE49-F238E27FC236}">
                <a16:creationId xmlns:a16="http://schemas.microsoft.com/office/drawing/2014/main" id="{4AA6D2F0-D96C-B6DF-787A-F15AF3825331}"/>
              </a:ext>
            </a:extLst>
          </p:cNvPr>
          <p:cNvSpPr>
            <a:spLocks noGrp="1"/>
          </p:cNvSpPr>
          <p:nvPr>
            <p:ph idx="1"/>
          </p:nvPr>
        </p:nvSpPr>
        <p:spPr/>
        <p:txBody>
          <a:bodyPr>
            <a:normAutofit/>
          </a:bodyPr>
          <a:lstStyle/>
          <a:p>
            <a:pPr algn="just"/>
            <a:r>
              <a:rPr lang="en-US" sz="2400" dirty="0">
                <a:effectLst/>
                <a:latin typeface="Bookman Old Style" panose="02050604050505020204" pitchFamily="18" charset="0"/>
                <a:ea typeface="Calibri" panose="020F0502020204030204" pitchFamily="34" charset="0"/>
                <a:cs typeface="Arial" panose="020B0604020202020204" pitchFamily="34" charset="0"/>
              </a:rPr>
              <a:t>An engineer had designed a product upon request of a certain company. </a:t>
            </a:r>
          </a:p>
          <a:p>
            <a:pPr algn="just"/>
            <a:r>
              <a:rPr lang="en-US" sz="2400" dirty="0">
                <a:effectLst/>
                <a:latin typeface="Bookman Old Style" panose="02050604050505020204" pitchFamily="18" charset="0"/>
                <a:ea typeface="Calibri" panose="020F0502020204030204" pitchFamily="34" charset="0"/>
                <a:cs typeface="Arial" panose="020B0604020202020204" pitchFamily="34" charset="0"/>
              </a:rPr>
              <a:t>He had presented it with drawings of the product and had generally completed all the necessary steps that could lead to a patent application. </a:t>
            </a:r>
          </a:p>
          <a:p>
            <a:pPr algn="just"/>
            <a:r>
              <a:rPr lang="en-US" sz="2400" dirty="0">
                <a:effectLst/>
                <a:latin typeface="Bookman Old Style" panose="02050604050505020204" pitchFamily="18" charset="0"/>
                <a:ea typeface="Calibri" panose="020F0502020204030204" pitchFamily="34" charset="0"/>
                <a:cs typeface="Arial" panose="020B0604020202020204" pitchFamily="34" charset="0"/>
              </a:rPr>
              <a:t>The product itself had not yet been put on the market. </a:t>
            </a:r>
          </a:p>
          <a:p>
            <a:pPr algn="just"/>
            <a:r>
              <a:rPr lang="en-US" sz="2400" dirty="0">
                <a:effectLst/>
                <a:latin typeface="Bookman Old Style" panose="02050604050505020204" pitchFamily="18" charset="0"/>
                <a:ea typeface="Calibri" panose="020F0502020204030204" pitchFamily="34" charset="0"/>
                <a:cs typeface="Arial" panose="020B0604020202020204" pitchFamily="34" charset="0"/>
              </a:rPr>
              <a:t>In the end, the patent application was filed much later. </a:t>
            </a:r>
          </a:p>
          <a:p>
            <a:pPr algn="just"/>
            <a:r>
              <a:rPr lang="en-US" sz="2400" dirty="0">
                <a:effectLst/>
                <a:latin typeface="Bookman Old Style" panose="02050604050505020204" pitchFamily="18" charset="0"/>
                <a:ea typeface="Calibri" panose="020F0502020204030204" pitchFamily="34" charset="0"/>
                <a:cs typeface="Arial" panose="020B0604020202020204" pitchFamily="34" charset="0"/>
              </a:rPr>
              <a:t>It was held that, when the patent application was filed, the invention was no longer new.</a:t>
            </a:r>
            <a:endParaRPr lang="el-GR" sz="2400" dirty="0"/>
          </a:p>
        </p:txBody>
      </p:sp>
    </p:spTree>
    <p:extLst>
      <p:ext uri="{BB962C8B-B14F-4D97-AF65-F5344CB8AC3E}">
        <p14:creationId xmlns:p14="http://schemas.microsoft.com/office/powerpoint/2010/main" val="20129052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CCB66A-C9FE-9B89-0547-5C19ED87AAB8}"/>
              </a:ext>
            </a:extLst>
          </p:cNvPr>
          <p:cNvSpPr>
            <a:spLocks noGrp="1"/>
          </p:cNvSpPr>
          <p:nvPr>
            <p:ph type="title"/>
          </p:nvPr>
        </p:nvSpPr>
        <p:spPr/>
        <p:txBody>
          <a:bodyPr>
            <a:normAutofit fontScale="90000"/>
          </a:bodyPr>
          <a:lstStyle/>
          <a:p>
            <a:r>
              <a:rPr lang="en-US" sz="4400" i="1" u="sng" dirty="0">
                <a:effectLst/>
                <a:latin typeface="Bookman Old Style" panose="02050604050505020204" pitchFamily="18" charset="0"/>
                <a:ea typeface="Calibri" panose="020F0502020204030204" pitchFamily="34" charset="0"/>
                <a:cs typeface="Arial" panose="020B0604020202020204" pitchFamily="34" charset="0"/>
              </a:rPr>
              <a:t>ATLAS POWDER v. IRECO</a:t>
            </a:r>
            <a:r>
              <a:rPr lang="en-US" sz="4400" dirty="0">
                <a:effectLst/>
                <a:latin typeface="Bookman Old Style" panose="02050604050505020204" pitchFamily="18" charset="0"/>
                <a:ea typeface="Calibri" panose="020F0502020204030204" pitchFamily="34" charset="0"/>
                <a:cs typeface="Arial" panose="020B0604020202020204" pitchFamily="34" charset="0"/>
              </a:rPr>
              <a:t>, 1999, </a:t>
            </a:r>
            <a:r>
              <a:rPr lang="en-US" sz="4400" dirty="0" err="1">
                <a:effectLst/>
                <a:latin typeface="Bookman Old Style" panose="02050604050505020204" pitchFamily="18" charset="0"/>
                <a:ea typeface="Calibri" panose="020F0502020204030204" pitchFamily="34" charset="0"/>
                <a:cs typeface="Arial" panose="020B0604020202020204" pitchFamily="34" charset="0"/>
              </a:rPr>
              <a:t>Fed.Cir</a:t>
            </a:r>
            <a:r>
              <a:rPr lang="en-US" sz="4400" dirty="0">
                <a:effectLst/>
                <a:latin typeface="Bookman Old Style" panose="02050604050505020204" pitchFamily="18" charset="0"/>
                <a:ea typeface="Calibri" panose="020F0502020204030204" pitchFamily="34" charset="0"/>
                <a:cs typeface="Arial" panose="020B0604020202020204" pitchFamily="34" charset="0"/>
              </a:rPr>
              <a:t>.</a:t>
            </a:r>
            <a:br>
              <a:rPr lang="el-GR" sz="4400" dirty="0">
                <a:effectLst/>
                <a:latin typeface="Bookman Old Style" panose="02050604050505020204" pitchFamily="18" charset="0"/>
                <a:ea typeface="Calibri" panose="020F0502020204030204" pitchFamily="34" charset="0"/>
                <a:cs typeface="Arial" panose="020B0604020202020204" pitchFamily="34" charset="0"/>
              </a:rPr>
            </a:br>
            <a:endParaRPr lang="el-GR" dirty="0"/>
          </a:p>
        </p:txBody>
      </p:sp>
      <p:sp>
        <p:nvSpPr>
          <p:cNvPr id="3" name="Θέση περιεχομένου 2">
            <a:extLst>
              <a:ext uri="{FF2B5EF4-FFF2-40B4-BE49-F238E27FC236}">
                <a16:creationId xmlns:a16="http://schemas.microsoft.com/office/drawing/2014/main" id="{372CB887-D092-0FBF-BBA5-0513AFC2FD7D}"/>
              </a:ext>
            </a:extLst>
          </p:cNvPr>
          <p:cNvSpPr>
            <a:spLocks noGrp="1"/>
          </p:cNvSpPr>
          <p:nvPr>
            <p:ph idx="1"/>
          </p:nvPr>
        </p:nvSpPr>
        <p:spPr/>
        <p:txBody>
          <a:bodyPr/>
          <a:lstStyle/>
          <a:p>
            <a:pPr indent="457200" algn="just">
              <a:lnSpc>
                <a:spcPct val="150000"/>
              </a:lnSpc>
            </a:pPr>
            <a:r>
              <a:rPr lang="en-US" sz="1800" dirty="0">
                <a:effectLst/>
                <a:latin typeface="Bookman Old Style" panose="02050604050505020204" pitchFamily="18" charset="0"/>
                <a:ea typeface="Calibri" panose="020F0502020204030204" pitchFamily="34" charset="0"/>
                <a:cs typeface="Arial" panose="020B0604020202020204" pitchFamily="34" charset="0"/>
              </a:rPr>
              <a:t>The case concerned an invention for explosives.</a:t>
            </a:r>
            <a:endParaRPr lang="el-GR" sz="1800" dirty="0">
              <a:effectLst/>
              <a:latin typeface="Bookman Old Style" panose="02050604050505020204" pitchFamily="18" charset="0"/>
              <a:ea typeface="Calibri" panose="020F0502020204030204" pitchFamily="34" charset="0"/>
              <a:cs typeface="Arial" panose="020B0604020202020204" pitchFamily="34" charset="0"/>
            </a:endParaRPr>
          </a:p>
          <a:p>
            <a:pPr indent="457200" algn="just">
              <a:lnSpc>
                <a:spcPct val="150000"/>
              </a:lnSpc>
            </a:pPr>
            <a:r>
              <a:rPr lang="en-US" sz="1800" dirty="0">
                <a:effectLst/>
                <a:latin typeface="Bookman Old Style" panose="02050604050505020204" pitchFamily="18" charset="0"/>
                <a:ea typeface="Calibri" panose="020F0502020204030204" pitchFamily="34" charset="0"/>
                <a:cs typeface="Arial" panose="020B0604020202020204" pitchFamily="34" charset="0"/>
              </a:rPr>
              <a:t>The description of the later patent differed from the description of the earlier patent only in that it stated that the materials of the invention must be in an adequately ventilated environment. This information, although not mentioned in the earlier patent, was absolutely necessary for the invention to apply and work and the reason it was not explicitly mentioned was that it was entirely self-evident.</a:t>
            </a:r>
            <a:endParaRPr lang="el-GR" sz="1800" dirty="0">
              <a:effectLst/>
              <a:latin typeface="Bookman Old Style" panose="02050604050505020204" pitchFamily="18" charset="0"/>
              <a:ea typeface="Calibri" panose="020F0502020204030204" pitchFamily="34" charset="0"/>
              <a:cs typeface="Arial" panose="020B0604020202020204" pitchFamily="34" charset="0"/>
            </a:endParaRPr>
          </a:p>
          <a:p>
            <a:r>
              <a:rPr lang="en-US" sz="1800" dirty="0">
                <a:effectLst/>
                <a:latin typeface="Bookman Old Style" panose="02050604050505020204" pitchFamily="18" charset="0"/>
                <a:ea typeface="Calibri" panose="020F0502020204030204" pitchFamily="34" charset="0"/>
                <a:cs typeface="Arial" panose="020B0604020202020204" pitchFamily="34" charset="0"/>
              </a:rPr>
              <a:t>It was held that the later patent was not new. The reference to the 'ventilated environment' was not sufficient to confer novelty. - See above "Doctrine of inherency".</a:t>
            </a:r>
            <a:endParaRPr lang="el-GR" dirty="0"/>
          </a:p>
        </p:txBody>
      </p:sp>
    </p:spTree>
    <p:extLst>
      <p:ext uri="{BB962C8B-B14F-4D97-AF65-F5344CB8AC3E}">
        <p14:creationId xmlns:p14="http://schemas.microsoft.com/office/powerpoint/2010/main" val="167763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CC09A6-D9FF-5E1C-6C66-131C49BB66C9}"/>
              </a:ext>
            </a:extLst>
          </p:cNvPr>
          <p:cNvSpPr>
            <a:spLocks noGrp="1"/>
          </p:cNvSpPr>
          <p:nvPr>
            <p:ph type="title"/>
          </p:nvPr>
        </p:nvSpPr>
        <p:spPr/>
        <p:txBody>
          <a:bodyPr/>
          <a:lstStyle/>
          <a:p>
            <a:r>
              <a:rPr lang="en-US" sz="4400" i="1" u="sng" dirty="0">
                <a:effectLst/>
                <a:latin typeface="Bookman Old Style" panose="02050604050505020204" pitchFamily="18" charset="0"/>
                <a:ea typeface="Calibri" panose="020F0502020204030204" pitchFamily="34" charset="0"/>
                <a:cs typeface="Arial" panose="020B0604020202020204" pitchFamily="34" charset="0"/>
              </a:rPr>
              <a:t>IN RE KLOPFENSTEIN</a:t>
            </a:r>
            <a:r>
              <a:rPr lang="en-US" sz="4400" dirty="0">
                <a:effectLst/>
                <a:latin typeface="Bookman Old Style" panose="02050604050505020204" pitchFamily="18" charset="0"/>
                <a:ea typeface="Calibri" panose="020F0502020204030204" pitchFamily="34" charset="0"/>
                <a:cs typeface="Arial" panose="020B0604020202020204" pitchFamily="34" charset="0"/>
              </a:rPr>
              <a:t>, 2004, </a:t>
            </a:r>
            <a:r>
              <a:rPr lang="en-US" sz="4400" dirty="0" err="1">
                <a:effectLst/>
                <a:latin typeface="Bookman Old Style" panose="02050604050505020204" pitchFamily="18" charset="0"/>
                <a:ea typeface="Calibri" panose="020F0502020204030204" pitchFamily="34" charset="0"/>
                <a:cs typeface="Arial" panose="020B0604020202020204" pitchFamily="34" charset="0"/>
              </a:rPr>
              <a:t>Fed.Cir</a:t>
            </a:r>
            <a:r>
              <a:rPr lang="en-US" sz="4400" dirty="0">
                <a:effectLst/>
                <a:latin typeface="Bookman Old Style" panose="02050604050505020204" pitchFamily="18" charset="0"/>
                <a:ea typeface="Calibri" panose="020F0502020204030204" pitchFamily="34" charset="0"/>
                <a:cs typeface="Arial" panose="020B0604020202020204" pitchFamily="34" charset="0"/>
              </a:rPr>
              <a:t>.</a:t>
            </a:r>
            <a:br>
              <a:rPr lang="el-GR" sz="4400" dirty="0">
                <a:effectLst/>
                <a:latin typeface="Bookman Old Style" panose="02050604050505020204" pitchFamily="18" charset="0"/>
                <a:ea typeface="Calibri" panose="020F0502020204030204" pitchFamily="34" charset="0"/>
                <a:cs typeface="Arial" panose="020B0604020202020204" pitchFamily="34" charset="0"/>
              </a:rPr>
            </a:br>
            <a:endParaRPr lang="el-GR" dirty="0"/>
          </a:p>
        </p:txBody>
      </p:sp>
      <p:sp>
        <p:nvSpPr>
          <p:cNvPr id="3" name="Θέση περιεχομένου 2">
            <a:extLst>
              <a:ext uri="{FF2B5EF4-FFF2-40B4-BE49-F238E27FC236}">
                <a16:creationId xmlns:a16="http://schemas.microsoft.com/office/drawing/2014/main" id="{952B7E12-6384-C984-1414-C6D58C99ED20}"/>
              </a:ext>
            </a:extLst>
          </p:cNvPr>
          <p:cNvSpPr>
            <a:spLocks noGrp="1"/>
          </p:cNvSpPr>
          <p:nvPr>
            <p:ph idx="1"/>
          </p:nvPr>
        </p:nvSpPr>
        <p:spPr/>
        <p:txBody>
          <a:bodyPr/>
          <a:lstStyle/>
          <a:p>
            <a:pPr indent="457200" algn="just">
              <a:lnSpc>
                <a:spcPct val="150000"/>
              </a:lnSpc>
            </a:pPr>
            <a:r>
              <a:rPr lang="en-US" sz="1800" dirty="0">
                <a:effectLst/>
                <a:latin typeface="Bookman Old Style" panose="02050604050505020204" pitchFamily="18" charset="0"/>
                <a:ea typeface="Calibri" panose="020F0502020204030204" pitchFamily="34" charset="0"/>
                <a:cs typeface="Arial" panose="020B0604020202020204" pitchFamily="34" charset="0"/>
              </a:rPr>
              <a:t>Before filing a patent application, the invention had been announced at a scientific conference, although this announcement was not published in the proceedings of the conference, nor in its official </a:t>
            </a:r>
            <a:r>
              <a:rPr lang="en-US" sz="1800" dirty="0" err="1">
                <a:effectLst/>
                <a:latin typeface="Bookman Old Style" panose="02050604050505020204" pitchFamily="18" charset="0"/>
                <a:ea typeface="Calibri" panose="020F0502020204030204" pitchFamily="34" charset="0"/>
                <a:cs typeface="Arial" panose="020B0604020202020204" pitchFamily="34" charset="0"/>
              </a:rPr>
              <a:t>programme</a:t>
            </a:r>
            <a:r>
              <a:rPr lang="en-US" sz="1800" dirty="0">
                <a:effectLst/>
                <a:latin typeface="Bookman Old Style" panose="02050604050505020204" pitchFamily="18" charset="0"/>
                <a:ea typeface="Calibri" panose="020F0502020204030204" pitchFamily="34" charset="0"/>
                <a:cs typeface="Arial" panose="020B0604020202020204" pitchFamily="34" charset="0"/>
              </a:rPr>
              <a:t>.</a:t>
            </a:r>
            <a:endParaRPr lang="el-GR" sz="1800" dirty="0">
              <a:effectLst/>
              <a:latin typeface="Bookman Old Style" panose="02050604050505020204" pitchFamily="18" charset="0"/>
              <a:ea typeface="Calibri" panose="020F0502020204030204" pitchFamily="34" charset="0"/>
              <a:cs typeface="Arial" panose="020B0604020202020204" pitchFamily="34" charset="0"/>
            </a:endParaRPr>
          </a:p>
          <a:p>
            <a:pPr indent="457200" algn="just">
              <a:lnSpc>
                <a:spcPct val="150000"/>
              </a:lnSpc>
            </a:pPr>
            <a:r>
              <a:rPr lang="en-US" sz="1800" dirty="0">
                <a:effectLst/>
                <a:latin typeface="Bookman Old Style" panose="02050604050505020204" pitchFamily="18" charset="0"/>
                <a:ea typeface="Calibri" panose="020F0502020204030204" pitchFamily="34" charset="0"/>
                <a:cs typeface="Arial" panose="020B0604020202020204" pitchFamily="34" charset="0"/>
              </a:rPr>
              <a:t>It was held that there was notification and that the condition of novelty was not met.</a:t>
            </a:r>
            <a:endParaRPr lang="el-GR" sz="1800" dirty="0">
              <a:effectLst/>
              <a:latin typeface="Bookman Old Style" panose="02050604050505020204" pitchFamily="18" charset="0"/>
              <a:ea typeface="Calibri" panose="020F050202020403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3847313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2B1E27-9ABB-E872-AAF1-7231AE2449B0}"/>
              </a:ext>
            </a:extLst>
          </p:cNvPr>
          <p:cNvSpPr>
            <a:spLocks noGrp="1"/>
          </p:cNvSpPr>
          <p:nvPr>
            <p:ph type="title"/>
          </p:nvPr>
        </p:nvSpPr>
        <p:spPr/>
        <p:txBody>
          <a:bodyPr/>
          <a:lstStyle/>
          <a:p>
            <a:pPr algn="ctr"/>
            <a:r>
              <a:rPr lang="en-US" dirty="0">
                <a:solidFill>
                  <a:srgbClr val="FF0000"/>
                </a:solidFill>
              </a:rPr>
              <a:t>NOVELTY CONCEPTS</a:t>
            </a:r>
            <a:endParaRPr lang="el-GR" dirty="0">
              <a:solidFill>
                <a:srgbClr val="FF0000"/>
              </a:solidFill>
            </a:endParaRPr>
          </a:p>
        </p:txBody>
      </p:sp>
      <p:sp>
        <p:nvSpPr>
          <p:cNvPr id="3" name="Θέση περιεχομένου 2">
            <a:extLst>
              <a:ext uri="{FF2B5EF4-FFF2-40B4-BE49-F238E27FC236}">
                <a16:creationId xmlns:a16="http://schemas.microsoft.com/office/drawing/2014/main" id="{6B944F4F-47AC-55C7-6AAC-D04BFCBF4C77}"/>
              </a:ext>
            </a:extLst>
          </p:cNvPr>
          <p:cNvSpPr>
            <a:spLocks noGrp="1"/>
          </p:cNvSpPr>
          <p:nvPr>
            <p:ph idx="1"/>
          </p:nvPr>
        </p:nvSpPr>
        <p:spPr/>
        <p:txBody>
          <a:bodyPr>
            <a:normAutofit lnSpcReduction="10000"/>
          </a:bodyPr>
          <a:lstStyle/>
          <a:p>
            <a:r>
              <a:rPr lang="en-US" dirty="0"/>
              <a:t>NOVELTY</a:t>
            </a:r>
          </a:p>
          <a:p>
            <a:endParaRPr lang="en-US" dirty="0"/>
          </a:p>
          <a:p>
            <a:r>
              <a:rPr lang="en-US" dirty="0"/>
              <a:t>STATE OF THE ART</a:t>
            </a:r>
          </a:p>
          <a:p>
            <a:endParaRPr lang="en-US" dirty="0"/>
          </a:p>
          <a:p>
            <a:r>
              <a:rPr lang="en-US" dirty="0"/>
              <a:t>UNIVERSALITY</a:t>
            </a:r>
          </a:p>
          <a:p>
            <a:endParaRPr lang="en-US" dirty="0"/>
          </a:p>
          <a:p>
            <a:r>
              <a:rPr lang="en-US" dirty="0"/>
              <a:t>DISCLOSURE</a:t>
            </a:r>
          </a:p>
          <a:p>
            <a:endParaRPr lang="en-US" dirty="0"/>
          </a:p>
          <a:p>
            <a:r>
              <a:rPr lang="en-US" dirty="0"/>
              <a:t>ENABLEMENT</a:t>
            </a:r>
            <a:endParaRPr lang="el-GR" dirty="0"/>
          </a:p>
        </p:txBody>
      </p:sp>
    </p:spTree>
    <p:extLst>
      <p:ext uri="{BB962C8B-B14F-4D97-AF65-F5344CB8AC3E}">
        <p14:creationId xmlns:p14="http://schemas.microsoft.com/office/powerpoint/2010/main" val="596120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620738-0DCB-1071-73E2-F80C2AA17DD8}"/>
              </a:ext>
            </a:extLst>
          </p:cNvPr>
          <p:cNvSpPr>
            <a:spLocks noGrp="1"/>
          </p:cNvSpPr>
          <p:nvPr>
            <p:ph type="title"/>
          </p:nvPr>
        </p:nvSpPr>
        <p:spPr/>
        <p:txBody>
          <a:bodyPr/>
          <a:lstStyle/>
          <a:p>
            <a:pPr algn="ctr"/>
            <a:r>
              <a:rPr lang="en-US" dirty="0">
                <a:solidFill>
                  <a:srgbClr val="FF0000"/>
                </a:solidFill>
              </a:rPr>
              <a:t>COMMON DISCLOSURES</a:t>
            </a:r>
            <a:endParaRPr lang="el-GR" dirty="0">
              <a:solidFill>
                <a:srgbClr val="FF0000"/>
              </a:solidFill>
            </a:endParaRPr>
          </a:p>
        </p:txBody>
      </p:sp>
      <p:sp>
        <p:nvSpPr>
          <p:cNvPr id="3" name="Θέση περιεχομένου 2">
            <a:extLst>
              <a:ext uri="{FF2B5EF4-FFF2-40B4-BE49-F238E27FC236}">
                <a16:creationId xmlns:a16="http://schemas.microsoft.com/office/drawing/2014/main" id="{031CF285-9123-57AB-BDC6-F4A2031FBB86}"/>
              </a:ext>
            </a:extLst>
          </p:cNvPr>
          <p:cNvSpPr>
            <a:spLocks noGrp="1"/>
          </p:cNvSpPr>
          <p:nvPr>
            <p:ph idx="1"/>
          </p:nvPr>
        </p:nvSpPr>
        <p:spPr/>
        <p:txBody>
          <a:bodyPr/>
          <a:lstStyle/>
          <a:p>
            <a:r>
              <a:rPr lang="en-US" dirty="0"/>
              <a:t>PRIOR PATENTS</a:t>
            </a:r>
          </a:p>
          <a:p>
            <a:endParaRPr lang="en-US" dirty="0"/>
          </a:p>
          <a:p>
            <a:r>
              <a:rPr lang="en-US" dirty="0"/>
              <a:t>SCIENTIFIC PUBLICATIONS</a:t>
            </a:r>
          </a:p>
          <a:p>
            <a:endParaRPr lang="en-US" dirty="0"/>
          </a:p>
          <a:p>
            <a:r>
              <a:rPr lang="en-US" dirty="0"/>
              <a:t>PRIOR USE, PRODUCTS, PRESENTATION TO THE PUBLIC</a:t>
            </a:r>
            <a:endParaRPr lang="el-GR" dirty="0"/>
          </a:p>
        </p:txBody>
      </p:sp>
    </p:spTree>
    <p:extLst>
      <p:ext uri="{BB962C8B-B14F-4D97-AF65-F5344CB8AC3E}">
        <p14:creationId xmlns:p14="http://schemas.microsoft.com/office/powerpoint/2010/main" val="166823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2F1288-5541-4A2F-CA0A-DE5AAE25462E}"/>
              </a:ext>
            </a:extLst>
          </p:cNvPr>
          <p:cNvSpPr>
            <a:spLocks noGrp="1"/>
          </p:cNvSpPr>
          <p:nvPr>
            <p:ph type="title"/>
          </p:nvPr>
        </p:nvSpPr>
        <p:spPr/>
        <p:txBody>
          <a:bodyPr/>
          <a:lstStyle/>
          <a:p>
            <a:pPr algn="ctr"/>
            <a:r>
              <a:rPr lang="en-US" dirty="0">
                <a:solidFill>
                  <a:srgbClr val="FF0000"/>
                </a:solidFill>
              </a:rPr>
              <a:t>EXCEPTIONS TO DISCLOSURE</a:t>
            </a:r>
            <a:endParaRPr lang="el-GR" dirty="0">
              <a:solidFill>
                <a:srgbClr val="FF0000"/>
              </a:solidFill>
            </a:endParaRPr>
          </a:p>
        </p:txBody>
      </p:sp>
      <p:sp>
        <p:nvSpPr>
          <p:cNvPr id="3" name="Θέση περιεχομένου 2">
            <a:extLst>
              <a:ext uri="{FF2B5EF4-FFF2-40B4-BE49-F238E27FC236}">
                <a16:creationId xmlns:a16="http://schemas.microsoft.com/office/drawing/2014/main" id="{1ACCBC11-9954-6EC1-8D05-F33A523CC6F3}"/>
              </a:ext>
            </a:extLst>
          </p:cNvPr>
          <p:cNvSpPr>
            <a:spLocks noGrp="1"/>
          </p:cNvSpPr>
          <p:nvPr>
            <p:ph idx="1"/>
          </p:nvPr>
        </p:nvSpPr>
        <p:spPr/>
        <p:txBody>
          <a:bodyPr/>
          <a:lstStyle/>
          <a:p>
            <a:r>
              <a:rPr lang="en-US" dirty="0"/>
              <a:t>INTERNATIONAL EXHIBITIONS – 6 months</a:t>
            </a:r>
          </a:p>
          <a:p>
            <a:endParaRPr lang="en-US" dirty="0"/>
          </a:p>
          <a:p>
            <a:r>
              <a:rPr lang="en-US" dirty="0"/>
              <a:t>PARIC CONVENTION PRIORITY – 12 months</a:t>
            </a:r>
          </a:p>
          <a:p>
            <a:endParaRPr lang="en-US" dirty="0"/>
          </a:p>
          <a:p>
            <a:r>
              <a:rPr lang="en-US" dirty="0"/>
              <a:t>ABUSE AGAINST THE APPLICANT – 6 months</a:t>
            </a:r>
            <a:endParaRPr lang="el-GR" dirty="0"/>
          </a:p>
        </p:txBody>
      </p:sp>
    </p:spTree>
    <p:extLst>
      <p:ext uri="{BB962C8B-B14F-4D97-AF65-F5344CB8AC3E}">
        <p14:creationId xmlns:p14="http://schemas.microsoft.com/office/powerpoint/2010/main" val="2122618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3BFA91-0D4C-9B5A-865C-08959110318C}"/>
              </a:ext>
            </a:extLst>
          </p:cNvPr>
          <p:cNvSpPr>
            <a:spLocks noGrp="1"/>
          </p:cNvSpPr>
          <p:nvPr>
            <p:ph type="title"/>
          </p:nvPr>
        </p:nvSpPr>
        <p:spPr/>
        <p:txBody>
          <a:bodyPr/>
          <a:lstStyle/>
          <a:p>
            <a:pPr algn="ctr"/>
            <a:r>
              <a:rPr lang="en-US" dirty="0">
                <a:solidFill>
                  <a:srgbClr val="FF0000"/>
                </a:solidFill>
              </a:rPr>
              <a:t>Purpose of the law</a:t>
            </a:r>
            <a:endParaRPr lang="el-GR" dirty="0">
              <a:solidFill>
                <a:srgbClr val="FF0000"/>
              </a:solidFill>
            </a:endParaRPr>
          </a:p>
        </p:txBody>
      </p:sp>
      <p:sp>
        <p:nvSpPr>
          <p:cNvPr id="3" name="Θέση περιεχομένου 2">
            <a:extLst>
              <a:ext uri="{FF2B5EF4-FFF2-40B4-BE49-F238E27FC236}">
                <a16:creationId xmlns:a16="http://schemas.microsoft.com/office/drawing/2014/main" id="{3D2A9F08-3BF3-C81A-F499-948F3C0D5D39}"/>
              </a:ext>
            </a:extLst>
          </p:cNvPr>
          <p:cNvSpPr>
            <a:spLocks noGrp="1"/>
          </p:cNvSpPr>
          <p:nvPr>
            <p:ph idx="1"/>
          </p:nvPr>
        </p:nvSpPr>
        <p:spPr/>
        <p:txBody>
          <a:bodyPr>
            <a:normAutofit lnSpcReduction="10000"/>
          </a:bodyPr>
          <a:lstStyle/>
          <a:p>
            <a:pPr indent="457200" algn="just">
              <a:lnSpc>
                <a:spcPct val="150000"/>
              </a:lnSpc>
            </a:pPr>
            <a:r>
              <a:rPr lang="en-US" sz="1800" dirty="0">
                <a:effectLst/>
                <a:latin typeface="Bookman Old Style" panose="02050604050505020204" pitchFamily="18" charset="0"/>
                <a:ea typeface="Calibri" panose="020F0502020204030204" pitchFamily="34" charset="0"/>
                <a:cs typeface="Arial" panose="020B0604020202020204" pitchFamily="34" charset="0"/>
              </a:rPr>
              <a:t>By the concept of “novelty”, the legislator seeks a balance between the exclusive right and free competition. That is, a patent (exclusive right) is granted only for new inventions.</a:t>
            </a:r>
            <a:endParaRPr lang="el-GR" sz="1800" dirty="0">
              <a:effectLst/>
              <a:latin typeface="Bookman Old Style" panose="02050604050505020204" pitchFamily="18" charset="0"/>
              <a:ea typeface="Calibri" panose="020F0502020204030204" pitchFamily="34" charset="0"/>
              <a:cs typeface="Arial" panose="020B0604020202020204" pitchFamily="34" charset="0"/>
            </a:endParaRPr>
          </a:p>
          <a:p>
            <a:pPr indent="457200" algn="just">
              <a:lnSpc>
                <a:spcPct val="150000"/>
              </a:lnSpc>
            </a:pPr>
            <a:r>
              <a:rPr lang="en-US" sz="1800" dirty="0">
                <a:effectLst/>
                <a:latin typeface="Bookman Old Style" panose="02050604050505020204" pitchFamily="18" charset="0"/>
                <a:ea typeface="Calibri" panose="020F0502020204030204" pitchFamily="34" charset="0"/>
                <a:cs typeface="Arial" panose="020B0604020202020204" pitchFamily="34" charset="0"/>
              </a:rPr>
              <a:t>It also seeks a balance between the need to provide incentives (in the form of exclusive rights) for the production of new inventions and the need to disseminate technological knowledge.</a:t>
            </a:r>
            <a:endParaRPr lang="el-GR" sz="1800" dirty="0">
              <a:effectLst/>
              <a:latin typeface="Bookman Old Style" panose="02050604050505020204" pitchFamily="18" charset="0"/>
              <a:ea typeface="Calibri" panose="020F0502020204030204" pitchFamily="34" charset="0"/>
              <a:cs typeface="Arial" panose="020B0604020202020204" pitchFamily="34" charset="0"/>
            </a:endParaRPr>
          </a:p>
          <a:p>
            <a:pPr indent="457200" algn="just">
              <a:lnSpc>
                <a:spcPct val="150000"/>
              </a:lnSpc>
            </a:pPr>
            <a:r>
              <a:rPr lang="en-US" sz="1800" dirty="0">
                <a:effectLst/>
                <a:latin typeface="Bookman Old Style" panose="02050604050505020204" pitchFamily="18" charset="0"/>
                <a:ea typeface="Calibri" panose="020F0502020204030204" pitchFamily="34" charset="0"/>
                <a:cs typeface="Arial" panose="020B0604020202020204" pitchFamily="34" charset="0"/>
              </a:rPr>
              <a:t>With the presumption in </a:t>
            </a:r>
            <a:r>
              <a:rPr lang="en-US" sz="1800" dirty="0" err="1">
                <a:effectLst/>
                <a:latin typeface="Bookman Old Style" panose="02050604050505020204" pitchFamily="18" charset="0"/>
                <a:ea typeface="Calibri" panose="020F0502020204030204" pitchFamily="34" charset="0"/>
                <a:cs typeface="Arial" panose="020B0604020202020204" pitchFamily="34" charset="0"/>
              </a:rPr>
              <a:t>favour</a:t>
            </a:r>
            <a:r>
              <a:rPr lang="en-US" sz="1800" dirty="0">
                <a:effectLst/>
                <a:latin typeface="Bookman Old Style" panose="02050604050505020204" pitchFamily="18" charset="0"/>
                <a:ea typeface="Calibri" panose="020F0502020204030204" pitchFamily="34" charset="0"/>
                <a:cs typeface="Arial" panose="020B0604020202020204" pitchFamily="34" charset="0"/>
              </a:rPr>
              <a:t> of the applicant (First to File), the legislator seeks to encourage the filing of the patent as soon as possible, aiming at the dissemination of knowledge. The first to file is presumed to be the beneficiary. The first to file also acquires priority in time and takes precedence over subsequent applicants. Finally, the first to file causes the invalidity of other inventions filed later for the same technical rule.</a:t>
            </a:r>
            <a:endParaRPr lang="el-GR" sz="1800" dirty="0">
              <a:effectLst/>
              <a:latin typeface="Bookman Old Style" panose="02050604050505020204" pitchFamily="18" charset="0"/>
              <a:ea typeface="Calibri" panose="020F050202020403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1620534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7AA3BB-B48B-DD41-49B9-17438438DF93}"/>
              </a:ext>
            </a:extLst>
          </p:cNvPr>
          <p:cNvSpPr>
            <a:spLocks noGrp="1"/>
          </p:cNvSpPr>
          <p:nvPr>
            <p:ph type="title"/>
          </p:nvPr>
        </p:nvSpPr>
        <p:spPr/>
        <p:txBody>
          <a:bodyPr/>
          <a:lstStyle/>
          <a:p>
            <a:r>
              <a:rPr lang="pt-PT" sz="4400" i="1" u="sng" dirty="0">
                <a:effectLst/>
                <a:latin typeface="Bookman Old Style" panose="02050604050505020204" pitchFamily="18" charset="0"/>
                <a:ea typeface="Calibri" panose="020F0502020204030204" pitchFamily="34" charset="0"/>
                <a:cs typeface="Arial" panose="020B0604020202020204" pitchFamily="34" charset="0"/>
              </a:rPr>
              <a:t>PENNOCK v. DIALOGUE,</a:t>
            </a:r>
            <a:r>
              <a:rPr lang="pt-PT" sz="4400" dirty="0">
                <a:effectLst/>
                <a:latin typeface="Bookman Old Style" panose="02050604050505020204" pitchFamily="18" charset="0"/>
                <a:ea typeface="Calibri" panose="020F0502020204030204" pitchFamily="34" charset="0"/>
                <a:cs typeface="Arial" panose="020B0604020202020204" pitchFamily="34" charset="0"/>
              </a:rPr>
              <a:t> 1829, </a:t>
            </a:r>
            <a:r>
              <a:rPr lang="pt-PT" sz="4400" dirty="0" err="1">
                <a:effectLst/>
                <a:latin typeface="Bookman Old Style" panose="02050604050505020204" pitchFamily="18" charset="0"/>
                <a:ea typeface="Calibri" panose="020F0502020204030204" pitchFamily="34" charset="0"/>
                <a:cs typeface="Arial" panose="020B0604020202020204" pitchFamily="34" charset="0"/>
              </a:rPr>
              <a:t>S.Ct</a:t>
            </a:r>
            <a:r>
              <a:rPr lang="pt-PT" sz="4400" dirty="0">
                <a:effectLst/>
                <a:latin typeface="Bookman Old Style" panose="02050604050505020204" pitchFamily="18" charset="0"/>
                <a:ea typeface="Calibri" panose="020F0502020204030204" pitchFamily="34" charset="0"/>
                <a:cs typeface="Arial" panose="020B0604020202020204" pitchFamily="34" charset="0"/>
              </a:rPr>
              <a:t>.</a:t>
            </a:r>
            <a:br>
              <a:rPr lang="el-GR" sz="4400" dirty="0">
                <a:effectLst/>
                <a:latin typeface="Bookman Old Style" panose="02050604050505020204" pitchFamily="18" charset="0"/>
                <a:ea typeface="Calibri" panose="020F0502020204030204" pitchFamily="34" charset="0"/>
                <a:cs typeface="Arial" panose="020B0604020202020204" pitchFamily="34" charset="0"/>
              </a:rPr>
            </a:br>
            <a:endParaRPr lang="el-GR" dirty="0"/>
          </a:p>
        </p:txBody>
      </p:sp>
      <p:sp>
        <p:nvSpPr>
          <p:cNvPr id="3" name="Θέση περιεχομένου 2">
            <a:extLst>
              <a:ext uri="{FF2B5EF4-FFF2-40B4-BE49-F238E27FC236}">
                <a16:creationId xmlns:a16="http://schemas.microsoft.com/office/drawing/2014/main" id="{939907B5-FB76-6BDD-E6E7-57D8324F47A7}"/>
              </a:ext>
            </a:extLst>
          </p:cNvPr>
          <p:cNvSpPr>
            <a:spLocks noGrp="1"/>
          </p:cNvSpPr>
          <p:nvPr>
            <p:ph idx="1"/>
          </p:nvPr>
        </p:nvSpPr>
        <p:spPr/>
        <p:txBody>
          <a:bodyPr/>
          <a:lstStyle/>
          <a:p>
            <a:pPr indent="457200" algn="just">
              <a:lnSpc>
                <a:spcPct val="150000"/>
              </a:lnSpc>
            </a:pPr>
            <a:r>
              <a:rPr lang="en-US" sz="1800" dirty="0">
                <a:effectLst/>
                <a:latin typeface="Bookman Old Style" panose="02050604050505020204" pitchFamily="18" charset="0"/>
                <a:ea typeface="Calibri" panose="020F0502020204030204" pitchFamily="34" charset="0"/>
                <a:cs typeface="Arial" panose="020B0604020202020204" pitchFamily="34" charset="0"/>
              </a:rPr>
              <a:t>The invention was initially kept as a trade secret and was commercially exploited. An application for granting a patent was filed at a much later date.</a:t>
            </a:r>
            <a:endParaRPr lang="el-GR" sz="1800" dirty="0">
              <a:effectLst/>
              <a:latin typeface="Bookman Old Style" panose="02050604050505020204" pitchFamily="18" charset="0"/>
              <a:ea typeface="Calibri" panose="020F0502020204030204" pitchFamily="34" charset="0"/>
              <a:cs typeface="Arial" panose="020B0604020202020204" pitchFamily="34" charset="0"/>
            </a:endParaRPr>
          </a:p>
          <a:p>
            <a:pPr indent="457200" algn="just">
              <a:lnSpc>
                <a:spcPct val="150000"/>
              </a:lnSpc>
            </a:pPr>
            <a:r>
              <a:rPr lang="en-US" sz="1800" dirty="0">
                <a:effectLst/>
                <a:latin typeface="Bookman Old Style" panose="02050604050505020204" pitchFamily="18" charset="0"/>
                <a:ea typeface="Calibri" panose="020F0502020204030204" pitchFamily="34" charset="0"/>
                <a:cs typeface="Arial" panose="020B0604020202020204" pitchFamily="34" charset="0"/>
              </a:rPr>
              <a:t>It was held that the law provides protection for patents for a specific period of time in order to be surrendered in common use. The practice of holding an invention initially as confidential and then seeking to benefit from the protection of the patent is not lawful because it effectively circumvents - lengthens - the limited duration of the patent. When the application of the patent was filed, the invention was no longer novel / new.</a:t>
            </a:r>
            <a:endParaRPr lang="el-GR" sz="1800" dirty="0">
              <a:effectLst/>
              <a:latin typeface="Bookman Old Style" panose="02050604050505020204" pitchFamily="18" charset="0"/>
              <a:ea typeface="Calibri" panose="020F050202020403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2486865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19CD48-A911-8FF8-C308-5C3D21829337}"/>
              </a:ext>
            </a:extLst>
          </p:cNvPr>
          <p:cNvSpPr>
            <a:spLocks noGrp="1"/>
          </p:cNvSpPr>
          <p:nvPr>
            <p:ph type="title"/>
          </p:nvPr>
        </p:nvSpPr>
        <p:spPr/>
        <p:txBody>
          <a:bodyPr>
            <a:normAutofit/>
          </a:bodyPr>
          <a:lstStyle/>
          <a:p>
            <a:r>
              <a:rPr lang="en-US" sz="4800" i="1" u="sng" dirty="0">
                <a:effectLst/>
                <a:latin typeface="Bookman Old Style" panose="02050604050505020204" pitchFamily="18" charset="0"/>
                <a:ea typeface="Calibri" panose="020F0502020204030204" pitchFamily="34" charset="0"/>
                <a:cs typeface="Arial" panose="020B0604020202020204" pitchFamily="34" charset="0"/>
              </a:rPr>
              <a:t>GAYLER v. WILDER,</a:t>
            </a:r>
            <a:r>
              <a:rPr lang="en-US" sz="4800" dirty="0">
                <a:effectLst/>
                <a:latin typeface="Bookman Old Style" panose="02050604050505020204" pitchFamily="18" charset="0"/>
                <a:ea typeface="Calibri" panose="020F0502020204030204" pitchFamily="34" charset="0"/>
                <a:cs typeface="Arial" panose="020B0604020202020204" pitchFamily="34" charset="0"/>
              </a:rPr>
              <a:t> 1850, </a:t>
            </a:r>
            <a:r>
              <a:rPr lang="en-US" sz="4800" dirty="0" err="1">
                <a:effectLst/>
                <a:latin typeface="Bookman Old Style" panose="02050604050505020204" pitchFamily="18" charset="0"/>
                <a:ea typeface="Calibri" panose="020F0502020204030204" pitchFamily="34" charset="0"/>
                <a:cs typeface="Arial" panose="020B0604020202020204" pitchFamily="34" charset="0"/>
              </a:rPr>
              <a:t>S.Ct</a:t>
            </a:r>
            <a:r>
              <a:rPr lang="en-US" sz="4800" dirty="0">
                <a:effectLst/>
                <a:latin typeface="Bookman Old Style" panose="02050604050505020204" pitchFamily="18" charset="0"/>
                <a:ea typeface="Calibri" panose="020F0502020204030204" pitchFamily="34" charset="0"/>
                <a:cs typeface="Arial" panose="020B0604020202020204" pitchFamily="34" charset="0"/>
              </a:rPr>
              <a:t>.</a:t>
            </a:r>
            <a:endParaRPr lang="el-GR" sz="4800" dirty="0"/>
          </a:p>
        </p:txBody>
      </p:sp>
      <p:sp>
        <p:nvSpPr>
          <p:cNvPr id="3" name="Θέση περιεχομένου 2">
            <a:extLst>
              <a:ext uri="{FF2B5EF4-FFF2-40B4-BE49-F238E27FC236}">
                <a16:creationId xmlns:a16="http://schemas.microsoft.com/office/drawing/2014/main" id="{513B0BEC-5E5F-DAE8-C13F-52FBD49C5AFF}"/>
              </a:ext>
            </a:extLst>
          </p:cNvPr>
          <p:cNvSpPr>
            <a:spLocks noGrp="1"/>
          </p:cNvSpPr>
          <p:nvPr>
            <p:ph idx="1"/>
          </p:nvPr>
        </p:nvSpPr>
        <p:spPr/>
        <p:txBody>
          <a:bodyPr/>
          <a:lstStyle/>
          <a:p>
            <a:pPr indent="457200" algn="just">
              <a:lnSpc>
                <a:spcPct val="150000"/>
              </a:lnSpc>
            </a:pPr>
            <a:r>
              <a:rPr lang="en-US" sz="1800" dirty="0">
                <a:effectLst/>
                <a:latin typeface="Bookman Old Style" panose="02050604050505020204" pitchFamily="18" charset="0"/>
                <a:ea typeface="Calibri" panose="020F0502020204030204" pitchFamily="34" charset="0"/>
                <a:cs typeface="Arial" panose="020B0604020202020204" pitchFamily="34" charset="0"/>
              </a:rPr>
              <a:t>It involved / concerned a vault mechanism.</a:t>
            </a:r>
            <a:endParaRPr lang="el-GR" sz="1800" dirty="0">
              <a:effectLst/>
              <a:latin typeface="Bookman Old Style" panose="02050604050505020204" pitchFamily="18" charset="0"/>
              <a:ea typeface="Calibri" panose="020F0502020204030204" pitchFamily="34" charset="0"/>
              <a:cs typeface="Arial" panose="020B0604020202020204" pitchFamily="34" charset="0"/>
            </a:endParaRPr>
          </a:p>
          <a:p>
            <a:pPr indent="457200" algn="just">
              <a:lnSpc>
                <a:spcPct val="150000"/>
              </a:lnSpc>
            </a:pPr>
            <a:r>
              <a:rPr lang="en-US" sz="1800" dirty="0">
                <a:effectLst/>
                <a:latin typeface="Bookman Old Style" panose="02050604050505020204" pitchFamily="18" charset="0"/>
                <a:ea typeface="Calibri" panose="020F0502020204030204" pitchFamily="34" charset="0"/>
                <a:cs typeface="Arial" panose="020B0604020202020204" pitchFamily="34" charset="0"/>
              </a:rPr>
              <a:t>The technical rule of the protected patent had been previously used by an individual, but only for his own private use, having kept it secret and confidential for his lifetime; upon his death, it was no longer known.</a:t>
            </a:r>
            <a:endParaRPr lang="el-GR" sz="1800" dirty="0">
              <a:effectLst/>
              <a:latin typeface="Bookman Old Style" panose="02050604050505020204" pitchFamily="18" charset="0"/>
              <a:ea typeface="Calibri" panose="020F0502020204030204" pitchFamily="34" charset="0"/>
              <a:cs typeface="Arial" panose="020B0604020202020204" pitchFamily="34" charset="0"/>
            </a:endParaRPr>
          </a:p>
          <a:p>
            <a:pPr indent="457200" algn="just">
              <a:lnSpc>
                <a:spcPct val="150000"/>
              </a:lnSpc>
            </a:pPr>
            <a:r>
              <a:rPr lang="en-US" sz="1800" dirty="0">
                <a:effectLst/>
                <a:latin typeface="Bookman Old Style" panose="02050604050505020204" pitchFamily="18" charset="0"/>
                <a:ea typeface="Calibri" panose="020F0502020204030204" pitchFamily="34" charset="0"/>
                <a:cs typeface="Arial" panose="020B0604020202020204" pitchFamily="34" charset="0"/>
              </a:rPr>
              <a:t>It was held that there was no notification and the element of novelty was present indeed. The technical rule was only the private knowledge of a person, who kept it secret, and upon his death, this knowledge was lost.       </a:t>
            </a:r>
            <a:endParaRPr lang="el-GR" sz="1800" dirty="0">
              <a:effectLst/>
              <a:latin typeface="Bookman Old Style" panose="02050604050505020204" pitchFamily="18" charset="0"/>
              <a:ea typeface="Calibri" panose="020F050202020403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184007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A3B37D-AA6D-366B-F7F6-A66CF66B5FFB}"/>
              </a:ext>
            </a:extLst>
          </p:cNvPr>
          <p:cNvSpPr>
            <a:spLocks noGrp="1"/>
          </p:cNvSpPr>
          <p:nvPr>
            <p:ph type="title"/>
          </p:nvPr>
        </p:nvSpPr>
        <p:spPr/>
        <p:txBody>
          <a:bodyPr/>
          <a:lstStyle/>
          <a:p>
            <a:r>
              <a:rPr lang="en-US" sz="4400" i="1" u="sng" dirty="0">
                <a:effectLst/>
                <a:latin typeface="Bookman Old Style" panose="02050604050505020204" pitchFamily="18" charset="0"/>
                <a:ea typeface="Calibri" panose="020F0502020204030204" pitchFamily="34" charset="0"/>
                <a:cs typeface="Arial" panose="020B0604020202020204" pitchFamily="34" charset="0"/>
              </a:rPr>
              <a:t>CITY OF ELISABETH,</a:t>
            </a:r>
            <a:r>
              <a:rPr lang="en-US" sz="4400" dirty="0">
                <a:effectLst/>
                <a:latin typeface="Bookman Old Style" panose="02050604050505020204" pitchFamily="18" charset="0"/>
                <a:ea typeface="Calibri" panose="020F0502020204030204" pitchFamily="34" charset="0"/>
                <a:cs typeface="Arial" panose="020B0604020202020204" pitchFamily="34" charset="0"/>
              </a:rPr>
              <a:t> 1878, </a:t>
            </a:r>
            <a:r>
              <a:rPr lang="en-US" sz="4400" dirty="0" err="1">
                <a:effectLst/>
                <a:latin typeface="Bookman Old Style" panose="02050604050505020204" pitchFamily="18" charset="0"/>
                <a:ea typeface="Calibri" panose="020F0502020204030204" pitchFamily="34" charset="0"/>
                <a:cs typeface="Arial" panose="020B0604020202020204" pitchFamily="34" charset="0"/>
              </a:rPr>
              <a:t>S.Ct</a:t>
            </a:r>
            <a:r>
              <a:rPr lang="en-US" sz="4400" dirty="0">
                <a:effectLst/>
                <a:latin typeface="Bookman Old Style" panose="02050604050505020204" pitchFamily="18" charset="0"/>
                <a:ea typeface="Calibri" panose="020F0502020204030204" pitchFamily="34" charset="0"/>
                <a:cs typeface="Arial" panose="020B0604020202020204" pitchFamily="34" charset="0"/>
              </a:rPr>
              <a:t>.</a:t>
            </a:r>
            <a:br>
              <a:rPr lang="el-GR" sz="4400" dirty="0">
                <a:effectLst/>
                <a:latin typeface="Bookman Old Style" panose="02050604050505020204" pitchFamily="18" charset="0"/>
                <a:ea typeface="Calibri" panose="020F0502020204030204" pitchFamily="34" charset="0"/>
                <a:cs typeface="Arial" panose="020B0604020202020204" pitchFamily="34" charset="0"/>
              </a:rPr>
            </a:br>
            <a:endParaRPr lang="el-GR" dirty="0"/>
          </a:p>
        </p:txBody>
      </p:sp>
      <p:sp>
        <p:nvSpPr>
          <p:cNvPr id="3" name="Θέση περιεχομένου 2">
            <a:extLst>
              <a:ext uri="{FF2B5EF4-FFF2-40B4-BE49-F238E27FC236}">
                <a16:creationId xmlns:a16="http://schemas.microsoft.com/office/drawing/2014/main" id="{7D5DBA06-0B09-06CD-3F59-8FB25E3735A2}"/>
              </a:ext>
            </a:extLst>
          </p:cNvPr>
          <p:cNvSpPr>
            <a:spLocks noGrp="1"/>
          </p:cNvSpPr>
          <p:nvPr>
            <p:ph idx="1"/>
          </p:nvPr>
        </p:nvSpPr>
        <p:spPr/>
        <p:txBody>
          <a:bodyPr>
            <a:normAutofit lnSpcReduction="10000"/>
          </a:bodyPr>
          <a:lstStyle/>
          <a:p>
            <a:pPr indent="457200" algn="just">
              <a:lnSpc>
                <a:spcPct val="150000"/>
              </a:lnSpc>
            </a:pPr>
            <a:r>
              <a:rPr lang="en-US" sz="1800" dirty="0">
                <a:effectLst/>
                <a:latin typeface="Bookman Old Style" panose="02050604050505020204" pitchFamily="18" charset="0"/>
                <a:ea typeface="Calibri" panose="020F0502020204030204" pitchFamily="34" charset="0"/>
                <a:cs typeface="Arial" panose="020B0604020202020204" pitchFamily="34" charset="0"/>
              </a:rPr>
              <a:t>The inventor had made experimental use of the invention to confirm its effectiveness. Knowledge of this experimental use had been widely spread. The invention was related to the way of placing materials for paving roads.</a:t>
            </a:r>
            <a:endParaRPr lang="el-GR" sz="1800" dirty="0">
              <a:effectLst/>
              <a:latin typeface="Bookman Old Style" panose="02050604050505020204" pitchFamily="18" charset="0"/>
              <a:ea typeface="Calibri" panose="020F0502020204030204" pitchFamily="34" charset="0"/>
              <a:cs typeface="Arial" panose="020B0604020202020204" pitchFamily="34" charset="0"/>
            </a:endParaRPr>
          </a:p>
          <a:p>
            <a:pPr indent="457200" algn="just">
              <a:lnSpc>
                <a:spcPct val="150000"/>
              </a:lnSpc>
            </a:pPr>
            <a:r>
              <a:rPr lang="en-US" sz="1800" dirty="0">
                <a:effectLst/>
                <a:latin typeface="Bookman Old Style" panose="02050604050505020204" pitchFamily="18" charset="0"/>
                <a:ea typeface="Calibri" panose="020F0502020204030204" pitchFamily="34" charset="0"/>
                <a:cs typeface="Arial" panose="020B0604020202020204" pitchFamily="34" charset="0"/>
              </a:rPr>
              <a:t>It was held that even though third parties had knowledge of the invention, the element of novelty was not negated or lost because / due to the fact that this knowledge was the result of experimental use.</a:t>
            </a:r>
            <a:endParaRPr lang="el-GR" sz="1800" dirty="0">
              <a:effectLst/>
              <a:latin typeface="Bookman Old Style" panose="02050604050505020204" pitchFamily="18" charset="0"/>
              <a:ea typeface="Calibri" panose="020F0502020204030204" pitchFamily="34" charset="0"/>
              <a:cs typeface="Arial" panose="020B0604020202020204" pitchFamily="34" charset="0"/>
            </a:endParaRPr>
          </a:p>
          <a:p>
            <a:pPr indent="457200" algn="just">
              <a:lnSpc>
                <a:spcPct val="150000"/>
              </a:lnSpc>
            </a:pPr>
            <a:r>
              <a:rPr lang="en-US" sz="1800" dirty="0">
                <a:effectLst/>
                <a:latin typeface="Bookman Old Style" panose="02050604050505020204" pitchFamily="18" charset="0"/>
                <a:ea typeface="Calibri" panose="020F0502020204030204" pitchFamily="34" charset="0"/>
                <a:cs typeface="Arial" panose="020B0604020202020204" pitchFamily="34" charset="0"/>
              </a:rPr>
              <a:t>For the field of experimental use, please see also the later decision </a:t>
            </a:r>
            <a:r>
              <a:rPr lang="en-US" sz="1800" i="1" u="sng" dirty="0">
                <a:effectLst/>
                <a:latin typeface="Bookman Old Style" panose="02050604050505020204" pitchFamily="18" charset="0"/>
                <a:ea typeface="Calibri" panose="020F0502020204030204" pitchFamily="34" charset="0"/>
                <a:cs typeface="Arial" panose="020B0604020202020204" pitchFamily="34" charset="0"/>
              </a:rPr>
              <a:t>EMD v. GE,</a:t>
            </a:r>
            <a:r>
              <a:rPr lang="en-US" sz="1800" dirty="0">
                <a:effectLst/>
                <a:latin typeface="Bookman Old Style" panose="02050604050505020204" pitchFamily="18" charset="0"/>
                <a:ea typeface="Calibri" panose="020F0502020204030204" pitchFamily="34" charset="0"/>
                <a:cs typeface="Arial" panose="020B0604020202020204" pitchFamily="34" charset="0"/>
              </a:rPr>
              <a:t> 2005, </a:t>
            </a:r>
            <a:r>
              <a:rPr lang="en-US" sz="1800" dirty="0" err="1">
                <a:effectLst/>
                <a:latin typeface="Bookman Old Style" panose="02050604050505020204" pitchFamily="18" charset="0"/>
                <a:ea typeface="Calibri" panose="020F0502020204030204" pitchFamily="34" charset="0"/>
                <a:cs typeface="Arial" panose="020B0604020202020204" pitchFamily="34" charset="0"/>
              </a:rPr>
              <a:t>F.Cir</a:t>
            </a:r>
            <a:r>
              <a:rPr lang="en-US" sz="1800" dirty="0">
                <a:effectLst/>
                <a:latin typeface="Bookman Old Style" panose="02050604050505020204" pitchFamily="18" charset="0"/>
                <a:ea typeface="Calibri" panose="020F0502020204030204" pitchFamily="34" charset="0"/>
                <a:cs typeface="Arial" panose="020B0604020202020204" pitchFamily="34" charset="0"/>
              </a:rPr>
              <a:t>.: This decision confirmed that experimental use does not catalyze the novelty of the invention, if such experimental use is objectively necessary. The decision listed thirteen factors that help diagnose whether experimental use is deemed necessary.  </a:t>
            </a:r>
            <a:endParaRPr lang="el-GR" sz="1800" dirty="0">
              <a:effectLst/>
              <a:latin typeface="Bookman Old Style" panose="02050604050505020204" pitchFamily="18" charset="0"/>
              <a:ea typeface="Calibri" panose="020F050202020403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3710720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9A1E03-11AB-4FC4-6308-5194CA712E4E}"/>
              </a:ext>
            </a:extLst>
          </p:cNvPr>
          <p:cNvSpPr>
            <a:spLocks noGrp="1"/>
          </p:cNvSpPr>
          <p:nvPr>
            <p:ph type="title"/>
          </p:nvPr>
        </p:nvSpPr>
        <p:spPr/>
        <p:txBody>
          <a:bodyPr/>
          <a:lstStyle/>
          <a:p>
            <a:r>
              <a:rPr lang="en-US" sz="4400" i="1" u="sng" dirty="0">
                <a:effectLst/>
                <a:latin typeface="Bookman Old Style" panose="02050604050505020204" pitchFamily="18" charset="0"/>
                <a:ea typeface="Calibri" panose="020F0502020204030204" pitchFamily="34" charset="0"/>
                <a:cs typeface="Arial" panose="020B0604020202020204" pitchFamily="34" charset="0"/>
              </a:rPr>
              <a:t>EGBERT v. LIPPMANN</a:t>
            </a:r>
            <a:r>
              <a:rPr lang="en-US" sz="4400" dirty="0">
                <a:effectLst/>
                <a:latin typeface="Bookman Old Style" panose="02050604050505020204" pitchFamily="18" charset="0"/>
                <a:ea typeface="Calibri" panose="020F0502020204030204" pitchFamily="34" charset="0"/>
                <a:cs typeface="Arial" panose="020B0604020202020204" pitchFamily="34" charset="0"/>
              </a:rPr>
              <a:t>, 1881, </a:t>
            </a:r>
            <a:r>
              <a:rPr lang="en-US" sz="4400" dirty="0" err="1">
                <a:effectLst/>
                <a:latin typeface="Bookman Old Style" panose="02050604050505020204" pitchFamily="18" charset="0"/>
                <a:ea typeface="Calibri" panose="020F0502020204030204" pitchFamily="34" charset="0"/>
                <a:cs typeface="Arial" panose="020B0604020202020204" pitchFamily="34" charset="0"/>
              </a:rPr>
              <a:t>S.Ct</a:t>
            </a:r>
            <a:r>
              <a:rPr lang="en-US" sz="4400" dirty="0">
                <a:effectLst/>
                <a:latin typeface="Bookman Old Style" panose="02050604050505020204" pitchFamily="18" charset="0"/>
                <a:ea typeface="Calibri" panose="020F0502020204030204" pitchFamily="34" charset="0"/>
                <a:cs typeface="Arial" panose="020B0604020202020204" pitchFamily="34" charset="0"/>
              </a:rPr>
              <a:t>.</a:t>
            </a:r>
            <a:br>
              <a:rPr lang="el-GR" sz="4400" dirty="0">
                <a:effectLst/>
                <a:latin typeface="Bookman Old Style" panose="02050604050505020204" pitchFamily="18" charset="0"/>
                <a:ea typeface="Calibri" panose="020F0502020204030204" pitchFamily="34" charset="0"/>
                <a:cs typeface="Arial" panose="020B0604020202020204" pitchFamily="34" charset="0"/>
              </a:rPr>
            </a:br>
            <a:endParaRPr lang="el-GR" dirty="0"/>
          </a:p>
        </p:txBody>
      </p:sp>
      <p:sp>
        <p:nvSpPr>
          <p:cNvPr id="3" name="Θέση περιεχομένου 2">
            <a:extLst>
              <a:ext uri="{FF2B5EF4-FFF2-40B4-BE49-F238E27FC236}">
                <a16:creationId xmlns:a16="http://schemas.microsoft.com/office/drawing/2014/main" id="{FE4436D9-AC94-7C0E-1080-BB660BF2AB3E}"/>
              </a:ext>
            </a:extLst>
          </p:cNvPr>
          <p:cNvSpPr>
            <a:spLocks noGrp="1"/>
          </p:cNvSpPr>
          <p:nvPr>
            <p:ph idx="1"/>
          </p:nvPr>
        </p:nvSpPr>
        <p:spPr/>
        <p:txBody>
          <a:bodyPr>
            <a:normAutofit fontScale="92500" lnSpcReduction="10000"/>
          </a:bodyPr>
          <a:lstStyle/>
          <a:p>
            <a:pPr indent="457200" algn="just">
              <a:lnSpc>
                <a:spcPct val="150000"/>
              </a:lnSpc>
            </a:pPr>
            <a:r>
              <a:rPr lang="en-US" sz="1800" dirty="0">
                <a:effectLst/>
                <a:latin typeface="Bookman Old Style" panose="02050604050505020204" pitchFamily="18" charset="0"/>
                <a:ea typeface="Calibri" panose="020F0502020204030204" pitchFamily="34" charset="0"/>
                <a:cs typeface="Arial" panose="020B0604020202020204" pitchFamily="34" charset="0"/>
              </a:rPr>
              <a:t>The case concerned a support mechanism for women's corsets.</a:t>
            </a:r>
            <a:endParaRPr lang="el-GR" sz="1800" dirty="0">
              <a:effectLst/>
              <a:latin typeface="Bookman Old Style" panose="02050604050505020204" pitchFamily="18" charset="0"/>
              <a:ea typeface="Calibri" panose="020F0502020204030204" pitchFamily="34" charset="0"/>
              <a:cs typeface="Arial" panose="020B0604020202020204" pitchFamily="34" charset="0"/>
            </a:endParaRPr>
          </a:p>
          <a:p>
            <a:pPr indent="457200" algn="just">
              <a:lnSpc>
                <a:spcPct val="150000"/>
              </a:lnSpc>
            </a:pPr>
            <a:r>
              <a:rPr lang="en-US" sz="1800" dirty="0">
                <a:effectLst/>
                <a:latin typeface="Bookman Old Style" panose="02050604050505020204" pitchFamily="18" charset="0"/>
                <a:ea typeface="Calibri" panose="020F0502020204030204" pitchFamily="34" charset="0"/>
                <a:cs typeface="Arial" panose="020B0604020202020204" pitchFamily="34" charset="0"/>
              </a:rPr>
              <a:t>The inventor had used for many years the mechanism only on his wife's corsets. It was a purely private use, as the corset is a product that is worn under the clothes and is not visible. At one point, the inventor had also shown the invention privately to a friend. After several years, the inventor filed an application and a patent was granted. On the basis of the patent, he brought an action against the defendant, who had, in the meantime, invented a similar corset support mechanism himself.</a:t>
            </a:r>
            <a:endParaRPr lang="el-GR" sz="1800" dirty="0">
              <a:effectLst/>
              <a:latin typeface="Bookman Old Style" panose="02050604050505020204" pitchFamily="18" charset="0"/>
              <a:ea typeface="Calibri" panose="020F0502020204030204" pitchFamily="34" charset="0"/>
              <a:cs typeface="Arial" panose="020B0604020202020204" pitchFamily="34" charset="0"/>
            </a:endParaRPr>
          </a:p>
          <a:p>
            <a:pPr indent="457200" algn="just">
              <a:lnSpc>
                <a:spcPct val="150000"/>
              </a:lnSpc>
            </a:pPr>
            <a:r>
              <a:rPr lang="en-US" sz="1800" dirty="0">
                <a:effectLst/>
                <a:latin typeface="Bookman Old Style" panose="02050604050505020204" pitchFamily="18" charset="0"/>
                <a:ea typeface="Calibri" panose="020F0502020204030204" pitchFamily="34" charset="0"/>
                <a:cs typeface="Arial" panose="020B0604020202020204" pitchFamily="34" charset="0"/>
              </a:rPr>
              <a:t>It was held that the prior use, even if entirely private, constituted a disclosure and that the invention, when the application for patent, was filed, was no longer new. The judgment particularly </a:t>
            </a:r>
            <a:r>
              <a:rPr lang="en-US" sz="1800" dirty="0" err="1">
                <a:effectLst/>
                <a:latin typeface="Bookman Old Style" panose="02050604050505020204" pitchFamily="18" charset="0"/>
                <a:ea typeface="Calibri" panose="020F0502020204030204" pitchFamily="34" charset="0"/>
                <a:cs typeface="Arial" panose="020B0604020202020204" pitchFamily="34" charset="0"/>
              </a:rPr>
              <a:t>criticised</a:t>
            </a:r>
            <a:r>
              <a:rPr lang="en-US" sz="1800" dirty="0">
                <a:effectLst/>
                <a:latin typeface="Bookman Old Style" panose="02050604050505020204" pitchFamily="18" charset="0"/>
                <a:ea typeface="Calibri" panose="020F0502020204030204" pitchFamily="34" charset="0"/>
                <a:cs typeface="Arial" panose="020B0604020202020204" pitchFamily="34" charset="0"/>
              </a:rPr>
              <a:t> the lack of interest on the part of the inventor in filing the invention in time.</a:t>
            </a:r>
            <a:endParaRPr lang="el-GR" sz="1800" dirty="0">
              <a:effectLst/>
              <a:latin typeface="Bookman Old Style" panose="02050604050505020204" pitchFamily="18" charset="0"/>
              <a:ea typeface="Calibri" panose="020F050202020403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96681712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1168</Words>
  <Application>Microsoft Office PowerPoint</Application>
  <PresentationFormat>Ευρεία οθόνη</PresentationFormat>
  <Paragraphs>59</Paragraphs>
  <Slides>13</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13</vt:i4>
      </vt:variant>
    </vt:vector>
  </HeadingPairs>
  <TitlesOfParts>
    <vt:vector size="18" baseType="lpstr">
      <vt:lpstr>Arial</vt:lpstr>
      <vt:lpstr>Bookman Old Style</vt:lpstr>
      <vt:lpstr>Calibri</vt:lpstr>
      <vt:lpstr>Calibri Light</vt:lpstr>
      <vt:lpstr>Θέμα του Office</vt:lpstr>
      <vt:lpstr>NOVELTY</vt:lpstr>
      <vt:lpstr>NOVELTY CONCEPTS</vt:lpstr>
      <vt:lpstr>COMMON DISCLOSURES</vt:lpstr>
      <vt:lpstr>EXCEPTIONS TO DISCLOSURE</vt:lpstr>
      <vt:lpstr>Purpose of the law</vt:lpstr>
      <vt:lpstr>PENNOCK v. DIALOGUE, 1829, S.Ct. </vt:lpstr>
      <vt:lpstr>GAYLER v. WILDER, 1850, S.Ct.</vt:lpstr>
      <vt:lpstr>CITY OF ELISABETH, 1878, S.Ct. </vt:lpstr>
      <vt:lpstr>EGBERT v. LIPPMANN, 1881, S.Ct. </vt:lpstr>
      <vt:lpstr>ROSAIRE v. BARIOD, 1955, FedCir. </vt:lpstr>
      <vt:lpstr>PFAFF v. WELLS, 1998, S.Ct. </vt:lpstr>
      <vt:lpstr>ATLAS POWDER v. IRECO, 1999, Fed.Cir. </vt:lpstr>
      <vt:lpstr>IN RE KLOPFENSTEIN, 2004, Fed.Cir.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NOVELTY</dc:title>
  <dc:creator>ΧΡΗΣΤΟΣ ΧΡΥΣΑΝΘΗΣ</dc:creator>
  <cp:lastModifiedBy>ΧΡΗΣΤΟΣ ΧΡΥΣΑΝΘΗΣ</cp:lastModifiedBy>
  <cp:revision>1</cp:revision>
  <dcterms:created xsi:type="dcterms:W3CDTF">2023-11-28T21:57:40Z</dcterms:created>
  <dcterms:modified xsi:type="dcterms:W3CDTF">2023-11-28T22:10:15Z</dcterms:modified>
</cp:coreProperties>
</file>