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256" r:id="rId2"/>
    <p:sldId id="257" r:id="rId3"/>
    <p:sldId id="258" r:id="rId4"/>
    <p:sldId id="259" r:id="rId5"/>
    <p:sldId id="260" r:id="rId6"/>
    <p:sldId id="261" r:id="rId7"/>
    <p:sldId id="262" r:id="rId8"/>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p:cViewPr varScale="1">
        <p:scale>
          <a:sx n="63" d="100"/>
          <a:sy n="63" d="100"/>
        </p:scale>
        <p:origin x="730" y="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C30D36-2D91-4507-9F18-B005F28AABC9}" type="datetimeFigureOut">
              <a:rPr lang="el-GR" smtClean="0"/>
              <a:t>5/4/2020</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69A9DA-8B41-4272-9471-8AE0850F79D2}" type="slidenum">
              <a:rPr lang="el-GR" smtClean="0"/>
              <a:t>‹#›</a:t>
            </a:fld>
            <a:endParaRPr lang="el-GR"/>
          </a:p>
        </p:txBody>
      </p:sp>
    </p:spTree>
    <p:extLst>
      <p:ext uri="{BB962C8B-B14F-4D97-AF65-F5344CB8AC3E}">
        <p14:creationId xmlns:p14="http://schemas.microsoft.com/office/powerpoint/2010/main" val="2043577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8369A9DA-8B41-4272-9471-8AE0850F79D2}" type="slidenum">
              <a:rPr lang="el-GR" smtClean="0"/>
              <a:t>1</a:t>
            </a:fld>
            <a:endParaRPr lang="el-GR"/>
          </a:p>
        </p:txBody>
      </p:sp>
    </p:spTree>
    <p:extLst>
      <p:ext uri="{BB962C8B-B14F-4D97-AF65-F5344CB8AC3E}">
        <p14:creationId xmlns:p14="http://schemas.microsoft.com/office/powerpoint/2010/main" val="20138930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4000" y="1122363"/>
            <a:ext cx="9144000" cy="2387600"/>
          </a:xfrm>
        </p:spPr>
        <p:txBody>
          <a:bodyPr anchor="b"/>
          <a:lstStyle>
            <a:lvl1pPr algn="ctr">
              <a:defRPr sz="6000"/>
            </a:lvl1pPr>
          </a:lstStyle>
          <a:p>
            <a:r>
              <a:rPr lang="el-GR" smtClean="0"/>
              <a:t>Στυλ κύριου τίτλου</a:t>
            </a:r>
            <a:endParaRPr lang="el-GR"/>
          </a:p>
        </p:txBody>
      </p:sp>
      <p:sp>
        <p:nvSpPr>
          <p:cNvPr id="3" name="Υπότιτλο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8710A1A0-CCC9-4575-8D6A-086649E89B1C}" type="datetime1">
              <a:rPr lang="el-GR" smtClean="0"/>
              <a:t>5/4/2020</a:t>
            </a:fld>
            <a:endParaRPr lang="el-GR"/>
          </a:p>
        </p:txBody>
      </p:sp>
      <p:sp>
        <p:nvSpPr>
          <p:cNvPr id="5" name="Θέση υποσέλιδου 4"/>
          <p:cNvSpPr>
            <a:spLocks noGrp="1"/>
          </p:cNvSpPr>
          <p:nvPr>
            <p:ph type="ftr" sz="quarter" idx="11"/>
          </p:nvPr>
        </p:nvSpPr>
        <p:spPr/>
        <p:txBody>
          <a:bodyPr/>
          <a:lstStyle/>
          <a:p>
            <a:r>
              <a:rPr lang="en-US" smtClean="0"/>
              <a:t>Christos Chrissanthis</a:t>
            </a:r>
            <a:endParaRPr lang="el-GR"/>
          </a:p>
        </p:txBody>
      </p:sp>
      <p:sp>
        <p:nvSpPr>
          <p:cNvPr id="6" name="Θέση αριθμού διαφάνειας 5"/>
          <p:cNvSpPr>
            <a:spLocks noGrp="1"/>
          </p:cNvSpPr>
          <p:nvPr>
            <p:ph type="sldNum" sz="quarter" idx="12"/>
          </p:nvPr>
        </p:nvSpPr>
        <p:spPr/>
        <p:txBody>
          <a:bodyPr/>
          <a:lstStyle/>
          <a:p>
            <a:fld id="{2A1D8F95-6342-4A06-87DA-1D807BC4C4E6}" type="slidenum">
              <a:rPr lang="el-GR" smtClean="0"/>
              <a:t>‹#›</a:t>
            </a:fld>
            <a:endParaRPr lang="el-GR"/>
          </a:p>
        </p:txBody>
      </p:sp>
    </p:spTree>
    <p:extLst>
      <p:ext uri="{BB962C8B-B14F-4D97-AF65-F5344CB8AC3E}">
        <p14:creationId xmlns:p14="http://schemas.microsoft.com/office/powerpoint/2010/main" val="26722834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7E974964-E40A-4061-8689-1F027B00CB42}" type="datetime1">
              <a:rPr lang="el-GR" smtClean="0"/>
              <a:t>5/4/2020</a:t>
            </a:fld>
            <a:endParaRPr lang="el-GR"/>
          </a:p>
        </p:txBody>
      </p:sp>
      <p:sp>
        <p:nvSpPr>
          <p:cNvPr id="5" name="Θέση υποσέλιδου 4"/>
          <p:cNvSpPr>
            <a:spLocks noGrp="1"/>
          </p:cNvSpPr>
          <p:nvPr>
            <p:ph type="ftr" sz="quarter" idx="11"/>
          </p:nvPr>
        </p:nvSpPr>
        <p:spPr/>
        <p:txBody>
          <a:bodyPr/>
          <a:lstStyle/>
          <a:p>
            <a:r>
              <a:rPr lang="en-US" smtClean="0"/>
              <a:t>Christos Chrissanthis</a:t>
            </a:r>
            <a:endParaRPr lang="el-GR"/>
          </a:p>
        </p:txBody>
      </p:sp>
      <p:sp>
        <p:nvSpPr>
          <p:cNvPr id="6" name="Θέση αριθμού διαφάνειας 5"/>
          <p:cNvSpPr>
            <a:spLocks noGrp="1"/>
          </p:cNvSpPr>
          <p:nvPr>
            <p:ph type="sldNum" sz="quarter" idx="12"/>
          </p:nvPr>
        </p:nvSpPr>
        <p:spPr/>
        <p:txBody>
          <a:bodyPr/>
          <a:lstStyle/>
          <a:p>
            <a:fld id="{2A1D8F95-6342-4A06-87DA-1D807BC4C4E6}" type="slidenum">
              <a:rPr lang="el-GR" smtClean="0"/>
              <a:t>‹#›</a:t>
            </a:fld>
            <a:endParaRPr lang="el-GR"/>
          </a:p>
        </p:txBody>
      </p:sp>
    </p:spTree>
    <p:extLst>
      <p:ext uri="{BB962C8B-B14F-4D97-AF65-F5344CB8AC3E}">
        <p14:creationId xmlns:p14="http://schemas.microsoft.com/office/powerpoint/2010/main" val="4943338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724900" y="365125"/>
            <a:ext cx="2628900" cy="5811838"/>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838200" y="365125"/>
            <a:ext cx="7734300" cy="5811838"/>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4C0E7F5-180E-46B0-81BE-DA8701C5DA12}" type="datetime1">
              <a:rPr lang="el-GR" smtClean="0"/>
              <a:t>5/4/2020</a:t>
            </a:fld>
            <a:endParaRPr lang="el-GR"/>
          </a:p>
        </p:txBody>
      </p:sp>
      <p:sp>
        <p:nvSpPr>
          <p:cNvPr id="5" name="Θέση υποσέλιδου 4"/>
          <p:cNvSpPr>
            <a:spLocks noGrp="1"/>
          </p:cNvSpPr>
          <p:nvPr>
            <p:ph type="ftr" sz="quarter" idx="11"/>
          </p:nvPr>
        </p:nvSpPr>
        <p:spPr/>
        <p:txBody>
          <a:bodyPr/>
          <a:lstStyle/>
          <a:p>
            <a:r>
              <a:rPr lang="en-US" smtClean="0"/>
              <a:t>Christos Chrissanthis</a:t>
            </a:r>
            <a:endParaRPr lang="el-GR"/>
          </a:p>
        </p:txBody>
      </p:sp>
      <p:sp>
        <p:nvSpPr>
          <p:cNvPr id="6" name="Θέση αριθμού διαφάνειας 5"/>
          <p:cNvSpPr>
            <a:spLocks noGrp="1"/>
          </p:cNvSpPr>
          <p:nvPr>
            <p:ph type="sldNum" sz="quarter" idx="12"/>
          </p:nvPr>
        </p:nvSpPr>
        <p:spPr/>
        <p:txBody>
          <a:bodyPr/>
          <a:lstStyle/>
          <a:p>
            <a:fld id="{2A1D8F95-6342-4A06-87DA-1D807BC4C4E6}" type="slidenum">
              <a:rPr lang="el-GR" smtClean="0"/>
              <a:t>‹#›</a:t>
            </a:fld>
            <a:endParaRPr lang="el-GR"/>
          </a:p>
        </p:txBody>
      </p:sp>
    </p:spTree>
    <p:extLst>
      <p:ext uri="{BB962C8B-B14F-4D97-AF65-F5344CB8AC3E}">
        <p14:creationId xmlns:p14="http://schemas.microsoft.com/office/powerpoint/2010/main" val="3794020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2D4587E3-E308-4DE6-BECB-76D0CDD0B16E}" type="datetime1">
              <a:rPr lang="el-GR" smtClean="0"/>
              <a:t>5/4/2020</a:t>
            </a:fld>
            <a:endParaRPr lang="el-GR"/>
          </a:p>
        </p:txBody>
      </p:sp>
      <p:sp>
        <p:nvSpPr>
          <p:cNvPr id="5" name="Θέση υποσέλιδου 4"/>
          <p:cNvSpPr>
            <a:spLocks noGrp="1"/>
          </p:cNvSpPr>
          <p:nvPr>
            <p:ph type="ftr" sz="quarter" idx="11"/>
          </p:nvPr>
        </p:nvSpPr>
        <p:spPr/>
        <p:txBody>
          <a:bodyPr/>
          <a:lstStyle/>
          <a:p>
            <a:r>
              <a:rPr lang="en-US" smtClean="0"/>
              <a:t>Christos Chrissanthis</a:t>
            </a:r>
            <a:endParaRPr lang="el-GR"/>
          </a:p>
        </p:txBody>
      </p:sp>
      <p:sp>
        <p:nvSpPr>
          <p:cNvPr id="6" name="Θέση αριθμού διαφάνειας 5"/>
          <p:cNvSpPr>
            <a:spLocks noGrp="1"/>
          </p:cNvSpPr>
          <p:nvPr>
            <p:ph type="sldNum" sz="quarter" idx="12"/>
          </p:nvPr>
        </p:nvSpPr>
        <p:spPr/>
        <p:txBody>
          <a:bodyPr/>
          <a:lstStyle/>
          <a:p>
            <a:fld id="{2A1D8F95-6342-4A06-87DA-1D807BC4C4E6}" type="slidenum">
              <a:rPr lang="el-GR" smtClean="0"/>
              <a:t>‹#›</a:t>
            </a:fld>
            <a:endParaRPr lang="el-GR"/>
          </a:p>
        </p:txBody>
      </p:sp>
    </p:spTree>
    <p:extLst>
      <p:ext uri="{BB962C8B-B14F-4D97-AF65-F5344CB8AC3E}">
        <p14:creationId xmlns:p14="http://schemas.microsoft.com/office/powerpoint/2010/main" val="4081554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831850" y="1709738"/>
            <a:ext cx="10515600" cy="2852737"/>
          </a:xfrm>
        </p:spPr>
        <p:txBody>
          <a:bodyPr anchor="b"/>
          <a:lstStyle>
            <a:lvl1pPr>
              <a:defRPr sz="6000"/>
            </a:lvl1pPr>
          </a:lstStyle>
          <a:p>
            <a:r>
              <a:rPr lang="el-GR" smtClean="0"/>
              <a:t>Στυλ κύριου τίτλου</a:t>
            </a:r>
            <a:endParaRPr lang="el-GR"/>
          </a:p>
        </p:txBody>
      </p:sp>
      <p:sp>
        <p:nvSpPr>
          <p:cNvPr id="3" name="Θέση κειμένου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28CB0534-5106-487B-B7FF-5E0293B84291}" type="datetime1">
              <a:rPr lang="el-GR" smtClean="0"/>
              <a:t>5/4/2020</a:t>
            </a:fld>
            <a:endParaRPr lang="el-GR"/>
          </a:p>
        </p:txBody>
      </p:sp>
      <p:sp>
        <p:nvSpPr>
          <p:cNvPr id="5" name="Θέση υποσέλιδου 4"/>
          <p:cNvSpPr>
            <a:spLocks noGrp="1"/>
          </p:cNvSpPr>
          <p:nvPr>
            <p:ph type="ftr" sz="quarter" idx="11"/>
          </p:nvPr>
        </p:nvSpPr>
        <p:spPr/>
        <p:txBody>
          <a:bodyPr/>
          <a:lstStyle/>
          <a:p>
            <a:r>
              <a:rPr lang="en-US" smtClean="0"/>
              <a:t>Christos Chrissanthis</a:t>
            </a:r>
            <a:endParaRPr lang="el-GR"/>
          </a:p>
        </p:txBody>
      </p:sp>
      <p:sp>
        <p:nvSpPr>
          <p:cNvPr id="6" name="Θέση αριθμού διαφάνειας 5"/>
          <p:cNvSpPr>
            <a:spLocks noGrp="1"/>
          </p:cNvSpPr>
          <p:nvPr>
            <p:ph type="sldNum" sz="quarter" idx="12"/>
          </p:nvPr>
        </p:nvSpPr>
        <p:spPr/>
        <p:txBody>
          <a:bodyPr/>
          <a:lstStyle/>
          <a:p>
            <a:fld id="{2A1D8F95-6342-4A06-87DA-1D807BC4C4E6}" type="slidenum">
              <a:rPr lang="el-GR" smtClean="0"/>
              <a:t>‹#›</a:t>
            </a:fld>
            <a:endParaRPr lang="el-GR"/>
          </a:p>
        </p:txBody>
      </p:sp>
    </p:spTree>
    <p:extLst>
      <p:ext uri="{BB962C8B-B14F-4D97-AF65-F5344CB8AC3E}">
        <p14:creationId xmlns:p14="http://schemas.microsoft.com/office/powerpoint/2010/main" val="12596459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838200" y="1825625"/>
            <a:ext cx="5181600" cy="435133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6172200" y="1825625"/>
            <a:ext cx="5181600" cy="435133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F32883B9-CC4B-4CF1-BF32-91B35D825761}" type="datetime1">
              <a:rPr lang="el-GR" smtClean="0"/>
              <a:t>5/4/2020</a:t>
            </a:fld>
            <a:endParaRPr lang="el-GR"/>
          </a:p>
        </p:txBody>
      </p:sp>
      <p:sp>
        <p:nvSpPr>
          <p:cNvPr id="6" name="Θέση υποσέλιδου 5"/>
          <p:cNvSpPr>
            <a:spLocks noGrp="1"/>
          </p:cNvSpPr>
          <p:nvPr>
            <p:ph type="ftr" sz="quarter" idx="11"/>
          </p:nvPr>
        </p:nvSpPr>
        <p:spPr/>
        <p:txBody>
          <a:bodyPr/>
          <a:lstStyle/>
          <a:p>
            <a:r>
              <a:rPr lang="en-US" smtClean="0"/>
              <a:t>Christos Chrissanthis</a:t>
            </a:r>
            <a:endParaRPr lang="el-GR"/>
          </a:p>
        </p:txBody>
      </p:sp>
      <p:sp>
        <p:nvSpPr>
          <p:cNvPr id="7" name="Θέση αριθμού διαφάνειας 6"/>
          <p:cNvSpPr>
            <a:spLocks noGrp="1"/>
          </p:cNvSpPr>
          <p:nvPr>
            <p:ph type="sldNum" sz="quarter" idx="12"/>
          </p:nvPr>
        </p:nvSpPr>
        <p:spPr/>
        <p:txBody>
          <a:bodyPr/>
          <a:lstStyle/>
          <a:p>
            <a:fld id="{2A1D8F95-6342-4A06-87DA-1D807BC4C4E6}" type="slidenum">
              <a:rPr lang="el-GR" smtClean="0"/>
              <a:t>‹#›</a:t>
            </a:fld>
            <a:endParaRPr lang="el-GR"/>
          </a:p>
        </p:txBody>
      </p:sp>
    </p:spTree>
    <p:extLst>
      <p:ext uri="{BB962C8B-B14F-4D97-AF65-F5344CB8AC3E}">
        <p14:creationId xmlns:p14="http://schemas.microsoft.com/office/powerpoint/2010/main" val="2872259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365125"/>
            <a:ext cx="10515600" cy="1325563"/>
          </a:xfrm>
        </p:spPr>
        <p:txBody>
          <a:bodyPr/>
          <a:lstStyle/>
          <a:p>
            <a:r>
              <a:rPr lang="el-GR" smtClean="0"/>
              <a:t>Στυλ κύριου τίτλου</a:t>
            </a:r>
            <a:endParaRPr lang="el-GR"/>
          </a:p>
        </p:txBody>
      </p:sp>
      <p:sp>
        <p:nvSpPr>
          <p:cNvPr id="3" name="Θέση κειμένου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839788" y="2505075"/>
            <a:ext cx="5157787" cy="36845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6172200" y="2505075"/>
            <a:ext cx="5183188" cy="36845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F3452DCA-230F-4906-99DE-D0E4F06AA0DD}" type="datetime1">
              <a:rPr lang="el-GR" smtClean="0"/>
              <a:t>5/4/2020</a:t>
            </a:fld>
            <a:endParaRPr lang="el-GR"/>
          </a:p>
        </p:txBody>
      </p:sp>
      <p:sp>
        <p:nvSpPr>
          <p:cNvPr id="8" name="Θέση υποσέλιδου 7"/>
          <p:cNvSpPr>
            <a:spLocks noGrp="1"/>
          </p:cNvSpPr>
          <p:nvPr>
            <p:ph type="ftr" sz="quarter" idx="11"/>
          </p:nvPr>
        </p:nvSpPr>
        <p:spPr/>
        <p:txBody>
          <a:bodyPr/>
          <a:lstStyle/>
          <a:p>
            <a:r>
              <a:rPr lang="en-US" smtClean="0"/>
              <a:t>Christos Chrissanthis</a:t>
            </a:r>
            <a:endParaRPr lang="el-GR"/>
          </a:p>
        </p:txBody>
      </p:sp>
      <p:sp>
        <p:nvSpPr>
          <p:cNvPr id="9" name="Θέση αριθμού διαφάνειας 8"/>
          <p:cNvSpPr>
            <a:spLocks noGrp="1"/>
          </p:cNvSpPr>
          <p:nvPr>
            <p:ph type="sldNum" sz="quarter" idx="12"/>
          </p:nvPr>
        </p:nvSpPr>
        <p:spPr/>
        <p:txBody>
          <a:bodyPr/>
          <a:lstStyle/>
          <a:p>
            <a:fld id="{2A1D8F95-6342-4A06-87DA-1D807BC4C4E6}" type="slidenum">
              <a:rPr lang="el-GR" smtClean="0"/>
              <a:t>‹#›</a:t>
            </a:fld>
            <a:endParaRPr lang="el-GR"/>
          </a:p>
        </p:txBody>
      </p:sp>
    </p:spTree>
    <p:extLst>
      <p:ext uri="{BB962C8B-B14F-4D97-AF65-F5344CB8AC3E}">
        <p14:creationId xmlns:p14="http://schemas.microsoft.com/office/powerpoint/2010/main" val="1285495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C55A33FB-245F-407F-8D06-1C37D319EB37}" type="datetime1">
              <a:rPr lang="el-GR" smtClean="0"/>
              <a:t>5/4/2020</a:t>
            </a:fld>
            <a:endParaRPr lang="el-GR"/>
          </a:p>
        </p:txBody>
      </p:sp>
      <p:sp>
        <p:nvSpPr>
          <p:cNvPr id="4" name="Θέση υποσέλιδου 3"/>
          <p:cNvSpPr>
            <a:spLocks noGrp="1"/>
          </p:cNvSpPr>
          <p:nvPr>
            <p:ph type="ftr" sz="quarter" idx="11"/>
          </p:nvPr>
        </p:nvSpPr>
        <p:spPr/>
        <p:txBody>
          <a:bodyPr/>
          <a:lstStyle/>
          <a:p>
            <a:r>
              <a:rPr lang="en-US" smtClean="0"/>
              <a:t>Christos Chrissanthis</a:t>
            </a:r>
            <a:endParaRPr lang="el-GR"/>
          </a:p>
        </p:txBody>
      </p:sp>
      <p:sp>
        <p:nvSpPr>
          <p:cNvPr id="5" name="Θέση αριθμού διαφάνειας 4"/>
          <p:cNvSpPr>
            <a:spLocks noGrp="1"/>
          </p:cNvSpPr>
          <p:nvPr>
            <p:ph type="sldNum" sz="quarter" idx="12"/>
          </p:nvPr>
        </p:nvSpPr>
        <p:spPr/>
        <p:txBody>
          <a:bodyPr/>
          <a:lstStyle/>
          <a:p>
            <a:fld id="{2A1D8F95-6342-4A06-87DA-1D807BC4C4E6}" type="slidenum">
              <a:rPr lang="el-GR" smtClean="0"/>
              <a:t>‹#›</a:t>
            </a:fld>
            <a:endParaRPr lang="el-GR"/>
          </a:p>
        </p:txBody>
      </p:sp>
    </p:spTree>
    <p:extLst>
      <p:ext uri="{BB962C8B-B14F-4D97-AF65-F5344CB8AC3E}">
        <p14:creationId xmlns:p14="http://schemas.microsoft.com/office/powerpoint/2010/main" val="3689532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10A7E91B-8307-4369-A1A1-2A8BA9EFAE24}" type="datetime1">
              <a:rPr lang="el-GR" smtClean="0"/>
              <a:t>5/4/2020</a:t>
            </a:fld>
            <a:endParaRPr lang="el-GR"/>
          </a:p>
        </p:txBody>
      </p:sp>
      <p:sp>
        <p:nvSpPr>
          <p:cNvPr id="3" name="Θέση υποσέλιδου 2"/>
          <p:cNvSpPr>
            <a:spLocks noGrp="1"/>
          </p:cNvSpPr>
          <p:nvPr>
            <p:ph type="ftr" sz="quarter" idx="11"/>
          </p:nvPr>
        </p:nvSpPr>
        <p:spPr/>
        <p:txBody>
          <a:bodyPr/>
          <a:lstStyle/>
          <a:p>
            <a:r>
              <a:rPr lang="en-US" smtClean="0"/>
              <a:t>Christos Chrissanthis</a:t>
            </a:r>
            <a:endParaRPr lang="el-GR"/>
          </a:p>
        </p:txBody>
      </p:sp>
      <p:sp>
        <p:nvSpPr>
          <p:cNvPr id="4" name="Θέση αριθμού διαφάνειας 3"/>
          <p:cNvSpPr>
            <a:spLocks noGrp="1"/>
          </p:cNvSpPr>
          <p:nvPr>
            <p:ph type="sldNum" sz="quarter" idx="12"/>
          </p:nvPr>
        </p:nvSpPr>
        <p:spPr/>
        <p:txBody>
          <a:bodyPr/>
          <a:lstStyle/>
          <a:p>
            <a:fld id="{2A1D8F95-6342-4A06-87DA-1D807BC4C4E6}" type="slidenum">
              <a:rPr lang="el-GR" smtClean="0"/>
              <a:t>‹#›</a:t>
            </a:fld>
            <a:endParaRPr lang="el-GR"/>
          </a:p>
        </p:txBody>
      </p:sp>
    </p:spTree>
    <p:extLst>
      <p:ext uri="{BB962C8B-B14F-4D97-AF65-F5344CB8AC3E}">
        <p14:creationId xmlns:p14="http://schemas.microsoft.com/office/powerpoint/2010/main" val="42925012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smtClean="0"/>
              <a:t>Στυλ κύριου τίτλου</a:t>
            </a:r>
            <a:endParaRPr lang="el-GR"/>
          </a:p>
        </p:txBody>
      </p:sp>
      <p:sp>
        <p:nvSpPr>
          <p:cNvPr id="3" name="Θέση περιεχομένου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CAE28ED6-2B51-4B2D-9E79-FCA2777F0B20}" type="datetime1">
              <a:rPr lang="el-GR" smtClean="0"/>
              <a:t>5/4/2020</a:t>
            </a:fld>
            <a:endParaRPr lang="el-GR"/>
          </a:p>
        </p:txBody>
      </p:sp>
      <p:sp>
        <p:nvSpPr>
          <p:cNvPr id="6" name="Θέση υποσέλιδου 5"/>
          <p:cNvSpPr>
            <a:spLocks noGrp="1"/>
          </p:cNvSpPr>
          <p:nvPr>
            <p:ph type="ftr" sz="quarter" idx="11"/>
          </p:nvPr>
        </p:nvSpPr>
        <p:spPr/>
        <p:txBody>
          <a:bodyPr/>
          <a:lstStyle/>
          <a:p>
            <a:r>
              <a:rPr lang="en-US" smtClean="0"/>
              <a:t>Christos Chrissanthis</a:t>
            </a:r>
            <a:endParaRPr lang="el-GR"/>
          </a:p>
        </p:txBody>
      </p:sp>
      <p:sp>
        <p:nvSpPr>
          <p:cNvPr id="7" name="Θέση αριθμού διαφάνειας 6"/>
          <p:cNvSpPr>
            <a:spLocks noGrp="1"/>
          </p:cNvSpPr>
          <p:nvPr>
            <p:ph type="sldNum" sz="quarter" idx="12"/>
          </p:nvPr>
        </p:nvSpPr>
        <p:spPr/>
        <p:txBody>
          <a:bodyPr/>
          <a:lstStyle/>
          <a:p>
            <a:fld id="{2A1D8F95-6342-4A06-87DA-1D807BC4C4E6}" type="slidenum">
              <a:rPr lang="el-GR" smtClean="0"/>
              <a:t>‹#›</a:t>
            </a:fld>
            <a:endParaRPr lang="el-GR"/>
          </a:p>
        </p:txBody>
      </p:sp>
    </p:spTree>
    <p:extLst>
      <p:ext uri="{BB962C8B-B14F-4D97-AF65-F5344CB8AC3E}">
        <p14:creationId xmlns:p14="http://schemas.microsoft.com/office/powerpoint/2010/main" val="2484443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smtClean="0"/>
              <a:t>Στυλ κύριου τίτλου</a:t>
            </a:r>
            <a:endParaRPr lang="el-GR"/>
          </a:p>
        </p:txBody>
      </p:sp>
      <p:sp>
        <p:nvSpPr>
          <p:cNvPr id="3" name="Θέση εικόνας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FBACA9E9-E660-4890-9568-C6F851719D25}" type="datetime1">
              <a:rPr lang="el-GR" smtClean="0"/>
              <a:t>5/4/2020</a:t>
            </a:fld>
            <a:endParaRPr lang="el-GR"/>
          </a:p>
        </p:txBody>
      </p:sp>
      <p:sp>
        <p:nvSpPr>
          <p:cNvPr id="6" name="Θέση υποσέλιδου 5"/>
          <p:cNvSpPr>
            <a:spLocks noGrp="1"/>
          </p:cNvSpPr>
          <p:nvPr>
            <p:ph type="ftr" sz="quarter" idx="11"/>
          </p:nvPr>
        </p:nvSpPr>
        <p:spPr/>
        <p:txBody>
          <a:bodyPr/>
          <a:lstStyle/>
          <a:p>
            <a:r>
              <a:rPr lang="en-US" smtClean="0"/>
              <a:t>Christos Chrissanthis</a:t>
            </a:r>
            <a:endParaRPr lang="el-GR"/>
          </a:p>
        </p:txBody>
      </p:sp>
      <p:sp>
        <p:nvSpPr>
          <p:cNvPr id="7" name="Θέση αριθμού διαφάνειας 6"/>
          <p:cNvSpPr>
            <a:spLocks noGrp="1"/>
          </p:cNvSpPr>
          <p:nvPr>
            <p:ph type="sldNum" sz="quarter" idx="12"/>
          </p:nvPr>
        </p:nvSpPr>
        <p:spPr/>
        <p:txBody>
          <a:bodyPr/>
          <a:lstStyle/>
          <a:p>
            <a:fld id="{2A1D8F95-6342-4A06-87DA-1D807BC4C4E6}" type="slidenum">
              <a:rPr lang="el-GR" smtClean="0"/>
              <a:t>‹#›</a:t>
            </a:fld>
            <a:endParaRPr lang="el-GR"/>
          </a:p>
        </p:txBody>
      </p:sp>
    </p:spTree>
    <p:extLst>
      <p:ext uri="{BB962C8B-B14F-4D97-AF65-F5344CB8AC3E}">
        <p14:creationId xmlns:p14="http://schemas.microsoft.com/office/powerpoint/2010/main" val="25604031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683764-AB09-4285-95C6-DD0C4C94D3DF}" type="datetime1">
              <a:rPr lang="el-GR" smtClean="0"/>
              <a:t>5/4/2020</a:t>
            </a:fld>
            <a:endParaRPr lang="el-GR"/>
          </a:p>
        </p:txBody>
      </p:sp>
      <p:sp>
        <p:nvSpPr>
          <p:cNvPr id="5" name="Θέση υποσέλιδου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Christos Chrissanthis</a:t>
            </a:r>
            <a:endParaRPr lang="el-GR"/>
          </a:p>
        </p:txBody>
      </p:sp>
      <p:sp>
        <p:nvSpPr>
          <p:cNvPr id="6" name="Θέση αριθμού διαφάνειας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1D8F95-6342-4A06-87DA-1D807BC4C4E6}" type="slidenum">
              <a:rPr lang="el-GR" smtClean="0"/>
              <a:t>‹#›</a:t>
            </a:fld>
            <a:endParaRPr lang="el-GR"/>
          </a:p>
        </p:txBody>
      </p:sp>
    </p:spTree>
    <p:extLst>
      <p:ext uri="{BB962C8B-B14F-4D97-AF65-F5344CB8AC3E}">
        <p14:creationId xmlns:p14="http://schemas.microsoft.com/office/powerpoint/2010/main" val="11732099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tags" Target="../tags/tag1.xml"/><Relationship Id="rId1" Type="http://schemas.openxmlformats.org/officeDocument/2006/relationships/video" Target="NULL" TargetMode="External"/><Relationship Id="rId6" Type="http://schemas.openxmlformats.org/officeDocument/2006/relationships/image" Target="../media/image1.pn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tags" Target="../tags/tag2.xml"/><Relationship Id="rId1" Type="http://schemas.openxmlformats.org/officeDocument/2006/relationships/video" Target="NULL" TargetMode="Externa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tags" Target="../tags/tag3.xml"/><Relationship Id="rId1" Type="http://schemas.openxmlformats.org/officeDocument/2006/relationships/video" Target="NULL" TargetMode="Externa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tags" Target="../tags/tag4.xml"/><Relationship Id="rId1" Type="http://schemas.openxmlformats.org/officeDocument/2006/relationships/video" Target="NULL" TargetMode="Externa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tags" Target="../tags/tag5.xml"/><Relationship Id="rId1" Type="http://schemas.openxmlformats.org/officeDocument/2006/relationships/video" Target="NULL" TargetMode="Externa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tags" Target="../tags/tag6.xml"/><Relationship Id="rId1" Type="http://schemas.openxmlformats.org/officeDocument/2006/relationships/video" Target="NULL" TargetMode="Externa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tags" Target="../tags/tag7.xml"/><Relationship Id="rId1" Type="http://schemas.openxmlformats.org/officeDocument/2006/relationships/video" Target="NULL" TargetMode="External"/><Relationship Id="rId5" Type="http://schemas.openxmlformats.org/officeDocument/2006/relationships/image" Target="../media/image1.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72445" y="1709759"/>
            <a:ext cx="9144000" cy="2387600"/>
          </a:xfrm>
        </p:spPr>
        <p:txBody>
          <a:bodyPr>
            <a:normAutofit/>
          </a:bodyPr>
          <a:lstStyle/>
          <a:p>
            <a:r>
              <a:rPr lang="en-US" dirty="0" smtClean="0"/>
              <a:t>VALUATION </a:t>
            </a:r>
            <a:r>
              <a:rPr lang="en-US" dirty="0" smtClean="0"/>
              <a:t>METHODS</a:t>
            </a:r>
            <a:br>
              <a:rPr lang="en-US" dirty="0" smtClean="0"/>
            </a:br>
            <a:r>
              <a:rPr lang="en-US" sz="4400" i="1" dirty="0" smtClean="0"/>
              <a:t>(how can we fix the purchase price in a business acquisition agreement)</a:t>
            </a:r>
            <a:endParaRPr lang="el-GR" sz="4400" i="1" dirty="0"/>
          </a:p>
        </p:txBody>
      </p:sp>
      <p:sp>
        <p:nvSpPr>
          <p:cNvPr id="3" name="Υπότιτλος 2"/>
          <p:cNvSpPr>
            <a:spLocks noGrp="1"/>
          </p:cNvSpPr>
          <p:nvPr>
            <p:ph type="subTitle" idx="1"/>
          </p:nvPr>
        </p:nvSpPr>
        <p:spPr>
          <a:xfrm>
            <a:off x="1705668" y="4613328"/>
            <a:ext cx="9144000" cy="1655762"/>
          </a:xfrm>
        </p:spPr>
        <p:txBody>
          <a:bodyPr/>
          <a:lstStyle/>
          <a:p>
            <a:endParaRPr lang="en-US" dirty="0" smtClean="0"/>
          </a:p>
          <a:p>
            <a:pPr algn="r"/>
            <a:r>
              <a:rPr lang="en-US" dirty="0" smtClean="0"/>
              <a:t>Christos Chrissanthis</a:t>
            </a:r>
            <a:endParaRPr lang="el-GR" dirty="0"/>
          </a:p>
        </p:txBody>
      </p:sp>
      <p:sp>
        <p:nvSpPr>
          <p:cNvPr id="4" name="Θέση ημερομηνίας 3"/>
          <p:cNvSpPr>
            <a:spLocks noGrp="1"/>
          </p:cNvSpPr>
          <p:nvPr>
            <p:ph type="dt" sz="half" idx="10"/>
          </p:nvPr>
        </p:nvSpPr>
        <p:spPr/>
        <p:txBody>
          <a:bodyPr/>
          <a:lstStyle/>
          <a:p>
            <a:fld id="{D2F0524F-E631-4A50-B6B5-4DBBE1BB6988}" type="datetime1">
              <a:rPr lang="el-GR" smtClean="0"/>
              <a:t>5/4/2020</a:t>
            </a:fld>
            <a:endParaRPr lang="el-GR"/>
          </a:p>
        </p:txBody>
      </p:sp>
      <p:sp>
        <p:nvSpPr>
          <p:cNvPr id="5" name="Θέση υποσέλιδου 4"/>
          <p:cNvSpPr>
            <a:spLocks noGrp="1"/>
          </p:cNvSpPr>
          <p:nvPr>
            <p:ph type="ftr" sz="quarter" idx="11"/>
          </p:nvPr>
        </p:nvSpPr>
        <p:spPr/>
        <p:txBody>
          <a:bodyPr/>
          <a:lstStyle/>
          <a:p>
            <a:r>
              <a:rPr lang="en-US" smtClean="0"/>
              <a:t>Christos Chrissanthis</a:t>
            </a:r>
            <a:endParaRPr lang="el-GR"/>
          </a:p>
        </p:txBody>
      </p:sp>
      <p:sp>
        <p:nvSpPr>
          <p:cNvPr id="6" name="Θέση αριθμού διαφάνειας 5"/>
          <p:cNvSpPr>
            <a:spLocks noGrp="1"/>
          </p:cNvSpPr>
          <p:nvPr>
            <p:ph type="sldNum" sz="quarter" idx="12"/>
          </p:nvPr>
        </p:nvSpPr>
        <p:spPr/>
        <p:txBody>
          <a:bodyPr/>
          <a:lstStyle/>
          <a:p>
            <a:fld id="{2A1D8F95-6342-4A06-87DA-1D807BC4C4E6}" type="slidenum">
              <a:rPr lang="el-GR" smtClean="0"/>
              <a:t>1</a:t>
            </a:fld>
            <a:endParaRPr lang="el-GR"/>
          </a:p>
        </p:txBody>
      </p:sp>
      <p:pic>
        <p:nvPicPr>
          <p:cNvPr id="7" name="tmpBB81">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1.2943316938E6"/>
                </p14:media>
              </p:ext>
              <p:ext uri="{42D2F446-02D8-4167-A562-619A0277C38B}">
                <p15:isNarration xmlns:p15="http://schemas.microsoft.com/office/powerpoint/2012/main" val="1"/>
              </p:ext>
            </p:extLst>
          </p:nvPr>
        </p:nvPicPr>
        <p:blipFill>
          <a:blip r:embed="rId6"/>
          <a:stretch>
            <a:fillRect/>
          </a:stretch>
        </p:blipFill>
        <p:spPr>
          <a:xfrm>
            <a:off x="11861800" y="101600"/>
            <a:ext cx="228600" cy="228600"/>
          </a:xfrm>
          <a:prstGeom prst="rect">
            <a:avLst/>
          </a:prstGeom>
        </p:spPr>
      </p:pic>
    </p:spTree>
    <p:extLst>
      <p:ext uri="{BB962C8B-B14F-4D97-AF65-F5344CB8AC3E}">
        <p14:creationId xmlns:p14="http://schemas.microsoft.com/office/powerpoint/2010/main" val="4080084856"/>
      </p:ext>
    </p:extLst>
  </p:cSld>
  <p:clrMapOvr>
    <a:masterClrMapping/>
  </p:clrMapOvr>
  <mc:AlternateContent xmlns:mc="http://schemas.openxmlformats.org/markup-compatibility/2006">
    <mc:Choice xmlns:p14="http://schemas.microsoft.com/office/powerpoint/2010/main" Requires="p14">
      <p:transition spd="slow" p14:dur="2000" advTm="54373"/>
    </mc:Choice>
    <mc:Fallback>
      <p:transition spd="slow" advTm="54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pPr algn="ctr"/>
            <a:r>
              <a:rPr lang="en-US" b="1" dirty="0" smtClean="0"/>
              <a:t>Three common and basic valuation methods</a:t>
            </a:r>
            <a:endParaRPr lang="el-GR" b="1" dirty="0"/>
          </a:p>
        </p:txBody>
      </p:sp>
      <p:sp>
        <p:nvSpPr>
          <p:cNvPr id="3" name="Θέση περιεχομένου 2"/>
          <p:cNvSpPr>
            <a:spLocks noGrp="1"/>
          </p:cNvSpPr>
          <p:nvPr>
            <p:ph idx="1"/>
          </p:nvPr>
        </p:nvSpPr>
        <p:spPr>
          <a:xfrm>
            <a:off x="260392" y="1825625"/>
            <a:ext cx="11772143" cy="4351338"/>
          </a:xfrm>
        </p:spPr>
        <p:txBody>
          <a:bodyPr>
            <a:normAutofit/>
          </a:bodyPr>
          <a:lstStyle/>
          <a:p>
            <a:r>
              <a:rPr lang="en-US" sz="4000" dirty="0" smtClean="0"/>
              <a:t>NET ASSETS</a:t>
            </a:r>
          </a:p>
          <a:p>
            <a:endParaRPr lang="en-US" sz="4000" dirty="0"/>
          </a:p>
          <a:p>
            <a:r>
              <a:rPr lang="en-US" sz="4000" dirty="0" smtClean="0"/>
              <a:t>HISTORICAL EARNINGS (i.e. EBITDA) MULTIPLE</a:t>
            </a:r>
          </a:p>
          <a:p>
            <a:endParaRPr lang="en-US" sz="4000" dirty="0"/>
          </a:p>
          <a:p>
            <a:r>
              <a:rPr lang="en-US" sz="4000" dirty="0" smtClean="0"/>
              <a:t>FUTURE EARNING ON A DISCOUNT CASHFLOW BASIS </a:t>
            </a:r>
            <a:endParaRPr lang="el-GR" sz="4000" dirty="0"/>
          </a:p>
        </p:txBody>
      </p:sp>
      <p:sp>
        <p:nvSpPr>
          <p:cNvPr id="4" name="Θέση ημερομηνίας 3"/>
          <p:cNvSpPr>
            <a:spLocks noGrp="1"/>
          </p:cNvSpPr>
          <p:nvPr>
            <p:ph type="dt" sz="half" idx="10"/>
          </p:nvPr>
        </p:nvSpPr>
        <p:spPr/>
        <p:txBody>
          <a:bodyPr/>
          <a:lstStyle/>
          <a:p>
            <a:fld id="{AD986AB5-6CF1-4D07-AB09-FC14BD241633}" type="datetime1">
              <a:rPr lang="el-GR" smtClean="0"/>
              <a:t>5/4/2020</a:t>
            </a:fld>
            <a:endParaRPr lang="el-GR"/>
          </a:p>
        </p:txBody>
      </p:sp>
      <p:sp>
        <p:nvSpPr>
          <p:cNvPr id="5" name="Θέση υποσέλιδου 4"/>
          <p:cNvSpPr>
            <a:spLocks noGrp="1"/>
          </p:cNvSpPr>
          <p:nvPr>
            <p:ph type="ftr" sz="quarter" idx="11"/>
          </p:nvPr>
        </p:nvSpPr>
        <p:spPr/>
        <p:txBody>
          <a:bodyPr/>
          <a:lstStyle/>
          <a:p>
            <a:r>
              <a:rPr lang="en-US" smtClean="0"/>
              <a:t>Christos Chrissanthis</a:t>
            </a:r>
            <a:endParaRPr lang="el-GR"/>
          </a:p>
        </p:txBody>
      </p:sp>
      <p:sp>
        <p:nvSpPr>
          <p:cNvPr id="6" name="Θέση αριθμού διαφάνειας 5"/>
          <p:cNvSpPr>
            <a:spLocks noGrp="1"/>
          </p:cNvSpPr>
          <p:nvPr>
            <p:ph type="sldNum" sz="quarter" idx="12"/>
          </p:nvPr>
        </p:nvSpPr>
        <p:spPr/>
        <p:txBody>
          <a:bodyPr/>
          <a:lstStyle/>
          <a:p>
            <a:fld id="{2A1D8F95-6342-4A06-87DA-1D807BC4C4E6}" type="slidenum">
              <a:rPr lang="el-GR" smtClean="0"/>
              <a:t>2</a:t>
            </a:fld>
            <a:endParaRPr lang="el-GR"/>
          </a:p>
        </p:txBody>
      </p:sp>
      <p:pic>
        <p:nvPicPr>
          <p:cNvPr id="7" name="tmpBB81">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st="54373" end="1.1791226938E6"/>
                </p14:media>
              </p:ext>
              <p:ext uri="{42D2F446-02D8-4167-A562-619A0277C38B}">
                <p15:isNarration xmlns:p15="http://schemas.microsoft.com/office/powerpoint/2012/main" val="1"/>
              </p:ext>
            </p:extLst>
          </p:nvPr>
        </p:nvPicPr>
        <p:blipFill>
          <a:blip r:embed="rId5"/>
          <a:stretch>
            <a:fillRect/>
          </a:stretch>
        </p:blipFill>
        <p:spPr>
          <a:xfrm>
            <a:off x="11861800" y="101600"/>
            <a:ext cx="228600" cy="228600"/>
          </a:xfrm>
          <a:prstGeom prst="rect">
            <a:avLst/>
          </a:prstGeom>
        </p:spPr>
      </p:pic>
    </p:spTree>
    <p:extLst>
      <p:ext uri="{BB962C8B-B14F-4D97-AF65-F5344CB8AC3E}">
        <p14:creationId xmlns:p14="http://schemas.microsoft.com/office/powerpoint/2010/main" val="2615036457"/>
      </p:ext>
    </p:extLst>
  </p:cSld>
  <p:clrMapOvr>
    <a:masterClrMapping/>
  </p:clrMapOvr>
  <mc:AlternateContent xmlns:mc="http://schemas.openxmlformats.org/markup-compatibility/2006">
    <mc:Choice xmlns:p14="http://schemas.microsoft.com/office/powerpoint/2010/main" Requires="p14">
      <p:transition spd="slow" p14:dur="2000" advTm="115208"/>
    </mc:Choice>
    <mc:Fallback>
      <p:transition spd="slow" advTm="115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115057"/>
            <a:ext cx="10515600" cy="720893"/>
          </a:xfrm>
        </p:spPr>
        <p:txBody>
          <a:bodyPr/>
          <a:lstStyle/>
          <a:p>
            <a:pPr algn="ctr"/>
            <a:r>
              <a:rPr lang="en-US" b="1" dirty="0" smtClean="0">
                <a:latin typeface="+mn-lt"/>
              </a:rPr>
              <a:t>NET ASSETS</a:t>
            </a:r>
            <a:endParaRPr lang="el-GR" b="1" dirty="0">
              <a:latin typeface="+mn-lt"/>
            </a:endParaRPr>
          </a:p>
        </p:txBody>
      </p:sp>
      <p:sp>
        <p:nvSpPr>
          <p:cNvPr id="3" name="Θέση περιεχομένου 2"/>
          <p:cNvSpPr>
            <a:spLocks noGrp="1"/>
          </p:cNvSpPr>
          <p:nvPr>
            <p:ph idx="1"/>
          </p:nvPr>
        </p:nvSpPr>
        <p:spPr>
          <a:xfrm>
            <a:off x="838199" y="902290"/>
            <a:ext cx="10540327" cy="5540900"/>
          </a:xfrm>
        </p:spPr>
        <p:txBody>
          <a:bodyPr>
            <a:normAutofit/>
          </a:bodyPr>
          <a:lstStyle/>
          <a:p>
            <a:pPr marL="0" indent="0">
              <a:buNone/>
            </a:pPr>
            <a:r>
              <a:rPr lang="en-US" sz="3600" b="1" dirty="0" smtClean="0"/>
              <a:t>ASSETS – LIABILITIES = NET </a:t>
            </a:r>
            <a:r>
              <a:rPr lang="en-US" sz="3600" b="1" dirty="0" smtClean="0"/>
              <a:t>ASSETS </a:t>
            </a:r>
            <a:endParaRPr lang="en-US" sz="3600" b="1" dirty="0" smtClean="0"/>
          </a:p>
          <a:p>
            <a:pPr marL="0" indent="0">
              <a:buNone/>
            </a:pPr>
            <a:r>
              <a:rPr lang="en-US" sz="3600" dirty="0" smtClean="0"/>
              <a:t>as reflected in the financial accounts</a:t>
            </a:r>
          </a:p>
          <a:p>
            <a:r>
              <a:rPr lang="en-US" sz="3600" dirty="0" smtClean="0"/>
              <a:t>Appropriate </a:t>
            </a:r>
            <a:r>
              <a:rPr lang="en-US" sz="3600" dirty="0" smtClean="0"/>
              <a:t>for small businesses</a:t>
            </a:r>
          </a:p>
          <a:p>
            <a:r>
              <a:rPr lang="en-US" sz="3600" dirty="0" smtClean="0"/>
              <a:t>Adjustments usually required as there are usually assets not reflected in the accounts, i.e. intellectual </a:t>
            </a:r>
            <a:r>
              <a:rPr lang="en-US" sz="3600" dirty="0" smtClean="0"/>
              <a:t>property, or assets/liabilities which may be over/undervalued.</a:t>
            </a:r>
            <a:endParaRPr lang="en-US" sz="3600" dirty="0" smtClean="0"/>
          </a:p>
          <a:p>
            <a:r>
              <a:rPr lang="en-US" sz="3600" dirty="0" smtClean="0"/>
              <a:t>Usually the purchase price for a business acquisition cannot be below net assets, except in case of a bankrupt or insolvent company. </a:t>
            </a:r>
          </a:p>
          <a:p>
            <a:pPr marL="0" indent="0">
              <a:buNone/>
            </a:pPr>
            <a:endParaRPr lang="el-GR" sz="3600" dirty="0"/>
          </a:p>
        </p:txBody>
      </p:sp>
      <p:sp>
        <p:nvSpPr>
          <p:cNvPr id="4" name="Θέση ημερομηνίας 3"/>
          <p:cNvSpPr>
            <a:spLocks noGrp="1"/>
          </p:cNvSpPr>
          <p:nvPr>
            <p:ph type="dt" sz="half" idx="10"/>
          </p:nvPr>
        </p:nvSpPr>
        <p:spPr/>
        <p:txBody>
          <a:bodyPr/>
          <a:lstStyle/>
          <a:p>
            <a:fld id="{4246BCD3-EBFD-4052-A531-37C268839EE2}" type="datetime1">
              <a:rPr lang="el-GR" smtClean="0"/>
              <a:t>5/4/2020</a:t>
            </a:fld>
            <a:endParaRPr lang="el-GR"/>
          </a:p>
        </p:txBody>
      </p:sp>
      <p:sp>
        <p:nvSpPr>
          <p:cNvPr id="5" name="Θέση υποσέλιδου 4"/>
          <p:cNvSpPr>
            <a:spLocks noGrp="1"/>
          </p:cNvSpPr>
          <p:nvPr>
            <p:ph type="ftr" sz="quarter" idx="11"/>
          </p:nvPr>
        </p:nvSpPr>
        <p:spPr/>
        <p:txBody>
          <a:bodyPr/>
          <a:lstStyle/>
          <a:p>
            <a:r>
              <a:rPr lang="en-US" smtClean="0"/>
              <a:t>Christos Chrissanthis</a:t>
            </a:r>
            <a:endParaRPr lang="el-GR"/>
          </a:p>
        </p:txBody>
      </p:sp>
      <p:sp>
        <p:nvSpPr>
          <p:cNvPr id="6" name="Θέση αριθμού διαφάνειας 5"/>
          <p:cNvSpPr>
            <a:spLocks noGrp="1"/>
          </p:cNvSpPr>
          <p:nvPr>
            <p:ph type="sldNum" sz="quarter" idx="12"/>
          </p:nvPr>
        </p:nvSpPr>
        <p:spPr/>
        <p:txBody>
          <a:bodyPr/>
          <a:lstStyle/>
          <a:p>
            <a:fld id="{2A1D8F95-6342-4A06-87DA-1D807BC4C4E6}" type="slidenum">
              <a:rPr lang="el-GR" smtClean="0"/>
              <a:t>3</a:t>
            </a:fld>
            <a:endParaRPr lang="el-GR"/>
          </a:p>
        </p:txBody>
      </p:sp>
      <p:pic>
        <p:nvPicPr>
          <p:cNvPr id="7" name="tmpBB81">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st="169582" end="988182.6938"/>
                </p14:media>
              </p:ext>
              <p:ext uri="{42D2F446-02D8-4167-A562-619A0277C38B}">
                <p15:isNarration xmlns:p15="http://schemas.microsoft.com/office/powerpoint/2012/main" val="1"/>
              </p:ext>
            </p:extLst>
          </p:nvPr>
        </p:nvPicPr>
        <p:blipFill>
          <a:blip r:embed="rId5"/>
          <a:stretch>
            <a:fillRect/>
          </a:stretch>
        </p:blipFill>
        <p:spPr>
          <a:xfrm>
            <a:off x="11861800" y="101600"/>
            <a:ext cx="228600" cy="228600"/>
          </a:xfrm>
          <a:prstGeom prst="rect">
            <a:avLst/>
          </a:prstGeom>
        </p:spPr>
      </p:pic>
    </p:spTree>
    <p:extLst>
      <p:ext uri="{BB962C8B-B14F-4D97-AF65-F5344CB8AC3E}">
        <p14:creationId xmlns:p14="http://schemas.microsoft.com/office/powerpoint/2010/main" val="173905492"/>
      </p:ext>
    </p:extLst>
  </p:cSld>
  <p:clrMapOvr>
    <a:masterClrMapping/>
  </p:clrMapOvr>
  <mc:AlternateContent xmlns:mc="http://schemas.openxmlformats.org/markup-compatibility/2006">
    <mc:Choice xmlns:p14="http://schemas.microsoft.com/office/powerpoint/2010/main" Requires="p14">
      <p:transition spd="slow" p14:dur="2000" advTm="190940"/>
    </mc:Choice>
    <mc:Fallback>
      <p:transition spd="slow" advTm="190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151391"/>
            <a:ext cx="10515600" cy="829621"/>
          </a:xfrm>
        </p:spPr>
        <p:txBody>
          <a:bodyPr/>
          <a:lstStyle/>
          <a:p>
            <a:pPr algn="ctr"/>
            <a:r>
              <a:rPr lang="en-US" b="1" dirty="0" smtClean="0">
                <a:latin typeface="+mn-lt"/>
              </a:rPr>
              <a:t>HISTRORICAL EARNINGS MULTIPLE</a:t>
            </a:r>
            <a:endParaRPr lang="el-GR" b="1" dirty="0">
              <a:latin typeface="+mn-lt"/>
            </a:endParaRPr>
          </a:p>
        </p:txBody>
      </p:sp>
      <p:sp>
        <p:nvSpPr>
          <p:cNvPr id="3" name="Θέση περιεχομένου 2"/>
          <p:cNvSpPr>
            <a:spLocks noGrp="1"/>
          </p:cNvSpPr>
          <p:nvPr>
            <p:ph idx="1"/>
          </p:nvPr>
        </p:nvSpPr>
        <p:spPr>
          <a:xfrm>
            <a:off x="557118" y="920456"/>
            <a:ext cx="11099968" cy="5704402"/>
          </a:xfrm>
        </p:spPr>
        <p:txBody>
          <a:bodyPr>
            <a:normAutofit fontScale="85000" lnSpcReduction="10000"/>
          </a:bodyPr>
          <a:lstStyle/>
          <a:p>
            <a:pPr marL="0" indent="0">
              <a:buNone/>
            </a:pPr>
            <a:r>
              <a:rPr lang="en-US" sz="3900" dirty="0" smtClean="0"/>
              <a:t>A calculation based on:</a:t>
            </a:r>
          </a:p>
          <a:p>
            <a:pPr marL="0" indent="0">
              <a:buNone/>
            </a:pPr>
            <a:r>
              <a:rPr lang="en-US" sz="3900" dirty="0" smtClean="0"/>
              <a:t>- Historical earnings of past </a:t>
            </a:r>
            <a:r>
              <a:rPr lang="en-US" sz="3900" dirty="0" smtClean="0"/>
              <a:t>i.e. 2-5 </a:t>
            </a:r>
            <a:r>
              <a:rPr lang="en-US" sz="3900" dirty="0" smtClean="0"/>
              <a:t>years</a:t>
            </a:r>
          </a:p>
          <a:p>
            <a:pPr>
              <a:buFontTx/>
              <a:buChar char="-"/>
            </a:pPr>
            <a:r>
              <a:rPr lang="en-US" sz="3900" dirty="0" smtClean="0"/>
              <a:t>Future </a:t>
            </a:r>
            <a:r>
              <a:rPr lang="en-US" sz="3900" dirty="0" smtClean="0"/>
              <a:t>earnings prospects for the current and possibly the </a:t>
            </a:r>
            <a:r>
              <a:rPr lang="en-US" sz="3900" dirty="0" smtClean="0"/>
              <a:t> </a:t>
            </a:r>
          </a:p>
          <a:p>
            <a:pPr marL="0" indent="0">
              <a:buNone/>
            </a:pPr>
            <a:r>
              <a:rPr lang="en-US" sz="3900" dirty="0"/>
              <a:t> </a:t>
            </a:r>
            <a:r>
              <a:rPr lang="en-US" sz="3900" dirty="0" smtClean="0"/>
              <a:t>  </a:t>
            </a:r>
            <a:r>
              <a:rPr lang="en-US" sz="3900" dirty="0" smtClean="0"/>
              <a:t>following </a:t>
            </a:r>
            <a:r>
              <a:rPr lang="en-US" sz="3900" dirty="0" smtClean="0"/>
              <a:t>year  </a:t>
            </a:r>
          </a:p>
          <a:p>
            <a:pPr marL="0" indent="0">
              <a:buNone/>
            </a:pPr>
            <a:r>
              <a:rPr lang="en-US" sz="3900" dirty="0" smtClean="0"/>
              <a:t>- Calculating an average of the above</a:t>
            </a:r>
          </a:p>
          <a:p>
            <a:pPr>
              <a:buFontTx/>
              <a:buChar char="-"/>
            </a:pPr>
            <a:r>
              <a:rPr lang="en-US" sz="3900" dirty="0" smtClean="0"/>
              <a:t>Multiplying </a:t>
            </a:r>
            <a:r>
              <a:rPr lang="en-US" sz="3900" dirty="0" smtClean="0"/>
              <a:t>by a factor (multiplier</a:t>
            </a:r>
            <a:r>
              <a:rPr lang="en-US" sz="3900" dirty="0" smtClean="0"/>
              <a:t>); it is a matter of agreement </a:t>
            </a:r>
          </a:p>
          <a:p>
            <a:pPr marL="0" indent="0">
              <a:buNone/>
            </a:pPr>
            <a:r>
              <a:rPr lang="en-US" sz="3900" dirty="0"/>
              <a:t> </a:t>
            </a:r>
            <a:r>
              <a:rPr lang="en-US" sz="3900" dirty="0" smtClean="0"/>
              <a:t> </a:t>
            </a:r>
            <a:r>
              <a:rPr lang="en-US" sz="3900" dirty="0" smtClean="0"/>
              <a:t>to determine how much the multiplier will be</a:t>
            </a:r>
            <a:endParaRPr lang="en-US" sz="3900" dirty="0" smtClean="0"/>
          </a:p>
          <a:p>
            <a:pPr marL="0" indent="0">
              <a:buNone/>
            </a:pPr>
            <a:r>
              <a:rPr lang="en-US" sz="3900" dirty="0" smtClean="0"/>
              <a:t>- Deducting any debts </a:t>
            </a:r>
          </a:p>
          <a:p>
            <a:pPr>
              <a:buFontTx/>
              <a:buChar char="-"/>
            </a:pPr>
            <a:r>
              <a:rPr lang="en-US" sz="3900" dirty="0" smtClean="0"/>
              <a:t>Adding any cash available with the target </a:t>
            </a:r>
            <a:r>
              <a:rPr lang="en-US" sz="3900" dirty="0" smtClean="0"/>
              <a:t>company </a:t>
            </a:r>
            <a:r>
              <a:rPr lang="en-US" sz="3900" dirty="0" smtClean="0"/>
              <a:t>exceeding </a:t>
            </a:r>
            <a:r>
              <a:rPr lang="en-US" sz="3900" dirty="0" smtClean="0"/>
              <a:t>the necessary </a:t>
            </a:r>
            <a:r>
              <a:rPr lang="en-US" sz="3900" dirty="0" smtClean="0"/>
              <a:t>working capital</a:t>
            </a:r>
          </a:p>
          <a:p>
            <a:pPr marL="0" indent="0">
              <a:buNone/>
            </a:pPr>
            <a:r>
              <a:rPr lang="en-US" sz="3900" dirty="0" smtClean="0"/>
              <a:t>- The outcome is the value of the target company</a:t>
            </a:r>
            <a:endParaRPr lang="en-US" sz="3900" dirty="0"/>
          </a:p>
        </p:txBody>
      </p:sp>
      <p:sp>
        <p:nvSpPr>
          <p:cNvPr id="4" name="Θέση ημερομηνίας 3"/>
          <p:cNvSpPr>
            <a:spLocks noGrp="1"/>
          </p:cNvSpPr>
          <p:nvPr>
            <p:ph type="dt" sz="half" idx="10"/>
          </p:nvPr>
        </p:nvSpPr>
        <p:spPr/>
        <p:txBody>
          <a:bodyPr/>
          <a:lstStyle/>
          <a:p>
            <a:fld id="{99ACB477-B333-42AB-BB42-25F5230F4CF9}" type="datetime1">
              <a:rPr lang="el-GR" smtClean="0"/>
              <a:t>5/4/2020</a:t>
            </a:fld>
            <a:endParaRPr lang="el-GR"/>
          </a:p>
        </p:txBody>
      </p:sp>
      <p:sp>
        <p:nvSpPr>
          <p:cNvPr id="5" name="Θέση υποσέλιδου 4"/>
          <p:cNvSpPr>
            <a:spLocks noGrp="1"/>
          </p:cNvSpPr>
          <p:nvPr>
            <p:ph type="ftr" sz="quarter" idx="11"/>
          </p:nvPr>
        </p:nvSpPr>
        <p:spPr/>
        <p:txBody>
          <a:bodyPr/>
          <a:lstStyle/>
          <a:p>
            <a:r>
              <a:rPr lang="en-US" smtClean="0"/>
              <a:t>Christos Chrissanthis</a:t>
            </a:r>
            <a:endParaRPr lang="el-GR"/>
          </a:p>
        </p:txBody>
      </p:sp>
      <p:sp>
        <p:nvSpPr>
          <p:cNvPr id="6" name="Θέση αριθμού διαφάνειας 5"/>
          <p:cNvSpPr>
            <a:spLocks noGrp="1"/>
          </p:cNvSpPr>
          <p:nvPr>
            <p:ph type="sldNum" sz="quarter" idx="12"/>
          </p:nvPr>
        </p:nvSpPr>
        <p:spPr/>
        <p:txBody>
          <a:bodyPr/>
          <a:lstStyle/>
          <a:p>
            <a:fld id="{2A1D8F95-6342-4A06-87DA-1D807BC4C4E6}" type="slidenum">
              <a:rPr lang="el-GR" smtClean="0"/>
              <a:t>4</a:t>
            </a:fld>
            <a:endParaRPr lang="el-GR"/>
          </a:p>
        </p:txBody>
      </p:sp>
      <p:pic>
        <p:nvPicPr>
          <p:cNvPr id="7" name="tmpBB81">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st="360522" end="704290.6938"/>
                </p14:media>
              </p:ext>
              <p:ext uri="{42D2F446-02D8-4167-A562-619A0277C38B}">
                <p15:isNarration xmlns:p15="http://schemas.microsoft.com/office/powerpoint/2012/main" val="1"/>
              </p:ext>
            </p:extLst>
          </p:nvPr>
        </p:nvPicPr>
        <p:blipFill>
          <a:blip r:embed="rId5"/>
          <a:stretch>
            <a:fillRect/>
          </a:stretch>
        </p:blipFill>
        <p:spPr>
          <a:xfrm>
            <a:off x="11861800" y="101600"/>
            <a:ext cx="228600" cy="228600"/>
          </a:xfrm>
          <a:prstGeom prst="rect">
            <a:avLst/>
          </a:prstGeom>
        </p:spPr>
      </p:pic>
    </p:spTree>
    <p:extLst>
      <p:ext uri="{BB962C8B-B14F-4D97-AF65-F5344CB8AC3E}">
        <p14:creationId xmlns:p14="http://schemas.microsoft.com/office/powerpoint/2010/main" val="3382595571"/>
      </p:ext>
    </p:extLst>
  </p:cSld>
  <p:clrMapOvr>
    <a:masterClrMapping/>
  </p:clrMapOvr>
  <mc:AlternateContent xmlns:mc="http://schemas.openxmlformats.org/markup-compatibility/2006">
    <mc:Choice xmlns:p14="http://schemas.microsoft.com/office/powerpoint/2010/main" Requires="p14">
      <p:transition spd="slow" p14:dur="2000" advTm="283891"/>
    </mc:Choice>
    <mc:Fallback>
      <p:transition spd="slow" advTm="2838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862423" y="502618"/>
            <a:ext cx="10515600" cy="5922405"/>
          </a:xfrm>
        </p:spPr>
        <p:txBody>
          <a:bodyPr>
            <a:normAutofit/>
          </a:bodyPr>
          <a:lstStyle/>
          <a:p>
            <a:r>
              <a:rPr lang="en-US" sz="3200" dirty="0" smtClean="0"/>
              <a:t>This is the most common valuation method.</a:t>
            </a:r>
          </a:p>
          <a:p>
            <a:r>
              <a:rPr lang="en-US" sz="3200" dirty="0" smtClean="0"/>
              <a:t>The factors included in this method are usually a matter of much conflict and dispute, i.e., how much working capital is required ? What is included in debts </a:t>
            </a:r>
            <a:r>
              <a:rPr lang="en-US" sz="3200" dirty="0" smtClean="0"/>
              <a:t>? What if there are bad debts ?</a:t>
            </a:r>
            <a:endParaRPr lang="en-US" sz="3200" dirty="0" smtClean="0"/>
          </a:p>
          <a:p>
            <a:r>
              <a:rPr lang="en-US" sz="3200" dirty="0" smtClean="0"/>
              <a:t>The multiplier is another much debated factor.</a:t>
            </a:r>
          </a:p>
          <a:p>
            <a:r>
              <a:rPr lang="en-US" sz="3200" dirty="0" smtClean="0"/>
              <a:t>Usually the multiplier is the average PE ratio of listed companies in this sector of the economy, discounted by something like 60% to reflect the fact that the target company is not a listed one.</a:t>
            </a:r>
          </a:p>
          <a:p>
            <a:r>
              <a:rPr lang="en-US" sz="3200" dirty="0" smtClean="0"/>
              <a:t>PE ration = </a:t>
            </a:r>
            <a:r>
              <a:rPr lang="en-US" sz="3200" dirty="0" smtClean="0"/>
              <a:t>“Market </a:t>
            </a:r>
            <a:r>
              <a:rPr lang="en-US" sz="3200" dirty="0" smtClean="0"/>
              <a:t>Price per </a:t>
            </a:r>
            <a:r>
              <a:rPr lang="en-US" sz="3200" dirty="0" smtClean="0"/>
              <a:t>Share” </a:t>
            </a:r>
            <a:r>
              <a:rPr lang="en-US" sz="3200" dirty="0" smtClean="0"/>
              <a:t>(listed price), divided by </a:t>
            </a:r>
            <a:r>
              <a:rPr lang="en-US" sz="3200" dirty="0" smtClean="0"/>
              <a:t>“Earnings </a:t>
            </a:r>
            <a:r>
              <a:rPr lang="en-US" sz="3200" dirty="0" smtClean="0"/>
              <a:t>per </a:t>
            </a:r>
            <a:r>
              <a:rPr lang="en-US" sz="3200" dirty="0" smtClean="0"/>
              <a:t>Share” </a:t>
            </a:r>
            <a:r>
              <a:rPr lang="en-US" sz="3200" dirty="0" smtClean="0"/>
              <a:t>over the last 12 months</a:t>
            </a:r>
            <a:r>
              <a:rPr lang="en-US" sz="3200" dirty="0" smtClean="0"/>
              <a:t>.</a:t>
            </a:r>
            <a:endParaRPr lang="el-GR" sz="3200" dirty="0"/>
          </a:p>
        </p:txBody>
      </p:sp>
      <p:sp>
        <p:nvSpPr>
          <p:cNvPr id="2" name="Θέση ημερομηνίας 1"/>
          <p:cNvSpPr>
            <a:spLocks noGrp="1"/>
          </p:cNvSpPr>
          <p:nvPr>
            <p:ph type="dt" sz="half" idx="10"/>
          </p:nvPr>
        </p:nvSpPr>
        <p:spPr/>
        <p:txBody>
          <a:bodyPr/>
          <a:lstStyle/>
          <a:p>
            <a:fld id="{E9BB5DEA-96C7-4084-9A45-94164D7FBB0E}" type="datetime1">
              <a:rPr lang="el-GR" smtClean="0"/>
              <a:t>5/4/2020</a:t>
            </a:fld>
            <a:endParaRPr lang="el-GR"/>
          </a:p>
        </p:txBody>
      </p:sp>
      <p:sp>
        <p:nvSpPr>
          <p:cNvPr id="4" name="Θέση υποσέλιδου 3"/>
          <p:cNvSpPr>
            <a:spLocks noGrp="1"/>
          </p:cNvSpPr>
          <p:nvPr>
            <p:ph type="ftr" sz="quarter" idx="11"/>
          </p:nvPr>
        </p:nvSpPr>
        <p:spPr/>
        <p:txBody>
          <a:bodyPr/>
          <a:lstStyle/>
          <a:p>
            <a:r>
              <a:rPr lang="en-US" smtClean="0"/>
              <a:t>Christos Chrissanthis</a:t>
            </a:r>
            <a:endParaRPr lang="el-GR"/>
          </a:p>
        </p:txBody>
      </p:sp>
      <p:sp>
        <p:nvSpPr>
          <p:cNvPr id="5" name="Θέση αριθμού διαφάνειας 4"/>
          <p:cNvSpPr>
            <a:spLocks noGrp="1"/>
          </p:cNvSpPr>
          <p:nvPr>
            <p:ph type="sldNum" sz="quarter" idx="12"/>
          </p:nvPr>
        </p:nvSpPr>
        <p:spPr/>
        <p:txBody>
          <a:bodyPr/>
          <a:lstStyle/>
          <a:p>
            <a:fld id="{2A1D8F95-6342-4A06-87DA-1D807BC4C4E6}" type="slidenum">
              <a:rPr lang="el-GR" smtClean="0"/>
              <a:t>5</a:t>
            </a:fld>
            <a:endParaRPr lang="el-GR"/>
          </a:p>
        </p:txBody>
      </p:sp>
      <p:pic>
        <p:nvPicPr>
          <p:cNvPr id="6" name="tmpBB81">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st="644414" end="470476.6938"/>
                </p14:media>
              </p:ext>
              <p:ext uri="{42D2F446-02D8-4167-A562-619A0277C38B}">
                <p15:isNarration xmlns:p15="http://schemas.microsoft.com/office/powerpoint/2012/main" val="1"/>
              </p:ext>
            </p:extLst>
          </p:nvPr>
        </p:nvPicPr>
        <p:blipFill>
          <a:blip r:embed="rId5"/>
          <a:stretch>
            <a:fillRect/>
          </a:stretch>
        </p:blipFill>
        <p:spPr>
          <a:xfrm>
            <a:off x="11861800" y="101600"/>
            <a:ext cx="228600" cy="228600"/>
          </a:xfrm>
          <a:prstGeom prst="rect">
            <a:avLst/>
          </a:prstGeom>
        </p:spPr>
      </p:pic>
    </p:spTree>
    <p:extLst>
      <p:ext uri="{BB962C8B-B14F-4D97-AF65-F5344CB8AC3E}">
        <p14:creationId xmlns:p14="http://schemas.microsoft.com/office/powerpoint/2010/main" val="2509489846"/>
      </p:ext>
    </p:extLst>
  </p:cSld>
  <p:clrMapOvr>
    <a:masterClrMapping/>
  </p:clrMapOvr>
  <mc:AlternateContent xmlns:mc="http://schemas.openxmlformats.org/markup-compatibility/2006">
    <mc:Choice xmlns:p14="http://schemas.microsoft.com/office/powerpoint/2010/main" Requires="p14">
      <p:transition spd="slow" p14:dur="2000" advTm="233813"/>
    </mc:Choice>
    <mc:Fallback>
      <p:transition spd="slow" advTm="2338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pPr algn="ctr"/>
            <a:r>
              <a:rPr lang="en-US" b="1" dirty="0" smtClean="0">
                <a:latin typeface="+mn-lt"/>
              </a:rPr>
              <a:t>FUTURE EARNINGS</a:t>
            </a:r>
            <a:br>
              <a:rPr lang="en-US" b="1" dirty="0" smtClean="0">
                <a:latin typeface="+mn-lt"/>
              </a:rPr>
            </a:br>
            <a:r>
              <a:rPr lang="en-US" b="1" dirty="0" smtClean="0">
                <a:latin typeface="+mn-lt"/>
              </a:rPr>
              <a:t>ON A DISCOUNT CASHFLOW BASIS</a:t>
            </a:r>
            <a:endParaRPr lang="el-GR" b="1" dirty="0">
              <a:latin typeface="+mn-lt"/>
            </a:endParaRPr>
          </a:p>
        </p:txBody>
      </p:sp>
      <p:sp>
        <p:nvSpPr>
          <p:cNvPr id="3" name="Θέση περιεχομένου 2"/>
          <p:cNvSpPr>
            <a:spLocks noGrp="1"/>
          </p:cNvSpPr>
          <p:nvPr>
            <p:ph idx="1"/>
          </p:nvPr>
        </p:nvSpPr>
        <p:spPr>
          <a:xfrm>
            <a:off x="838200" y="1825625"/>
            <a:ext cx="10515600" cy="4726566"/>
          </a:xfrm>
        </p:spPr>
        <p:txBody>
          <a:bodyPr>
            <a:normAutofit fontScale="85000" lnSpcReduction="20000"/>
          </a:bodyPr>
          <a:lstStyle/>
          <a:p>
            <a:pPr marL="0" indent="0">
              <a:buNone/>
            </a:pPr>
            <a:r>
              <a:rPr lang="en-US" sz="3200" dirty="0" smtClean="0"/>
              <a:t>1. Make an EARNINGS FORECAST over a future period</a:t>
            </a:r>
            <a:endParaRPr lang="en-US" sz="3200" dirty="0" smtClean="0"/>
          </a:p>
          <a:p>
            <a:pPr marL="0" indent="0">
              <a:buNone/>
            </a:pPr>
            <a:r>
              <a:rPr lang="en-US" sz="3200" dirty="0" smtClean="0"/>
              <a:t>2. Make </a:t>
            </a:r>
            <a:r>
              <a:rPr lang="en-US" sz="3200" dirty="0" smtClean="0"/>
              <a:t>a </a:t>
            </a:r>
            <a:r>
              <a:rPr lang="en-US" sz="3200" dirty="0" smtClean="0"/>
              <a:t>CASH-FLOW </a:t>
            </a:r>
            <a:r>
              <a:rPr lang="en-US" sz="3200" dirty="0" smtClean="0"/>
              <a:t>FORECAST taking into </a:t>
            </a:r>
            <a:r>
              <a:rPr lang="en-US" sz="3200" dirty="0" smtClean="0"/>
              <a:t>account: general </a:t>
            </a:r>
            <a:r>
              <a:rPr lang="en-US" sz="3200" dirty="0" smtClean="0"/>
              <a:t>economic assumptions, </a:t>
            </a:r>
            <a:r>
              <a:rPr lang="en-US" sz="3200" dirty="0" smtClean="0"/>
              <a:t>sales</a:t>
            </a:r>
            <a:r>
              <a:rPr lang="en-US" sz="3200" dirty="0" smtClean="0"/>
              <a:t>, </a:t>
            </a:r>
            <a:r>
              <a:rPr lang="en-US" sz="3200" dirty="0" smtClean="0"/>
              <a:t>purchases</a:t>
            </a:r>
            <a:r>
              <a:rPr lang="en-US" sz="3200" dirty="0" smtClean="0"/>
              <a:t>, </a:t>
            </a:r>
            <a:r>
              <a:rPr lang="en-US" sz="3200" dirty="0" smtClean="0"/>
              <a:t>operating </a:t>
            </a:r>
            <a:r>
              <a:rPr lang="en-US" sz="3200" dirty="0" smtClean="0"/>
              <a:t>expenses, </a:t>
            </a:r>
            <a:r>
              <a:rPr lang="en-US" sz="3200" dirty="0" smtClean="0"/>
              <a:t>financial </a:t>
            </a:r>
            <a:r>
              <a:rPr lang="en-US" sz="3200" dirty="0" smtClean="0"/>
              <a:t>costs, </a:t>
            </a:r>
            <a:r>
              <a:rPr lang="en-US" sz="3200" dirty="0" smtClean="0"/>
              <a:t>taxes</a:t>
            </a:r>
            <a:r>
              <a:rPr lang="en-US" sz="3200" dirty="0" smtClean="0"/>
              <a:t>, </a:t>
            </a:r>
            <a:r>
              <a:rPr lang="en-US" sz="3200" dirty="0" smtClean="0"/>
              <a:t>etc.</a:t>
            </a:r>
            <a:endParaRPr lang="en-US" sz="3200" dirty="0" smtClean="0"/>
          </a:p>
          <a:p>
            <a:pPr marL="0" indent="0">
              <a:buNone/>
            </a:pPr>
            <a:r>
              <a:rPr lang="en-US" sz="3200" dirty="0" smtClean="0"/>
              <a:t>3. </a:t>
            </a:r>
            <a:r>
              <a:rPr lang="en-US" sz="3200" dirty="0" smtClean="0"/>
              <a:t>Discount forecast cash-flow </a:t>
            </a:r>
            <a:r>
              <a:rPr lang="en-US" sz="3200" dirty="0" smtClean="0"/>
              <a:t>by a certain factor</a:t>
            </a:r>
          </a:p>
          <a:p>
            <a:pPr marL="0" indent="0" algn="just">
              <a:buNone/>
            </a:pPr>
            <a:r>
              <a:rPr lang="en-US" sz="3200" dirty="0" smtClean="0"/>
              <a:t>The </a:t>
            </a:r>
            <a:r>
              <a:rPr lang="en-US" sz="3200" dirty="0" smtClean="0"/>
              <a:t>Discount Rate should reflect the forecast return on alternative investments with comparable risk</a:t>
            </a:r>
            <a:r>
              <a:rPr lang="en-US" sz="3200" dirty="0" smtClean="0"/>
              <a:t>. Interest deposit may be an alternative investment. The idea is that if you do not spend money to purchase the target company, then you will use such money for some other investment, which will produce some earnings. So, you deduct the return of an alternative investment from the forecast cash-flow of the target company.  </a:t>
            </a:r>
            <a:endParaRPr lang="en-US" sz="3200" dirty="0" smtClean="0"/>
          </a:p>
          <a:p>
            <a:pPr marL="0" indent="0" algn="just">
              <a:buNone/>
            </a:pPr>
            <a:r>
              <a:rPr lang="en-US" sz="3200" dirty="0" smtClean="0"/>
              <a:t>Usually there are standardized sector indicators to </a:t>
            </a:r>
            <a:r>
              <a:rPr lang="en-US" sz="3200" dirty="0" smtClean="0"/>
              <a:t>use to determine the discount ratio.</a:t>
            </a:r>
            <a:r>
              <a:rPr lang="en-US" sz="3200" dirty="0"/>
              <a:t>	</a:t>
            </a:r>
            <a:endParaRPr lang="el-GR" sz="3200" dirty="0"/>
          </a:p>
        </p:txBody>
      </p:sp>
      <p:sp>
        <p:nvSpPr>
          <p:cNvPr id="4" name="Θέση ημερομηνίας 3"/>
          <p:cNvSpPr>
            <a:spLocks noGrp="1"/>
          </p:cNvSpPr>
          <p:nvPr>
            <p:ph type="dt" sz="half" idx="10"/>
          </p:nvPr>
        </p:nvSpPr>
        <p:spPr/>
        <p:txBody>
          <a:bodyPr/>
          <a:lstStyle/>
          <a:p>
            <a:fld id="{107422AD-0BA0-4D0E-84E6-0AAF8F604488}" type="datetime1">
              <a:rPr lang="el-GR" smtClean="0"/>
              <a:t>5/4/2020</a:t>
            </a:fld>
            <a:endParaRPr lang="el-GR"/>
          </a:p>
        </p:txBody>
      </p:sp>
      <p:sp>
        <p:nvSpPr>
          <p:cNvPr id="5" name="Θέση υποσέλιδου 4"/>
          <p:cNvSpPr>
            <a:spLocks noGrp="1"/>
          </p:cNvSpPr>
          <p:nvPr>
            <p:ph type="ftr" sz="quarter" idx="11"/>
          </p:nvPr>
        </p:nvSpPr>
        <p:spPr/>
        <p:txBody>
          <a:bodyPr/>
          <a:lstStyle/>
          <a:p>
            <a:r>
              <a:rPr lang="en-US" smtClean="0"/>
              <a:t>Christos Chrissanthis</a:t>
            </a:r>
            <a:endParaRPr lang="el-GR"/>
          </a:p>
        </p:txBody>
      </p:sp>
      <p:sp>
        <p:nvSpPr>
          <p:cNvPr id="6" name="Θέση αριθμού διαφάνειας 5"/>
          <p:cNvSpPr>
            <a:spLocks noGrp="1"/>
          </p:cNvSpPr>
          <p:nvPr>
            <p:ph type="sldNum" sz="quarter" idx="12"/>
          </p:nvPr>
        </p:nvSpPr>
        <p:spPr/>
        <p:txBody>
          <a:bodyPr/>
          <a:lstStyle/>
          <a:p>
            <a:fld id="{2A1D8F95-6342-4A06-87DA-1D807BC4C4E6}" type="slidenum">
              <a:rPr lang="el-GR" smtClean="0"/>
              <a:t>6</a:t>
            </a:fld>
            <a:endParaRPr lang="el-GR"/>
          </a:p>
        </p:txBody>
      </p:sp>
      <p:pic>
        <p:nvPicPr>
          <p:cNvPr id="7" name="tmpBB81">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st="878228" end="237586.6938"/>
                </p14:media>
              </p:ext>
              <p:ext uri="{42D2F446-02D8-4167-A562-619A0277C38B}">
                <p15:isNarration xmlns:p15="http://schemas.microsoft.com/office/powerpoint/2012/main" val="1"/>
              </p:ext>
            </p:extLst>
          </p:nvPr>
        </p:nvPicPr>
        <p:blipFill>
          <a:blip r:embed="rId5"/>
          <a:stretch>
            <a:fillRect/>
          </a:stretch>
        </p:blipFill>
        <p:spPr>
          <a:xfrm>
            <a:off x="11861800" y="101600"/>
            <a:ext cx="228600" cy="228600"/>
          </a:xfrm>
          <a:prstGeom prst="rect">
            <a:avLst/>
          </a:prstGeom>
        </p:spPr>
      </p:pic>
    </p:spTree>
    <p:extLst>
      <p:ext uri="{BB962C8B-B14F-4D97-AF65-F5344CB8AC3E}">
        <p14:creationId xmlns:p14="http://schemas.microsoft.com/office/powerpoint/2010/main" val="3618122694"/>
      </p:ext>
    </p:extLst>
  </p:cSld>
  <p:clrMapOvr>
    <a:masterClrMapping/>
  </p:clrMapOvr>
  <mc:AlternateContent xmlns:mc="http://schemas.openxmlformats.org/markup-compatibility/2006">
    <mc:Choice xmlns:p14="http://schemas.microsoft.com/office/powerpoint/2010/main" Requires="p14">
      <p:transition spd="slow" p14:dur="2000" advTm="232889"/>
    </mc:Choice>
    <mc:Fallback>
      <p:transition spd="slow" advTm="2328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647953" y="308837"/>
            <a:ext cx="10869854" cy="6297854"/>
          </a:xfrm>
        </p:spPr>
        <p:txBody>
          <a:bodyPr>
            <a:normAutofit lnSpcReduction="10000"/>
          </a:bodyPr>
          <a:lstStyle/>
          <a:p>
            <a:r>
              <a:rPr lang="en-US" sz="3200" b="1" dirty="0" smtClean="0"/>
              <a:t>Calculating Damages</a:t>
            </a:r>
            <a:r>
              <a:rPr lang="en-US" sz="3200" dirty="0" smtClean="0"/>
              <a:t> because of breach of Warranties should take into account the Valuation Method followed. </a:t>
            </a:r>
          </a:p>
          <a:p>
            <a:r>
              <a:rPr lang="en-US" sz="3200" dirty="0" smtClean="0"/>
              <a:t>If the parties have used a particular valuation method to fix the purchase price for a business acquisitions, then, in case of breach of a warranty or a misrepresentation giving rise to a claim for damages, the quantification of such damages must take into account the valuation method followed by the parties. For example, if the parties relied on a multiplier, then such multiplier is a decisive factor for calculating the volume of damages.</a:t>
            </a:r>
          </a:p>
          <a:p>
            <a:r>
              <a:rPr lang="en-US" sz="3200" dirty="0" smtClean="0"/>
              <a:t>Example: The parties determined the purchase price as EBITDA X 5; It proved that EBITDA was actually 100.000 </a:t>
            </a:r>
            <a:r>
              <a:rPr lang="el-GR" sz="3200" dirty="0" smtClean="0"/>
              <a:t>€</a:t>
            </a:r>
            <a:r>
              <a:rPr lang="en-US" sz="3200" dirty="0" smtClean="0"/>
              <a:t> less than what parties believe. The volume of damages will not be just 100.000 </a:t>
            </a:r>
            <a:r>
              <a:rPr lang="el-GR" sz="3200" dirty="0" smtClean="0"/>
              <a:t>€, </a:t>
            </a:r>
            <a:r>
              <a:rPr lang="en-US" sz="3200" dirty="0" smtClean="0"/>
              <a:t>but 100.000 X 5.</a:t>
            </a:r>
            <a:endParaRPr lang="en-US" sz="3200" dirty="0"/>
          </a:p>
          <a:p>
            <a:pPr marL="0" indent="0">
              <a:buNone/>
            </a:pPr>
            <a:endParaRPr lang="en-US" sz="3200" dirty="0" smtClean="0"/>
          </a:p>
          <a:p>
            <a:pPr marL="0" indent="0">
              <a:buNone/>
            </a:pPr>
            <a:endParaRPr lang="el-GR" sz="3200" dirty="0"/>
          </a:p>
        </p:txBody>
      </p:sp>
      <p:sp>
        <p:nvSpPr>
          <p:cNvPr id="2" name="Θέση ημερομηνίας 1"/>
          <p:cNvSpPr>
            <a:spLocks noGrp="1"/>
          </p:cNvSpPr>
          <p:nvPr>
            <p:ph type="dt" sz="half" idx="10"/>
          </p:nvPr>
        </p:nvSpPr>
        <p:spPr/>
        <p:txBody>
          <a:bodyPr/>
          <a:lstStyle/>
          <a:p>
            <a:fld id="{44BF024C-FD8D-4AA9-9A7C-BE2C1FBA509B}" type="datetime1">
              <a:rPr lang="el-GR" smtClean="0"/>
              <a:t>5/4/2020</a:t>
            </a:fld>
            <a:endParaRPr lang="el-GR"/>
          </a:p>
        </p:txBody>
      </p:sp>
      <p:sp>
        <p:nvSpPr>
          <p:cNvPr id="4" name="Θέση υποσέλιδου 3"/>
          <p:cNvSpPr>
            <a:spLocks noGrp="1"/>
          </p:cNvSpPr>
          <p:nvPr>
            <p:ph type="ftr" sz="quarter" idx="11"/>
          </p:nvPr>
        </p:nvSpPr>
        <p:spPr/>
        <p:txBody>
          <a:bodyPr/>
          <a:lstStyle/>
          <a:p>
            <a:r>
              <a:rPr lang="en-US" smtClean="0"/>
              <a:t>Christos Chrissanthis</a:t>
            </a:r>
            <a:endParaRPr lang="el-GR"/>
          </a:p>
        </p:txBody>
      </p:sp>
      <p:sp>
        <p:nvSpPr>
          <p:cNvPr id="5" name="Θέση αριθμού διαφάνειας 4"/>
          <p:cNvSpPr>
            <a:spLocks noGrp="1"/>
          </p:cNvSpPr>
          <p:nvPr>
            <p:ph type="sldNum" sz="quarter" idx="12"/>
          </p:nvPr>
        </p:nvSpPr>
        <p:spPr/>
        <p:txBody>
          <a:bodyPr/>
          <a:lstStyle/>
          <a:p>
            <a:fld id="{2A1D8F95-6342-4A06-87DA-1D807BC4C4E6}" type="slidenum">
              <a:rPr lang="el-GR" smtClean="0"/>
              <a:t>7</a:t>
            </a:fld>
            <a:endParaRPr lang="el-GR"/>
          </a:p>
        </p:txBody>
      </p:sp>
      <p:pic>
        <p:nvPicPr>
          <p:cNvPr id="6" name="tmpBB81">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st="1111118" end="63.6938"/>
                </p14:media>
              </p:ext>
              <p:ext uri="{42D2F446-02D8-4167-A562-619A0277C38B}">
                <p15:isNarration xmlns:p15="http://schemas.microsoft.com/office/powerpoint/2012/main" val="1"/>
              </p:ext>
            </p:extLst>
          </p:nvPr>
        </p:nvPicPr>
        <p:blipFill>
          <a:blip r:embed="rId5"/>
          <a:stretch>
            <a:fillRect/>
          </a:stretch>
        </p:blipFill>
        <p:spPr>
          <a:xfrm>
            <a:off x="11861800" y="101600"/>
            <a:ext cx="228600" cy="228600"/>
          </a:xfrm>
          <a:prstGeom prst="rect">
            <a:avLst/>
          </a:prstGeom>
        </p:spPr>
      </p:pic>
    </p:spTree>
    <p:extLst>
      <p:ext uri="{BB962C8B-B14F-4D97-AF65-F5344CB8AC3E}">
        <p14:creationId xmlns:p14="http://schemas.microsoft.com/office/powerpoint/2010/main" val="2048656470"/>
      </p:ext>
    </p:extLst>
  </p:cSld>
  <p:clrMapOvr>
    <a:masterClrMapping/>
  </p:clrMapOvr>
  <mc:AlternateContent xmlns:mc="http://schemas.openxmlformats.org/markup-compatibility/2006">
    <mc:Choice xmlns:p14="http://schemas.microsoft.com/office/powerpoint/2010/main" Requires="p14">
      <p:transition spd="slow" p14:dur="2000" advTm="237522"/>
    </mc:Choice>
    <mc:Fallback>
      <p:transition spd="slow" advTm="237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54373|recordLength=1348704|start=0|end=54373|audioFormat={00001610-0000-0010-8000-00AA00389B71}|audioRate=44100|muted=false|volume=0.8|fadeIn=0|fadeOut=0|videoFormat={34363248-0000-0010-8000-00AA00389B71}|videoRate=15|videoWidth=256|videoHeight=256"/>
</p:tagLst>
</file>

<file path=ppt/tags/tag2.xml><?xml version="1.0" encoding="utf-8"?>
<p:tagLst xmlns:a="http://schemas.openxmlformats.org/drawingml/2006/main" xmlns:r="http://schemas.openxmlformats.org/officeDocument/2006/relationships" xmlns:p="http://schemas.openxmlformats.org/presentationml/2006/main">
  <p:tag name="ATHENA.MIXSHAPE" val="|streamable=true|audioOnly=true|recordStart=54373|recordEnd=169582|recordLength=1348704|start=54373|end=169582|audioFormat={00001610-0000-0010-8000-00AA00389B71}|audioRate=44100|muted=false|volume=0.8|fadeIn=0|fadeOut=0|videoFormat={34363248-0000-0010-8000-00AA00389B71}|videoRate=15|videoWidth=256|videoHeight=256"/>
</p:tagLst>
</file>

<file path=ppt/tags/tag3.xml><?xml version="1.0" encoding="utf-8"?>
<p:tagLst xmlns:a="http://schemas.openxmlformats.org/drawingml/2006/main" xmlns:r="http://schemas.openxmlformats.org/officeDocument/2006/relationships" xmlns:p="http://schemas.openxmlformats.org/presentationml/2006/main">
  <p:tag name="ATHENA.MIXSHAPE" val="|streamable=true|audioOnly=true|recordStart=169582|recordEnd=360522|recordLength=1348704|start=169582|end=360522|audioFormat={00001610-0000-0010-8000-00AA00389B71}|audioRate=44100|muted=false|volume=0.8|fadeIn=0|fadeOut=0|videoFormat={34363248-0000-0010-8000-00AA00389B71}|videoRate=15|videoWidth=256|videoHeight=256"/>
</p:tagLst>
</file>

<file path=ppt/tags/tag4.xml><?xml version="1.0" encoding="utf-8"?>
<p:tagLst xmlns:a="http://schemas.openxmlformats.org/drawingml/2006/main" xmlns:r="http://schemas.openxmlformats.org/officeDocument/2006/relationships" xmlns:p="http://schemas.openxmlformats.org/presentationml/2006/main">
  <p:tag name="ATHENA.MIXSHAPE" val="|streamable=true|audioOnly=true|recordStart=360522|recordEnd=644414|recordLength=1348704|start=360522|end=644414|audioFormat={00001610-0000-0010-8000-00AA00389B71}|audioRate=44100|muted=false|volume=0.8|fadeIn=0|fadeOut=0|videoFormat={34363248-0000-0010-8000-00AA00389B71}|videoRate=15|videoWidth=256|videoHeight=256"/>
</p:tagLst>
</file>

<file path=ppt/tags/tag5.xml><?xml version="1.0" encoding="utf-8"?>
<p:tagLst xmlns:a="http://schemas.openxmlformats.org/drawingml/2006/main" xmlns:r="http://schemas.openxmlformats.org/officeDocument/2006/relationships" xmlns:p="http://schemas.openxmlformats.org/presentationml/2006/main">
  <p:tag name="ATHENA.MIXSHAPE" val="|streamable=true|audioOnly=true|recordStart=644414|recordEnd=878228|recordLength=1348704|start=644414|end=878228|audioFormat={00001610-0000-0010-8000-00AA00389B71}|audioRate=44100|muted=false|volume=0.8|fadeIn=0|fadeOut=0|videoFormat={34363248-0000-0010-8000-00AA00389B71}|videoRate=15|videoWidth=256|videoHeight=256"/>
</p:tagLst>
</file>

<file path=ppt/tags/tag6.xml><?xml version="1.0" encoding="utf-8"?>
<p:tagLst xmlns:a="http://schemas.openxmlformats.org/drawingml/2006/main" xmlns:r="http://schemas.openxmlformats.org/officeDocument/2006/relationships" xmlns:p="http://schemas.openxmlformats.org/presentationml/2006/main">
  <p:tag name="ATHENA.MIXSHAPE" val="|streamable=true|audioOnly=true|recordStart=878228|recordEnd=1111118|recordLength=1348704|start=878228|end=1111118|audioFormat={00001610-0000-0010-8000-00AA00389B71}|audioRate=44100|muted=false|volume=0.8|fadeIn=0|fadeOut=0|videoFormat={34363248-0000-0010-8000-00AA00389B71}|videoRate=15|videoWidth=256|videoHeight=256"/>
</p:tagLst>
</file>

<file path=ppt/tags/tag7.xml><?xml version="1.0" encoding="utf-8"?>
<p:tagLst xmlns:a="http://schemas.openxmlformats.org/drawingml/2006/main" xmlns:r="http://schemas.openxmlformats.org/officeDocument/2006/relationships" xmlns:p="http://schemas.openxmlformats.org/presentationml/2006/main">
  <p:tag name="ATHENA.MIXSHAPE" val="|streamable=true|audioOnly=true|recordStart=1111118|recordEnd=1348641|recordLength=1348704|start=1111118|end=1348641|audioFormat={00001610-0000-0010-8000-00AA00389B71}|audioRate=44100|muted=false|volume=0.8|fadeIn=0|fadeOut=0|videoFormat={34363248-0000-0010-8000-00AA00389B71}|videoRate=15|videoWidth=256|videoHeight=256"/>
</p:tagLst>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TotalTime>
  <Words>605</Words>
  <Application>Microsoft Office PowerPoint</Application>
  <PresentationFormat>Ευρεία οθόνη</PresentationFormat>
  <Paragraphs>62</Paragraphs>
  <Slides>7</Slides>
  <Notes>1</Notes>
  <HiddenSlides>0</HiddenSlides>
  <MMClips>7</MMClips>
  <ScaleCrop>false</ScaleCrop>
  <HeadingPairs>
    <vt:vector size="6" baseType="variant">
      <vt:variant>
        <vt:lpstr>Γραμματοσειρές που χρησιμοποιούνται</vt:lpstr>
      </vt:variant>
      <vt:variant>
        <vt:i4>3</vt:i4>
      </vt:variant>
      <vt:variant>
        <vt:lpstr>Θέμα</vt:lpstr>
      </vt:variant>
      <vt:variant>
        <vt:i4>1</vt:i4>
      </vt:variant>
      <vt:variant>
        <vt:lpstr>Τίτλοι διαφανειών</vt:lpstr>
      </vt:variant>
      <vt:variant>
        <vt:i4>7</vt:i4>
      </vt:variant>
    </vt:vector>
  </HeadingPairs>
  <TitlesOfParts>
    <vt:vector size="11" baseType="lpstr">
      <vt:lpstr>Arial</vt:lpstr>
      <vt:lpstr>Calibri</vt:lpstr>
      <vt:lpstr>Calibri Light</vt:lpstr>
      <vt:lpstr>Θέμα του Office</vt:lpstr>
      <vt:lpstr>VALUATION METHODS (how can we fix the purchase price in a business acquisition agreement)</vt:lpstr>
      <vt:lpstr>Three common and basic valuation methods</vt:lpstr>
      <vt:lpstr>NET ASSETS</vt:lpstr>
      <vt:lpstr>HISTRORICAL EARNINGS MULTIPLE</vt:lpstr>
      <vt:lpstr>Παρουσίαση του PowerPoint</vt:lpstr>
      <vt:lpstr>FUTURE EARNINGS ON A DISCOUNT CASHFLOW BASIS</vt:lpstr>
      <vt:lpstr>Παρουσίαση του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VALUATION</dc:title>
  <dc:creator>CHRISTOS CHRISSANTHIS</dc:creator>
  <cp:lastModifiedBy>CHRISTOS CHRISSANTHIS</cp:lastModifiedBy>
  <cp:revision>18</cp:revision>
  <dcterms:created xsi:type="dcterms:W3CDTF">2016-04-03T14:48:50Z</dcterms:created>
  <dcterms:modified xsi:type="dcterms:W3CDTF">2020-04-04T23:20:34Z</dcterms:modified>
</cp:coreProperties>
</file>