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9" r:id="rId2"/>
    <p:sldId id="319" r:id="rId3"/>
    <p:sldId id="320" r:id="rId4"/>
    <p:sldId id="321" r:id="rId5"/>
    <p:sldId id="322" r:id="rId6"/>
    <p:sldId id="317" r:id="rId7"/>
    <p:sldId id="308" r:id="rId8"/>
    <p:sldId id="314" r:id="rId9"/>
    <p:sldId id="327" r:id="rId10"/>
    <p:sldId id="332" r:id="rId11"/>
    <p:sldId id="326" r:id="rId12"/>
    <p:sldId id="333" r:id="rId13"/>
    <p:sldId id="325" r:id="rId14"/>
    <p:sldId id="334" r:id="rId15"/>
    <p:sldId id="340" r:id="rId16"/>
    <p:sldId id="335" r:id="rId17"/>
    <p:sldId id="315" r:id="rId18"/>
    <p:sldId id="339" r:id="rId19"/>
    <p:sldId id="337" r:id="rId20"/>
    <p:sldId id="338" r:id="rId21"/>
    <p:sldId id="336" r:id="rId22"/>
    <p:sldId id="341" r:id="rId23"/>
    <p:sldId id="342" r:id="rId24"/>
    <p:sldId id="343" r:id="rId25"/>
    <p:sldId id="344" r:id="rId26"/>
    <p:sldId id="345" r:id="rId27"/>
    <p:sldId id="346" r:id="rId28"/>
    <p:sldId id="328" r:id="rId29"/>
  </p:sldIdLst>
  <p:sldSz cx="9144000" cy="6858000" type="screen4x3"/>
  <p:notesSz cx="6858000" cy="9144000"/>
  <p:defaultTextStyle>
    <a:defPPr>
      <a:defRPr lang="nl-BE"/>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HEUSDEN Bernard" initials="VB" lastIdx="0" clrIdx="0">
    <p:extLst>
      <p:ext uri="{19B8F6BF-5375-455C-9EA6-DF929625EA0E}">
        <p15:presenceInfo xmlns:p15="http://schemas.microsoft.com/office/powerpoint/2012/main" xmlns="" userId="S-1-5-21-725345543-1993962763-1060284298-12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4F4F4F"/>
    <a:srgbClr val="141313"/>
    <a:srgbClr val="474746"/>
    <a:srgbClr val="323030"/>
    <a:srgbClr val="811A20"/>
    <a:srgbClr val="18233A"/>
    <a:srgbClr val="631D1D"/>
    <a:srgbClr val="62616E"/>
    <a:srgbClr val="053C7B"/>
    <a:srgbClr val="ACD6E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83" autoAdjust="0"/>
    <p:restoredTop sz="90421" autoAdjust="0"/>
  </p:normalViewPr>
  <p:slideViewPr>
    <p:cSldViewPr>
      <p:cViewPr varScale="1">
        <p:scale>
          <a:sx n="66" d="100"/>
          <a:sy n="66" d="100"/>
        </p:scale>
        <p:origin x="-12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4D8A6-E91F-2349-9524-29B4C5A5DC24}" type="datetimeFigureOut">
              <a:rPr lang="nl-NL" smtClean="0"/>
              <a:pPr/>
              <a:t>31-10-2019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621A2C-3C7C-D545-A329-5793AF5DBC8F}" type="slidenum">
              <a:rPr lang="nl-NL" smtClean="0"/>
              <a:pPr/>
              <a:t>‹#›</a:t>
            </a:fld>
            <a:endParaRPr lang="nl-NL"/>
          </a:p>
        </p:txBody>
      </p:sp>
    </p:spTree>
    <p:extLst>
      <p:ext uri="{BB962C8B-B14F-4D97-AF65-F5344CB8AC3E}">
        <p14:creationId xmlns:p14="http://schemas.microsoft.com/office/powerpoint/2010/main" xmlns="" val="10686278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Afbeelding 11" descr="foto-1.jpg"/>
          <p:cNvPicPr>
            <a:picLocks noChangeAspect="1"/>
          </p:cNvPicPr>
          <p:nvPr userDrawn="1"/>
        </p:nvPicPr>
        <p:blipFill rotWithShape="1">
          <a:blip r:embed="rId2" cstate="email">
            <a:extLst>
              <a:ext uri="{28A0092B-C50C-407E-A947-70E740481C1C}">
                <a14:useLocalDpi xmlns:a14="http://schemas.microsoft.com/office/drawing/2010/main" xmlns="" val="0"/>
              </a:ext>
            </a:extLst>
          </a:blip>
          <a:srcRect t="7535"/>
          <a:stretch/>
        </p:blipFill>
        <p:spPr>
          <a:xfrm>
            <a:off x="0" y="0"/>
            <a:ext cx="9144000" cy="3870745"/>
          </a:xfrm>
          <a:prstGeom prst="rect">
            <a:avLst/>
          </a:prstGeom>
        </p:spPr>
      </p:pic>
      <p:pic>
        <p:nvPicPr>
          <p:cNvPr id="14" name="Afbeelding 13" descr="logo-slide-titel.png"/>
          <p:cNvPicPr>
            <a:picLocks noChangeAspect="1"/>
          </p:cNvPicPr>
          <p:nvPr userDrawn="1"/>
        </p:nvPicPr>
        <p:blipFill>
          <a:blip r:embed="rId3" cstate="email">
            <a:extLst>
              <a:ext uri="{28A0092B-C50C-407E-A947-70E740481C1C}">
                <a14:useLocalDpi xmlns:a14="http://schemas.microsoft.com/office/drawing/2010/main" xmlns="" val="0"/>
              </a:ext>
            </a:extLst>
          </a:blip>
          <a:stretch>
            <a:fillRect/>
          </a:stretch>
        </p:blipFill>
        <p:spPr>
          <a:xfrm>
            <a:off x="179512" y="188640"/>
            <a:ext cx="8784976" cy="6535682"/>
          </a:xfrm>
          <a:prstGeom prst="rect">
            <a:avLst/>
          </a:prstGeom>
        </p:spPr>
      </p:pic>
      <p:sp>
        <p:nvSpPr>
          <p:cNvPr id="2" name="Title 1"/>
          <p:cNvSpPr>
            <a:spLocks noGrp="1"/>
          </p:cNvSpPr>
          <p:nvPr>
            <p:ph type="ctrTitle"/>
          </p:nvPr>
        </p:nvSpPr>
        <p:spPr>
          <a:xfrm>
            <a:off x="1403648" y="4293096"/>
            <a:ext cx="6984776" cy="630982"/>
          </a:xfrm>
        </p:spPr>
        <p:txBody>
          <a:bodyPr>
            <a:normAutofit/>
          </a:bodyPr>
          <a:lstStyle>
            <a:lvl1pPr algn="l">
              <a:defRPr sz="3200" b="1">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nl-BE" dirty="0"/>
          </a:p>
        </p:txBody>
      </p:sp>
      <p:sp>
        <p:nvSpPr>
          <p:cNvPr id="3" name="Subtitle 2"/>
          <p:cNvSpPr>
            <a:spLocks noGrp="1"/>
          </p:cNvSpPr>
          <p:nvPr>
            <p:ph type="subTitle" idx="1"/>
          </p:nvPr>
        </p:nvSpPr>
        <p:spPr>
          <a:xfrm>
            <a:off x="1403648" y="4941122"/>
            <a:ext cx="6984776" cy="432048"/>
          </a:xfrm>
        </p:spPr>
        <p:txBody>
          <a:bodyPr>
            <a:normAutofit/>
          </a:bodyPr>
          <a:lstStyle>
            <a:lvl1pPr marL="0" indent="0" algn="l">
              <a:buNone/>
              <a:defRPr sz="2000">
                <a:solidFill>
                  <a:srgbClr val="4F4F4F"/>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BE" dirty="0"/>
          </a:p>
        </p:txBody>
      </p:sp>
    </p:spTree>
    <p:extLst>
      <p:ext uri="{BB962C8B-B14F-4D97-AF65-F5344CB8AC3E}">
        <p14:creationId xmlns:p14="http://schemas.microsoft.com/office/powerpoint/2010/main" xmlns="" val="1214823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Afbeelding 6" descr="logo-slide.pn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127000" y="76200"/>
            <a:ext cx="8869680" cy="6687312"/>
          </a:xfrm>
          <a:prstGeom prst="rect">
            <a:avLst/>
          </a:prstGeom>
        </p:spPr>
      </p:pic>
      <p:sp>
        <p:nvSpPr>
          <p:cNvPr id="2" name="Title 1"/>
          <p:cNvSpPr>
            <a:spLocks noGrp="1"/>
          </p:cNvSpPr>
          <p:nvPr>
            <p:ph type="title"/>
          </p:nvPr>
        </p:nvSpPr>
        <p:spPr>
          <a:xfrm>
            <a:off x="251520" y="188640"/>
            <a:ext cx="8640960" cy="549844"/>
          </a:xfrm>
          <a:ln>
            <a:noFill/>
          </a:ln>
        </p:spPr>
        <p:txBody>
          <a:bodyPr>
            <a:normAutofit/>
          </a:bodyPr>
          <a:lstStyle>
            <a:lvl1pPr algn="l">
              <a:defRPr sz="24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nl-BE" dirty="0"/>
          </a:p>
        </p:txBody>
      </p:sp>
      <p:sp>
        <p:nvSpPr>
          <p:cNvPr id="3" name="Content Placeholder 2"/>
          <p:cNvSpPr>
            <a:spLocks noGrp="1"/>
          </p:cNvSpPr>
          <p:nvPr>
            <p:ph idx="1"/>
          </p:nvPr>
        </p:nvSpPr>
        <p:spPr>
          <a:xfrm>
            <a:off x="251520" y="836712"/>
            <a:ext cx="8640960" cy="5040560"/>
          </a:xfrm>
        </p:spPr>
        <p:txBody>
          <a:bodyPr/>
          <a:lstStyle>
            <a:lvl1pPr>
              <a:buFont typeface="Wingdings" pitchFamily="2" charset="2"/>
              <a:buChar char="§"/>
              <a:defRPr sz="2800">
                <a:solidFill>
                  <a:srgbClr val="474746"/>
                </a:solidFill>
                <a:latin typeface="Verdana" pitchFamily="34" charset="0"/>
                <a:ea typeface="Verdana" pitchFamily="34" charset="0"/>
                <a:cs typeface="Verdana" pitchFamily="34" charset="0"/>
              </a:defRPr>
            </a:lvl1pPr>
            <a:lvl2pPr>
              <a:buFont typeface="Wingdings" pitchFamily="2" charset="2"/>
              <a:buChar char="§"/>
              <a:defRPr sz="2400">
                <a:solidFill>
                  <a:srgbClr val="474746"/>
                </a:solidFill>
                <a:latin typeface="Verdana" pitchFamily="34" charset="0"/>
                <a:ea typeface="Verdana" pitchFamily="34" charset="0"/>
                <a:cs typeface="Verdana" pitchFamily="34" charset="0"/>
              </a:defRPr>
            </a:lvl2pPr>
            <a:lvl3pPr>
              <a:buFont typeface="Wingdings" pitchFamily="2" charset="2"/>
              <a:buChar char="§"/>
              <a:defRPr sz="2000">
                <a:solidFill>
                  <a:srgbClr val="474746"/>
                </a:solidFill>
                <a:latin typeface="Verdana" pitchFamily="34" charset="0"/>
                <a:ea typeface="Verdana" pitchFamily="34" charset="0"/>
                <a:cs typeface="Verdana" pitchFamily="34" charset="0"/>
              </a:defRPr>
            </a:lvl3pPr>
            <a:lvl4pPr>
              <a:buFont typeface="Wingdings" pitchFamily="2" charset="2"/>
              <a:buChar char="§"/>
              <a:defRPr sz="1600">
                <a:solidFill>
                  <a:srgbClr val="474746"/>
                </a:solidFill>
                <a:latin typeface="Verdana" pitchFamily="34" charset="0"/>
                <a:ea typeface="Verdana" pitchFamily="34" charset="0"/>
                <a:cs typeface="Verdana" pitchFamily="34" charset="0"/>
              </a:defRPr>
            </a:lvl4pPr>
            <a:lvl5pPr>
              <a:buFont typeface="Wingdings" pitchFamily="2" charset="2"/>
              <a:buChar char="§"/>
              <a:defRPr sz="1600">
                <a:solidFill>
                  <a:srgbClr val="474746"/>
                </a:solidFill>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BE" dirty="0"/>
          </a:p>
        </p:txBody>
      </p:sp>
      <p:sp>
        <p:nvSpPr>
          <p:cNvPr id="16" name="Date Placeholder 3"/>
          <p:cNvSpPr>
            <a:spLocks noGrp="1"/>
          </p:cNvSpPr>
          <p:nvPr>
            <p:ph type="dt" sz="half" idx="10"/>
          </p:nvPr>
        </p:nvSpPr>
        <p:spPr>
          <a:xfrm>
            <a:off x="179512" y="6381328"/>
            <a:ext cx="2133600" cy="365125"/>
          </a:xfrm>
        </p:spPr>
        <p:txBody>
          <a:bodyPr/>
          <a:lstStyle>
            <a:lvl1pPr>
              <a:defRPr/>
            </a:lvl1pPr>
          </a:lstStyle>
          <a:p>
            <a:fld id="{6559652E-C199-334F-9320-471B095246A8}" type="datetime1">
              <a:rPr lang="nl-BE"/>
              <a:pPr/>
              <a:t>31/10/2019</a:t>
            </a:fld>
            <a:endParaRPr lang="nl-BE" dirty="0"/>
          </a:p>
        </p:txBody>
      </p:sp>
      <p:sp>
        <p:nvSpPr>
          <p:cNvPr id="17" name="Footer Placeholder 4"/>
          <p:cNvSpPr>
            <a:spLocks noGrp="1"/>
          </p:cNvSpPr>
          <p:nvPr>
            <p:ph type="ftr" sz="quarter" idx="11"/>
          </p:nvPr>
        </p:nvSpPr>
        <p:spPr>
          <a:xfrm>
            <a:off x="2411760" y="6381328"/>
            <a:ext cx="4464496" cy="365125"/>
          </a:xfrm>
        </p:spPr>
        <p:txBody>
          <a:bodyPr/>
          <a:lstStyle>
            <a:lvl1pPr>
              <a:defRPr/>
            </a:lvl1pPr>
          </a:lstStyle>
          <a:p>
            <a:pPr>
              <a:defRPr/>
            </a:pPr>
            <a:endParaRPr lang="nl-BE" dirty="0"/>
          </a:p>
        </p:txBody>
      </p:sp>
      <p:sp>
        <p:nvSpPr>
          <p:cNvPr id="18" name="Slide Number Placeholder 5"/>
          <p:cNvSpPr>
            <a:spLocks noGrp="1"/>
          </p:cNvSpPr>
          <p:nvPr>
            <p:ph type="sldNum" sz="quarter" idx="12"/>
          </p:nvPr>
        </p:nvSpPr>
        <p:spPr>
          <a:xfrm>
            <a:off x="6948264" y="6382916"/>
            <a:ext cx="752475" cy="365125"/>
          </a:xfrm>
        </p:spPr>
        <p:txBody>
          <a:bodyPr/>
          <a:lstStyle>
            <a:lvl1pPr>
              <a:defRPr/>
            </a:lvl1pPr>
          </a:lstStyle>
          <a:p>
            <a:fld id="{BBB2625E-E22D-324D-B6D3-F6234E5E9FE9}" type="slidenum">
              <a:rPr lang="nl-BE"/>
              <a:pPr/>
              <a:t>‹#›</a:t>
            </a:fld>
            <a:endParaRPr lang="nl-BE"/>
          </a:p>
        </p:txBody>
      </p:sp>
    </p:spTree>
    <p:extLst>
      <p:ext uri="{BB962C8B-B14F-4D97-AF65-F5344CB8AC3E}">
        <p14:creationId xmlns:p14="http://schemas.microsoft.com/office/powerpoint/2010/main" xmlns="" val="1476644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hthoek 7"/>
          <p:cNvSpPr/>
          <p:nvPr userDrawn="1"/>
        </p:nvSpPr>
        <p:spPr>
          <a:xfrm>
            <a:off x="0" y="0"/>
            <a:ext cx="9144000" cy="6858000"/>
          </a:xfrm>
          <a:prstGeom prst="rect">
            <a:avLst/>
          </a:prstGeom>
          <a:solidFill>
            <a:srgbClr val="C62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9" name="Afbeelding 8" descr="logo-slide-titel-wit.png"/>
          <p:cNvPicPr>
            <a:picLocks noChangeAspect="1"/>
          </p:cNvPicPr>
          <p:nvPr userDrawn="1"/>
        </p:nvPicPr>
        <p:blipFill>
          <a:blip r:embed="rId2" cstate="email">
            <a:extLst>
              <a:ext uri="{28A0092B-C50C-407E-A947-70E740481C1C}">
                <a14:useLocalDpi xmlns:a14="http://schemas.microsoft.com/office/drawing/2010/main" xmlns="" val="0"/>
              </a:ext>
            </a:extLst>
          </a:blip>
          <a:stretch>
            <a:fillRect/>
          </a:stretch>
        </p:blipFill>
        <p:spPr>
          <a:xfrm>
            <a:off x="251520" y="224468"/>
            <a:ext cx="8640960" cy="6402670"/>
          </a:xfrm>
          <a:prstGeom prst="rect">
            <a:avLst/>
          </a:prstGeom>
        </p:spPr>
      </p:pic>
      <p:sp>
        <p:nvSpPr>
          <p:cNvPr id="10" name="Title 1"/>
          <p:cNvSpPr>
            <a:spLocks noGrp="1"/>
          </p:cNvSpPr>
          <p:nvPr>
            <p:ph type="ctrTitle" hasCustomPrompt="1"/>
          </p:nvPr>
        </p:nvSpPr>
        <p:spPr>
          <a:xfrm>
            <a:off x="755576" y="836712"/>
            <a:ext cx="6984776" cy="630982"/>
          </a:xfrm>
        </p:spPr>
        <p:txBody>
          <a:bodyPr>
            <a:normAutofit/>
          </a:bodyPr>
          <a:lstStyle>
            <a:lvl1pPr algn="l">
              <a:defRPr sz="3200" b="1">
                <a:solidFill>
                  <a:schemeClr val="bg1"/>
                </a:solidFill>
                <a:latin typeface="Verdana" pitchFamily="34" charset="0"/>
                <a:ea typeface="Verdana" pitchFamily="34" charset="0"/>
                <a:cs typeface="Verdana" pitchFamily="34" charset="0"/>
              </a:defRPr>
            </a:lvl1pPr>
          </a:lstStyle>
          <a:p>
            <a:r>
              <a:rPr lang="en-US" dirty="0" err="1" smtClean="0"/>
              <a:t>Titel</a:t>
            </a:r>
            <a:r>
              <a:rPr lang="en-US" dirty="0" smtClean="0"/>
              <a:t> </a:t>
            </a:r>
            <a:r>
              <a:rPr lang="en-US" dirty="0" err="1" smtClean="0"/>
              <a:t>tussenslide</a:t>
            </a:r>
            <a:endParaRPr lang="nl-BE" dirty="0"/>
          </a:p>
        </p:txBody>
      </p:sp>
      <p:sp>
        <p:nvSpPr>
          <p:cNvPr id="11" name="Subtitle 2"/>
          <p:cNvSpPr>
            <a:spLocks noGrp="1"/>
          </p:cNvSpPr>
          <p:nvPr>
            <p:ph type="subTitle" idx="1" hasCustomPrompt="1"/>
          </p:nvPr>
        </p:nvSpPr>
        <p:spPr>
          <a:xfrm>
            <a:off x="755576" y="1484738"/>
            <a:ext cx="6984776" cy="432048"/>
          </a:xfrm>
        </p:spPr>
        <p:txBody>
          <a:bodyPr>
            <a:normAutofit/>
          </a:bodyPr>
          <a:lstStyle>
            <a:lvl1pPr marL="0" indent="0" algn="l">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smtClean="0"/>
              <a:t>Ondertitel</a:t>
            </a:r>
            <a:r>
              <a:rPr lang="en-US" dirty="0" smtClean="0"/>
              <a:t> </a:t>
            </a:r>
            <a:r>
              <a:rPr lang="en-US" dirty="0" err="1" smtClean="0"/>
              <a:t>tussenslide</a:t>
            </a:r>
            <a:endParaRPr lang="nl-BE" dirty="0"/>
          </a:p>
        </p:txBody>
      </p:sp>
    </p:spTree>
    <p:extLst>
      <p:ext uri="{BB962C8B-B14F-4D97-AF65-F5344CB8AC3E}">
        <p14:creationId xmlns:p14="http://schemas.microsoft.com/office/powerpoint/2010/main" xmlns="" val="38632961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nl-B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0C988CC6-97EB-4A45-9195-47EF7C52919D}" type="datetime1">
              <a:rPr lang="nl-BE"/>
              <a:pPr/>
              <a:t>31/10/2019</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0476D89C-E8B9-AE4E-B6DF-5DF853DAFA02}" type="slidenum">
              <a:rPr lang="nl-BE"/>
              <a:pPr/>
              <a:t>‹#›</a:t>
            </a:fld>
            <a:endParaRPr lang="nl-BE"/>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vlaanderen-circulair.be/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1411148" y="4149080"/>
            <a:ext cx="6984776" cy="630982"/>
          </a:xfrm>
        </p:spPr>
        <p:txBody>
          <a:bodyPr>
            <a:noAutofit/>
          </a:bodyPr>
          <a:lstStyle/>
          <a:p>
            <a:r>
              <a:rPr lang="en-US" sz="2400" dirty="0"/>
              <a:t>Towards a circular </a:t>
            </a:r>
            <a:r>
              <a:rPr lang="en-US" sz="2400" dirty="0" smtClean="0"/>
              <a:t>economy:</a:t>
            </a:r>
            <a:br>
              <a:rPr lang="en-US" sz="2400" dirty="0" smtClean="0"/>
            </a:br>
            <a:r>
              <a:rPr lang="en-US" sz="2400" dirty="0" smtClean="0"/>
              <a:t>legal </a:t>
            </a:r>
            <a:r>
              <a:rPr lang="en-US" sz="2400" dirty="0"/>
              <a:t>bottlenecks in the EU </a:t>
            </a:r>
            <a:r>
              <a:rPr lang="en-US" sz="2400" dirty="0" smtClean="0"/>
              <a:t>market</a:t>
            </a:r>
            <a:endParaRPr lang="nl-NL" sz="2400" dirty="0"/>
          </a:p>
        </p:txBody>
      </p:sp>
      <p:sp>
        <p:nvSpPr>
          <p:cNvPr id="5" name="Subtitel 4"/>
          <p:cNvSpPr>
            <a:spLocks noGrp="1"/>
          </p:cNvSpPr>
          <p:nvPr>
            <p:ph type="subTitle" idx="1"/>
          </p:nvPr>
        </p:nvSpPr>
        <p:spPr>
          <a:xfrm>
            <a:off x="1411148" y="5013176"/>
            <a:ext cx="6984776" cy="432048"/>
          </a:xfrm>
        </p:spPr>
        <p:txBody>
          <a:bodyPr>
            <a:noAutofit/>
          </a:bodyPr>
          <a:lstStyle/>
          <a:p>
            <a:r>
              <a:rPr lang="fr-FR" dirty="0" smtClean="0">
                <a:solidFill>
                  <a:schemeClr val="tx1"/>
                </a:solidFill>
              </a:rPr>
              <a:t>Prof. </a:t>
            </a:r>
            <a:r>
              <a:rPr lang="fr-FR" dirty="0" err="1" smtClean="0">
                <a:solidFill>
                  <a:schemeClr val="tx1"/>
                </a:solidFill>
              </a:rPr>
              <a:t>dr</a:t>
            </a:r>
            <a:r>
              <a:rPr lang="fr-FR" dirty="0" smtClean="0">
                <a:solidFill>
                  <a:schemeClr val="tx1"/>
                </a:solidFill>
              </a:rPr>
              <a:t>. Bernard </a:t>
            </a:r>
            <a:r>
              <a:rPr lang="fr-FR" dirty="0" err="1" smtClean="0">
                <a:solidFill>
                  <a:schemeClr val="tx1"/>
                </a:solidFill>
              </a:rPr>
              <a:t>Vanheusden</a:t>
            </a:r>
            <a:endParaRPr lang="fr-FR" dirty="0" smtClean="0">
              <a:solidFill>
                <a:schemeClr val="tx1"/>
              </a:solidFill>
            </a:endParaRPr>
          </a:p>
          <a:p>
            <a:r>
              <a:rPr lang="fr-FR" sz="1600" dirty="0" err="1" smtClean="0">
                <a:solidFill>
                  <a:schemeClr val="tx1"/>
                </a:solidFill>
              </a:rPr>
              <a:t>Faculty</a:t>
            </a:r>
            <a:r>
              <a:rPr lang="fr-FR" sz="1600" dirty="0" smtClean="0">
                <a:solidFill>
                  <a:schemeClr val="tx1"/>
                </a:solidFill>
              </a:rPr>
              <a:t> of Law, Hasselt </a:t>
            </a:r>
            <a:r>
              <a:rPr lang="fr-FR" sz="1600" dirty="0" err="1" smtClean="0">
                <a:solidFill>
                  <a:schemeClr val="tx1"/>
                </a:solidFill>
              </a:rPr>
              <a:t>University</a:t>
            </a:r>
            <a:r>
              <a:rPr lang="fr-FR" sz="1600" dirty="0" smtClean="0">
                <a:solidFill>
                  <a:schemeClr val="tx1"/>
                </a:solidFill>
              </a:rPr>
              <a:t> (</a:t>
            </a:r>
            <a:r>
              <a:rPr lang="fr-FR" sz="1600" dirty="0" err="1" smtClean="0">
                <a:solidFill>
                  <a:schemeClr val="tx1"/>
                </a:solidFill>
              </a:rPr>
              <a:t>Belgium</a:t>
            </a:r>
            <a:r>
              <a:rPr lang="fr-FR" sz="1600" dirty="0" smtClean="0">
                <a:solidFill>
                  <a:schemeClr val="tx1"/>
                </a:solidFill>
              </a:rPr>
              <a:t>)</a:t>
            </a:r>
            <a:endParaRPr lang="fr-FR" sz="1600" dirty="0">
              <a:solidFill>
                <a:schemeClr val="tx1"/>
              </a:solidFill>
            </a:endParaRPr>
          </a:p>
        </p:txBody>
      </p:sp>
    </p:spTree>
    <p:extLst>
      <p:ext uri="{BB962C8B-B14F-4D97-AF65-F5344CB8AC3E}">
        <p14:creationId xmlns:p14="http://schemas.microsoft.com/office/powerpoint/2010/main" xmlns="" val="3871607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Examples</a:t>
            </a:r>
            <a:endParaRPr lang="fr-FR" dirty="0"/>
          </a:p>
        </p:txBody>
      </p:sp>
      <p:sp>
        <p:nvSpPr>
          <p:cNvPr id="3" name="Content Placeholder 2"/>
          <p:cNvSpPr>
            <a:spLocks noGrp="1"/>
          </p:cNvSpPr>
          <p:nvPr>
            <p:ph idx="1"/>
          </p:nvPr>
        </p:nvSpPr>
        <p:spPr/>
        <p:txBody>
          <a:bodyPr/>
          <a:lstStyle/>
          <a:p>
            <a:r>
              <a:rPr lang="fr-FR" dirty="0" smtClean="0"/>
              <a:t>HNST</a:t>
            </a:r>
          </a:p>
          <a:p>
            <a:endParaRPr lang="fr-FR" dirty="0"/>
          </a:p>
        </p:txBody>
      </p:sp>
      <p:pic>
        <p:nvPicPr>
          <p:cNvPr id="4" name="Content Placeholder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bwMode="auto">
          <a:xfrm rot="5400000">
            <a:off x="2007518" y="1513160"/>
            <a:ext cx="5399682" cy="40497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xmlns="" val="409604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Examples</a:t>
            </a:r>
            <a:endParaRPr lang="fr-FR" dirty="0"/>
          </a:p>
        </p:txBody>
      </p:sp>
      <p:sp>
        <p:nvSpPr>
          <p:cNvPr id="3" name="Content Placeholder 2"/>
          <p:cNvSpPr>
            <a:spLocks noGrp="1"/>
          </p:cNvSpPr>
          <p:nvPr>
            <p:ph idx="1"/>
          </p:nvPr>
        </p:nvSpPr>
        <p:spPr/>
        <p:txBody>
          <a:bodyPr/>
          <a:lstStyle/>
          <a:p>
            <a:r>
              <a:rPr lang="fr-FR" dirty="0" err="1" smtClean="0"/>
              <a:t>JuuNoo</a:t>
            </a:r>
            <a:endParaRPr lang="fr-FR" dirty="0" smtClean="0"/>
          </a:p>
          <a:p>
            <a:endParaRPr lang="fr-FR" dirty="0"/>
          </a:p>
          <a:p>
            <a:endParaRPr lang="fr-FR" dirty="0" smtClean="0"/>
          </a:p>
          <a:p>
            <a:endParaRPr lang="fr-FR" dirty="0" smtClean="0"/>
          </a:p>
          <a:p>
            <a:endParaRPr lang="fr-FR" dirty="0"/>
          </a:p>
          <a:p>
            <a:endParaRPr lang="fr-FR" dirty="0" smtClean="0"/>
          </a:p>
          <a:p>
            <a:endParaRPr lang="fr-FR" dirty="0"/>
          </a:p>
          <a:p>
            <a:r>
              <a:rPr lang="fr-FR" dirty="0" smtClean="0"/>
              <a:t>Rotor</a:t>
            </a:r>
          </a:p>
          <a:p>
            <a:endParaRPr lang="fr-FR" dirty="0" smtClean="0"/>
          </a:p>
          <a:p>
            <a:endParaRPr lang="fr-FR" dirty="0"/>
          </a:p>
        </p:txBody>
      </p:sp>
      <p:pic>
        <p:nvPicPr>
          <p:cNvPr id="3074" name="Picture 2" descr="Afbeeldingsresultaat voor rotor logo&quot;"/>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5868144" y="4170613"/>
            <a:ext cx="1621730" cy="1706659"/>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Afbeeldingsresultaat voor juunoo logo&quot;"/>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163881" y="980728"/>
            <a:ext cx="3346790" cy="898056"/>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Afbeeldingsresultaat voor juunoo logo&quot;"/>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283968" y="2088669"/>
            <a:ext cx="28575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xmlns="" val="1036788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Examples</a:t>
            </a:r>
            <a:endParaRPr lang="fr-FR" dirty="0"/>
          </a:p>
        </p:txBody>
      </p:sp>
      <p:sp>
        <p:nvSpPr>
          <p:cNvPr id="3" name="Content Placeholder 2"/>
          <p:cNvSpPr>
            <a:spLocks noGrp="1"/>
          </p:cNvSpPr>
          <p:nvPr>
            <p:ph idx="1"/>
          </p:nvPr>
        </p:nvSpPr>
        <p:spPr/>
        <p:txBody>
          <a:bodyPr/>
          <a:lstStyle/>
          <a:p>
            <a:r>
              <a:rPr lang="fr-FR" dirty="0" err="1" smtClean="0"/>
              <a:t>Cozy</a:t>
            </a:r>
            <a:r>
              <a:rPr lang="fr-FR" dirty="0"/>
              <a:t> </a:t>
            </a:r>
            <a:r>
              <a:rPr lang="fr-FR" dirty="0" smtClean="0"/>
              <a:t>car</a:t>
            </a:r>
            <a:endParaRPr lang="fr-FR" dirty="0"/>
          </a:p>
        </p:txBody>
      </p:sp>
      <p:pic>
        <p:nvPicPr>
          <p:cNvPr id="4" name="Picture 3" descr="Brand"/>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2411760" y="1988840"/>
            <a:ext cx="4275473" cy="13681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11057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Examples</a:t>
            </a:r>
            <a:endParaRPr lang="fr-FR" dirty="0"/>
          </a:p>
        </p:txBody>
      </p:sp>
      <p:sp>
        <p:nvSpPr>
          <p:cNvPr id="3" name="Content Placeholder 2"/>
          <p:cNvSpPr>
            <a:spLocks noGrp="1"/>
          </p:cNvSpPr>
          <p:nvPr>
            <p:ph idx="1"/>
          </p:nvPr>
        </p:nvSpPr>
        <p:spPr/>
        <p:txBody>
          <a:bodyPr/>
          <a:lstStyle/>
          <a:p>
            <a:r>
              <a:rPr lang="fr-FR" dirty="0" err="1" smtClean="0"/>
              <a:t>Circular</a:t>
            </a:r>
            <a:r>
              <a:rPr lang="fr-FR" dirty="0" smtClean="0"/>
              <a:t> </a:t>
            </a:r>
            <a:r>
              <a:rPr lang="fr-FR" dirty="0" err="1" smtClean="0"/>
              <a:t>insulation</a:t>
            </a:r>
            <a:r>
              <a:rPr lang="fr-FR" dirty="0" smtClean="0"/>
              <a:t>, bricks, road bricks</a:t>
            </a:r>
          </a:p>
          <a:p>
            <a:endParaRPr lang="fr-FR" dirty="0"/>
          </a:p>
          <a:p>
            <a:endParaRPr lang="fr-FR" dirty="0" smtClean="0"/>
          </a:p>
          <a:p>
            <a:endParaRPr lang="fr-FR" dirty="0"/>
          </a:p>
        </p:txBody>
      </p:sp>
      <p:pic>
        <p:nvPicPr>
          <p:cNvPr id="5" name="Picture 6" descr="Afbeeldingsresultaat voor klinkers&quot;"/>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3347864" y="1844824"/>
            <a:ext cx="5107632" cy="38307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xmlns="" val="2138677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err="1" smtClean="0"/>
              <a:t>Legal</a:t>
            </a:r>
            <a:r>
              <a:rPr lang="fr-FR" dirty="0" smtClean="0"/>
              <a:t> </a:t>
            </a:r>
            <a:r>
              <a:rPr lang="fr-FR" dirty="0" err="1" smtClean="0"/>
              <a:t>bottlenecks</a:t>
            </a:r>
            <a:endParaRPr lang="fr-FR" dirty="0"/>
          </a:p>
        </p:txBody>
      </p:sp>
      <p:sp>
        <p:nvSpPr>
          <p:cNvPr id="3" name="Subtitle 2"/>
          <p:cNvSpPr>
            <a:spLocks noGrp="1"/>
          </p:cNvSpPr>
          <p:nvPr>
            <p:ph type="subTitle" idx="1"/>
          </p:nvPr>
        </p:nvSpPr>
        <p:spPr/>
        <p:txBody>
          <a:bodyPr/>
          <a:lstStyle/>
          <a:p>
            <a:endParaRPr lang="fr-FR"/>
          </a:p>
        </p:txBody>
      </p:sp>
    </p:spTree>
    <p:extLst>
      <p:ext uri="{BB962C8B-B14F-4D97-AF65-F5344CB8AC3E}">
        <p14:creationId xmlns:p14="http://schemas.microsoft.com/office/powerpoint/2010/main" xmlns="" val="3839646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en-GB" dirty="0"/>
              <a:t>Waste Framework Directive 2008/98/EC (first one of 1975)</a:t>
            </a:r>
          </a:p>
          <a:p>
            <a:endParaRPr lang="en-GB" dirty="0" smtClean="0">
              <a:sym typeface="Wingdings" pitchFamily="2" charset="2"/>
            </a:endParaRPr>
          </a:p>
          <a:p>
            <a:r>
              <a:rPr lang="en-GB" dirty="0" smtClean="0">
                <a:sym typeface="Wingdings" pitchFamily="2" charset="2"/>
              </a:rPr>
              <a:t>! </a:t>
            </a:r>
            <a:r>
              <a:rPr lang="en-GB" dirty="0">
                <a:sym typeface="Wingdings" pitchFamily="2" charset="2"/>
              </a:rPr>
              <a:t>+ Whole range of other directives/regulations</a:t>
            </a:r>
          </a:p>
          <a:p>
            <a:pPr lvl="1"/>
            <a:r>
              <a:rPr lang="en-GB" dirty="0">
                <a:sym typeface="Wingdings" pitchFamily="2" charset="2"/>
              </a:rPr>
              <a:t>on landfill of waste;</a:t>
            </a:r>
          </a:p>
          <a:p>
            <a:pPr lvl="1"/>
            <a:r>
              <a:rPr lang="en-GB" dirty="0">
                <a:sym typeface="Wingdings" pitchFamily="2" charset="2"/>
              </a:rPr>
              <a:t>on incineration of waste;</a:t>
            </a:r>
          </a:p>
          <a:p>
            <a:pPr lvl="1"/>
            <a:r>
              <a:rPr lang="en-GB" dirty="0">
                <a:sym typeface="Wingdings" pitchFamily="2" charset="2"/>
              </a:rPr>
              <a:t>on shipments of waste;</a:t>
            </a:r>
          </a:p>
          <a:p>
            <a:pPr lvl="1"/>
            <a:r>
              <a:rPr lang="en-GB" dirty="0">
                <a:sym typeface="Wingdings" pitchFamily="2" charset="2"/>
              </a:rPr>
              <a:t>on packaging and packaging waste;</a:t>
            </a:r>
          </a:p>
          <a:p>
            <a:pPr lvl="1"/>
            <a:r>
              <a:rPr lang="en-GB" dirty="0">
                <a:sym typeface="Wingdings" pitchFamily="2" charset="2"/>
              </a:rPr>
              <a:t>on disposal (batteries, end-of-life vehicles, electrical and electronic equipment,…))</a:t>
            </a:r>
            <a:endParaRPr lang="en-GB" dirty="0"/>
          </a:p>
          <a:p>
            <a:endParaRPr lang="fr-FR" dirty="0"/>
          </a:p>
        </p:txBody>
      </p:sp>
    </p:spTree>
    <p:extLst>
      <p:ext uri="{BB962C8B-B14F-4D97-AF65-F5344CB8AC3E}">
        <p14:creationId xmlns:p14="http://schemas.microsoft.com/office/powerpoint/2010/main" xmlns="" val="2074023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en-GB" dirty="0" smtClean="0"/>
              <a:t>! </a:t>
            </a:r>
            <a:r>
              <a:rPr lang="en-GB" dirty="0"/>
              <a:t>Waste hierarchy</a:t>
            </a:r>
          </a:p>
          <a:p>
            <a:pPr lvl="1" eaLnBrk="1" hangingPunct="1">
              <a:lnSpc>
                <a:spcPct val="90000"/>
              </a:lnSpc>
            </a:pPr>
            <a:endParaRPr lang="en-GB" dirty="0">
              <a:sym typeface="Wingdings" pitchFamily="2" charset="2"/>
            </a:endParaRPr>
          </a:p>
          <a:p>
            <a:pPr lvl="1" eaLnBrk="1" hangingPunct="1">
              <a:lnSpc>
                <a:spcPct val="90000"/>
              </a:lnSpc>
            </a:pPr>
            <a:endParaRPr lang="en-GB" dirty="0">
              <a:sym typeface="Wingdings" pitchFamily="2" charset="2"/>
            </a:endParaRPr>
          </a:p>
          <a:p>
            <a:pPr lvl="1" eaLnBrk="1" hangingPunct="1">
              <a:lnSpc>
                <a:spcPct val="90000"/>
              </a:lnSpc>
            </a:pPr>
            <a:endParaRPr lang="en-GB" dirty="0">
              <a:sym typeface="Wingdings" pitchFamily="2" charset="2"/>
            </a:endParaRPr>
          </a:p>
          <a:p>
            <a:pPr lvl="1" eaLnBrk="1" hangingPunct="1">
              <a:lnSpc>
                <a:spcPct val="90000"/>
              </a:lnSpc>
            </a:pPr>
            <a:endParaRPr lang="en-GB" dirty="0">
              <a:sym typeface="Wingdings" pitchFamily="2" charset="2"/>
            </a:endParaRPr>
          </a:p>
          <a:p>
            <a:pPr lvl="1" eaLnBrk="1" hangingPunct="1">
              <a:lnSpc>
                <a:spcPct val="90000"/>
              </a:lnSpc>
            </a:pPr>
            <a:endParaRPr lang="en-GB" dirty="0">
              <a:sym typeface="Wingdings" pitchFamily="2" charset="2"/>
            </a:endParaRPr>
          </a:p>
          <a:p>
            <a:endParaRPr lang="nl-BE" dirty="0"/>
          </a:p>
          <a:p>
            <a:endParaRPr lang="fr-FR" dirty="0"/>
          </a:p>
          <a:p>
            <a:pPr marL="0" indent="0">
              <a:buNone/>
            </a:pPr>
            <a:endParaRPr lang="fr-FR" dirty="0"/>
          </a:p>
        </p:txBody>
      </p:sp>
      <p:pic>
        <p:nvPicPr>
          <p:cNvPr id="4" name="Afbeelding 3" descr="Waste hierarchy.png"/>
          <p:cNvPicPr>
            <a:picLocks noChangeAspect="1"/>
          </p:cNvPicPr>
          <p:nvPr/>
        </p:nvPicPr>
        <p:blipFill>
          <a:blip r:embed="rId2" cstate="print"/>
          <a:stretch>
            <a:fillRect/>
          </a:stretch>
        </p:blipFill>
        <p:spPr>
          <a:xfrm>
            <a:off x="755576" y="2060848"/>
            <a:ext cx="7435960" cy="3559768"/>
          </a:xfrm>
          <a:prstGeom prst="rect">
            <a:avLst/>
          </a:prstGeom>
        </p:spPr>
      </p:pic>
    </p:spTree>
    <p:extLst>
      <p:ext uri="{BB962C8B-B14F-4D97-AF65-F5344CB8AC3E}">
        <p14:creationId xmlns:p14="http://schemas.microsoft.com/office/powerpoint/2010/main" xmlns="" val="471629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pPr lvl="0"/>
            <a:r>
              <a:rPr lang="nl-BE" dirty="0" smtClean="0"/>
              <a:t>! Waste:</a:t>
            </a:r>
          </a:p>
          <a:p>
            <a:pPr lvl="1"/>
            <a:r>
              <a:rPr lang="nl-BE" i="1" dirty="0" smtClean="0"/>
              <a:t>“</a:t>
            </a:r>
            <a:r>
              <a:rPr lang="en-US" i="1" dirty="0" smtClean="0"/>
              <a:t>any </a:t>
            </a:r>
            <a:r>
              <a:rPr lang="en-US" i="1" dirty="0"/>
              <a:t>substance or object which the holder discards or intends or is required to </a:t>
            </a:r>
            <a:r>
              <a:rPr lang="en-US" i="1" dirty="0" smtClean="0"/>
              <a:t>discard”</a:t>
            </a:r>
            <a:r>
              <a:rPr lang="en-US" dirty="0" smtClean="0"/>
              <a:t> (art. 3 WFD)</a:t>
            </a:r>
            <a:endParaRPr lang="en-US" i="1" dirty="0" smtClean="0"/>
          </a:p>
          <a:p>
            <a:pPr lvl="1"/>
            <a:r>
              <a:rPr lang="nl-BE" dirty="0" smtClean="0"/>
              <a:t>≠ resource, ≠ product</a:t>
            </a:r>
          </a:p>
          <a:p>
            <a:pPr lvl="1"/>
            <a:endParaRPr lang="nl-BE" dirty="0" smtClean="0">
              <a:sym typeface="Wingdings" pitchFamily="2" charset="2"/>
            </a:endParaRPr>
          </a:p>
          <a:p>
            <a:pPr lvl="1"/>
            <a:r>
              <a:rPr lang="nl-BE" dirty="0" err="1" smtClean="0">
                <a:sym typeface="Wingdings" pitchFamily="2" charset="2"/>
              </a:rPr>
              <a:t>Two</a:t>
            </a:r>
            <a:r>
              <a:rPr lang="nl-BE" dirty="0" smtClean="0">
                <a:sym typeface="Wingdings" pitchFamily="2" charset="2"/>
              </a:rPr>
              <a:t> big issues:</a:t>
            </a:r>
          </a:p>
          <a:p>
            <a:pPr lvl="2"/>
            <a:r>
              <a:rPr lang="nl-BE" dirty="0" err="1" smtClean="0">
                <a:sym typeface="Wingdings" pitchFamily="2" charset="2"/>
              </a:rPr>
              <a:t>Initial</a:t>
            </a:r>
            <a:r>
              <a:rPr lang="nl-BE" dirty="0" smtClean="0">
                <a:sym typeface="Wingdings" pitchFamily="2" charset="2"/>
              </a:rPr>
              <a:t> </a:t>
            </a:r>
            <a:r>
              <a:rPr lang="nl-BE" dirty="0" err="1" smtClean="0">
                <a:sym typeface="Wingdings" pitchFamily="2" charset="2"/>
              </a:rPr>
              <a:t>qualification</a:t>
            </a:r>
            <a:endParaRPr lang="nl-BE" dirty="0" smtClean="0">
              <a:sym typeface="Wingdings" pitchFamily="2" charset="2"/>
            </a:endParaRPr>
          </a:p>
          <a:p>
            <a:pPr lvl="3"/>
            <a:r>
              <a:rPr lang="nl-BE" dirty="0" err="1" smtClean="0">
                <a:sym typeface="Wingdings" pitchFamily="2" charset="2"/>
              </a:rPr>
              <a:t>Holder</a:t>
            </a:r>
            <a:r>
              <a:rPr lang="nl-BE" dirty="0" smtClean="0">
                <a:sym typeface="Wingdings" pitchFamily="2" charset="2"/>
              </a:rPr>
              <a:t>  </a:t>
            </a:r>
            <a:r>
              <a:rPr lang="nl-BE" dirty="0" err="1" smtClean="0">
                <a:sym typeface="Wingdings" pitchFamily="2" charset="2"/>
              </a:rPr>
              <a:t>clear</a:t>
            </a:r>
            <a:endParaRPr lang="nl-BE" dirty="0" smtClean="0">
              <a:sym typeface="Wingdings" pitchFamily="2" charset="2"/>
            </a:endParaRPr>
          </a:p>
          <a:p>
            <a:pPr lvl="3"/>
            <a:r>
              <a:rPr lang="nl-BE" dirty="0" err="1" smtClean="0">
                <a:sym typeface="Wingdings" pitchFamily="2" charset="2"/>
              </a:rPr>
              <a:t>Discard</a:t>
            </a:r>
            <a:r>
              <a:rPr lang="nl-BE" dirty="0" smtClean="0">
                <a:sym typeface="Wingdings" pitchFamily="2" charset="2"/>
              </a:rPr>
              <a:t>  </a:t>
            </a:r>
            <a:r>
              <a:rPr lang="nl-BE" dirty="0" err="1" smtClean="0">
                <a:sym typeface="Wingdings" pitchFamily="2" charset="2"/>
              </a:rPr>
              <a:t>unclear</a:t>
            </a:r>
            <a:endParaRPr lang="nl-BE" dirty="0" smtClean="0">
              <a:sym typeface="Wingdings" pitchFamily="2" charset="2"/>
            </a:endParaRPr>
          </a:p>
          <a:p>
            <a:pPr lvl="2"/>
            <a:r>
              <a:rPr lang="nl-BE" dirty="0" smtClean="0">
                <a:sym typeface="Wingdings" pitchFamily="2" charset="2"/>
              </a:rPr>
              <a:t>End-of-waste</a:t>
            </a:r>
          </a:p>
          <a:p>
            <a:pPr lvl="3"/>
            <a:r>
              <a:rPr lang="nl-BE" dirty="0" smtClean="0">
                <a:sym typeface="Wingdings" pitchFamily="2" charset="2"/>
              </a:rPr>
              <a:t>Recovery</a:t>
            </a:r>
          </a:p>
          <a:p>
            <a:pPr lvl="3"/>
            <a:r>
              <a:rPr lang="nl-BE" dirty="0" smtClean="0">
                <a:sym typeface="Wingdings" pitchFamily="2" charset="2"/>
              </a:rPr>
              <a:t>European </a:t>
            </a:r>
            <a:r>
              <a:rPr lang="nl-BE" dirty="0" err="1" smtClean="0">
                <a:sym typeface="Wingdings" pitchFamily="2" charset="2"/>
              </a:rPr>
              <a:t>and</a:t>
            </a:r>
            <a:r>
              <a:rPr lang="nl-BE" dirty="0" smtClean="0">
                <a:sym typeface="Wingdings" pitchFamily="2" charset="2"/>
              </a:rPr>
              <a:t> </a:t>
            </a:r>
            <a:r>
              <a:rPr lang="nl-BE" dirty="0" err="1" smtClean="0">
                <a:sym typeface="Wingdings" pitchFamily="2" charset="2"/>
              </a:rPr>
              <a:t>national</a:t>
            </a:r>
            <a:r>
              <a:rPr lang="nl-BE" dirty="0" smtClean="0">
                <a:sym typeface="Wingdings" pitchFamily="2" charset="2"/>
              </a:rPr>
              <a:t> end-of-waste criteria</a:t>
            </a:r>
          </a:p>
          <a:p>
            <a:pPr lvl="0"/>
            <a:endParaRPr lang="nl-BE" dirty="0" smtClean="0">
              <a:sym typeface="Wingdings" pitchFamily="2" charset="2"/>
            </a:endParaRPr>
          </a:p>
        </p:txBody>
      </p:sp>
    </p:spTree>
    <p:extLst>
      <p:ext uri="{BB962C8B-B14F-4D97-AF65-F5344CB8AC3E}">
        <p14:creationId xmlns:p14="http://schemas.microsoft.com/office/powerpoint/2010/main" xmlns="" val="10006707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fr-FR" dirty="0" smtClean="0"/>
              <a:t>Initial qualification</a:t>
            </a:r>
          </a:p>
          <a:p>
            <a:pPr lvl="1"/>
            <a:r>
              <a:rPr lang="fr-FR" dirty="0" smtClean="0"/>
              <a:t>To </a:t>
            </a:r>
            <a:r>
              <a:rPr lang="fr-FR" dirty="0" err="1" smtClean="0"/>
              <a:t>discard</a:t>
            </a:r>
            <a:r>
              <a:rPr lang="fr-FR" dirty="0" smtClean="0"/>
              <a:t> + intention to </a:t>
            </a:r>
            <a:r>
              <a:rPr lang="fr-FR" dirty="0" err="1" smtClean="0"/>
              <a:t>discard</a:t>
            </a:r>
            <a:r>
              <a:rPr lang="fr-FR" dirty="0" smtClean="0"/>
              <a:t> </a:t>
            </a:r>
            <a:r>
              <a:rPr lang="fr-FR" dirty="0" smtClean="0">
                <a:sym typeface="Wingdings" panose="05000000000000000000" pitchFamily="2" charset="2"/>
              </a:rPr>
              <a:t> subjective  case by case</a:t>
            </a:r>
          </a:p>
          <a:p>
            <a:pPr lvl="1"/>
            <a:r>
              <a:rPr lang="fr-FR" dirty="0" err="1" smtClean="0"/>
              <a:t>Regulation</a:t>
            </a:r>
            <a:r>
              <a:rPr lang="fr-FR" dirty="0" smtClean="0"/>
              <a:t> of by-</a:t>
            </a:r>
            <a:r>
              <a:rPr lang="fr-FR" dirty="0" err="1" smtClean="0"/>
              <a:t>products</a:t>
            </a:r>
            <a:endParaRPr lang="fr-FR" dirty="0" smtClean="0"/>
          </a:p>
          <a:p>
            <a:pPr lvl="2"/>
            <a:r>
              <a:rPr lang="en-US" dirty="0" smtClean="0"/>
              <a:t>“A </a:t>
            </a:r>
            <a:r>
              <a:rPr lang="en-US" dirty="0"/>
              <a:t>substance or object, resulting from a production process, the primary aim of which is not the production of that </a:t>
            </a:r>
            <a:r>
              <a:rPr lang="en-US" dirty="0" smtClean="0"/>
              <a:t>item”</a:t>
            </a:r>
          </a:p>
          <a:p>
            <a:pPr lvl="2"/>
            <a:r>
              <a:rPr lang="nl-BE" dirty="0" smtClean="0"/>
              <a:t>≠ waste</a:t>
            </a:r>
          </a:p>
          <a:p>
            <a:pPr lvl="1"/>
            <a:r>
              <a:rPr lang="nl-BE" dirty="0" err="1" smtClean="0"/>
              <a:t>Regulation</a:t>
            </a:r>
            <a:r>
              <a:rPr lang="nl-BE" dirty="0" smtClean="0"/>
              <a:t> of re-</a:t>
            </a:r>
            <a:r>
              <a:rPr lang="nl-BE" dirty="0" err="1" smtClean="0"/>
              <a:t>use</a:t>
            </a:r>
            <a:endParaRPr lang="nl-BE" dirty="0" smtClean="0"/>
          </a:p>
          <a:p>
            <a:pPr lvl="2"/>
            <a:r>
              <a:rPr lang="en-US" dirty="0" smtClean="0"/>
              <a:t>“any </a:t>
            </a:r>
            <a:r>
              <a:rPr lang="en-US" dirty="0"/>
              <a:t>operation by which products or components that are not waste are used again for the same purpose for which they were </a:t>
            </a:r>
            <a:r>
              <a:rPr lang="en-US" dirty="0" smtClean="0"/>
              <a:t>conceived”</a:t>
            </a:r>
          </a:p>
          <a:p>
            <a:pPr lvl="2"/>
            <a:r>
              <a:rPr lang="nl-BE" dirty="0"/>
              <a:t>≠ waste</a:t>
            </a:r>
            <a:endParaRPr lang="fr-FR" dirty="0"/>
          </a:p>
        </p:txBody>
      </p:sp>
      <p:pic>
        <p:nvPicPr>
          <p:cNvPr id="4" name="Picture 7">
            <a:extLst>
              <a:ext uri="{FF2B5EF4-FFF2-40B4-BE49-F238E27FC236}">
                <a16:creationId xmlns="" xmlns:a16="http://schemas.microsoft.com/office/drawing/2014/main" id="{C857C69D-ADE2-42E4-85A8-2FCBD25C54FB}"/>
              </a:ext>
            </a:extLst>
          </p:cNvPr>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6588224" y="5198982"/>
            <a:ext cx="970739" cy="1356579"/>
          </a:xfrm>
          <a:prstGeom prst="rect">
            <a:avLst/>
          </a:prstGeom>
        </p:spPr>
      </p:pic>
    </p:spTree>
    <p:extLst>
      <p:ext uri="{BB962C8B-B14F-4D97-AF65-F5344CB8AC3E}">
        <p14:creationId xmlns:p14="http://schemas.microsoft.com/office/powerpoint/2010/main" xmlns="" val="362479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a:t> </a:t>
            </a:r>
            <a:r>
              <a:rPr lang="fr-FR" dirty="0" smtClean="0"/>
              <a:t>/ </a:t>
            </a:r>
            <a:r>
              <a:rPr lang="fr-FR" dirty="0" err="1" smtClean="0"/>
              <a:t>product</a:t>
            </a:r>
            <a:endParaRPr lang="fr-FR" dirty="0"/>
          </a:p>
        </p:txBody>
      </p:sp>
      <p:sp>
        <p:nvSpPr>
          <p:cNvPr id="3" name="Content Placeholder 2"/>
          <p:cNvSpPr>
            <a:spLocks noGrp="1"/>
          </p:cNvSpPr>
          <p:nvPr>
            <p:ph idx="1"/>
          </p:nvPr>
        </p:nvSpPr>
        <p:spPr/>
        <p:txBody>
          <a:bodyPr/>
          <a:lstStyle/>
          <a:p>
            <a:r>
              <a:rPr lang="fr-FR" dirty="0" smtClean="0"/>
              <a:t>End-of-</a:t>
            </a:r>
            <a:r>
              <a:rPr lang="fr-FR" dirty="0" err="1" smtClean="0"/>
              <a:t>waste</a:t>
            </a:r>
            <a:endParaRPr lang="fr-FR" dirty="0" smtClean="0"/>
          </a:p>
          <a:p>
            <a:pPr lvl="1"/>
            <a:r>
              <a:rPr lang="fr-FR" dirty="0" err="1" smtClean="0"/>
              <a:t>Recovery</a:t>
            </a:r>
            <a:r>
              <a:rPr lang="fr-FR" dirty="0" smtClean="0"/>
              <a:t>: </a:t>
            </a:r>
            <a:r>
              <a:rPr lang="en-US" i="1" dirty="0" smtClean="0"/>
              <a:t>“any </a:t>
            </a:r>
            <a:r>
              <a:rPr lang="en-US" i="1" dirty="0"/>
              <a:t>operation the principal result of which is waste serving a useful purpose by replacing other materials which would otherwise have been used to fulfil a particular function, or waste being prepared to fulfil that function, in the plant or in the wider </a:t>
            </a:r>
            <a:r>
              <a:rPr lang="en-US" i="1" dirty="0" smtClean="0"/>
              <a:t>economy”</a:t>
            </a:r>
          </a:p>
          <a:p>
            <a:pPr lvl="2"/>
            <a:r>
              <a:rPr lang="en-US" dirty="0" smtClean="0"/>
              <a:t>Preparing for re-use</a:t>
            </a:r>
          </a:p>
          <a:p>
            <a:pPr lvl="2"/>
            <a:r>
              <a:rPr lang="en-US" dirty="0" smtClean="0"/>
              <a:t>Recycling</a:t>
            </a:r>
          </a:p>
          <a:p>
            <a:pPr lvl="2"/>
            <a:r>
              <a:rPr lang="en-US" dirty="0" smtClean="0"/>
              <a:t>Other useful purpose</a:t>
            </a:r>
          </a:p>
          <a:p>
            <a:pPr marL="914400" lvl="2" indent="0">
              <a:buNone/>
            </a:pPr>
            <a:r>
              <a:rPr lang="en-US" dirty="0" smtClean="0">
                <a:sym typeface="Wingdings" panose="05000000000000000000" pitchFamily="2" charset="2"/>
              </a:rPr>
              <a:t> subjective</a:t>
            </a:r>
            <a:endParaRPr lang="fr-FR" dirty="0"/>
          </a:p>
        </p:txBody>
      </p:sp>
    </p:spTree>
    <p:extLst>
      <p:ext uri="{BB962C8B-B14F-4D97-AF65-F5344CB8AC3E}">
        <p14:creationId xmlns:p14="http://schemas.microsoft.com/office/powerpoint/2010/main" xmlns="" val="52084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r>
              <a:rPr lang="fr-FR" dirty="0" err="1" smtClean="0"/>
              <a:t>What</a:t>
            </a:r>
            <a:r>
              <a:rPr lang="fr-FR" dirty="0" smtClean="0"/>
              <a:t>?</a:t>
            </a:r>
          </a:p>
          <a:p>
            <a:endParaRPr lang="fr-FR" dirty="0"/>
          </a:p>
        </p:txBody>
      </p:sp>
      <p:pic>
        <p:nvPicPr>
          <p:cNvPr id="4" name="Content Placeholder 4"/>
          <p:cNvPicPr>
            <a:picLocks noChangeAspect="1"/>
          </p:cNvPicPr>
          <p:nvPr/>
        </p:nvPicPr>
        <p:blipFill>
          <a:blip r:embed="rId2" cstate="print"/>
          <a:stretch>
            <a:fillRect/>
          </a:stretch>
        </p:blipFill>
        <p:spPr bwMode="auto">
          <a:xfrm>
            <a:off x="2627784" y="836712"/>
            <a:ext cx="5018266" cy="53725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xmlns="" val="3015112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en-US" dirty="0" smtClean="0"/>
              <a:t>End-of-waste</a:t>
            </a:r>
          </a:p>
          <a:p>
            <a:pPr lvl="1"/>
            <a:r>
              <a:rPr lang="en-US" dirty="0" smtClean="0"/>
              <a:t>End-of-waste criteria</a:t>
            </a:r>
          </a:p>
          <a:p>
            <a:pPr lvl="2"/>
            <a:r>
              <a:rPr lang="en-US" dirty="0" smtClean="0"/>
              <a:t>Only for a limited amount of materials (iron, steel and </a:t>
            </a:r>
            <a:r>
              <a:rPr lang="en-US" dirty="0" err="1" smtClean="0"/>
              <a:t>aluminium</a:t>
            </a:r>
            <a:r>
              <a:rPr lang="en-US" dirty="0" smtClean="0"/>
              <a:t> scrap; glass cullet; copper scrap)</a:t>
            </a:r>
          </a:p>
          <a:p>
            <a:pPr lvl="2"/>
            <a:r>
              <a:rPr lang="en-US" dirty="0" smtClean="0"/>
              <a:t>Otherwise market player has to assess</a:t>
            </a:r>
          </a:p>
          <a:p>
            <a:pPr lvl="3"/>
            <a:r>
              <a:rPr lang="en-US" dirty="0" smtClean="0"/>
              <a:t>the </a:t>
            </a:r>
            <a:r>
              <a:rPr lang="en-US" dirty="0"/>
              <a:t>substance or object is commonly used for specific purposes;</a:t>
            </a:r>
          </a:p>
          <a:p>
            <a:pPr lvl="3"/>
            <a:r>
              <a:rPr lang="en-US" dirty="0"/>
              <a:t>there is an existing market or demand for the substance or object;</a:t>
            </a:r>
          </a:p>
          <a:p>
            <a:pPr lvl="3"/>
            <a:r>
              <a:rPr lang="en-US" dirty="0"/>
              <a:t>the use is lawful (substance or object fulfils the technical requirements for the specific purposes and meets the </a:t>
            </a:r>
            <a:r>
              <a:rPr lang="en-US" dirty="0" err="1"/>
              <a:t>exisitng</a:t>
            </a:r>
            <a:r>
              <a:rPr lang="en-US" dirty="0"/>
              <a:t> legislation and standards applicable to products);</a:t>
            </a:r>
          </a:p>
          <a:p>
            <a:pPr lvl="3"/>
            <a:r>
              <a:rPr lang="en-US" dirty="0"/>
              <a:t>the use will not lead to overall adverse environmental or human health impacts</a:t>
            </a:r>
          </a:p>
          <a:p>
            <a:pPr lvl="2"/>
            <a:r>
              <a:rPr lang="fr-FR" dirty="0" err="1" smtClean="0"/>
              <a:t>Flanders</a:t>
            </a:r>
            <a:r>
              <a:rPr lang="fr-FR" dirty="0" smtClean="0"/>
              <a:t>: </a:t>
            </a:r>
            <a:r>
              <a:rPr lang="fr-FR" dirty="0" err="1" smtClean="0"/>
              <a:t>certificate</a:t>
            </a:r>
            <a:r>
              <a:rPr lang="fr-FR" dirty="0" smtClean="0"/>
              <a:t> of </a:t>
            </a:r>
            <a:r>
              <a:rPr lang="fr-FR" dirty="0" err="1" smtClean="0"/>
              <a:t>raw</a:t>
            </a:r>
            <a:r>
              <a:rPr lang="fr-FR" dirty="0" smtClean="0"/>
              <a:t> </a:t>
            </a:r>
            <a:r>
              <a:rPr lang="fr-FR" dirty="0" err="1" smtClean="0"/>
              <a:t>material</a:t>
            </a:r>
            <a:r>
              <a:rPr lang="fr-FR" dirty="0" smtClean="0"/>
              <a:t> (</a:t>
            </a:r>
            <a:r>
              <a:rPr lang="fr-FR" dirty="0" err="1" smtClean="0"/>
              <a:t>only</a:t>
            </a:r>
            <a:r>
              <a:rPr lang="fr-FR" dirty="0" smtClean="0"/>
              <a:t> </a:t>
            </a:r>
            <a:r>
              <a:rPr lang="fr-FR" dirty="0" err="1" smtClean="0"/>
              <a:t>valid</a:t>
            </a:r>
            <a:r>
              <a:rPr lang="fr-FR" dirty="0" smtClean="0"/>
              <a:t> in </a:t>
            </a:r>
            <a:r>
              <a:rPr lang="fr-FR" dirty="0" err="1" smtClean="0"/>
              <a:t>Flanders</a:t>
            </a:r>
            <a:r>
              <a:rPr lang="fr-FR" dirty="0" smtClean="0"/>
              <a:t>)</a:t>
            </a:r>
            <a:endParaRPr lang="fr-FR" dirty="0"/>
          </a:p>
        </p:txBody>
      </p:sp>
    </p:spTree>
    <p:extLst>
      <p:ext uri="{BB962C8B-B14F-4D97-AF65-F5344CB8AC3E}">
        <p14:creationId xmlns:p14="http://schemas.microsoft.com/office/powerpoint/2010/main" xmlns="" val="2173190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fr-FR" dirty="0" smtClean="0"/>
              <a:t>! </a:t>
            </a:r>
            <a:r>
              <a:rPr lang="fr-FR" dirty="0" err="1" smtClean="0"/>
              <a:t>Shipments</a:t>
            </a:r>
            <a:r>
              <a:rPr lang="fr-FR" dirty="0" smtClean="0"/>
              <a:t> of </a:t>
            </a:r>
            <a:r>
              <a:rPr lang="fr-FR" dirty="0" err="1" smtClean="0"/>
              <a:t>waste</a:t>
            </a:r>
            <a:endParaRPr lang="fr-FR" dirty="0" smtClean="0"/>
          </a:p>
          <a:p>
            <a:pPr lvl="1"/>
            <a:r>
              <a:rPr lang="fr-FR" dirty="0" smtClean="0"/>
              <a:t>Basel Convention + </a:t>
            </a:r>
            <a:r>
              <a:rPr lang="fr-FR" dirty="0" err="1" smtClean="0"/>
              <a:t>Waste</a:t>
            </a:r>
            <a:r>
              <a:rPr lang="fr-FR" dirty="0" smtClean="0"/>
              <a:t> </a:t>
            </a:r>
            <a:r>
              <a:rPr lang="fr-FR" dirty="0" err="1" smtClean="0"/>
              <a:t>shipments</a:t>
            </a:r>
            <a:r>
              <a:rPr lang="fr-FR" dirty="0" smtClean="0"/>
              <a:t> </a:t>
            </a:r>
            <a:r>
              <a:rPr lang="fr-FR" dirty="0" err="1" smtClean="0"/>
              <a:t>Regulation</a:t>
            </a:r>
            <a:endParaRPr lang="fr-FR" dirty="0" smtClean="0"/>
          </a:p>
          <a:p>
            <a:pPr lvl="1"/>
            <a:r>
              <a:rPr lang="fr-FR" dirty="0" smtClean="0"/>
              <a:t>CJEU </a:t>
            </a:r>
            <a:r>
              <a:rPr lang="fr-FR" dirty="0" err="1" smtClean="0"/>
              <a:t>Tronex</a:t>
            </a:r>
            <a:r>
              <a:rPr lang="fr-FR" dirty="0" smtClean="0"/>
              <a:t> case of 2019 (C-624/17)</a:t>
            </a:r>
          </a:p>
          <a:p>
            <a:pPr lvl="2"/>
            <a:r>
              <a:rPr lang="en-US" dirty="0" smtClean="0"/>
              <a:t>Facts</a:t>
            </a:r>
          </a:p>
          <a:p>
            <a:pPr lvl="3"/>
            <a:r>
              <a:rPr lang="en-US" dirty="0" smtClean="0"/>
              <a:t>ship electrical </a:t>
            </a:r>
            <a:r>
              <a:rPr lang="en-US" dirty="0"/>
              <a:t>or electronic appliances </a:t>
            </a:r>
            <a:r>
              <a:rPr lang="en-US" dirty="0" smtClean="0"/>
              <a:t>(electric </a:t>
            </a:r>
            <a:r>
              <a:rPr lang="en-US" dirty="0"/>
              <a:t>kettles, steam irons, fans and </a:t>
            </a:r>
            <a:r>
              <a:rPr lang="en-US" dirty="0" smtClean="0"/>
              <a:t>shavers) to Tanzania</a:t>
            </a:r>
          </a:p>
          <a:p>
            <a:pPr lvl="3"/>
            <a:r>
              <a:rPr lang="en-US" dirty="0" smtClean="0"/>
              <a:t>mainly </a:t>
            </a:r>
            <a:r>
              <a:rPr lang="en-US" dirty="0"/>
              <a:t>packed in </a:t>
            </a:r>
            <a:r>
              <a:rPr lang="en-US" dirty="0" smtClean="0"/>
              <a:t>original </a:t>
            </a:r>
            <a:r>
              <a:rPr lang="en-US" dirty="0"/>
              <a:t>boxes, but some </a:t>
            </a:r>
            <a:r>
              <a:rPr lang="en-US" dirty="0" smtClean="0"/>
              <a:t>unpacked</a:t>
            </a:r>
          </a:p>
          <a:p>
            <a:pPr lvl="3"/>
            <a:r>
              <a:rPr lang="en-US" dirty="0" smtClean="0"/>
              <a:t>on </a:t>
            </a:r>
            <a:r>
              <a:rPr lang="en-US" dirty="0"/>
              <a:t>the one hand, appliances returned by consumers under the relevant product guarantee and, on the other hand, articles which, for example, had left the product range following a change in that </a:t>
            </a:r>
            <a:r>
              <a:rPr lang="en-US" dirty="0" smtClean="0"/>
              <a:t>range</a:t>
            </a:r>
          </a:p>
          <a:p>
            <a:pPr lvl="3"/>
            <a:r>
              <a:rPr lang="en-US" dirty="0" smtClean="0"/>
              <a:t>some </a:t>
            </a:r>
            <a:r>
              <a:rPr lang="en-US" dirty="0"/>
              <a:t>appliances were </a:t>
            </a:r>
            <a:r>
              <a:rPr lang="en-US" dirty="0" smtClean="0"/>
              <a:t>defective</a:t>
            </a:r>
          </a:p>
          <a:p>
            <a:pPr lvl="3"/>
            <a:r>
              <a:rPr lang="en-US" dirty="0"/>
              <a:t>n</a:t>
            </a:r>
            <a:r>
              <a:rPr lang="en-US" dirty="0" smtClean="0"/>
              <a:t>o notification </a:t>
            </a:r>
            <a:r>
              <a:rPr lang="en-US" dirty="0"/>
              <a:t>or consent referred to in Regulation No </a:t>
            </a:r>
            <a:r>
              <a:rPr lang="en-US" dirty="0" smtClean="0"/>
              <a:t>1013/2006</a:t>
            </a:r>
          </a:p>
        </p:txBody>
      </p:sp>
    </p:spTree>
    <p:extLst>
      <p:ext uri="{BB962C8B-B14F-4D97-AF65-F5344CB8AC3E}">
        <p14:creationId xmlns:p14="http://schemas.microsoft.com/office/powerpoint/2010/main" xmlns="" val="3786005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pPr lvl="2"/>
            <a:r>
              <a:rPr lang="en-US" dirty="0" smtClean="0"/>
              <a:t>Judgment:</a:t>
            </a:r>
          </a:p>
          <a:p>
            <a:pPr marL="914400" lvl="2" indent="0">
              <a:buNone/>
            </a:pPr>
            <a:r>
              <a:rPr lang="en-US" i="1" dirty="0" smtClean="0"/>
              <a:t>“</a:t>
            </a:r>
            <a:r>
              <a:rPr lang="en-US" i="1" dirty="0"/>
              <a:t>The shipment to a third country of a consignment of electrical and electronic </a:t>
            </a:r>
            <a:r>
              <a:rPr lang="en-US" i="1" dirty="0" smtClean="0"/>
              <a:t>appliances (…), </a:t>
            </a:r>
            <a:r>
              <a:rPr lang="en-US" i="1" dirty="0"/>
              <a:t>which had been initially intended for retail sale but which were returned by the consumer or which, for various reasons, were sent back by the retailer to its supplier, </a:t>
            </a:r>
            <a:r>
              <a:rPr lang="en-US" i="1" dirty="0" smtClean="0"/>
              <a:t>is to </a:t>
            </a:r>
            <a:r>
              <a:rPr lang="en-US" i="1" dirty="0"/>
              <a:t>be regarded as a ‘shipment of waste’ (…) where that consignment contains appliances the good working condition of which has not been previously ascertained or which are not adequately protected from transport </a:t>
            </a:r>
            <a:r>
              <a:rPr lang="en-US" i="1" dirty="0" smtClean="0"/>
              <a:t>damage.</a:t>
            </a:r>
          </a:p>
          <a:p>
            <a:pPr marL="914400" lvl="2" indent="0">
              <a:buNone/>
            </a:pPr>
            <a:r>
              <a:rPr lang="en-US" i="1" dirty="0" smtClean="0"/>
              <a:t>Such </a:t>
            </a:r>
            <a:r>
              <a:rPr lang="en-US" i="1" dirty="0"/>
              <a:t>goods which have become redundant in the seller’s product range and which are in their unopened original packaging, on the other hand, must not, without indications to the contrary, be regarded as </a:t>
            </a:r>
            <a:r>
              <a:rPr lang="en-US" i="1" dirty="0" smtClean="0"/>
              <a:t>waste.”</a:t>
            </a:r>
            <a:endParaRPr lang="fr-FR" i="1" dirty="0"/>
          </a:p>
          <a:p>
            <a:pPr lvl="2"/>
            <a:endParaRPr lang="fr-FR" dirty="0"/>
          </a:p>
        </p:txBody>
      </p:sp>
    </p:spTree>
    <p:extLst>
      <p:ext uri="{BB962C8B-B14F-4D97-AF65-F5344CB8AC3E}">
        <p14:creationId xmlns:p14="http://schemas.microsoft.com/office/powerpoint/2010/main" xmlns="" val="201787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fr-FR" dirty="0" err="1" smtClean="0"/>
              <a:t>Some</a:t>
            </a:r>
            <a:r>
              <a:rPr lang="fr-FR" dirty="0" smtClean="0"/>
              <a:t> </a:t>
            </a:r>
            <a:r>
              <a:rPr lang="fr-FR" dirty="0" err="1" smtClean="0"/>
              <a:t>other</a:t>
            </a:r>
            <a:r>
              <a:rPr lang="fr-FR" dirty="0" smtClean="0"/>
              <a:t> </a:t>
            </a:r>
            <a:r>
              <a:rPr lang="fr-FR" dirty="0" err="1" smtClean="0"/>
              <a:t>legal</a:t>
            </a:r>
            <a:r>
              <a:rPr lang="fr-FR" dirty="0" smtClean="0"/>
              <a:t> issues:</a:t>
            </a:r>
          </a:p>
          <a:p>
            <a:pPr lvl="1"/>
            <a:r>
              <a:rPr lang="fr-FR" dirty="0" smtClean="0"/>
              <a:t>Collection of</a:t>
            </a:r>
          </a:p>
          <a:p>
            <a:pPr lvl="2"/>
            <a:r>
              <a:rPr lang="fr-FR" dirty="0" smtClean="0"/>
              <a:t>Old </a:t>
            </a:r>
            <a:r>
              <a:rPr lang="fr-FR" dirty="0" err="1" smtClean="0"/>
              <a:t>shoes</a:t>
            </a:r>
            <a:r>
              <a:rPr lang="fr-FR" dirty="0" smtClean="0"/>
              <a:t>, </a:t>
            </a:r>
            <a:r>
              <a:rPr lang="fr-FR" dirty="0" err="1" smtClean="0"/>
              <a:t>matrasses</a:t>
            </a:r>
            <a:r>
              <a:rPr lang="fr-FR" dirty="0" smtClean="0"/>
              <a:t>,…</a:t>
            </a:r>
          </a:p>
          <a:p>
            <a:pPr lvl="2"/>
            <a:r>
              <a:rPr lang="fr-FR" dirty="0" smtClean="0"/>
              <a:t>Old textile</a:t>
            </a:r>
            <a:endParaRPr lang="fr-FR" dirty="0"/>
          </a:p>
          <a:p>
            <a:pPr lvl="2"/>
            <a:r>
              <a:rPr lang="fr-FR" dirty="0" err="1"/>
              <a:t>P</a:t>
            </a:r>
            <a:r>
              <a:rPr lang="fr-FR" dirty="0" err="1" smtClean="0"/>
              <a:t>runed</a:t>
            </a:r>
            <a:r>
              <a:rPr lang="fr-FR" dirty="0" smtClean="0"/>
              <a:t> </a:t>
            </a:r>
            <a:r>
              <a:rPr lang="fr-FR" i="1" dirty="0" err="1" smtClean="0"/>
              <a:t>Taxus</a:t>
            </a:r>
            <a:r>
              <a:rPr lang="fr-FR" i="1" dirty="0" smtClean="0"/>
              <a:t> </a:t>
            </a:r>
            <a:r>
              <a:rPr lang="fr-FR" i="1" dirty="0" err="1" smtClean="0"/>
              <a:t>baccata</a:t>
            </a:r>
            <a:r>
              <a:rPr lang="fr-FR" dirty="0" smtClean="0"/>
              <a:t> (</a:t>
            </a:r>
            <a:r>
              <a:rPr lang="fr-FR" dirty="0" err="1" smtClean="0"/>
              <a:t>yew</a:t>
            </a:r>
            <a:r>
              <a:rPr lang="fr-FR" dirty="0" smtClean="0"/>
              <a:t>)</a:t>
            </a:r>
          </a:p>
          <a:p>
            <a:pPr lvl="2"/>
            <a:r>
              <a:rPr lang="fr-FR" dirty="0" smtClean="0"/>
              <a:t>How far?</a:t>
            </a:r>
            <a:endParaRPr lang="fr-FR" dirty="0"/>
          </a:p>
          <a:p>
            <a:pPr lvl="1"/>
            <a:endParaRPr lang="fr-FR" dirty="0" smtClean="0"/>
          </a:p>
          <a:p>
            <a:pPr lvl="1"/>
            <a:endParaRPr lang="fr-FR" dirty="0" smtClean="0"/>
          </a:p>
          <a:p>
            <a:pPr lvl="1"/>
            <a:r>
              <a:rPr lang="fr-FR" dirty="0" smtClean="0"/>
              <a:t>Extended </a:t>
            </a:r>
            <a:r>
              <a:rPr lang="fr-FR" dirty="0" err="1" smtClean="0"/>
              <a:t>producer</a:t>
            </a:r>
            <a:r>
              <a:rPr lang="fr-FR" dirty="0" smtClean="0"/>
              <a:t> </a:t>
            </a:r>
            <a:r>
              <a:rPr lang="fr-FR" dirty="0" err="1" smtClean="0"/>
              <a:t>responsibility</a:t>
            </a:r>
            <a:endParaRPr lang="fr-FR" dirty="0" smtClean="0"/>
          </a:p>
          <a:p>
            <a:pPr lvl="2"/>
            <a:r>
              <a:rPr lang="fr-FR" dirty="0" err="1" smtClean="0"/>
              <a:t>Already</a:t>
            </a:r>
            <a:r>
              <a:rPr lang="fr-FR" dirty="0" smtClean="0"/>
              <a:t> for WEEE, batteries,…</a:t>
            </a:r>
          </a:p>
          <a:p>
            <a:pPr lvl="2"/>
            <a:r>
              <a:rPr lang="fr-FR" dirty="0" err="1" smtClean="0"/>
              <a:t>Soon</a:t>
            </a:r>
            <a:r>
              <a:rPr lang="fr-FR" dirty="0" smtClean="0"/>
              <a:t> </a:t>
            </a:r>
            <a:r>
              <a:rPr lang="fr-FR" dirty="0" err="1" smtClean="0"/>
              <a:t>also</a:t>
            </a:r>
            <a:r>
              <a:rPr lang="fr-FR" dirty="0" smtClean="0"/>
              <a:t> for single-use plastics (</a:t>
            </a:r>
            <a:r>
              <a:rPr lang="fr-FR" dirty="0" err="1" smtClean="0"/>
              <a:t>Dir</a:t>
            </a:r>
            <a:r>
              <a:rPr lang="fr-FR" dirty="0" smtClean="0"/>
              <a:t>. 2019/904)</a:t>
            </a:r>
          </a:p>
          <a:p>
            <a:pPr lvl="2"/>
            <a:r>
              <a:rPr lang="fr-FR" dirty="0" smtClean="0"/>
              <a:t>How to organise, </a:t>
            </a:r>
            <a:r>
              <a:rPr lang="fr-FR" dirty="0" err="1" smtClean="0"/>
              <a:t>can</a:t>
            </a:r>
            <a:r>
              <a:rPr lang="fr-FR" dirty="0" smtClean="0"/>
              <a:t> taxes help, and </a:t>
            </a:r>
            <a:r>
              <a:rPr lang="fr-FR" dirty="0" err="1" smtClean="0"/>
              <a:t>what</a:t>
            </a:r>
            <a:r>
              <a:rPr lang="fr-FR" dirty="0" smtClean="0"/>
              <a:t> about online sales?</a:t>
            </a:r>
            <a:endParaRPr lang="fr-FR" dirty="0"/>
          </a:p>
        </p:txBody>
      </p:sp>
      <p:pic>
        <p:nvPicPr>
          <p:cNvPr id="5" name="Picture 2" descr="Afbeeldingsresultaat voor taxus&quot;"/>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6588224" y="1306835"/>
            <a:ext cx="2050157" cy="2050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xmlns="" val="1021207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Waste</a:t>
            </a:r>
            <a:r>
              <a:rPr lang="fr-FR" dirty="0" smtClean="0"/>
              <a:t> / </a:t>
            </a:r>
            <a:r>
              <a:rPr lang="fr-FR" dirty="0" err="1" smtClean="0"/>
              <a:t>product</a:t>
            </a:r>
            <a:endParaRPr lang="fr-FR" dirty="0"/>
          </a:p>
        </p:txBody>
      </p:sp>
      <p:sp>
        <p:nvSpPr>
          <p:cNvPr id="3" name="Content Placeholder 2"/>
          <p:cNvSpPr>
            <a:spLocks noGrp="1"/>
          </p:cNvSpPr>
          <p:nvPr>
            <p:ph idx="1"/>
          </p:nvPr>
        </p:nvSpPr>
        <p:spPr/>
        <p:txBody>
          <a:bodyPr/>
          <a:lstStyle/>
          <a:p>
            <a:r>
              <a:rPr lang="fr-FR" dirty="0" smtClean="0"/>
              <a:t>Part of the solution: </a:t>
            </a:r>
            <a:r>
              <a:rPr lang="fr-FR" dirty="0" err="1" smtClean="0"/>
              <a:t>tracing</a:t>
            </a:r>
            <a:endParaRPr lang="fr-FR" dirty="0"/>
          </a:p>
          <a:p>
            <a:pPr lvl="1"/>
            <a:r>
              <a:rPr lang="fr-FR" dirty="0" err="1" smtClean="0"/>
              <a:t>Flanders</a:t>
            </a:r>
            <a:endParaRPr lang="fr-FR" dirty="0" smtClean="0"/>
          </a:p>
          <a:p>
            <a:pPr lvl="2"/>
            <a:r>
              <a:rPr lang="fr-FR" dirty="0" smtClean="0"/>
              <a:t>For </a:t>
            </a:r>
            <a:r>
              <a:rPr lang="fr-FR" dirty="0" err="1" smtClean="0"/>
              <a:t>soil</a:t>
            </a:r>
            <a:r>
              <a:rPr lang="fr-FR" dirty="0" smtClean="0"/>
              <a:t>: ‘</a:t>
            </a:r>
            <a:r>
              <a:rPr lang="fr-FR" dirty="0" err="1" smtClean="0"/>
              <a:t>Grondbank</a:t>
            </a:r>
            <a:r>
              <a:rPr lang="fr-FR" dirty="0" smtClean="0"/>
              <a:t>’</a:t>
            </a:r>
          </a:p>
          <a:p>
            <a:pPr lvl="2"/>
            <a:r>
              <a:rPr lang="fr-FR" dirty="0" smtClean="0"/>
              <a:t>For </a:t>
            </a:r>
            <a:r>
              <a:rPr lang="fr-FR" dirty="0" err="1" smtClean="0"/>
              <a:t>demolition</a:t>
            </a:r>
            <a:r>
              <a:rPr lang="fr-FR" dirty="0" smtClean="0"/>
              <a:t> </a:t>
            </a:r>
            <a:r>
              <a:rPr lang="fr-FR" dirty="0" err="1" smtClean="0"/>
              <a:t>waste</a:t>
            </a:r>
            <a:r>
              <a:rPr lang="fr-FR" dirty="0" smtClean="0"/>
              <a:t>: ‘</a:t>
            </a:r>
            <a:r>
              <a:rPr lang="fr-FR" dirty="0" err="1" smtClean="0"/>
              <a:t>Tracimat</a:t>
            </a:r>
            <a:r>
              <a:rPr lang="fr-FR" dirty="0" smtClean="0"/>
              <a:t>’</a:t>
            </a:r>
            <a:endParaRPr lang="fr-FR" dirty="0"/>
          </a:p>
        </p:txBody>
      </p:sp>
    </p:spTree>
    <p:extLst>
      <p:ext uri="{BB962C8B-B14F-4D97-AF65-F5344CB8AC3E}">
        <p14:creationId xmlns:p14="http://schemas.microsoft.com/office/powerpoint/2010/main" xmlns="" val="2308148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Other</a:t>
            </a:r>
            <a:r>
              <a:rPr lang="fr-FR" dirty="0" smtClean="0"/>
              <a:t> </a:t>
            </a:r>
            <a:r>
              <a:rPr lang="fr-FR" dirty="0" err="1" smtClean="0"/>
              <a:t>legal</a:t>
            </a:r>
            <a:r>
              <a:rPr lang="fr-FR" dirty="0" smtClean="0"/>
              <a:t> </a:t>
            </a:r>
            <a:r>
              <a:rPr lang="fr-FR" dirty="0" err="1" smtClean="0"/>
              <a:t>bottlenecks</a:t>
            </a:r>
            <a:endParaRPr lang="fr-FR"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250825" y="1058215"/>
            <a:ext cx="8642350" cy="4597108"/>
          </a:xfrm>
        </p:spPr>
      </p:pic>
    </p:spTree>
    <p:extLst>
      <p:ext uri="{BB962C8B-B14F-4D97-AF65-F5344CB8AC3E}">
        <p14:creationId xmlns:p14="http://schemas.microsoft.com/office/powerpoint/2010/main" xmlns="" val="3938998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Other</a:t>
            </a:r>
            <a:r>
              <a:rPr lang="fr-FR" dirty="0" smtClean="0"/>
              <a:t> </a:t>
            </a:r>
            <a:r>
              <a:rPr lang="fr-FR" dirty="0" err="1" smtClean="0"/>
              <a:t>legal</a:t>
            </a:r>
            <a:r>
              <a:rPr lang="fr-FR" dirty="0" smtClean="0"/>
              <a:t> </a:t>
            </a:r>
            <a:r>
              <a:rPr lang="fr-FR" dirty="0" err="1" smtClean="0"/>
              <a:t>bottlenecks</a:t>
            </a:r>
            <a:endParaRPr lang="fr-FR" dirty="0"/>
          </a:p>
        </p:txBody>
      </p:sp>
      <p:sp>
        <p:nvSpPr>
          <p:cNvPr id="3" name="Content Placeholder 2"/>
          <p:cNvSpPr>
            <a:spLocks noGrp="1"/>
          </p:cNvSpPr>
          <p:nvPr>
            <p:ph idx="1"/>
          </p:nvPr>
        </p:nvSpPr>
        <p:spPr/>
        <p:txBody>
          <a:bodyPr/>
          <a:lstStyle/>
          <a:p>
            <a:r>
              <a:rPr lang="nl-BE" dirty="0" smtClean="0"/>
              <a:t>Products-as-a-service</a:t>
            </a:r>
          </a:p>
          <a:p>
            <a:pPr lvl="1"/>
            <a:r>
              <a:rPr lang="nl-BE" dirty="0" err="1" smtClean="0"/>
              <a:t>Often</a:t>
            </a:r>
            <a:r>
              <a:rPr lang="nl-BE" dirty="0" smtClean="0"/>
              <a:t> </a:t>
            </a:r>
            <a:r>
              <a:rPr lang="nl-BE" dirty="0" err="1" smtClean="0"/>
              <a:t>you</a:t>
            </a:r>
            <a:r>
              <a:rPr lang="nl-BE" dirty="0" smtClean="0"/>
              <a:t> </a:t>
            </a:r>
            <a:r>
              <a:rPr lang="nl-BE" dirty="0" err="1" smtClean="0"/>
              <a:t>need</a:t>
            </a:r>
            <a:r>
              <a:rPr lang="nl-BE" dirty="0" smtClean="0"/>
              <a:t> a </a:t>
            </a:r>
            <a:r>
              <a:rPr lang="nl-BE" dirty="0" err="1" smtClean="0"/>
              <a:t>function</a:t>
            </a:r>
            <a:r>
              <a:rPr lang="nl-BE" dirty="0" smtClean="0"/>
              <a:t> </a:t>
            </a:r>
            <a:r>
              <a:rPr lang="nl-BE" dirty="0" err="1" smtClean="0"/>
              <a:t>instead</a:t>
            </a:r>
            <a:r>
              <a:rPr lang="nl-BE" dirty="0" smtClean="0"/>
              <a:t> of property</a:t>
            </a:r>
          </a:p>
          <a:p>
            <a:pPr lvl="2"/>
            <a:r>
              <a:rPr lang="nl-BE" dirty="0" smtClean="0"/>
              <a:t>Do we </a:t>
            </a:r>
            <a:r>
              <a:rPr lang="nl-BE" dirty="0" err="1" smtClean="0"/>
              <a:t>need</a:t>
            </a:r>
            <a:r>
              <a:rPr lang="nl-BE" dirty="0" smtClean="0"/>
              <a:t> light </a:t>
            </a:r>
            <a:r>
              <a:rPr lang="nl-BE" dirty="0" err="1" smtClean="0"/>
              <a:t>armatures</a:t>
            </a:r>
            <a:r>
              <a:rPr lang="nl-BE" dirty="0" smtClean="0"/>
              <a:t> or </a:t>
            </a:r>
            <a:r>
              <a:rPr lang="nl-BE" dirty="0" err="1" smtClean="0"/>
              <a:t>just</a:t>
            </a:r>
            <a:r>
              <a:rPr lang="nl-BE" dirty="0" smtClean="0"/>
              <a:t> light?</a:t>
            </a:r>
          </a:p>
          <a:p>
            <a:pPr lvl="2"/>
            <a:r>
              <a:rPr lang="nl-BE" dirty="0" smtClean="0"/>
              <a:t>Do we </a:t>
            </a:r>
            <a:r>
              <a:rPr lang="nl-BE" dirty="0" err="1" smtClean="0"/>
              <a:t>need</a:t>
            </a:r>
            <a:r>
              <a:rPr lang="nl-BE" dirty="0" smtClean="0"/>
              <a:t> a </a:t>
            </a:r>
            <a:r>
              <a:rPr lang="nl-BE" dirty="0" err="1" smtClean="0"/>
              <a:t>car</a:t>
            </a:r>
            <a:r>
              <a:rPr lang="nl-BE" dirty="0" smtClean="0"/>
              <a:t> or </a:t>
            </a:r>
            <a:r>
              <a:rPr lang="nl-BE" dirty="0" err="1" smtClean="0"/>
              <a:t>just</a:t>
            </a:r>
            <a:r>
              <a:rPr lang="nl-BE" dirty="0" smtClean="0"/>
              <a:t> transportation </a:t>
            </a:r>
            <a:r>
              <a:rPr lang="nl-BE" dirty="0" err="1" smtClean="0"/>
              <a:t>from</a:t>
            </a:r>
            <a:r>
              <a:rPr lang="nl-BE" dirty="0" smtClean="0"/>
              <a:t> a </a:t>
            </a:r>
            <a:r>
              <a:rPr lang="nl-BE" dirty="0" err="1" smtClean="0"/>
              <a:t>to</a:t>
            </a:r>
            <a:r>
              <a:rPr lang="nl-BE" dirty="0" smtClean="0"/>
              <a:t> b?</a:t>
            </a:r>
          </a:p>
          <a:p>
            <a:pPr lvl="2"/>
            <a:r>
              <a:rPr lang="nl-BE" dirty="0" smtClean="0"/>
              <a:t>Do we </a:t>
            </a:r>
            <a:r>
              <a:rPr lang="nl-BE" dirty="0" err="1" smtClean="0"/>
              <a:t>need</a:t>
            </a:r>
            <a:r>
              <a:rPr lang="nl-BE" dirty="0" smtClean="0"/>
              <a:t> a </a:t>
            </a:r>
            <a:r>
              <a:rPr lang="nl-BE" dirty="0" err="1" smtClean="0"/>
              <a:t>central</a:t>
            </a:r>
            <a:r>
              <a:rPr lang="nl-BE" dirty="0" smtClean="0"/>
              <a:t> </a:t>
            </a:r>
            <a:r>
              <a:rPr lang="nl-BE" dirty="0" err="1" smtClean="0"/>
              <a:t>heating</a:t>
            </a:r>
            <a:r>
              <a:rPr lang="nl-BE" dirty="0" smtClean="0"/>
              <a:t> system or </a:t>
            </a:r>
            <a:r>
              <a:rPr lang="nl-BE" dirty="0" err="1" smtClean="0"/>
              <a:t>just</a:t>
            </a:r>
            <a:r>
              <a:rPr lang="nl-BE" dirty="0" smtClean="0"/>
              <a:t> a </a:t>
            </a:r>
            <a:r>
              <a:rPr lang="nl-BE" dirty="0" err="1" smtClean="0"/>
              <a:t>certain</a:t>
            </a:r>
            <a:r>
              <a:rPr lang="nl-BE" dirty="0" smtClean="0"/>
              <a:t> </a:t>
            </a:r>
            <a:r>
              <a:rPr lang="nl-BE" dirty="0" err="1" smtClean="0"/>
              <a:t>temperature</a:t>
            </a:r>
            <a:r>
              <a:rPr lang="nl-BE" dirty="0" smtClean="0"/>
              <a:t>?</a:t>
            </a:r>
          </a:p>
          <a:p>
            <a:pPr lvl="1"/>
            <a:endParaRPr lang="nl-BE" dirty="0" smtClean="0">
              <a:sym typeface="Wingdings" panose="05000000000000000000" pitchFamily="2" charset="2"/>
            </a:endParaRPr>
          </a:p>
          <a:p>
            <a:pPr lvl="1"/>
            <a:r>
              <a:rPr lang="nl-BE" dirty="0" smtClean="0">
                <a:sym typeface="Wingdings" panose="05000000000000000000" pitchFamily="2" charset="2"/>
              </a:rPr>
              <a:t> </a:t>
            </a:r>
            <a:r>
              <a:rPr lang="nl-BE" dirty="0" err="1" smtClean="0"/>
              <a:t>Sharing</a:t>
            </a:r>
            <a:r>
              <a:rPr lang="nl-BE" dirty="0" smtClean="0"/>
              <a:t> platforms</a:t>
            </a:r>
            <a:endParaRPr lang="nl-BE" dirty="0"/>
          </a:p>
          <a:p>
            <a:endParaRPr lang="fr-FR" dirty="0"/>
          </a:p>
        </p:txBody>
      </p:sp>
      <p:sp>
        <p:nvSpPr>
          <p:cNvPr id="4" name="Tekstballon: ovaal 7">
            <a:extLst>
              <a:ext uri="{FF2B5EF4-FFF2-40B4-BE49-F238E27FC236}">
                <a16:creationId xmlns:a16="http://schemas.microsoft.com/office/drawing/2014/main" xmlns="" id="{308739A9-F6B1-4D03-9D82-C1B4F3B41667}"/>
              </a:ext>
            </a:extLst>
          </p:cNvPr>
          <p:cNvSpPr/>
          <p:nvPr/>
        </p:nvSpPr>
        <p:spPr>
          <a:xfrm>
            <a:off x="755576" y="4014353"/>
            <a:ext cx="7910264" cy="1944216"/>
          </a:xfrm>
          <a:prstGeom prst="wedgeEllipseCallout">
            <a:avLst>
              <a:gd name="adj1" fmla="val 26304"/>
              <a:gd name="adj2" fmla="val -80054"/>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defPPr rtl="0">
              <a:defRPr lang="nl-N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nl-BE" sz="1500" i="1" dirty="0"/>
          </a:p>
          <a:p>
            <a:pPr algn="ctr"/>
            <a:r>
              <a:rPr lang="en-US" i="1" dirty="0"/>
              <a:t>“Uber, the world’s largest taxi company, owns no vehicles. Facebook, the world’s most popular media owner, creates no content. Alibaba, the most valuable retailer, has no inventory. And Airbnb, the world’s largest accommodation provider, owns no real estate. Something interesting is happening”</a:t>
            </a:r>
            <a:endParaRPr lang="nl-BE" i="1" dirty="0"/>
          </a:p>
        </p:txBody>
      </p:sp>
    </p:spTree>
    <p:extLst>
      <p:ext uri="{BB962C8B-B14F-4D97-AF65-F5344CB8AC3E}">
        <p14:creationId xmlns:p14="http://schemas.microsoft.com/office/powerpoint/2010/main" xmlns="" val="3420687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Other</a:t>
            </a:r>
            <a:r>
              <a:rPr lang="fr-FR" dirty="0" smtClean="0"/>
              <a:t> </a:t>
            </a:r>
            <a:r>
              <a:rPr lang="fr-FR" dirty="0" err="1" smtClean="0"/>
              <a:t>legal</a:t>
            </a:r>
            <a:r>
              <a:rPr lang="fr-FR" dirty="0" smtClean="0"/>
              <a:t> </a:t>
            </a:r>
            <a:r>
              <a:rPr lang="fr-FR" dirty="0" err="1" smtClean="0"/>
              <a:t>bottlenecks</a:t>
            </a:r>
            <a:endParaRPr lang="fr-FR" dirty="0"/>
          </a:p>
        </p:txBody>
      </p:sp>
      <p:sp>
        <p:nvSpPr>
          <p:cNvPr id="3" name="Content Placeholder 2"/>
          <p:cNvSpPr>
            <a:spLocks noGrp="1"/>
          </p:cNvSpPr>
          <p:nvPr>
            <p:ph idx="1"/>
          </p:nvPr>
        </p:nvSpPr>
        <p:spPr/>
        <p:txBody>
          <a:bodyPr/>
          <a:lstStyle/>
          <a:p>
            <a:pPr lvl="1"/>
            <a:r>
              <a:rPr lang="fr-FR" dirty="0" smtClean="0"/>
              <a:t>Product-as-a-service as a </a:t>
            </a:r>
            <a:r>
              <a:rPr lang="fr-FR" dirty="0" err="1" smtClean="0"/>
              <a:t>special</a:t>
            </a:r>
            <a:r>
              <a:rPr lang="fr-FR" dirty="0" smtClean="0"/>
              <a:t> </a:t>
            </a:r>
            <a:r>
              <a:rPr lang="fr-FR" dirty="0" err="1" smtClean="0"/>
              <a:t>form</a:t>
            </a:r>
            <a:endParaRPr lang="fr-FR" dirty="0" smtClean="0"/>
          </a:p>
          <a:p>
            <a:pPr lvl="2"/>
            <a:r>
              <a:rPr lang="nl-BE" dirty="0" smtClean="0"/>
              <a:t>User </a:t>
            </a:r>
            <a:r>
              <a:rPr lang="nl-BE" dirty="0" err="1" smtClean="0"/>
              <a:t>pays</a:t>
            </a:r>
            <a:r>
              <a:rPr lang="nl-BE" dirty="0" smtClean="0"/>
              <a:t> </a:t>
            </a:r>
            <a:r>
              <a:rPr lang="nl-BE" dirty="0" err="1" smtClean="0"/>
              <a:t>for</a:t>
            </a:r>
            <a:r>
              <a:rPr lang="nl-BE" dirty="0" smtClean="0"/>
              <a:t> </a:t>
            </a:r>
            <a:r>
              <a:rPr lang="nl-BE" dirty="0" err="1" smtClean="0"/>
              <a:t>use</a:t>
            </a:r>
            <a:r>
              <a:rPr lang="nl-BE" dirty="0" smtClean="0"/>
              <a:t> of product or fulfilment of </a:t>
            </a:r>
            <a:r>
              <a:rPr lang="nl-BE" dirty="0" err="1" smtClean="0"/>
              <a:t>need</a:t>
            </a:r>
            <a:r>
              <a:rPr lang="nl-BE" dirty="0" smtClean="0"/>
              <a:t>, </a:t>
            </a:r>
            <a:r>
              <a:rPr lang="nl-BE" dirty="0" err="1" smtClean="0"/>
              <a:t>and</a:t>
            </a:r>
            <a:r>
              <a:rPr lang="nl-BE" dirty="0" smtClean="0"/>
              <a:t> service provider </a:t>
            </a:r>
            <a:r>
              <a:rPr lang="nl-BE" dirty="0" err="1" smtClean="0"/>
              <a:t>remains</a:t>
            </a:r>
            <a:r>
              <a:rPr lang="nl-BE" dirty="0" smtClean="0"/>
              <a:t> </a:t>
            </a:r>
            <a:r>
              <a:rPr lang="nl-BE" dirty="0" err="1" smtClean="0"/>
              <a:t>owner</a:t>
            </a:r>
            <a:endParaRPr lang="nl-BE" dirty="0" smtClean="0"/>
          </a:p>
          <a:p>
            <a:pPr lvl="3"/>
            <a:r>
              <a:rPr lang="nl-BE" dirty="0" smtClean="0"/>
              <a:t>“Light </a:t>
            </a:r>
            <a:r>
              <a:rPr lang="nl-BE" dirty="0"/>
              <a:t>as a service” (Philips</a:t>
            </a:r>
            <a:r>
              <a:rPr lang="nl-BE" dirty="0" smtClean="0"/>
              <a:t>)</a:t>
            </a:r>
          </a:p>
          <a:p>
            <a:pPr lvl="3"/>
            <a:r>
              <a:rPr lang="nl-BE" dirty="0"/>
              <a:t>“</a:t>
            </a:r>
            <a:r>
              <a:rPr lang="nl-BE" dirty="0" err="1" smtClean="0"/>
              <a:t>Furnishing</a:t>
            </a:r>
            <a:r>
              <a:rPr lang="nl-BE" dirty="0" smtClean="0"/>
              <a:t> </a:t>
            </a:r>
            <a:r>
              <a:rPr lang="nl-BE" dirty="0"/>
              <a:t>as a service” (</a:t>
            </a:r>
            <a:r>
              <a:rPr lang="nl-BE" dirty="0" smtClean="0"/>
              <a:t>Ikea)</a:t>
            </a:r>
          </a:p>
          <a:p>
            <a:pPr lvl="2"/>
            <a:r>
              <a:rPr lang="nl-BE" dirty="0" smtClean="0"/>
              <a:t>! Contract</a:t>
            </a:r>
          </a:p>
          <a:p>
            <a:pPr lvl="2"/>
            <a:r>
              <a:rPr lang="nl-BE" dirty="0" smtClean="0"/>
              <a:t>! Insurance</a:t>
            </a:r>
            <a:endParaRPr lang="nl-BE" dirty="0"/>
          </a:p>
          <a:p>
            <a:pPr lvl="1"/>
            <a:endParaRPr lang="nl-BE" dirty="0" smtClean="0"/>
          </a:p>
          <a:p>
            <a:pPr lvl="1"/>
            <a:r>
              <a:rPr lang="nl-BE" dirty="0" err="1" smtClean="0"/>
              <a:t>Can</a:t>
            </a:r>
            <a:r>
              <a:rPr lang="nl-BE" dirty="0" smtClean="0"/>
              <a:t> </a:t>
            </a:r>
            <a:r>
              <a:rPr lang="nl-BE" dirty="0" err="1" smtClean="0"/>
              <a:t>mean</a:t>
            </a:r>
            <a:r>
              <a:rPr lang="nl-BE" dirty="0" smtClean="0"/>
              <a:t> shift in </a:t>
            </a:r>
            <a:r>
              <a:rPr lang="nl-BE" u="sng" dirty="0" smtClean="0"/>
              <a:t>public </a:t>
            </a:r>
            <a:r>
              <a:rPr lang="nl-BE" u="sng" dirty="0" err="1" smtClean="0"/>
              <a:t>procurement</a:t>
            </a:r>
            <a:r>
              <a:rPr lang="nl-BE" dirty="0" smtClean="0"/>
              <a:t> </a:t>
            </a:r>
            <a:r>
              <a:rPr lang="nl-BE" dirty="0" err="1" smtClean="0"/>
              <a:t>to</a:t>
            </a:r>
            <a:r>
              <a:rPr lang="nl-BE" dirty="0" smtClean="0"/>
              <a:t> </a:t>
            </a:r>
            <a:r>
              <a:rPr lang="nl-BE" dirty="0" err="1" smtClean="0"/>
              <a:t>become</a:t>
            </a:r>
            <a:r>
              <a:rPr lang="nl-BE" dirty="0" smtClean="0"/>
              <a:t> more </a:t>
            </a:r>
            <a:r>
              <a:rPr lang="nl-BE" dirty="0" err="1" smtClean="0"/>
              <a:t>sustainable</a:t>
            </a:r>
            <a:r>
              <a:rPr lang="nl-BE" dirty="0" smtClean="0"/>
              <a:t>/</a:t>
            </a:r>
            <a:r>
              <a:rPr lang="nl-BE" dirty="0" err="1" smtClean="0"/>
              <a:t>circular</a:t>
            </a:r>
            <a:r>
              <a:rPr lang="nl-BE" dirty="0" smtClean="0"/>
              <a:t> </a:t>
            </a:r>
            <a:endParaRPr lang="fr-FR" dirty="0"/>
          </a:p>
        </p:txBody>
      </p:sp>
    </p:spTree>
    <p:extLst>
      <p:ext uri="{BB962C8B-B14F-4D97-AF65-F5344CB8AC3E}">
        <p14:creationId xmlns:p14="http://schemas.microsoft.com/office/powerpoint/2010/main" xmlns="" val="1893866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Other</a:t>
            </a:r>
            <a:r>
              <a:rPr lang="fr-FR" dirty="0" smtClean="0"/>
              <a:t> </a:t>
            </a:r>
            <a:r>
              <a:rPr lang="fr-FR" dirty="0" err="1" smtClean="0"/>
              <a:t>legal</a:t>
            </a:r>
            <a:r>
              <a:rPr lang="fr-FR" dirty="0" smtClean="0"/>
              <a:t> </a:t>
            </a:r>
            <a:r>
              <a:rPr lang="fr-FR" dirty="0" err="1" smtClean="0"/>
              <a:t>bottlenecks</a:t>
            </a:r>
            <a:endParaRPr lang="fr-FR" dirty="0"/>
          </a:p>
        </p:txBody>
      </p:sp>
      <p:sp>
        <p:nvSpPr>
          <p:cNvPr id="3" name="Content Placeholder 2"/>
          <p:cNvSpPr>
            <a:spLocks noGrp="1"/>
          </p:cNvSpPr>
          <p:nvPr>
            <p:ph idx="1"/>
          </p:nvPr>
        </p:nvSpPr>
        <p:spPr/>
        <p:txBody>
          <a:bodyPr/>
          <a:lstStyle/>
          <a:p>
            <a:r>
              <a:rPr lang="nl-BE" dirty="0" err="1" smtClean="0"/>
              <a:t>Regulations</a:t>
            </a:r>
            <a:r>
              <a:rPr lang="nl-BE" dirty="0" smtClean="0"/>
              <a:t> on product </a:t>
            </a:r>
            <a:r>
              <a:rPr lang="nl-BE" dirty="0" err="1" smtClean="0"/>
              <a:t>norms</a:t>
            </a:r>
            <a:endParaRPr lang="nl-BE" dirty="0" smtClean="0"/>
          </a:p>
          <a:p>
            <a:pPr lvl="1"/>
            <a:r>
              <a:rPr lang="nl-BE" dirty="0" smtClean="0"/>
              <a:t>~ </a:t>
            </a:r>
            <a:r>
              <a:rPr lang="nl-BE" dirty="0" err="1" smtClean="0"/>
              <a:t>Intellectual</a:t>
            </a:r>
            <a:r>
              <a:rPr lang="nl-BE" dirty="0" smtClean="0"/>
              <a:t> </a:t>
            </a:r>
            <a:r>
              <a:rPr lang="nl-BE" dirty="0"/>
              <a:t>property </a:t>
            </a:r>
            <a:r>
              <a:rPr lang="nl-BE" dirty="0" err="1" smtClean="0"/>
              <a:t>law</a:t>
            </a:r>
            <a:endParaRPr lang="nl-BE" dirty="0" smtClean="0"/>
          </a:p>
          <a:p>
            <a:pPr lvl="1"/>
            <a:r>
              <a:rPr lang="nl-BE" dirty="0" smtClean="0">
                <a:sym typeface="Wingdings" panose="05000000000000000000" pitchFamily="2" charset="2"/>
              </a:rPr>
              <a:t>‘</a:t>
            </a:r>
            <a:r>
              <a:rPr lang="nl-BE" dirty="0" smtClean="0"/>
              <a:t>Experiment </a:t>
            </a:r>
            <a:r>
              <a:rPr lang="nl-BE" dirty="0" err="1" smtClean="0"/>
              <a:t>legislation</a:t>
            </a:r>
            <a:r>
              <a:rPr lang="nl-BE" dirty="0" smtClean="0"/>
              <a:t>’ / ‘low </a:t>
            </a:r>
            <a:r>
              <a:rPr lang="nl-BE" dirty="0" err="1" smtClean="0"/>
              <a:t>regulations</a:t>
            </a:r>
            <a:r>
              <a:rPr lang="nl-BE" dirty="0" smtClean="0"/>
              <a:t> zone’?</a:t>
            </a:r>
          </a:p>
          <a:p>
            <a:endParaRPr lang="nl-BE" dirty="0" smtClean="0"/>
          </a:p>
          <a:p>
            <a:endParaRPr lang="fr-FR" dirty="0"/>
          </a:p>
        </p:txBody>
      </p:sp>
    </p:spTree>
    <p:extLst>
      <p:ext uri="{BB962C8B-B14F-4D97-AF65-F5344CB8AC3E}">
        <p14:creationId xmlns:p14="http://schemas.microsoft.com/office/powerpoint/2010/main" xmlns="" val="3717431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endParaRPr lang="fr-FR"/>
          </a:p>
        </p:txBody>
      </p:sp>
      <p:pic>
        <p:nvPicPr>
          <p:cNvPr id="4" name="Picture 3"/>
          <p:cNvPicPr>
            <a:picLocks noChangeAspect="1"/>
          </p:cNvPicPr>
          <p:nvPr/>
        </p:nvPicPr>
        <p:blipFill>
          <a:blip r:embed="rId2" cstate="print"/>
          <a:stretch>
            <a:fillRect/>
          </a:stretch>
        </p:blipFill>
        <p:spPr>
          <a:xfrm>
            <a:off x="269776" y="1026487"/>
            <a:ext cx="8622704" cy="4850785"/>
          </a:xfrm>
          <a:prstGeom prst="rect">
            <a:avLst/>
          </a:prstGeom>
        </p:spPr>
      </p:pic>
    </p:spTree>
    <p:extLst>
      <p:ext uri="{BB962C8B-B14F-4D97-AF65-F5344CB8AC3E}">
        <p14:creationId xmlns:p14="http://schemas.microsoft.com/office/powerpoint/2010/main" xmlns="" val="2093867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r>
              <a:rPr lang="fr-FR" dirty="0" err="1" smtClean="0"/>
              <a:t>Necessary</a:t>
            </a:r>
            <a:r>
              <a:rPr lang="fr-FR" dirty="0" smtClean="0"/>
              <a:t>?</a:t>
            </a:r>
          </a:p>
          <a:p>
            <a:endParaRPr lang="fr-FR" dirty="0"/>
          </a:p>
        </p:txBody>
      </p:sp>
      <p:pic>
        <p:nvPicPr>
          <p:cNvPr id="4" name="Content Placeholder 3"/>
          <p:cNvPicPr>
            <a:picLocks noChangeAspect="1"/>
          </p:cNvPicPr>
          <p:nvPr/>
        </p:nvPicPr>
        <p:blipFill>
          <a:blip r:embed="rId2" cstate="print"/>
          <a:stretch>
            <a:fillRect/>
          </a:stretch>
        </p:blipFill>
        <p:spPr bwMode="auto">
          <a:xfrm>
            <a:off x="1763688" y="1519063"/>
            <a:ext cx="5523348" cy="38164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
        <p:nvSpPr>
          <p:cNvPr id="5" name="TextBox 4"/>
          <p:cNvSpPr txBox="1"/>
          <p:nvPr/>
        </p:nvSpPr>
        <p:spPr>
          <a:xfrm>
            <a:off x="1909337" y="5434441"/>
            <a:ext cx="2160240" cy="523220"/>
          </a:xfrm>
          <a:prstGeom prst="rect">
            <a:avLst/>
          </a:prstGeom>
          <a:noFill/>
        </p:spPr>
        <p:txBody>
          <a:bodyPr wrap="square" rtlCol="0">
            <a:spAutoFit/>
          </a:bodyPr>
          <a:lstStyle/>
          <a:p>
            <a:r>
              <a:rPr lang="en-US" sz="1000" dirty="0" smtClean="0"/>
              <a:t>Between 8.3 and 10.9 billion people by 2050</a:t>
            </a:r>
          </a:p>
          <a:p>
            <a:r>
              <a:rPr lang="fr-FR" sz="800" dirty="0" smtClean="0"/>
              <a:t>Global </a:t>
            </a:r>
            <a:r>
              <a:rPr lang="fr-FR" sz="800" dirty="0" err="1" smtClean="0"/>
              <a:t>Soil</a:t>
            </a:r>
            <a:r>
              <a:rPr lang="fr-FR" sz="800" dirty="0" smtClean="0"/>
              <a:t> </a:t>
            </a:r>
            <a:r>
              <a:rPr lang="fr-FR" sz="800" dirty="0" err="1" smtClean="0"/>
              <a:t>Biodiversity</a:t>
            </a:r>
            <a:r>
              <a:rPr lang="fr-FR" sz="800" dirty="0" smtClean="0"/>
              <a:t> Atlas, 2016</a:t>
            </a:r>
            <a:endParaRPr lang="fr-FR" sz="800" dirty="0"/>
          </a:p>
        </p:txBody>
      </p:sp>
    </p:spTree>
    <p:extLst>
      <p:ext uri="{BB962C8B-B14F-4D97-AF65-F5344CB8AC3E}">
        <p14:creationId xmlns:p14="http://schemas.microsoft.com/office/powerpoint/2010/main" xmlns="" val="2346654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pic>
        <p:nvPicPr>
          <p:cNvPr id="4" name="Content Placeholder 3"/>
          <p:cNvPicPr>
            <a:picLocks noGrp="1" noChangeAspect="1"/>
          </p:cNvPicPr>
          <p:nvPr>
            <p:ph idx="1"/>
          </p:nvPr>
        </p:nvPicPr>
        <p:blipFill>
          <a:blip r:embed="rId2" cstate="print"/>
          <a:stretch>
            <a:fillRect/>
          </a:stretch>
        </p:blipFill>
        <p:spPr>
          <a:xfrm>
            <a:off x="899592" y="836712"/>
            <a:ext cx="7485209" cy="5138441"/>
          </a:xfrm>
          <a:prstGeom prst="rect">
            <a:avLst/>
          </a:prstGeom>
        </p:spPr>
      </p:pic>
    </p:spTree>
    <p:extLst>
      <p:ext uri="{BB962C8B-B14F-4D97-AF65-F5344CB8AC3E}">
        <p14:creationId xmlns:p14="http://schemas.microsoft.com/office/powerpoint/2010/main" xmlns="" val="3469848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r>
              <a:rPr lang="fr-FR" dirty="0" smtClean="0"/>
              <a:t>Hot topic at international </a:t>
            </a:r>
            <a:r>
              <a:rPr lang="fr-FR" dirty="0" err="1" smtClean="0"/>
              <a:t>level</a:t>
            </a:r>
            <a:endParaRPr lang="fr-FR" dirty="0" smtClean="0"/>
          </a:p>
          <a:p>
            <a:pPr lvl="1"/>
            <a:endParaRPr lang="fr-FR" dirty="0"/>
          </a:p>
        </p:txBody>
      </p:sp>
      <p:pic>
        <p:nvPicPr>
          <p:cNvPr id="4" name="Picture 2" descr="Image result"/>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611559" y="1412776"/>
            <a:ext cx="7710057" cy="47525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05501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r>
              <a:rPr lang="fr-FR" dirty="0" smtClean="0"/>
              <a:t>Hot topic in EU</a:t>
            </a:r>
          </a:p>
          <a:p>
            <a:pPr lvl="1"/>
            <a:r>
              <a:rPr lang="fr-FR" dirty="0" smtClean="0"/>
              <a:t>2013: 7th </a:t>
            </a:r>
            <a:r>
              <a:rPr lang="fr-FR" dirty="0" err="1" smtClean="0"/>
              <a:t>Environment</a:t>
            </a:r>
            <a:r>
              <a:rPr lang="fr-FR" dirty="0" smtClean="0"/>
              <a:t> Action Programme: </a:t>
            </a:r>
            <a:r>
              <a:rPr lang="en-US" dirty="0" smtClean="0"/>
              <a:t>“promote </a:t>
            </a:r>
            <a:r>
              <a:rPr lang="en-US" dirty="0"/>
              <a:t>resource efficiency and the circular </a:t>
            </a:r>
            <a:r>
              <a:rPr lang="en-US" dirty="0" smtClean="0"/>
              <a:t>economy”</a:t>
            </a:r>
            <a:endParaRPr lang="fr-FR" dirty="0" smtClean="0"/>
          </a:p>
          <a:p>
            <a:pPr lvl="1"/>
            <a:endParaRPr lang="fr-FR" dirty="0" smtClean="0"/>
          </a:p>
          <a:p>
            <a:pPr lvl="1"/>
            <a:r>
              <a:rPr lang="fr-FR" dirty="0" smtClean="0"/>
              <a:t>2015: </a:t>
            </a:r>
            <a:r>
              <a:rPr lang="fr-FR" dirty="0" err="1" smtClean="0"/>
              <a:t>Circular</a:t>
            </a:r>
            <a:r>
              <a:rPr lang="fr-FR" dirty="0" smtClean="0"/>
              <a:t> </a:t>
            </a:r>
            <a:r>
              <a:rPr lang="fr-FR" dirty="0" err="1" smtClean="0"/>
              <a:t>economy</a:t>
            </a:r>
            <a:r>
              <a:rPr lang="fr-FR" dirty="0" smtClean="0"/>
              <a:t> action plan </a:t>
            </a:r>
            <a:r>
              <a:rPr lang="fr-FR" dirty="0" smtClean="0">
                <a:sym typeface="Wingdings" panose="05000000000000000000" pitchFamily="2" charset="2"/>
              </a:rPr>
              <a:t> 54 actions</a:t>
            </a:r>
          </a:p>
          <a:p>
            <a:pPr lvl="1"/>
            <a:endParaRPr lang="fr-FR" dirty="0" smtClean="0">
              <a:sym typeface="Wingdings" panose="05000000000000000000" pitchFamily="2" charset="2"/>
            </a:endParaRPr>
          </a:p>
          <a:p>
            <a:pPr lvl="1"/>
            <a:r>
              <a:rPr lang="fr-FR" dirty="0" smtClean="0">
                <a:sym typeface="Wingdings" panose="05000000000000000000" pitchFamily="2" charset="2"/>
              </a:rPr>
              <a:t>2019: </a:t>
            </a:r>
            <a:r>
              <a:rPr lang="fr-FR" dirty="0" err="1">
                <a:sym typeface="Wingdings" panose="05000000000000000000" pitchFamily="2" charset="2"/>
              </a:rPr>
              <a:t>I</a:t>
            </a:r>
            <a:r>
              <a:rPr lang="fr-FR" dirty="0" err="1" smtClean="0">
                <a:sym typeface="Wingdings" panose="05000000000000000000" pitchFamily="2" charset="2"/>
              </a:rPr>
              <a:t>mplementation</a:t>
            </a:r>
            <a:r>
              <a:rPr lang="fr-FR" dirty="0" smtClean="0">
                <a:sym typeface="Wingdings" panose="05000000000000000000" pitchFamily="2" charset="2"/>
              </a:rPr>
              <a:t> report  all actions </a:t>
            </a:r>
            <a:r>
              <a:rPr lang="fr-FR" dirty="0" err="1" smtClean="0">
                <a:sym typeface="Wingdings" panose="05000000000000000000" pitchFamily="2" charset="2"/>
              </a:rPr>
              <a:t>implemented</a:t>
            </a:r>
            <a:r>
              <a:rPr lang="fr-FR" dirty="0" smtClean="0">
                <a:sym typeface="Wingdings" panose="05000000000000000000" pitchFamily="2" charset="2"/>
              </a:rPr>
              <a:t> or </a:t>
            </a:r>
            <a:r>
              <a:rPr lang="fr-FR" dirty="0" err="1" smtClean="0">
                <a:sym typeface="Wingdings" panose="05000000000000000000" pitchFamily="2" charset="2"/>
              </a:rPr>
              <a:t>being</a:t>
            </a:r>
            <a:r>
              <a:rPr lang="fr-FR" dirty="0" smtClean="0">
                <a:sym typeface="Wingdings" panose="05000000000000000000" pitchFamily="2" charset="2"/>
              </a:rPr>
              <a:t> </a:t>
            </a:r>
            <a:r>
              <a:rPr lang="fr-FR" dirty="0" err="1" smtClean="0">
                <a:sym typeface="Wingdings" panose="05000000000000000000" pitchFamily="2" charset="2"/>
              </a:rPr>
              <a:t>implemented</a:t>
            </a:r>
            <a:r>
              <a:rPr lang="fr-FR" dirty="0" smtClean="0">
                <a:sym typeface="Wingdings" panose="05000000000000000000" pitchFamily="2" charset="2"/>
              </a:rPr>
              <a:t>, </a:t>
            </a:r>
            <a:r>
              <a:rPr lang="fr-FR" dirty="0" err="1" smtClean="0">
                <a:sym typeface="Wingdings" panose="05000000000000000000" pitchFamily="2" charset="2"/>
              </a:rPr>
              <a:t>e.g</a:t>
            </a:r>
            <a:r>
              <a:rPr lang="fr-FR" dirty="0" smtClean="0">
                <a:sym typeface="Wingdings" panose="05000000000000000000" pitchFamily="2" charset="2"/>
              </a:rPr>
              <a:t>.</a:t>
            </a:r>
          </a:p>
          <a:p>
            <a:pPr lvl="2"/>
            <a:r>
              <a:rPr lang="fr-FR" dirty="0" smtClean="0">
                <a:sym typeface="Wingdings" panose="05000000000000000000" pitchFamily="2" charset="2"/>
              </a:rPr>
              <a:t>EU </a:t>
            </a:r>
            <a:r>
              <a:rPr lang="fr-FR" dirty="0" err="1" smtClean="0">
                <a:sym typeface="Wingdings" panose="05000000000000000000" pitchFamily="2" charset="2"/>
              </a:rPr>
              <a:t>Strategy</a:t>
            </a:r>
            <a:r>
              <a:rPr lang="fr-FR" dirty="0" smtClean="0">
                <a:sym typeface="Wingdings" panose="05000000000000000000" pitchFamily="2" charset="2"/>
              </a:rPr>
              <a:t> for Plastics</a:t>
            </a:r>
          </a:p>
          <a:p>
            <a:pPr lvl="2"/>
            <a:r>
              <a:rPr lang="fr-FR" dirty="0" smtClean="0">
                <a:sym typeface="Wingdings" panose="05000000000000000000" pitchFamily="2" charset="2"/>
              </a:rPr>
              <a:t>Directive on Single-Use Plastics</a:t>
            </a:r>
          </a:p>
          <a:p>
            <a:pPr lvl="2"/>
            <a:r>
              <a:rPr lang="fr-FR" dirty="0" err="1" smtClean="0">
                <a:sym typeface="Wingdings" panose="05000000000000000000" pitchFamily="2" charset="2"/>
              </a:rPr>
              <a:t>Revision</a:t>
            </a:r>
            <a:r>
              <a:rPr lang="fr-FR" dirty="0" smtClean="0">
                <a:sym typeface="Wingdings" panose="05000000000000000000" pitchFamily="2" charset="2"/>
              </a:rPr>
              <a:t> of </a:t>
            </a:r>
            <a:r>
              <a:rPr lang="fr-FR" dirty="0" err="1" smtClean="0">
                <a:sym typeface="Wingdings" panose="05000000000000000000" pitchFamily="2" charset="2"/>
              </a:rPr>
              <a:t>waste</a:t>
            </a:r>
            <a:r>
              <a:rPr lang="fr-FR" dirty="0" smtClean="0">
                <a:sym typeface="Wingdings" panose="05000000000000000000" pitchFamily="2" charset="2"/>
              </a:rPr>
              <a:t> </a:t>
            </a:r>
            <a:r>
              <a:rPr lang="fr-FR" dirty="0" err="1" smtClean="0">
                <a:sym typeface="Wingdings" panose="05000000000000000000" pitchFamily="2" charset="2"/>
              </a:rPr>
              <a:t>legislative</a:t>
            </a:r>
            <a:r>
              <a:rPr lang="fr-FR" dirty="0" smtClean="0">
                <a:sym typeface="Wingdings" panose="05000000000000000000" pitchFamily="2" charset="2"/>
              </a:rPr>
              <a:t> </a:t>
            </a:r>
            <a:r>
              <a:rPr lang="fr-FR" dirty="0" err="1" smtClean="0">
                <a:sym typeface="Wingdings" panose="05000000000000000000" pitchFamily="2" charset="2"/>
              </a:rPr>
              <a:t>framework</a:t>
            </a:r>
            <a:endParaRPr lang="fr-FR" dirty="0" smtClean="0">
              <a:sym typeface="Wingdings" panose="05000000000000000000" pitchFamily="2" charset="2"/>
            </a:endParaRPr>
          </a:p>
          <a:p>
            <a:pPr lvl="3"/>
            <a:endParaRPr lang="fr-FR" dirty="0"/>
          </a:p>
        </p:txBody>
      </p:sp>
    </p:spTree>
    <p:extLst>
      <p:ext uri="{BB962C8B-B14F-4D97-AF65-F5344CB8AC3E}">
        <p14:creationId xmlns:p14="http://schemas.microsoft.com/office/powerpoint/2010/main" xmlns="" val="3275067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r>
              <a:rPr lang="nl-BE" dirty="0" smtClean="0"/>
              <a:t>Hot topic in Member </a:t>
            </a:r>
            <a:r>
              <a:rPr lang="nl-BE" dirty="0" err="1" smtClean="0"/>
              <a:t>States</a:t>
            </a:r>
            <a:r>
              <a:rPr lang="nl-BE" dirty="0" smtClean="0"/>
              <a:t>/</a:t>
            </a:r>
            <a:r>
              <a:rPr lang="nl-BE" dirty="0" err="1" smtClean="0"/>
              <a:t>regions</a:t>
            </a:r>
            <a:r>
              <a:rPr lang="nl-BE" dirty="0" smtClean="0"/>
              <a:t>, </a:t>
            </a:r>
            <a:r>
              <a:rPr lang="nl-BE" dirty="0" err="1" smtClean="0"/>
              <a:t>such</a:t>
            </a:r>
            <a:r>
              <a:rPr lang="nl-BE" dirty="0" smtClean="0"/>
              <a:t> as </a:t>
            </a:r>
            <a:r>
              <a:rPr lang="nl-BE" dirty="0" err="1" smtClean="0"/>
              <a:t>Flanders</a:t>
            </a:r>
            <a:endParaRPr lang="nl-BE" dirty="0"/>
          </a:p>
          <a:p>
            <a:pPr lvl="1"/>
            <a:r>
              <a:rPr lang="nl-BE" dirty="0" smtClean="0">
                <a:sym typeface="Wingdings" panose="05000000000000000000" pitchFamily="2" charset="2"/>
              </a:rPr>
              <a:t> ‘</a:t>
            </a:r>
            <a:r>
              <a:rPr lang="nl-BE" dirty="0" err="1" smtClean="0">
                <a:sym typeface="Wingdings" panose="05000000000000000000" pitchFamily="2" charset="2"/>
              </a:rPr>
              <a:t>Circular</a:t>
            </a:r>
            <a:r>
              <a:rPr lang="nl-BE" dirty="0" smtClean="0">
                <a:sym typeface="Wingdings" panose="05000000000000000000" pitchFamily="2" charset="2"/>
              </a:rPr>
              <a:t> </a:t>
            </a:r>
            <a:r>
              <a:rPr lang="nl-BE" dirty="0" err="1" smtClean="0">
                <a:sym typeface="Wingdings" panose="05000000000000000000" pitchFamily="2" charset="2"/>
              </a:rPr>
              <a:t>Flanders</a:t>
            </a:r>
            <a:r>
              <a:rPr lang="nl-BE" dirty="0" smtClean="0">
                <a:sym typeface="Wingdings" panose="05000000000000000000" pitchFamily="2" charset="2"/>
              </a:rPr>
              <a:t>’ (</a:t>
            </a:r>
            <a:r>
              <a:rPr lang="nl-BE" dirty="0">
                <a:hlinkClick r:id="rId2"/>
              </a:rPr>
              <a:t>https://</a:t>
            </a:r>
            <a:r>
              <a:rPr lang="nl-BE" dirty="0" smtClean="0">
                <a:hlinkClick r:id="rId2"/>
              </a:rPr>
              <a:t>vlaanderen-circulair.be/en</a:t>
            </a:r>
            <a:r>
              <a:rPr lang="nl-BE" dirty="0" smtClean="0"/>
              <a:t>)</a:t>
            </a:r>
          </a:p>
          <a:p>
            <a:pPr lvl="1"/>
            <a:r>
              <a:rPr lang="nl-BE" dirty="0" err="1" smtClean="0">
                <a:sym typeface="Wingdings" panose="05000000000000000000" pitchFamily="2" charset="2"/>
              </a:rPr>
              <a:t>Initiated</a:t>
            </a:r>
            <a:r>
              <a:rPr lang="nl-BE" dirty="0" smtClean="0">
                <a:sym typeface="Wingdings" panose="05000000000000000000" pitchFamily="2" charset="2"/>
              </a:rPr>
              <a:t> </a:t>
            </a:r>
            <a:r>
              <a:rPr lang="nl-BE" dirty="0" err="1">
                <a:sym typeface="Wingdings" panose="05000000000000000000" pitchFamily="2" charset="2"/>
              </a:rPr>
              <a:t>by</a:t>
            </a:r>
            <a:r>
              <a:rPr lang="nl-BE" dirty="0">
                <a:sym typeface="Wingdings" panose="05000000000000000000" pitchFamily="2" charset="2"/>
              </a:rPr>
              <a:t> </a:t>
            </a:r>
            <a:r>
              <a:rPr lang="nl-BE" dirty="0" err="1">
                <a:sym typeface="Wingdings" panose="05000000000000000000" pitchFamily="2" charset="2"/>
              </a:rPr>
              <a:t>the</a:t>
            </a:r>
            <a:r>
              <a:rPr lang="nl-BE" dirty="0">
                <a:sym typeface="Wingdings" panose="05000000000000000000" pitchFamily="2" charset="2"/>
              </a:rPr>
              <a:t> </a:t>
            </a:r>
            <a:r>
              <a:rPr lang="nl-BE" dirty="0" err="1">
                <a:sym typeface="Wingdings" panose="05000000000000000000" pitchFamily="2" charset="2"/>
              </a:rPr>
              <a:t>Flemish</a:t>
            </a:r>
            <a:r>
              <a:rPr lang="nl-BE" dirty="0">
                <a:sym typeface="Wingdings" panose="05000000000000000000" pitchFamily="2" charset="2"/>
              </a:rPr>
              <a:t> Public Waste Agency </a:t>
            </a:r>
            <a:r>
              <a:rPr lang="nl-BE" dirty="0" smtClean="0">
                <a:sym typeface="Wingdings" panose="05000000000000000000" pitchFamily="2" charset="2"/>
              </a:rPr>
              <a:t>(OVAM)</a:t>
            </a:r>
            <a:endParaRPr lang="nl-BE" dirty="0" smtClean="0"/>
          </a:p>
          <a:p>
            <a:endParaRPr lang="nl-BE" dirty="0" smtClean="0"/>
          </a:p>
          <a:p>
            <a:endParaRPr lang="nl-BE" dirty="0" smtClean="0"/>
          </a:p>
          <a:p>
            <a:r>
              <a:rPr lang="nl-BE" dirty="0" smtClean="0"/>
              <a:t>BUT: </a:t>
            </a:r>
            <a:r>
              <a:rPr lang="nl-BE" dirty="0" err="1" smtClean="0"/>
              <a:t>transition</a:t>
            </a:r>
            <a:r>
              <a:rPr lang="nl-BE" dirty="0" smtClean="0"/>
              <a:t> </a:t>
            </a:r>
            <a:r>
              <a:rPr lang="nl-BE" dirty="0" err="1" smtClean="0"/>
              <a:t>towards</a:t>
            </a:r>
            <a:r>
              <a:rPr lang="nl-BE" dirty="0" smtClean="0"/>
              <a:t> CE </a:t>
            </a:r>
            <a:r>
              <a:rPr lang="nl-BE" dirty="0" err="1" smtClean="0"/>
              <a:t>not</a:t>
            </a:r>
            <a:r>
              <a:rPr lang="nl-BE" dirty="0" smtClean="0"/>
              <a:t> evident</a:t>
            </a:r>
          </a:p>
          <a:p>
            <a:pPr lvl="1"/>
            <a:r>
              <a:rPr lang="nl-BE" dirty="0" err="1" smtClean="0"/>
              <a:t>And</a:t>
            </a:r>
            <a:r>
              <a:rPr lang="nl-BE" dirty="0" smtClean="0"/>
              <a:t> </a:t>
            </a:r>
            <a:r>
              <a:rPr lang="nl-BE" dirty="0" err="1" smtClean="0"/>
              <a:t>regulations</a:t>
            </a:r>
            <a:r>
              <a:rPr lang="nl-BE" dirty="0" smtClean="0"/>
              <a:t> </a:t>
            </a:r>
            <a:r>
              <a:rPr lang="nl-BE" dirty="0" err="1" smtClean="0"/>
              <a:t>often</a:t>
            </a:r>
            <a:r>
              <a:rPr lang="nl-BE" dirty="0" smtClean="0"/>
              <a:t> form </a:t>
            </a:r>
            <a:r>
              <a:rPr lang="nl-BE" dirty="0" err="1" smtClean="0"/>
              <a:t>bigger</a:t>
            </a:r>
            <a:r>
              <a:rPr lang="nl-BE" dirty="0" smtClean="0"/>
              <a:t> </a:t>
            </a:r>
            <a:r>
              <a:rPr lang="nl-BE" dirty="0" err="1" smtClean="0"/>
              <a:t>challenge</a:t>
            </a:r>
            <a:r>
              <a:rPr lang="nl-BE" dirty="0" smtClean="0"/>
              <a:t> </a:t>
            </a:r>
            <a:r>
              <a:rPr lang="nl-BE" dirty="0" err="1" smtClean="0"/>
              <a:t>than</a:t>
            </a:r>
            <a:r>
              <a:rPr lang="nl-BE" dirty="0" smtClean="0"/>
              <a:t> </a:t>
            </a:r>
            <a:r>
              <a:rPr lang="nl-BE" dirty="0" err="1" smtClean="0"/>
              <a:t>technical</a:t>
            </a:r>
            <a:r>
              <a:rPr lang="nl-BE" dirty="0" smtClean="0"/>
              <a:t> design</a:t>
            </a:r>
          </a:p>
          <a:p>
            <a:endParaRPr lang="nl-BE" sz="2400" dirty="0" smtClean="0">
              <a:sym typeface="Wingdings" pitchFamily="2" charset="2"/>
            </a:endParaRPr>
          </a:p>
        </p:txBody>
      </p:sp>
    </p:spTree>
    <p:extLst>
      <p:ext uri="{BB962C8B-B14F-4D97-AF65-F5344CB8AC3E}">
        <p14:creationId xmlns:p14="http://schemas.microsoft.com/office/powerpoint/2010/main" xmlns="" val="3480348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Introduction</a:t>
            </a:r>
            <a:endParaRPr lang="fr-FR" dirty="0"/>
          </a:p>
        </p:txBody>
      </p:sp>
      <p:sp>
        <p:nvSpPr>
          <p:cNvPr id="3" name="Content Placeholder 2"/>
          <p:cNvSpPr>
            <a:spLocks noGrp="1"/>
          </p:cNvSpPr>
          <p:nvPr>
            <p:ph idx="1"/>
          </p:nvPr>
        </p:nvSpPr>
        <p:spPr/>
        <p:txBody>
          <a:bodyPr/>
          <a:lstStyle/>
          <a:p>
            <a:r>
              <a:rPr lang="fr-FR" dirty="0" err="1" smtClean="0"/>
              <a:t>Overview</a:t>
            </a:r>
            <a:r>
              <a:rPr lang="fr-FR" dirty="0" smtClean="0"/>
              <a:t> of </a:t>
            </a:r>
            <a:r>
              <a:rPr lang="fr-FR" dirty="0" err="1" smtClean="0"/>
              <a:t>presentation</a:t>
            </a:r>
            <a:endParaRPr lang="fr-FR" dirty="0" smtClean="0"/>
          </a:p>
          <a:p>
            <a:pPr lvl="1"/>
            <a:r>
              <a:rPr lang="fr-FR" dirty="0" err="1" smtClean="0"/>
              <a:t>Examples</a:t>
            </a:r>
            <a:r>
              <a:rPr lang="fr-FR" dirty="0" smtClean="0"/>
              <a:t> of initiatives</a:t>
            </a:r>
          </a:p>
          <a:p>
            <a:pPr lvl="1"/>
            <a:r>
              <a:rPr lang="fr-FR" dirty="0" err="1" smtClean="0"/>
              <a:t>Legal</a:t>
            </a:r>
            <a:r>
              <a:rPr lang="fr-FR" dirty="0" smtClean="0"/>
              <a:t> </a:t>
            </a:r>
            <a:r>
              <a:rPr lang="fr-FR" dirty="0" err="1" smtClean="0"/>
              <a:t>bottlenecks</a:t>
            </a:r>
            <a:endParaRPr lang="fr-FR" dirty="0"/>
          </a:p>
        </p:txBody>
      </p:sp>
    </p:spTree>
    <p:extLst>
      <p:ext uri="{BB962C8B-B14F-4D97-AF65-F5344CB8AC3E}">
        <p14:creationId xmlns:p14="http://schemas.microsoft.com/office/powerpoint/2010/main" xmlns="" val="2461577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2492</TotalTime>
  <Words>1038</Words>
  <Application>Microsoft Office PowerPoint</Application>
  <PresentationFormat>Προβολή στην οθόνη (4:3)</PresentationFormat>
  <Paragraphs>163</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Office Theme</vt:lpstr>
      <vt:lpstr>Towards a circular economy: legal bottlenecks in the EU market</vt:lpstr>
      <vt:lpstr>Introduction</vt:lpstr>
      <vt:lpstr>Introduction</vt:lpstr>
      <vt:lpstr>Introduction</vt:lpstr>
      <vt:lpstr>Introduction</vt:lpstr>
      <vt:lpstr>Introduction</vt:lpstr>
      <vt:lpstr>Introduction</vt:lpstr>
      <vt:lpstr>Introduction</vt:lpstr>
      <vt:lpstr>Introduction</vt:lpstr>
      <vt:lpstr>Examples</vt:lpstr>
      <vt:lpstr>Examples</vt:lpstr>
      <vt:lpstr>Examples</vt:lpstr>
      <vt:lpstr>Examples</vt:lpstr>
      <vt:lpstr>Legal bottlenecks</vt:lpstr>
      <vt:lpstr>Waste / product</vt:lpstr>
      <vt:lpstr>Waste / product</vt:lpstr>
      <vt:lpstr>Waste / product</vt:lpstr>
      <vt:lpstr>Waste / product</vt:lpstr>
      <vt:lpstr>Waste / product</vt:lpstr>
      <vt:lpstr>Waste / product</vt:lpstr>
      <vt:lpstr>Waste / product</vt:lpstr>
      <vt:lpstr>Waste / product</vt:lpstr>
      <vt:lpstr>Waste / product</vt:lpstr>
      <vt:lpstr>Waste / product</vt:lpstr>
      <vt:lpstr>Other legal bottlenecks</vt:lpstr>
      <vt:lpstr>Other legal bottlenecks</vt:lpstr>
      <vt:lpstr>Other legal bottlenecks</vt:lpstr>
      <vt:lpstr>Other legal bottlenecks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lambr</dc:creator>
  <cp:lastModifiedBy>Lina</cp:lastModifiedBy>
  <cp:revision>223</cp:revision>
  <cp:lastPrinted>2016-12-19T08:56:06Z</cp:lastPrinted>
  <dcterms:created xsi:type="dcterms:W3CDTF">2009-12-01T15:52:26Z</dcterms:created>
  <dcterms:modified xsi:type="dcterms:W3CDTF">2019-10-31T12:18:50Z</dcterms:modified>
</cp:coreProperties>
</file>