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5" r:id="rId1"/>
  </p:sldMasterIdLst>
  <p:notesMasterIdLst>
    <p:notesMasterId r:id="rId70"/>
  </p:notesMasterIdLst>
  <p:sldIdLst>
    <p:sldId id="256" r:id="rId2"/>
    <p:sldId id="257" r:id="rId3"/>
    <p:sldId id="258" r:id="rId4"/>
    <p:sldId id="259" r:id="rId5"/>
    <p:sldId id="297" r:id="rId6"/>
    <p:sldId id="298" r:id="rId7"/>
    <p:sldId id="295" r:id="rId8"/>
    <p:sldId id="296" r:id="rId9"/>
    <p:sldId id="260" r:id="rId10"/>
    <p:sldId id="299" r:id="rId11"/>
    <p:sldId id="261" r:id="rId12"/>
    <p:sldId id="300" r:id="rId13"/>
    <p:sldId id="287" r:id="rId14"/>
    <p:sldId id="301" r:id="rId15"/>
    <p:sldId id="288" r:id="rId16"/>
    <p:sldId id="302" r:id="rId17"/>
    <p:sldId id="289" r:id="rId18"/>
    <p:sldId id="303" r:id="rId19"/>
    <p:sldId id="262" r:id="rId20"/>
    <p:sldId id="263" r:id="rId21"/>
    <p:sldId id="264" r:id="rId22"/>
    <p:sldId id="265" r:id="rId23"/>
    <p:sldId id="266" r:id="rId24"/>
    <p:sldId id="267" r:id="rId25"/>
    <p:sldId id="268" r:id="rId26"/>
    <p:sldId id="269" r:id="rId27"/>
    <p:sldId id="270" r:id="rId28"/>
    <p:sldId id="304" r:id="rId29"/>
    <p:sldId id="271" r:id="rId30"/>
    <p:sldId id="305" r:id="rId31"/>
    <p:sldId id="272" r:id="rId32"/>
    <p:sldId id="306" r:id="rId33"/>
    <p:sldId id="273" r:id="rId34"/>
    <p:sldId id="307" r:id="rId35"/>
    <p:sldId id="274" r:id="rId36"/>
    <p:sldId id="275" r:id="rId37"/>
    <p:sldId id="324" r:id="rId38"/>
    <p:sldId id="308" r:id="rId39"/>
    <p:sldId id="276" r:id="rId40"/>
    <p:sldId id="309" r:id="rId41"/>
    <p:sldId id="310" r:id="rId42"/>
    <p:sldId id="277" r:id="rId43"/>
    <p:sldId id="311" r:id="rId44"/>
    <p:sldId id="278" r:id="rId45"/>
    <p:sldId id="279" r:id="rId46"/>
    <p:sldId id="312" r:id="rId47"/>
    <p:sldId id="313" r:id="rId48"/>
    <p:sldId id="314" r:id="rId49"/>
    <p:sldId id="280" r:id="rId50"/>
    <p:sldId id="281" r:id="rId51"/>
    <p:sldId id="315" r:id="rId52"/>
    <p:sldId id="282" r:id="rId53"/>
    <p:sldId id="284" r:id="rId54"/>
    <p:sldId id="316" r:id="rId55"/>
    <p:sldId id="285" r:id="rId56"/>
    <p:sldId id="290" r:id="rId57"/>
    <p:sldId id="317" r:id="rId58"/>
    <p:sldId id="286" r:id="rId59"/>
    <p:sldId id="320" r:id="rId60"/>
    <p:sldId id="321" r:id="rId61"/>
    <p:sldId id="291" r:id="rId62"/>
    <p:sldId id="292" r:id="rId63"/>
    <p:sldId id="318" r:id="rId64"/>
    <p:sldId id="293" r:id="rId65"/>
    <p:sldId id="319" r:id="rId66"/>
    <p:sldId id="294" r:id="rId67"/>
    <p:sldId id="323" r:id="rId68"/>
    <p:sldId id="32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7"/>
    <p:restoredTop sz="94638"/>
  </p:normalViewPr>
  <p:slideViewPr>
    <p:cSldViewPr snapToGrid="0" snapToObjects="1">
      <p:cViewPr varScale="1">
        <p:scale>
          <a:sx n="133" d="100"/>
          <a:sy n="133" d="100"/>
        </p:scale>
        <p:origin x="184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BCCCB1-E705-CF41-957B-03A9D43B5122}" type="datetimeFigureOut">
              <a:rPr lang="en-US" smtClean="0"/>
              <a:t>11/6/20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4CB287-3A78-FF4B-80C6-9AE1E91073C9}" type="slidenum">
              <a:rPr lang="en-US" smtClean="0"/>
              <a:t>‹#›</a:t>
            </a:fld>
            <a:endParaRPr lang="en-US"/>
          </a:p>
        </p:txBody>
      </p:sp>
    </p:spTree>
    <p:extLst>
      <p:ext uri="{BB962C8B-B14F-4D97-AF65-F5344CB8AC3E}">
        <p14:creationId xmlns:p14="http://schemas.microsoft.com/office/powerpoint/2010/main" val="23746638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Ο όρος </a:t>
            </a:r>
            <a:r>
              <a:rPr lang="fr-FR" sz="1200" i="1" kern="1200" dirty="0" err="1">
                <a:solidFill>
                  <a:schemeClr val="tx1"/>
                </a:solidFill>
                <a:effectLst/>
                <a:latin typeface="+mn-lt"/>
                <a:ea typeface="+mn-ea"/>
                <a:cs typeface="+mn-cs"/>
              </a:rPr>
              <a:t>Res</a:t>
            </a:r>
            <a:r>
              <a:rPr lang="fr-FR" sz="1200" i="1" kern="1200" dirty="0">
                <a:solidFill>
                  <a:schemeClr val="tx1"/>
                </a:solidFill>
                <a:effectLst/>
                <a:latin typeface="+mn-lt"/>
                <a:ea typeface="+mn-ea"/>
                <a:cs typeface="+mn-cs"/>
              </a:rPr>
              <a:t> publica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δημόσι</a:t>
            </a:r>
            <a:r>
              <a:rPr lang="fr-FR" sz="1200" kern="1200" dirty="0">
                <a:solidFill>
                  <a:schemeClr val="tx1"/>
                </a:solidFill>
                <a:effectLst/>
                <a:latin typeface="+mn-lt"/>
                <a:ea typeface="+mn-ea"/>
                <a:cs typeface="+mn-cs"/>
              </a:rPr>
              <a:t>α π</a:t>
            </a:r>
            <a:r>
              <a:rPr lang="fr-FR" sz="1200" kern="1200" dirty="0" err="1">
                <a:solidFill>
                  <a:schemeClr val="tx1"/>
                </a:solidFill>
                <a:effectLst/>
                <a:latin typeface="+mn-lt"/>
                <a:ea typeface="+mn-ea"/>
                <a:cs typeface="+mn-cs"/>
              </a:rPr>
              <a:t>ράγμ</a:t>
            </a:r>
            <a:r>
              <a:rPr lang="fr-FR" sz="1200" kern="1200" dirty="0">
                <a:solidFill>
                  <a:schemeClr val="tx1"/>
                </a:solidFill>
                <a:effectLst/>
                <a:latin typeface="+mn-lt"/>
                <a:ea typeface="+mn-ea"/>
                <a:cs typeface="+mn-cs"/>
              </a:rPr>
              <a:t>ατα) </a:t>
            </a:r>
            <a:r>
              <a:rPr lang="el-GR" sz="1200" kern="1200" dirty="0">
                <a:solidFill>
                  <a:schemeClr val="tx1"/>
                </a:solidFill>
                <a:effectLst/>
                <a:latin typeface="+mn-lt"/>
                <a:ea typeface="+mn-ea"/>
                <a:cs typeface="+mn-cs"/>
              </a:rPr>
              <a:t>θα υιοθετηθεί από πολλές γλώσσες για να αποδώσει την έννοια του οργανωμένου κράτους, όπως </a:t>
            </a:r>
            <a:r>
              <a:rPr lang="fr-FR" sz="1200" kern="1200" dirty="0" err="1">
                <a:solidFill>
                  <a:schemeClr val="tx1"/>
                </a:solidFill>
                <a:effectLst/>
                <a:latin typeface="+mn-lt"/>
                <a:ea typeface="+mn-ea"/>
                <a:cs typeface="+mn-cs"/>
              </a:rPr>
              <a:t>Republic</a:t>
            </a:r>
            <a:r>
              <a:rPr lang="el-GR"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R</a:t>
            </a:r>
            <a:r>
              <a:rPr lang="el-GR" sz="1200" kern="1200" dirty="0" err="1">
                <a:solidFill>
                  <a:schemeClr val="tx1"/>
                </a:solidFill>
                <a:effectLst/>
                <a:latin typeface="+mn-lt"/>
                <a:ea typeface="+mn-ea"/>
                <a:cs typeface="+mn-cs"/>
              </a:rPr>
              <a:t>é</a:t>
            </a:r>
            <a:r>
              <a:rPr lang="fr-FR" sz="1200" kern="1200" dirty="0">
                <a:solidFill>
                  <a:schemeClr val="tx1"/>
                </a:solidFill>
                <a:effectLst/>
                <a:latin typeface="+mn-lt"/>
                <a:ea typeface="+mn-ea"/>
                <a:cs typeface="+mn-cs"/>
              </a:rPr>
              <a:t>publique</a:t>
            </a:r>
            <a:r>
              <a:rPr lang="el-G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Republicca</a:t>
            </a:r>
            <a:r>
              <a:rPr lang="el-G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Republik</a:t>
            </a:r>
            <a:r>
              <a:rPr lang="fr-FR" sz="1200" kern="1200" dirty="0">
                <a:solidFill>
                  <a:schemeClr val="tx1"/>
                </a:solidFill>
                <a:effectLst/>
                <a:latin typeface="+mn-lt"/>
                <a:ea typeface="+mn-ea"/>
                <a:cs typeface="+mn-cs"/>
              </a:rPr>
              <a:t>. Ο </a:t>
            </a:r>
            <a:r>
              <a:rPr lang="el-GR" sz="1200" kern="1200" dirty="0">
                <a:solidFill>
                  <a:schemeClr val="tx1"/>
                </a:solidFill>
                <a:effectLst/>
                <a:latin typeface="+mn-lt"/>
                <a:ea typeface="+mn-ea"/>
                <a:cs typeface="+mn-cs"/>
              </a:rPr>
              <a:t>αγγλικός όρος "</a:t>
            </a:r>
            <a:r>
              <a:rPr lang="el-GR" sz="1200" i="1" kern="1200" dirty="0">
                <a:solidFill>
                  <a:schemeClr val="tx1"/>
                </a:solidFill>
                <a:effectLst/>
                <a:latin typeface="+mn-lt"/>
                <a:ea typeface="+mn-ea"/>
                <a:cs typeface="+mn-cs"/>
              </a:rPr>
              <a:t>commonwealth" </a:t>
            </a:r>
            <a:r>
              <a:rPr lang="el-GR" sz="1200" kern="1200" dirty="0">
                <a:solidFill>
                  <a:schemeClr val="tx1"/>
                </a:solidFill>
                <a:effectLst/>
                <a:latin typeface="+mn-lt"/>
                <a:ea typeface="+mn-ea"/>
                <a:cs typeface="+mn-cs"/>
              </a:rPr>
              <a:t>αποδίδει έννοια αντίστοιχη με τα "δημόσια πράγματα". Επιμέρους θεσμοί της </a:t>
            </a:r>
            <a:r>
              <a:rPr lang="fr-FR" sz="1200" i="1" kern="1200" dirty="0" err="1">
                <a:solidFill>
                  <a:schemeClr val="tx1"/>
                </a:solidFill>
                <a:effectLst/>
                <a:latin typeface="+mn-lt"/>
                <a:ea typeface="+mn-ea"/>
                <a:cs typeface="+mn-cs"/>
              </a:rPr>
              <a:t>Res</a:t>
            </a:r>
            <a:r>
              <a:rPr lang="fr-FR" sz="1200" i="1" kern="1200" dirty="0">
                <a:solidFill>
                  <a:schemeClr val="tx1"/>
                </a:solidFill>
                <a:effectLst/>
                <a:latin typeface="+mn-lt"/>
                <a:ea typeface="+mn-ea"/>
                <a:cs typeface="+mn-cs"/>
              </a:rPr>
              <a:t> publica</a:t>
            </a:r>
            <a:r>
              <a:rPr lang="fr-FR"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ενέπνευσαν αντίστοιχους θεσμούς δημοσίου δικαίου σε πολλά σύγχρονα πολιτεύματα. Η ρωμαϊκή </a:t>
            </a:r>
            <a:r>
              <a:rPr lang="en-US" sz="1200" i="1" kern="1200" dirty="0">
                <a:solidFill>
                  <a:schemeClr val="tx1"/>
                </a:solidFill>
                <a:effectLst/>
                <a:latin typeface="+mn-lt"/>
                <a:ea typeface="+mn-ea"/>
                <a:cs typeface="+mn-cs"/>
              </a:rPr>
              <a:t>Res publica</a:t>
            </a:r>
            <a:r>
              <a:rPr lang="el-GR" sz="1200" kern="1200" dirty="0">
                <a:solidFill>
                  <a:schemeClr val="tx1"/>
                </a:solidFill>
                <a:effectLst/>
                <a:latin typeface="+mn-lt"/>
                <a:ea typeface="+mn-ea"/>
                <a:cs typeface="+mn-cs"/>
              </a:rPr>
              <a:t> υπήρξε μεταξύ άλλων πρότυπο για τους "ιδρυτικούς πατέρες" (</a:t>
            </a:r>
            <a:r>
              <a:rPr lang="en-US" sz="1200" kern="1200" dirty="0">
                <a:solidFill>
                  <a:schemeClr val="tx1"/>
                </a:solidFill>
                <a:effectLst/>
                <a:latin typeface="+mn-lt"/>
                <a:ea typeface="+mn-ea"/>
                <a:cs typeface="+mn-cs"/>
              </a:rPr>
              <a:t>Founding Fathers</a:t>
            </a:r>
            <a:r>
              <a:rPr lang="el-GR" sz="1200" kern="1200" dirty="0">
                <a:solidFill>
                  <a:schemeClr val="tx1"/>
                </a:solidFill>
                <a:effectLst/>
                <a:latin typeface="+mn-lt"/>
                <a:ea typeface="+mn-ea"/>
                <a:cs typeface="+mn-cs"/>
              </a:rPr>
              <a:t>) που ηγήθηκαν της εξέγερσης της βορείου Αμερικής κατά του βρετανικού στέμματος, κατά τη δημιουργία των Ηνωμένων Πολιτειών της Αμερικής τον 18</a:t>
            </a:r>
            <a:r>
              <a:rPr lang="el-GR" sz="1200" kern="1200" baseline="30000" dirty="0">
                <a:solidFill>
                  <a:schemeClr val="tx1"/>
                </a:solidFill>
                <a:effectLst/>
                <a:latin typeface="+mn-lt"/>
                <a:ea typeface="+mn-ea"/>
                <a:cs typeface="+mn-cs"/>
              </a:rPr>
              <a:t>ο</a:t>
            </a:r>
            <a:r>
              <a:rPr lang="el-GR" sz="1200" kern="1200" dirty="0">
                <a:solidFill>
                  <a:schemeClr val="tx1"/>
                </a:solidFill>
                <a:effectLst/>
                <a:latin typeface="+mn-lt"/>
                <a:ea typeface="+mn-ea"/>
                <a:cs typeface="+mn-cs"/>
              </a:rPr>
              <a:t> αιώνα.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E4CB287-3A78-FF4B-80C6-9AE1E91073C9}" type="slidenum">
              <a:rPr lang="en-US" smtClean="0"/>
              <a:t>20</a:t>
            </a:fld>
            <a:endParaRPr lang="en-US"/>
          </a:p>
        </p:txBody>
      </p:sp>
    </p:spTree>
    <p:extLst>
      <p:ext uri="{BB962C8B-B14F-4D97-AF65-F5344CB8AC3E}">
        <p14:creationId xmlns:p14="http://schemas.microsoft.com/office/powerpoint/2010/main" val="60317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Ήδη από τα πρώτα χρόνια της </a:t>
            </a:r>
            <a:r>
              <a:rPr lang="fr-FR" sz="1200" i="1" kern="1200" dirty="0" err="1">
                <a:solidFill>
                  <a:schemeClr val="tx1"/>
                </a:solidFill>
                <a:effectLst/>
                <a:latin typeface="+mn-lt"/>
                <a:ea typeface="+mn-ea"/>
                <a:cs typeface="+mn-cs"/>
              </a:rPr>
              <a:t>Res</a:t>
            </a:r>
            <a:r>
              <a:rPr lang="fr-FR" sz="1200" i="1" kern="1200" dirty="0">
                <a:solidFill>
                  <a:schemeClr val="tx1"/>
                </a:solidFill>
                <a:effectLst/>
                <a:latin typeface="+mn-lt"/>
                <a:ea typeface="+mn-ea"/>
                <a:cs typeface="+mn-cs"/>
              </a:rPr>
              <a:t> publica</a:t>
            </a:r>
            <a:r>
              <a:rPr lang="fr-FR"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τα μεγάλα γένη των Πατρικίων έχουν παγιωθεί γύρω από συγκεκριμένο αριθμό οικογενειών, με κάποιες παλαιότερες (</a:t>
            </a:r>
            <a:r>
              <a:rPr lang="fr-FR" sz="1200" i="1" kern="1200" dirty="0">
                <a:solidFill>
                  <a:schemeClr val="tx1"/>
                </a:solidFill>
                <a:effectLst/>
                <a:latin typeface="+mn-lt"/>
                <a:ea typeface="+mn-ea"/>
                <a:cs typeface="+mn-cs"/>
              </a:rPr>
              <a:t>gentes </a:t>
            </a:r>
            <a:r>
              <a:rPr lang="fr-FR" sz="1200" i="1" kern="1200" dirty="0" err="1">
                <a:solidFill>
                  <a:schemeClr val="tx1"/>
                </a:solidFill>
                <a:effectLst/>
                <a:latin typeface="+mn-lt"/>
                <a:ea typeface="+mn-ea"/>
                <a:cs typeface="+mn-cs"/>
              </a:rPr>
              <a:t>maiores</a:t>
            </a:r>
            <a:r>
              <a:rPr lang="fr-FR" sz="1200" kern="1200" dirty="0">
                <a:solidFill>
                  <a:schemeClr val="tx1"/>
                </a:solidFill>
                <a:effectLst/>
                <a:latin typeface="+mn-lt"/>
                <a:ea typeface="+mn-ea"/>
                <a:cs typeface="+mn-cs"/>
              </a:rPr>
              <a:t>) απ</a:t>
            </a:r>
            <a:r>
              <a:rPr lang="fr-FR" sz="1200" kern="1200" dirty="0" err="1">
                <a:solidFill>
                  <a:schemeClr val="tx1"/>
                </a:solidFill>
                <a:effectLst/>
                <a:latin typeface="+mn-lt"/>
                <a:ea typeface="+mn-ea"/>
                <a:cs typeface="+mn-cs"/>
              </a:rPr>
              <a:t>ό</a:t>
            </a:r>
            <a:r>
              <a:rPr lang="fr-FR" sz="1200" kern="1200" dirty="0">
                <a:solidFill>
                  <a:schemeClr val="tx1"/>
                </a:solidFill>
                <a:effectLst/>
                <a:latin typeface="+mn-lt"/>
                <a:ea typeface="+mn-ea"/>
                <a:cs typeface="+mn-cs"/>
              </a:rPr>
              <a:t> άλλες. </a:t>
            </a:r>
            <a:r>
              <a:rPr lang="el-GR" sz="1200" kern="1200" dirty="0">
                <a:solidFill>
                  <a:schemeClr val="tx1"/>
                </a:solidFill>
                <a:effectLst/>
                <a:latin typeface="+mn-lt"/>
                <a:ea typeface="+mn-ea"/>
                <a:cs typeface="+mn-cs"/>
              </a:rPr>
              <a:t>Τα μέλη τους διακρίνονται από το όνομά τους (όπως </a:t>
            </a:r>
            <a:r>
              <a:rPr lang="el-GR" sz="1200" kern="1200" dirty="0" err="1">
                <a:solidFill>
                  <a:schemeClr val="tx1"/>
                </a:solidFill>
                <a:effectLst/>
                <a:latin typeface="+mn-lt"/>
                <a:ea typeface="+mn-ea"/>
                <a:cs typeface="+mn-cs"/>
              </a:rPr>
              <a:t>Βαλέριοι</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Κλαύδιοι</a:t>
            </a:r>
            <a:r>
              <a:rPr lang="el-GR" sz="1200" kern="1200" dirty="0">
                <a:solidFill>
                  <a:schemeClr val="tx1"/>
                </a:solidFill>
                <a:effectLst/>
                <a:latin typeface="+mn-lt"/>
                <a:ea typeface="+mn-ea"/>
                <a:cs typeface="+mn-cs"/>
              </a:rPr>
              <a:t>, Ιούλιοι, </a:t>
            </a:r>
            <a:r>
              <a:rPr lang="el-GR" sz="1200" kern="1200" dirty="0" err="1">
                <a:solidFill>
                  <a:schemeClr val="tx1"/>
                </a:solidFill>
                <a:effectLst/>
                <a:latin typeface="+mn-lt"/>
                <a:ea typeface="+mn-ea"/>
                <a:cs typeface="+mn-cs"/>
              </a:rPr>
              <a:t>Οράτιοι</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Κορνήλιοι</a:t>
            </a:r>
            <a:r>
              <a:rPr lang="el-GR" sz="1200" kern="1200" dirty="0">
                <a:solidFill>
                  <a:schemeClr val="tx1"/>
                </a:solidFill>
                <a:effectLst/>
                <a:latin typeface="+mn-lt"/>
                <a:ea typeface="+mn-ea"/>
                <a:cs typeface="+mn-cs"/>
              </a:rPr>
              <a:t>, κ.ά.). </a:t>
            </a:r>
            <a:r>
              <a:rPr lang="fr-FR" sz="1200" kern="1200" dirty="0">
                <a:solidFill>
                  <a:schemeClr val="tx1"/>
                </a:solidFill>
                <a:effectLst/>
                <a:latin typeface="+mn-lt"/>
                <a:ea typeface="+mn-ea"/>
                <a:cs typeface="+mn-cs"/>
              </a:rPr>
              <a:t>Τα μέλη</a:t>
            </a:r>
            <a:r>
              <a:rPr lang="el-GR" sz="1200" kern="1200" dirty="0">
                <a:solidFill>
                  <a:schemeClr val="tx1"/>
                </a:solidFill>
                <a:effectLst/>
                <a:latin typeface="+mn-lt"/>
                <a:ea typeface="+mn-ea"/>
                <a:cs typeface="+mn-cs"/>
              </a:rPr>
              <a:t> οικογενειών αυτών γνώριζαν με ακρίβεια την αριστοκρατική γενεαλογία τους επί σειρά αιώνων. Οι Ρωμαίοι, όπως συμβαίνει συχνά και σήμερα, αν θεωρούσαν έναν πολιτικό επιτυχημένο, έτειναν να εκλέγουν στα ίδια αξιώματα και τους απογόνους του. Γνωρίζουμε χάρις στους διασωθέντες σε επιγραφές καταλόγους των Υπάτων και Πραιτόρων (</a:t>
            </a:r>
            <a:r>
              <a:rPr lang="fr-FR" sz="1200" i="1" kern="1200" dirty="0" err="1">
                <a:solidFill>
                  <a:schemeClr val="tx1"/>
                </a:solidFill>
                <a:effectLst/>
                <a:latin typeface="+mn-lt"/>
                <a:ea typeface="+mn-ea"/>
                <a:cs typeface="+mn-cs"/>
              </a:rPr>
              <a:t>Fasti</a:t>
            </a:r>
            <a:r>
              <a:rPr lang="el-GR" sz="1200" kern="1200" dirty="0">
                <a:solidFill>
                  <a:schemeClr val="tx1"/>
                </a:solidFill>
                <a:effectLst/>
                <a:latin typeface="+mn-lt"/>
                <a:ea typeface="+mn-ea"/>
                <a:cs typeface="+mn-cs"/>
              </a:rPr>
              <a:t>), ότι κατά τη διάρκεια περισσότερων αιώνων, τα ανώτατα αξιώματα μοιράστηκαν κυρίως ανάμεσα σε μέλη από περίπου 50 οικογένειες με πανάρχαιες γενεαλογίες, όπως οι Ιούλιοι, οι </a:t>
            </a:r>
            <a:r>
              <a:rPr lang="el-GR" sz="1200" kern="1200" dirty="0" err="1">
                <a:solidFill>
                  <a:schemeClr val="tx1"/>
                </a:solidFill>
                <a:effectLst/>
                <a:latin typeface="+mn-lt"/>
                <a:ea typeface="+mn-ea"/>
                <a:cs typeface="+mn-cs"/>
              </a:rPr>
              <a:t>Σκιπίωνες</a:t>
            </a:r>
            <a:r>
              <a:rPr lang="el-GR" sz="1200" kern="1200" dirty="0">
                <a:solidFill>
                  <a:schemeClr val="tx1"/>
                </a:solidFill>
                <a:effectLst/>
                <a:latin typeface="+mn-lt"/>
                <a:ea typeface="+mn-ea"/>
                <a:cs typeface="+mn-cs"/>
              </a:rPr>
              <a:t>, οι </a:t>
            </a:r>
            <a:r>
              <a:rPr lang="el-GR" sz="1200" kern="1200" dirty="0" err="1">
                <a:solidFill>
                  <a:schemeClr val="tx1"/>
                </a:solidFill>
                <a:effectLst/>
                <a:latin typeface="+mn-lt"/>
                <a:ea typeface="+mn-ea"/>
                <a:cs typeface="+mn-cs"/>
              </a:rPr>
              <a:t>Κλαύδιοι</a:t>
            </a:r>
            <a:r>
              <a:rPr lang="el-GR" sz="1200" kern="1200" dirty="0">
                <a:solidFill>
                  <a:schemeClr val="tx1"/>
                </a:solidFill>
                <a:effectLst/>
                <a:latin typeface="+mn-lt"/>
                <a:ea typeface="+mn-ea"/>
                <a:cs typeface="+mn-cs"/>
              </a:rPr>
              <a:t>. Πολλές από τις οικογένειες αυτές συνδέονταν μεταξύ τους με δεσμούς αίματος, γάμων και φιλικών δεσμών, κάτι που δεν τις εμπόδιζε όμως από το να αντιπαρατάσσονται σκληρά όταν τα συμφέροντά τους το </a:t>
            </a:r>
            <a:r>
              <a:rPr lang="el-GR" sz="1200" kern="1200" dirty="0" err="1">
                <a:solidFill>
                  <a:schemeClr val="tx1"/>
                </a:solidFill>
                <a:effectLst/>
                <a:latin typeface="+mn-lt"/>
                <a:ea typeface="+mn-ea"/>
                <a:cs typeface="+mn-cs"/>
              </a:rPr>
              <a:t>επέτασσαν</a:t>
            </a:r>
            <a:r>
              <a:rPr lang="el-G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E4CB287-3A78-FF4B-80C6-9AE1E91073C9}" type="slidenum">
              <a:rPr lang="en-US" smtClean="0"/>
              <a:t>22</a:t>
            </a:fld>
            <a:endParaRPr lang="en-US"/>
          </a:p>
        </p:txBody>
      </p:sp>
    </p:spTree>
    <p:extLst>
      <p:ext uri="{BB962C8B-B14F-4D97-AF65-F5344CB8AC3E}">
        <p14:creationId xmlns:p14="http://schemas.microsoft.com/office/powerpoint/2010/main" val="209486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Τα μέλη της </a:t>
            </a:r>
            <a:r>
              <a:rPr lang="en-US" sz="1200" i="1" kern="1200" dirty="0">
                <a:solidFill>
                  <a:schemeClr val="tx1"/>
                </a:solidFill>
                <a:effectLst/>
                <a:latin typeface="+mn-lt"/>
                <a:ea typeface="+mn-ea"/>
                <a:cs typeface="+mn-cs"/>
              </a:rPr>
              <a:t>gens Octavia</a:t>
            </a:r>
            <a:r>
              <a:rPr lang="el-GR" sz="1200" kern="1200" dirty="0">
                <a:solidFill>
                  <a:schemeClr val="tx1"/>
                </a:solidFill>
                <a:effectLst/>
                <a:latin typeface="+mn-lt"/>
                <a:ea typeface="+mn-ea"/>
                <a:cs typeface="+mn-cs"/>
              </a:rPr>
              <a:t>, του γένους του Αυγούστου, είχαν </a:t>
            </a:r>
            <a:r>
              <a:rPr lang="en-US" sz="1200" i="1" kern="1200" dirty="0">
                <a:solidFill>
                  <a:schemeClr val="tx1"/>
                </a:solidFill>
                <a:effectLst/>
                <a:latin typeface="+mn-lt"/>
                <a:ea typeface="+mn-ea"/>
                <a:cs typeface="+mn-cs"/>
              </a:rPr>
              <a:t>status</a:t>
            </a:r>
            <a:r>
              <a:rPr lang="el-GR" sz="1200" kern="1200" dirty="0">
                <a:solidFill>
                  <a:schemeClr val="tx1"/>
                </a:solidFill>
                <a:effectLst/>
                <a:latin typeface="+mn-lt"/>
                <a:ea typeface="+mn-ea"/>
                <a:cs typeface="+mn-cs"/>
              </a:rPr>
              <a:t> Πληβείων πριν αναχθούν σε Πατρικίους από τον θείο και θετό του πατέρα, Ιούλιο Καίσαρα.</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E4CB287-3A78-FF4B-80C6-9AE1E91073C9}" type="slidenum">
              <a:rPr lang="en-US" smtClean="0"/>
              <a:t>24</a:t>
            </a:fld>
            <a:endParaRPr lang="en-US"/>
          </a:p>
        </p:txBody>
      </p:sp>
    </p:spTree>
    <p:extLst>
      <p:ext uri="{BB962C8B-B14F-4D97-AF65-F5344CB8AC3E}">
        <p14:creationId xmlns:p14="http://schemas.microsoft.com/office/powerpoint/2010/main" val="4244711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Ο </a:t>
            </a:r>
            <a:r>
              <a:rPr lang="el-GR" sz="1200" kern="1200" dirty="0" err="1">
                <a:solidFill>
                  <a:schemeClr val="tx1"/>
                </a:solidFill>
                <a:effectLst/>
                <a:latin typeface="+mn-lt"/>
                <a:ea typeface="+mn-ea"/>
                <a:cs typeface="+mn-cs"/>
              </a:rPr>
              <a:t>Δωδεκάδελτος</a:t>
            </a:r>
            <a:r>
              <a:rPr lang="el-GR" sz="1200" kern="1200" dirty="0">
                <a:solidFill>
                  <a:schemeClr val="tx1"/>
                </a:solidFill>
                <a:effectLst/>
                <a:latin typeface="+mn-lt"/>
                <a:ea typeface="+mn-ea"/>
                <a:cs typeface="+mn-cs"/>
              </a:rPr>
              <a:t> υπήρξε ο μακροβιότερος νόμος στην ιστορία. Τα σχόλια των νομομαθών στις διατάξεις του θα περιληφθούν -πάνω από χίλια χρόνια αργότερα- στην ιουστινιάνεια κωδικοποίηση, έχοντας μέσω αυτής επηρεάσει τη διαμόρφωση του σύγχρονου δικαίου, π.χ. στις διατάξεις του γειτονικού δικαίου.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E4CB287-3A78-FF4B-80C6-9AE1E91073C9}" type="slidenum">
              <a:rPr lang="en-US" smtClean="0"/>
              <a:t>35</a:t>
            </a:fld>
            <a:endParaRPr lang="en-US"/>
          </a:p>
        </p:txBody>
      </p:sp>
    </p:spTree>
    <p:extLst>
      <p:ext uri="{BB962C8B-B14F-4D97-AF65-F5344CB8AC3E}">
        <p14:creationId xmlns:p14="http://schemas.microsoft.com/office/powerpoint/2010/main" val="1193992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l-GR"/>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67143BD5-7265-214D-8971-8830696910AD}" type="datetime1">
              <a:rPr lang="en-US" smtClean="0"/>
              <a:t>11/6/20</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l-GR"/>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l-GR"/>
              <a:t>Click to edit Master text styles</a:t>
            </a:r>
          </a:p>
        </p:txBody>
      </p:sp>
      <p:sp>
        <p:nvSpPr>
          <p:cNvPr id="5" name="Date Placeholder 4"/>
          <p:cNvSpPr>
            <a:spLocks noGrp="1"/>
          </p:cNvSpPr>
          <p:nvPr>
            <p:ph type="dt" sz="half" idx="10"/>
          </p:nvPr>
        </p:nvSpPr>
        <p:spPr/>
        <p:txBody>
          <a:bodyPr/>
          <a:lstStyle/>
          <a:p>
            <a:fld id="{88E5B88D-A412-1846-B739-B11312E88E49}" type="datetime1">
              <a:rPr lang="en-US" smtClean="0"/>
              <a:t>11/6/20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l-GR"/>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dirty="0"/>
          </a:p>
        </p:txBody>
      </p:sp>
      <p:sp>
        <p:nvSpPr>
          <p:cNvPr id="4" name="Date Placeholder 3"/>
          <p:cNvSpPr>
            <a:spLocks noGrp="1"/>
          </p:cNvSpPr>
          <p:nvPr>
            <p:ph type="dt" sz="half" idx="10"/>
          </p:nvPr>
        </p:nvSpPr>
        <p:spPr/>
        <p:txBody>
          <a:bodyPr/>
          <a:lstStyle/>
          <a:p>
            <a:fld id="{BDFDDD5F-4538-874D-989F-AE953E41B288}" type="datetime1">
              <a:rPr lang="en-US" smtClean="0"/>
              <a:t>11/6/20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l-GR"/>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dirty="0"/>
          </a:p>
        </p:txBody>
      </p:sp>
      <p:sp>
        <p:nvSpPr>
          <p:cNvPr id="4" name="Date Placeholder 3"/>
          <p:cNvSpPr>
            <a:spLocks noGrp="1"/>
          </p:cNvSpPr>
          <p:nvPr>
            <p:ph type="dt" sz="half" idx="10"/>
          </p:nvPr>
        </p:nvSpPr>
        <p:spPr/>
        <p:txBody>
          <a:bodyPr/>
          <a:lstStyle/>
          <a:p>
            <a:fld id="{29500CCA-C9A5-4340-8B67-16C31A159CFB}" type="datetime1">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l-GR"/>
              <a:t>Click to edit Master title style</a:t>
            </a:r>
            <a:endParaRPr/>
          </a:p>
        </p:txBody>
      </p:sp>
      <p:sp>
        <p:nvSpPr>
          <p:cNvPr id="3" name="Content Placeholder 2"/>
          <p:cNvSpPr>
            <a:spLocks noGrp="1"/>
          </p:cNvSpPr>
          <p:nvPr>
            <p:ph idx="1"/>
          </p:nvPr>
        </p:nvSpPr>
        <p:spPr/>
        <p:txBody>
          <a:bodyPr/>
          <a:lstStyle>
            <a:lvl5pPr>
              <a:defRPr/>
            </a:lvl5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dirty="0"/>
          </a:p>
        </p:txBody>
      </p:sp>
      <p:sp>
        <p:nvSpPr>
          <p:cNvPr id="4" name="Date Placeholder 3"/>
          <p:cNvSpPr>
            <a:spLocks noGrp="1"/>
          </p:cNvSpPr>
          <p:nvPr>
            <p:ph type="dt" sz="half" idx="10"/>
          </p:nvPr>
        </p:nvSpPr>
        <p:spPr/>
        <p:txBody>
          <a:bodyPr/>
          <a:lstStyle/>
          <a:p>
            <a:fld id="{991B07B7-0CC0-5546-B114-BA4837C12166}" type="datetime1">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l-GR"/>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Click to edit Master text styles</a:t>
            </a:r>
          </a:p>
        </p:txBody>
      </p:sp>
      <p:sp>
        <p:nvSpPr>
          <p:cNvPr id="4" name="Date Placeholder 3"/>
          <p:cNvSpPr>
            <a:spLocks noGrp="1"/>
          </p:cNvSpPr>
          <p:nvPr>
            <p:ph type="dt" sz="half" idx="10"/>
          </p:nvPr>
        </p:nvSpPr>
        <p:spPr/>
        <p:txBody>
          <a:bodyPr/>
          <a:lstStyle/>
          <a:p>
            <a:fld id="{B63B822C-2F39-344E-AA3D-06841DB7DC36}" type="datetime1">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l-GR"/>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dirty="0"/>
          </a:p>
        </p:txBody>
      </p:sp>
      <p:sp>
        <p:nvSpPr>
          <p:cNvPr id="5" name="Date Placeholder 4"/>
          <p:cNvSpPr>
            <a:spLocks noGrp="1"/>
          </p:cNvSpPr>
          <p:nvPr>
            <p:ph type="dt" sz="half" idx="10"/>
          </p:nvPr>
        </p:nvSpPr>
        <p:spPr/>
        <p:txBody>
          <a:bodyPr/>
          <a:lstStyle/>
          <a:p>
            <a:fld id="{AF29A21F-2B85-B540-95DC-949AC01DEB3D}" type="datetime1">
              <a:rPr lang="en-US" smtClean="0"/>
              <a:t>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l-GR"/>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dirty="0"/>
          </a:p>
        </p:txBody>
      </p:sp>
      <p:sp>
        <p:nvSpPr>
          <p:cNvPr id="7" name="Date Placeholder 6"/>
          <p:cNvSpPr>
            <a:spLocks noGrp="1"/>
          </p:cNvSpPr>
          <p:nvPr>
            <p:ph type="dt" sz="half" idx="10"/>
          </p:nvPr>
        </p:nvSpPr>
        <p:spPr/>
        <p:txBody>
          <a:bodyPr/>
          <a:lstStyle/>
          <a:p>
            <a:fld id="{BBD4088F-6C61-1441-840A-14116875D5A6}" type="datetime1">
              <a:rPr lang="en-US" smtClean="0"/>
              <a:t>11/6/20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l-GR"/>
              <a:t>Click to edit Master title style</a:t>
            </a:r>
            <a:endParaRPr/>
          </a:p>
        </p:txBody>
      </p:sp>
      <p:sp>
        <p:nvSpPr>
          <p:cNvPr id="3" name="Date Placeholder 2"/>
          <p:cNvSpPr>
            <a:spLocks noGrp="1"/>
          </p:cNvSpPr>
          <p:nvPr>
            <p:ph type="dt" sz="half" idx="10"/>
          </p:nvPr>
        </p:nvSpPr>
        <p:spPr/>
        <p:txBody>
          <a:bodyPr/>
          <a:lstStyle/>
          <a:p>
            <a:fld id="{D5388ED1-A50F-024A-B533-2EA66AFDCFF9}" type="datetime1">
              <a:rPr lang="en-US" smtClean="0"/>
              <a:t>11/6/20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CE24F067-1E43-464B-8072-C2611386947A}" type="datetime1">
              <a:rPr lang="en-US" smtClean="0"/>
              <a:t>11/6/20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l-GR"/>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Click to edit Master text styles</a:t>
            </a:r>
          </a:p>
        </p:txBody>
      </p:sp>
      <p:sp>
        <p:nvSpPr>
          <p:cNvPr id="5" name="Date Placeholder 4"/>
          <p:cNvSpPr>
            <a:spLocks noGrp="1"/>
          </p:cNvSpPr>
          <p:nvPr>
            <p:ph type="dt" sz="half" idx="10"/>
          </p:nvPr>
        </p:nvSpPr>
        <p:spPr/>
        <p:txBody>
          <a:bodyPr/>
          <a:lstStyle/>
          <a:p>
            <a:fld id="{5E0D2FBD-DC67-F54A-8156-2DA64C34AB50}" type="datetime1">
              <a:rPr lang="en-US" smtClean="0"/>
              <a:t>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l-GR"/>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l-GR"/>
              <a:t>Click to edit Master text styles</a:t>
            </a:r>
          </a:p>
        </p:txBody>
      </p:sp>
      <p:sp>
        <p:nvSpPr>
          <p:cNvPr id="5" name="Date Placeholder 4"/>
          <p:cNvSpPr>
            <a:spLocks noGrp="1"/>
          </p:cNvSpPr>
          <p:nvPr>
            <p:ph type="dt" sz="half" idx="10"/>
          </p:nvPr>
        </p:nvSpPr>
        <p:spPr/>
        <p:txBody>
          <a:bodyPr/>
          <a:lstStyle/>
          <a:p>
            <a:fld id="{19073F0F-5CD1-3846-8BAC-E868C6ECAA10}" type="datetime1">
              <a:rPr lang="en-US" smtClean="0"/>
              <a:t>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l-GR"/>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8FF1D80B-54A3-0145-B938-382A13098BC0}" type="datetime1">
              <a:rPr lang="en-US" smtClean="0"/>
              <a:t>11/6/20</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FEBEB0A-9E3D-4B14-9782-E2AE3DA60D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Lst>
  <p:hf hdr="0" ftr="0" dt="0"/>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5400" dirty="0"/>
              <a:t>Ρωμαϊκό πολίτευμα</a:t>
            </a:r>
            <a:endParaRPr lang="en-US" sz="5400" dirty="0"/>
          </a:p>
        </p:txBody>
      </p:sp>
      <p:sp>
        <p:nvSpPr>
          <p:cNvPr id="3" name="Subtitle 2"/>
          <p:cNvSpPr>
            <a:spLocks noGrp="1"/>
          </p:cNvSpPr>
          <p:nvPr>
            <p:ph type="subTitle" idx="1"/>
          </p:nvPr>
        </p:nvSpPr>
        <p:spPr/>
        <p:txBody>
          <a:bodyPr>
            <a:normAutofit/>
          </a:bodyPr>
          <a:lstStyle/>
          <a:p>
            <a:r>
              <a:rPr lang="el-GR" dirty="0"/>
              <a:t>Από τη Βασιλεία στη </a:t>
            </a:r>
            <a:r>
              <a:rPr lang="fr-CA" dirty="0" err="1"/>
              <a:t>Res</a:t>
            </a:r>
            <a:r>
              <a:rPr lang="fr-CA" dirty="0"/>
              <a:t> Publica</a:t>
            </a:r>
            <a:endParaRPr lang="el-GR" dirty="0"/>
          </a:p>
          <a:p>
            <a:endParaRPr lang="el-GR" dirty="0"/>
          </a:p>
          <a:p>
            <a:r>
              <a:rPr lang="el-GR" dirty="0"/>
              <a:t>Αθηνά </a:t>
            </a:r>
            <a:r>
              <a:rPr lang="el-GR" dirty="0" err="1"/>
              <a:t>Δημοπουλου</a:t>
            </a:r>
            <a:r>
              <a:rPr lang="el-GR" dirty="0"/>
              <a:t> </a:t>
            </a:r>
          </a:p>
          <a:p>
            <a:r>
              <a:rPr lang="el-GR" dirty="0"/>
              <a:t>ΠΜΣ Ιστορίας Δικαίου</a:t>
            </a:r>
            <a:endParaRPr lang="en-US" dirty="0"/>
          </a:p>
        </p:txBody>
      </p:sp>
    </p:spTree>
    <p:extLst>
      <p:ext uri="{BB962C8B-B14F-4D97-AF65-F5344CB8AC3E}">
        <p14:creationId xmlns:p14="http://schemas.microsoft.com/office/powerpoint/2010/main" val="1857753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20151126141842_59360e43.jpeg"/>
          <p:cNvPicPr>
            <a:picLocks noGrp="1" noChangeAspect="1"/>
          </p:cNvPicPr>
          <p:nvPr>
            <p:ph idx="1"/>
          </p:nvPr>
        </p:nvPicPr>
        <p:blipFill>
          <a:blip r:embed="rId2">
            <a:extLst>
              <a:ext uri="{28A0092B-C50C-407E-A947-70E740481C1C}">
                <a14:useLocalDpi xmlns:a14="http://schemas.microsoft.com/office/drawing/2010/main" val="0"/>
              </a:ext>
            </a:extLst>
          </a:blip>
          <a:srcRect t="5104" b="5104"/>
          <a:stretch>
            <a:fillRect/>
          </a:stretch>
        </p:blipFill>
        <p:spPr>
          <a:xfrm>
            <a:off x="58877" y="97129"/>
            <a:ext cx="9840831" cy="5851526"/>
          </a:xfrm>
        </p:spPr>
      </p:pic>
      <p:sp>
        <p:nvSpPr>
          <p:cNvPr id="7" name="TextBox 6"/>
          <p:cNvSpPr txBox="1"/>
          <p:nvPr/>
        </p:nvSpPr>
        <p:spPr>
          <a:xfrm>
            <a:off x="1870790" y="5948655"/>
            <a:ext cx="4943257" cy="373404"/>
          </a:xfrm>
          <a:prstGeom prst="rect">
            <a:avLst/>
          </a:prstGeom>
          <a:noFill/>
        </p:spPr>
        <p:txBody>
          <a:bodyPr wrap="square" rtlCol="0">
            <a:spAutoFit/>
          </a:bodyPr>
          <a:lstStyle/>
          <a:p>
            <a:r>
              <a:rPr lang="en-US" dirty="0"/>
              <a:t>J.L. David,  H </a:t>
            </a:r>
            <a:r>
              <a:rPr lang="el-GR" dirty="0"/>
              <a:t>αρπαγή </a:t>
            </a:r>
            <a:r>
              <a:rPr lang="el-GR" dirty="0" err="1"/>
              <a:t>τωνΣαβίνων</a:t>
            </a:r>
            <a:r>
              <a:rPr lang="el-GR" dirty="0"/>
              <a:t>, (1797-1799)</a:t>
            </a:r>
            <a:endParaRPr lang="en-US" dirty="0"/>
          </a:p>
        </p:txBody>
      </p:sp>
      <p:sp>
        <p:nvSpPr>
          <p:cNvPr id="3" name="Slide Number Placeholder 2">
            <a:extLst>
              <a:ext uri="{FF2B5EF4-FFF2-40B4-BE49-F238E27FC236}">
                <a16:creationId xmlns:a16="http://schemas.microsoft.com/office/drawing/2014/main" id="{1B6F3A76-7EF0-324A-BCB2-2F2370FE68C5}"/>
              </a:ext>
            </a:extLst>
          </p:cNvPr>
          <p:cNvSpPr>
            <a:spLocks noGrp="1"/>
          </p:cNvSpPr>
          <p:nvPr>
            <p:ph type="sldNum" sz="quarter" idx="12"/>
          </p:nvPr>
        </p:nvSpPr>
        <p:spPr/>
        <p:txBody>
          <a:bodyPr/>
          <a:lstStyle/>
          <a:p>
            <a:fld id="{BFEBEB0A-9E3D-4B14-9782-E2AE3DA60D96}" type="slidenum">
              <a:rPr lang="en-US" smtClean="0"/>
              <a:pPr/>
              <a:t>10</a:t>
            </a:fld>
            <a:endParaRPr lang="en-US"/>
          </a:p>
        </p:txBody>
      </p:sp>
    </p:spTree>
    <p:extLst>
      <p:ext uri="{BB962C8B-B14F-4D97-AF65-F5344CB8AC3E}">
        <p14:creationId xmlns:p14="http://schemas.microsoft.com/office/powerpoint/2010/main" val="3755540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Ρωμαίοι και Ετρούσκοι βασιλείς </a:t>
            </a:r>
            <a:endParaRPr lang="en-US" dirty="0"/>
          </a:p>
        </p:txBody>
      </p:sp>
      <p:sp>
        <p:nvSpPr>
          <p:cNvPr id="3" name="Content Placeholder 2"/>
          <p:cNvSpPr>
            <a:spLocks noGrp="1"/>
          </p:cNvSpPr>
          <p:nvPr>
            <p:ph idx="1"/>
          </p:nvPr>
        </p:nvSpPr>
        <p:spPr/>
        <p:txBody>
          <a:bodyPr>
            <a:normAutofit lnSpcReduction="10000"/>
          </a:bodyPr>
          <a:lstStyle/>
          <a:p>
            <a:r>
              <a:rPr lang="el-GR" dirty="0"/>
              <a:t> Επί δυόμισι αιώνες η Ρώμη θα κυβερνηθεί από </a:t>
            </a:r>
            <a:r>
              <a:rPr lang="fr-CA" dirty="0"/>
              <a:t>7 </a:t>
            </a:r>
            <a:r>
              <a:rPr lang="el-GR" dirty="0"/>
              <a:t>βασιλείς (στατιστικά απίθανο). </a:t>
            </a:r>
          </a:p>
          <a:p>
            <a:r>
              <a:rPr lang="el-GR" dirty="0"/>
              <a:t>Νουμάς </a:t>
            </a:r>
            <a:r>
              <a:rPr lang="el-GR" dirty="0" err="1"/>
              <a:t>Πομπήλιος</a:t>
            </a:r>
            <a:r>
              <a:rPr lang="el-GR" dirty="0"/>
              <a:t>:  θρησκευτικά τελετουργικά της οιωνοσκοπίας, τίθενται στο επίκεντρο του ρωμαϊκού δημόσιου βίου.</a:t>
            </a:r>
          </a:p>
          <a:p>
            <a:r>
              <a:rPr lang="el-GR" dirty="0"/>
              <a:t>Ετρούσκοι μετατρέπουν τη Ρώμη σε πραγματική πόλη  χάρις στην τεχνογνωσία τους</a:t>
            </a:r>
          </a:p>
          <a:p>
            <a:r>
              <a:rPr lang="el-GR" dirty="0"/>
              <a:t> Με τους θεσμούς που δημιουργούν θέτουν τις βάσεις του ρωμαϊκού πολιτισμού και πολιτεύματος. </a:t>
            </a:r>
            <a:endParaRPr lang="en-US" dirty="0"/>
          </a:p>
        </p:txBody>
      </p:sp>
      <p:sp>
        <p:nvSpPr>
          <p:cNvPr id="4" name="Slide Number Placeholder 3">
            <a:extLst>
              <a:ext uri="{FF2B5EF4-FFF2-40B4-BE49-F238E27FC236}">
                <a16:creationId xmlns:a16="http://schemas.microsoft.com/office/drawing/2014/main" id="{BA8DB6B4-2E51-CB47-B8D3-ACE86AFB2C3D}"/>
              </a:ext>
            </a:extLst>
          </p:cNvPr>
          <p:cNvSpPr>
            <a:spLocks noGrp="1"/>
          </p:cNvSpPr>
          <p:nvPr>
            <p:ph type="sldNum" sz="quarter" idx="12"/>
          </p:nvPr>
        </p:nvSpPr>
        <p:spPr/>
        <p:txBody>
          <a:bodyPr/>
          <a:lstStyle/>
          <a:p>
            <a:fld id="{BFEBEB0A-9E3D-4B14-9782-E2AE3DA60D96}" type="slidenum">
              <a:rPr lang="en-US" smtClean="0"/>
              <a:pPr/>
              <a:t>11</a:t>
            </a:fld>
            <a:endParaRPr lang="en-US"/>
          </a:p>
        </p:txBody>
      </p:sp>
    </p:spTree>
    <p:extLst>
      <p:ext uri="{BB962C8B-B14F-4D97-AF65-F5344CB8AC3E}">
        <p14:creationId xmlns:p14="http://schemas.microsoft.com/office/powerpoint/2010/main" val="4103575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Cloaca</a:t>
            </a:r>
            <a:r>
              <a:rPr lang="fr-CA" dirty="0"/>
              <a:t> Maxima</a:t>
            </a:r>
            <a:endParaRPr lang="en-US" dirty="0"/>
          </a:p>
        </p:txBody>
      </p:sp>
      <p:pic>
        <p:nvPicPr>
          <p:cNvPr id="4" name="Content Placeholder 3" descr="Domitian-era-section-of-the-Cloaca-under-the-Forum.jpg"/>
          <p:cNvPicPr>
            <a:picLocks noGrp="1" noChangeAspect="1"/>
          </p:cNvPicPr>
          <p:nvPr>
            <p:ph idx="1"/>
          </p:nvPr>
        </p:nvPicPr>
        <p:blipFill>
          <a:blip r:embed="rId2" cstate="print">
            <a:extLst>
              <a:ext uri="{28A0092B-C50C-407E-A947-70E740481C1C}">
                <a14:useLocalDpi xmlns:a14="http://schemas.microsoft.com/office/drawing/2010/main" val="0"/>
              </a:ext>
            </a:extLst>
          </a:blip>
          <a:srcRect t="5403" b="5403"/>
          <a:stretch>
            <a:fillRect/>
          </a:stretch>
        </p:blipFill>
        <p:spPr/>
      </p:pic>
      <p:sp>
        <p:nvSpPr>
          <p:cNvPr id="3" name="Slide Number Placeholder 2">
            <a:extLst>
              <a:ext uri="{FF2B5EF4-FFF2-40B4-BE49-F238E27FC236}">
                <a16:creationId xmlns:a16="http://schemas.microsoft.com/office/drawing/2014/main" id="{20A8A913-6023-A246-8601-ACB6836BD6A2}"/>
              </a:ext>
            </a:extLst>
          </p:cNvPr>
          <p:cNvSpPr>
            <a:spLocks noGrp="1"/>
          </p:cNvSpPr>
          <p:nvPr>
            <p:ph type="sldNum" sz="quarter" idx="12"/>
          </p:nvPr>
        </p:nvSpPr>
        <p:spPr/>
        <p:txBody>
          <a:bodyPr/>
          <a:lstStyle/>
          <a:p>
            <a:fld id="{BFEBEB0A-9E3D-4B14-9782-E2AE3DA60D96}" type="slidenum">
              <a:rPr lang="en-US" smtClean="0"/>
              <a:pPr/>
              <a:t>12</a:t>
            </a:fld>
            <a:endParaRPr lang="en-US"/>
          </a:p>
        </p:txBody>
      </p:sp>
    </p:spTree>
    <p:extLst>
      <p:ext uri="{BB962C8B-B14F-4D97-AF65-F5344CB8AC3E}">
        <p14:creationId xmlns:p14="http://schemas.microsoft.com/office/powerpoint/2010/main" val="3033362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Οι πρώτοι θεσμοί δημοσίου δικαίου</a:t>
            </a:r>
            <a:r>
              <a:rPr lang="el-GR" dirty="0"/>
              <a:t>. </a:t>
            </a:r>
            <a:endParaRPr lang="en-US" dirty="0"/>
          </a:p>
        </p:txBody>
      </p:sp>
      <p:sp>
        <p:nvSpPr>
          <p:cNvPr id="3" name="Content Placeholder 2"/>
          <p:cNvSpPr>
            <a:spLocks noGrp="1"/>
          </p:cNvSpPr>
          <p:nvPr>
            <p:ph idx="1"/>
          </p:nvPr>
        </p:nvSpPr>
        <p:spPr>
          <a:xfrm>
            <a:off x="1089024" y="1801906"/>
            <a:ext cx="7800644" cy="5056094"/>
          </a:xfrm>
        </p:spPr>
        <p:txBody>
          <a:bodyPr>
            <a:normAutofit/>
          </a:bodyPr>
          <a:lstStyle/>
          <a:p>
            <a:r>
              <a:rPr lang="el-GR" dirty="0"/>
              <a:t>Η αρχαϊκή ρωμαϊκή βασιλεία αποτελούσε ένα είδος "συνταγματικής" μοναρχίας.</a:t>
            </a:r>
          </a:p>
          <a:p>
            <a:r>
              <a:rPr lang="el-GR" dirty="0"/>
              <a:t> Ο βασιλιάς (</a:t>
            </a:r>
            <a:r>
              <a:rPr lang="fr-FR" i="1" dirty="0" err="1"/>
              <a:t>rex</a:t>
            </a:r>
            <a:r>
              <a:rPr lang="el-GR" dirty="0"/>
              <a:t>) επιλέγεται με επευφημία από τη λαϊκή συνέλευση και η εξουσία τού ανατίθεται με ειδικό νόμο. </a:t>
            </a:r>
          </a:p>
          <a:p>
            <a:r>
              <a:rPr lang="el-GR" dirty="0"/>
              <a:t>Ήταν ο ανώτατος θρησκευτικός και στρατιωτικός αρχηγός, με δικαίωμα ζωής και θανάτου επί των πολιτών.</a:t>
            </a:r>
          </a:p>
          <a:p>
            <a:endParaRPr lang="en-US" dirty="0"/>
          </a:p>
        </p:txBody>
      </p:sp>
      <p:sp>
        <p:nvSpPr>
          <p:cNvPr id="4" name="Slide Number Placeholder 3">
            <a:extLst>
              <a:ext uri="{FF2B5EF4-FFF2-40B4-BE49-F238E27FC236}">
                <a16:creationId xmlns:a16="http://schemas.microsoft.com/office/drawing/2014/main" id="{C97A91E9-6A60-E14E-96AA-80D7840FD789}"/>
              </a:ext>
            </a:extLst>
          </p:cNvPr>
          <p:cNvSpPr>
            <a:spLocks noGrp="1"/>
          </p:cNvSpPr>
          <p:nvPr>
            <p:ph type="sldNum" sz="quarter" idx="12"/>
          </p:nvPr>
        </p:nvSpPr>
        <p:spPr/>
        <p:txBody>
          <a:bodyPr/>
          <a:lstStyle/>
          <a:p>
            <a:fld id="{BFEBEB0A-9E3D-4B14-9782-E2AE3DA60D96}" type="slidenum">
              <a:rPr lang="en-US" smtClean="0"/>
              <a:pPr/>
              <a:t>13</a:t>
            </a:fld>
            <a:endParaRPr lang="en-US"/>
          </a:p>
        </p:txBody>
      </p:sp>
    </p:spTree>
    <p:extLst>
      <p:ext uri="{BB962C8B-B14F-4D97-AF65-F5344CB8AC3E}">
        <p14:creationId xmlns:p14="http://schemas.microsoft.com/office/powerpoint/2010/main" val="3001654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a:t>
            </a:r>
            <a:r>
              <a:rPr lang="fr-CA" dirty="0" err="1"/>
              <a:t>uspicium</a:t>
            </a:r>
            <a:endParaRPr lang="en-US" dirty="0"/>
          </a:p>
        </p:txBody>
      </p:sp>
      <p:sp>
        <p:nvSpPr>
          <p:cNvPr id="3" name="Content Placeholder 2"/>
          <p:cNvSpPr>
            <a:spLocks noGrp="1"/>
          </p:cNvSpPr>
          <p:nvPr>
            <p:ph idx="1"/>
          </p:nvPr>
        </p:nvSpPr>
        <p:spPr>
          <a:xfrm>
            <a:off x="1089025" y="1801906"/>
            <a:ext cx="4919354" cy="4752280"/>
          </a:xfrm>
        </p:spPr>
        <p:txBody>
          <a:bodyPr>
            <a:normAutofit fontScale="92500" lnSpcReduction="20000"/>
          </a:bodyPr>
          <a:lstStyle/>
          <a:p>
            <a:r>
              <a:rPr lang="el-GR" dirty="0"/>
              <a:t> Ιδιαίτερο καθήκον του </a:t>
            </a:r>
            <a:r>
              <a:rPr lang="el-GR" dirty="0" err="1"/>
              <a:t>Βασιλεά</a:t>
            </a:r>
            <a:r>
              <a:rPr lang="el-GR" dirty="0"/>
              <a:t> ήταν η λήψη των οιωνών (</a:t>
            </a:r>
            <a:r>
              <a:rPr lang="fr-FR" i="1" dirty="0" err="1"/>
              <a:t>auspicium</a:t>
            </a:r>
            <a:r>
              <a:rPr lang="fr-FR" dirty="0"/>
              <a:t>), με πα</a:t>
            </a:r>
            <a:r>
              <a:rPr lang="fr-FR" dirty="0" err="1"/>
              <a:t>ρ</a:t>
            </a:r>
            <a:r>
              <a:rPr lang="fr-FR" dirty="0"/>
              <a:t>ατήρηση των π</a:t>
            </a:r>
            <a:r>
              <a:rPr lang="fr-FR" dirty="0" err="1"/>
              <a:t>ουλιών</a:t>
            </a:r>
            <a:r>
              <a:rPr lang="fr-FR" dirty="0"/>
              <a:t> σ</a:t>
            </a:r>
            <a:r>
              <a:rPr lang="el-GR" dirty="0"/>
              <a:t>τον ουρανό</a:t>
            </a:r>
            <a:r>
              <a:rPr lang="fr-FR" dirty="0"/>
              <a:t>, που οι </a:t>
            </a:r>
            <a:r>
              <a:rPr lang="fr-FR" dirty="0" err="1"/>
              <a:t>Ρωμ</a:t>
            </a:r>
            <a:r>
              <a:rPr lang="fr-FR" dirty="0"/>
              <a:t>α</a:t>
            </a:r>
            <a:r>
              <a:rPr lang="fr-FR" dirty="0" err="1"/>
              <a:t>ίοι</a:t>
            </a:r>
            <a:r>
              <a:rPr lang="fr-FR" dirty="0"/>
              <a:t> θεωρούσαν ότι </a:t>
            </a:r>
            <a:r>
              <a:rPr lang="fr-FR" dirty="0" err="1"/>
              <a:t>εξέφρ</a:t>
            </a:r>
            <a:r>
              <a:rPr lang="fr-FR" dirty="0"/>
              <a:t>αζαν τη θεϊκή β</a:t>
            </a:r>
            <a:r>
              <a:rPr lang="fr-FR" dirty="0" err="1"/>
              <a:t>ούληση</a:t>
            </a:r>
            <a:r>
              <a:rPr lang="fr-FR" dirty="0"/>
              <a:t>. </a:t>
            </a:r>
            <a:endParaRPr lang="el-GR" dirty="0"/>
          </a:p>
          <a:p>
            <a:r>
              <a:rPr lang="el-GR" dirty="0"/>
              <a:t>Δ</a:t>
            </a:r>
            <a:r>
              <a:rPr lang="fr-FR" dirty="0"/>
              <a:t>ιασφάλιζε την</a:t>
            </a:r>
            <a:r>
              <a:rPr lang="el-GR" dirty="0"/>
              <a:t> εύνοια </a:t>
            </a:r>
            <a:r>
              <a:rPr lang="fr-FR" dirty="0"/>
              <a:t> των θεών (</a:t>
            </a:r>
            <a:r>
              <a:rPr lang="fr-FR" i="1" dirty="0"/>
              <a:t>pax </a:t>
            </a:r>
            <a:r>
              <a:rPr lang="fr-FR" i="1" dirty="0" err="1"/>
              <a:t>deorum</a:t>
            </a:r>
            <a:r>
              <a:rPr lang="fr-FR" dirty="0"/>
              <a:t>) και </a:t>
            </a:r>
            <a:r>
              <a:rPr lang="fr-FR" dirty="0" err="1"/>
              <a:t>έ</a:t>
            </a:r>
            <a:r>
              <a:rPr lang="fr-FR" dirty="0"/>
              <a:t>πρεπε να </a:t>
            </a:r>
            <a:r>
              <a:rPr lang="fr-FR" dirty="0" err="1"/>
              <a:t>τελείτ</a:t>
            </a:r>
            <a:r>
              <a:rPr lang="fr-FR" dirty="0"/>
              <a:t>αι π</a:t>
            </a:r>
            <a:r>
              <a:rPr lang="fr-FR" dirty="0" err="1"/>
              <a:t>ριν</a:t>
            </a:r>
            <a:r>
              <a:rPr lang="fr-FR" dirty="0"/>
              <a:t> απ</a:t>
            </a:r>
            <a:r>
              <a:rPr lang="fr-FR" dirty="0" err="1"/>
              <a:t>ό</a:t>
            </a:r>
            <a:r>
              <a:rPr lang="fr-FR" dirty="0"/>
              <a:t> κάθε </a:t>
            </a:r>
            <a:r>
              <a:rPr lang="fr-FR" dirty="0" err="1"/>
              <a:t>σημ</a:t>
            </a:r>
            <a:r>
              <a:rPr lang="fr-FR" dirty="0"/>
              <a:t>α</a:t>
            </a:r>
            <a:r>
              <a:rPr lang="fr-FR" dirty="0" err="1"/>
              <a:t>ντική</a:t>
            </a:r>
            <a:r>
              <a:rPr lang="fr-FR" dirty="0"/>
              <a:t> </a:t>
            </a:r>
            <a:r>
              <a:rPr lang="fr-FR" dirty="0" err="1"/>
              <a:t>δημόσι</a:t>
            </a:r>
            <a:r>
              <a:rPr lang="fr-FR" dirty="0"/>
              <a:t>α απ</a:t>
            </a:r>
            <a:r>
              <a:rPr lang="fr-FR" dirty="0" err="1"/>
              <a:t>όφ</a:t>
            </a:r>
            <a:r>
              <a:rPr lang="fr-FR" dirty="0"/>
              <a:t>α</a:t>
            </a:r>
            <a:r>
              <a:rPr lang="fr-FR" dirty="0" err="1"/>
              <a:t>ση</a:t>
            </a:r>
            <a:r>
              <a:rPr lang="el-GR" dirty="0"/>
              <a:t>.</a:t>
            </a:r>
          </a:p>
          <a:p>
            <a:r>
              <a:rPr lang="el-GR" dirty="0"/>
              <a:t>Η</a:t>
            </a:r>
            <a:r>
              <a:rPr lang="fr-FR" dirty="0"/>
              <a:t> α</a:t>
            </a:r>
            <a:r>
              <a:rPr lang="fr-FR" dirty="0" err="1"/>
              <a:t>ρμοδιότητ</a:t>
            </a:r>
            <a:r>
              <a:rPr lang="fr-FR" dirty="0"/>
              <a:t>α θα μεταβιβα</a:t>
            </a:r>
            <a:r>
              <a:rPr lang="fr-FR" dirty="0" err="1"/>
              <a:t>σθεί</a:t>
            </a:r>
            <a:r>
              <a:rPr lang="fr-FR" dirty="0"/>
              <a:t> στους Υπ</a:t>
            </a:r>
            <a:r>
              <a:rPr lang="fr-FR" dirty="0" err="1"/>
              <a:t>άτους</a:t>
            </a:r>
            <a:r>
              <a:rPr lang="fr-FR" dirty="0"/>
              <a:t> μετά την κα</a:t>
            </a:r>
            <a:r>
              <a:rPr lang="fr-FR" dirty="0" err="1"/>
              <a:t>τάλυση</a:t>
            </a:r>
            <a:r>
              <a:rPr lang="fr-FR" dirty="0"/>
              <a:t> της βα</a:t>
            </a:r>
            <a:r>
              <a:rPr lang="fr-FR" dirty="0" err="1"/>
              <a:t>σιλεί</a:t>
            </a:r>
            <a:r>
              <a:rPr lang="fr-FR" dirty="0"/>
              <a:t>ας και θα </a:t>
            </a:r>
            <a:r>
              <a:rPr lang="fr-FR" dirty="0" err="1"/>
              <a:t>δι</a:t>
            </a:r>
            <a:r>
              <a:rPr lang="fr-FR" dirty="0"/>
              <a:t>ατηρηθεί επ</a:t>
            </a:r>
            <a:r>
              <a:rPr lang="fr-FR" dirty="0" err="1"/>
              <a:t>ί</a:t>
            </a:r>
            <a:r>
              <a:rPr lang="fr-FR" dirty="0"/>
              <a:t> μακρόν. </a:t>
            </a:r>
            <a:endParaRPr lang="en-US" dirty="0"/>
          </a:p>
          <a:p>
            <a:endParaRPr lang="en-US" dirty="0"/>
          </a:p>
        </p:txBody>
      </p:sp>
      <p:pic>
        <p:nvPicPr>
          <p:cNvPr id="4" name="Picture 3" descr="4365027089_f46d7e01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7492" y="0"/>
            <a:ext cx="2466507" cy="2466507"/>
          </a:xfrm>
          <a:prstGeom prst="rect">
            <a:avLst/>
          </a:prstGeom>
        </p:spPr>
      </p:pic>
      <p:pic>
        <p:nvPicPr>
          <p:cNvPr id="5" name="Picture 4" descr="220px-Augur,_Nordisk_familjebo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0" y="2466507"/>
            <a:ext cx="2794000" cy="4597400"/>
          </a:xfrm>
          <a:prstGeom prst="rect">
            <a:avLst/>
          </a:prstGeom>
        </p:spPr>
      </p:pic>
      <p:sp>
        <p:nvSpPr>
          <p:cNvPr id="6" name="Slide Number Placeholder 5">
            <a:extLst>
              <a:ext uri="{FF2B5EF4-FFF2-40B4-BE49-F238E27FC236}">
                <a16:creationId xmlns:a16="http://schemas.microsoft.com/office/drawing/2014/main" id="{4D1E6951-587E-FF4C-AEEF-D02B2211D2E0}"/>
              </a:ext>
            </a:extLst>
          </p:cNvPr>
          <p:cNvSpPr>
            <a:spLocks noGrp="1"/>
          </p:cNvSpPr>
          <p:nvPr>
            <p:ph type="sldNum" sz="quarter" idx="12"/>
          </p:nvPr>
        </p:nvSpPr>
        <p:spPr/>
        <p:txBody>
          <a:bodyPr/>
          <a:lstStyle/>
          <a:p>
            <a:fld id="{BFEBEB0A-9E3D-4B14-9782-E2AE3DA60D96}" type="slidenum">
              <a:rPr lang="en-US" smtClean="0"/>
              <a:pPr/>
              <a:t>14</a:t>
            </a:fld>
            <a:endParaRPr lang="en-US"/>
          </a:p>
        </p:txBody>
      </p:sp>
    </p:spTree>
    <p:extLst>
      <p:ext uri="{BB962C8B-B14F-4D97-AF65-F5344CB8AC3E}">
        <p14:creationId xmlns:p14="http://schemas.microsoft.com/office/powerpoint/2010/main" val="3584022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Αρχαϊκά έθιμα και δίκαιο </a:t>
            </a:r>
            <a:endParaRPr lang="en-US" dirty="0"/>
          </a:p>
        </p:txBody>
      </p:sp>
      <p:sp>
        <p:nvSpPr>
          <p:cNvPr id="3" name="Content Placeholder 2"/>
          <p:cNvSpPr>
            <a:spLocks noGrp="1"/>
          </p:cNvSpPr>
          <p:nvPr>
            <p:ph idx="1"/>
          </p:nvPr>
        </p:nvSpPr>
        <p:spPr>
          <a:xfrm>
            <a:off x="1089024" y="1613646"/>
            <a:ext cx="7759678" cy="4512517"/>
          </a:xfrm>
        </p:spPr>
        <p:txBody>
          <a:bodyPr>
            <a:normAutofit fontScale="77500" lnSpcReduction="20000"/>
          </a:bodyPr>
          <a:lstStyle/>
          <a:p>
            <a:r>
              <a:rPr lang="el-GR" dirty="0" err="1"/>
              <a:t>Oι</a:t>
            </a:r>
            <a:r>
              <a:rPr lang="el-GR" dirty="0"/>
              <a:t> απαρχές της Ρώμης είναι, σύμφωνα με τον </a:t>
            </a:r>
            <a:r>
              <a:rPr lang="el-GR" dirty="0" err="1"/>
              <a:t>Πομπώνιο</a:t>
            </a:r>
            <a:r>
              <a:rPr lang="el-GR" dirty="0"/>
              <a:t>, μία εποχή "</a:t>
            </a:r>
            <a:r>
              <a:rPr lang="en-US" i="1" dirty="0"/>
              <a:t>sine </a:t>
            </a:r>
            <a:r>
              <a:rPr lang="en-US" i="1" dirty="0" err="1"/>
              <a:t>lege</a:t>
            </a:r>
            <a:r>
              <a:rPr lang="en-US" i="1" dirty="0"/>
              <a:t> </a:t>
            </a:r>
            <a:r>
              <a:rPr lang="en-US" i="1" dirty="0" err="1"/>
              <a:t>certa</a:t>
            </a:r>
            <a:r>
              <a:rPr lang="en-US" i="1" dirty="0"/>
              <a:t>, sine iure </a:t>
            </a:r>
            <a:r>
              <a:rPr lang="en-US" i="1" dirty="0" err="1"/>
              <a:t>certo</a:t>
            </a:r>
            <a:r>
              <a:rPr lang="en-US" dirty="0"/>
              <a:t>" (χωρίς σα</a:t>
            </a:r>
            <a:r>
              <a:rPr lang="en-US" dirty="0" err="1"/>
              <a:t>φείς</a:t>
            </a:r>
            <a:r>
              <a:rPr lang="en-US" dirty="0"/>
              <a:t> νόμους, χωρίς σα</a:t>
            </a:r>
            <a:r>
              <a:rPr lang="en-US" dirty="0" err="1"/>
              <a:t>φές</a:t>
            </a:r>
            <a:r>
              <a:rPr lang="en-US" dirty="0"/>
              <a:t> </a:t>
            </a:r>
            <a:r>
              <a:rPr lang="en-US" dirty="0" err="1"/>
              <a:t>δίκ</a:t>
            </a:r>
            <a:r>
              <a:rPr lang="en-US" dirty="0"/>
              <a:t>α</a:t>
            </a:r>
            <a:r>
              <a:rPr lang="en-US" dirty="0" err="1"/>
              <a:t>ιο</a:t>
            </a:r>
            <a:r>
              <a:rPr lang="en-US" dirty="0"/>
              <a:t>). </a:t>
            </a:r>
            <a:endParaRPr lang="el-GR" dirty="0"/>
          </a:p>
          <a:p>
            <a:r>
              <a:rPr lang="el-GR" dirty="0"/>
              <a:t>Ρωμύλος- πρώτοι νόμοι:  π.χ. επιτρέπει στο σύζυγο να θανατώσει τη σύζυγό του ατιμωρητί σε περίπτωση μοιχείας ή μέθης της. </a:t>
            </a:r>
          </a:p>
          <a:p>
            <a:r>
              <a:rPr lang="el-GR" dirty="0"/>
              <a:t>Οι βασιλείς - </a:t>
            </a:r>
            <a:r>
              <a:rPr lang="el-GR" i="1" dirty="0"/>
              <a:t>leges </a:t>
            </a:r>
            <a:r>
              <a:rPr lang="el-GR" i="1" dirty="0" err="1"/>
              <a:t>regiae</a:t>
            </a:r>
            <a:r>
              <a:rPr lang="el-GR" i="1" dirty="0"/>
              <a:t>,</a:t>
            </a:r>
            <a:r>
              <a:rPr lang="el-GR" dirty="0"/>
              <a:t> νόμους που ίσως ενσωματώνουν εθιμικό δίκαιο ή και “δεδικασμένα” επίλυσης διαφορών από τους ίδιους, λίγα είναι γνωστά, πιθανώς θρησκευτικού περιεχομένου-ανθρωποκτονία. </a:t>
            </a:r>
          </a:p>
          <a:p>
            <a:r>
              <a:rPr lang="el-GR" dirty="0"/>
              <a:t>Κυρώσεις: μάλλον </a:t>
            </a:r>
            <a:r>
              <a:rPr lang="el-GR" dirty="0" err="1"/>
              <a:t>συνίσταντο</a:t>
            </a:r>
            <a:r>
              <a:rPr lang="el-GR" dirty="0"/>
              <a:t> στον κανόνα της ανταπόδοσης του ίσου (</a:t>
            </a:r>
            <a:r>
              <a:rPr lang="en-US" i="1" dirty="0" err="1"/>
              <a:t>talio</a:t>
            </a:r>
            <a:r>
              <a:rPr lang="el-GR" dirty="0"/>
              <a:t>), μία μορφή θεμιτής εκδίκησης και αυτοδικίας εκ μέρους του ζημιωθέντος.</a:t>
            </a:r>
          </a:p>
          <a:p>
            <a:r>
              <a:rPr lang="el-GR" dirty="0"/>
              <a:t> Σημαντικοί ρωμαϊκοί θεσμοί διαμορφώνονται εθιμικά, όπως η απόλυτη εξουσία του αρχηγού της οικογένειας, του </a:t>
            </a:r>
            <a:r>
              <a:rPr lang="fr-FR" i="1" dirty="0"/>
              <a:t>pater familias</a:t>
            </a:r>
            <a:r>
              <a:rPr lang="el-GR" dirty="0"/>
              <a:t>.</a:t>
            </a:r>
            <a:endParaRPr lang="en-US" dirty="0"/>
          </a:p>
          <a:p>
            <a:endParaRPr lang="en-US" dirty="0"/>
          </a:p>
        </p:txBody>
      </p:sp>
      <p:sp>
        <p:nvSpPr>
          <p:cNvPr id="4" name="Slide Number Placeholder 3">
            <a:extLst>
              <a:ext uri="{FF2B5EF4-FFF2-40B4-BE49-F238E27FC236}">
                <a16:creationId xmlns:a16="http://schemas.microsoft.com/office/drawing/2014/main" id="{801A9E8D-C3DD-E44D-80F9-A2917BA18356}"/>
              </a:ext>
            </a:extLst>
          </p:cNvPr>
          <p:cNvSpPr>
            <a:spLocks noGrp="1"/>
          </p:cNvSpPr>
          <p:nvPr>
            <p:ph type="sldNum" sz="quarter" idx="12"/>
          </p:nvPr>
        </p:nvSpPr>
        <p:spPr/>
        <p:txBody>
          <a:bodyPr/>
          <a:lstStyle/>
          <a:p>
            <a:fld id="{BFEBEB0A-9E3D-4B14-9782-E2AE3DA60D96}" type="slidenum">
              <a:rPr lang="en-US" smtClean="0"/>
              <a:pPr/>
              <a:t>15</a:t>
            </a:fld>
            <a:endParaRPr lang="en-US"/>
          </a:p>
        </p:txBody>
      </p:sp>
    </p:spTree>
    <p:extLst>
      <p:ext uri="{BB962C8B-B14F-4D97-AF65-F5344CB8AC3E}">
        <p14:creationId xmlns:p14="http://schemas.microsoft.com/office/powerpoint/2010/main" val="2499058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600" dirty="0"/>
              <a:t>Lapis Niger, 570 </a:t>
            </a:r>
            <a:r>
              <a:rPr lang="el-GR" sz="3600" dirty="0"/>
              <a:t>π.Χ. </a:t>
            </a:r>
            <a:br>
              <a:rPr lang="el-GR" sz="3600" dirty="0"/>
            </a:br>
            <a:r>
              <a:rPr lang="el-GR" sz="3600" dirty="0"/>
              <a:t>Πρώτος γραπτός νόμος</a:t>
            </a:r>
            <a:endParaRPr lang="en-US" sz="3600" dirty="0"/>
          </a:p>
        </p:txBody>
      </p:sp>
      <p:pic>
        <p:nvPicPr>
          <p:cNvPr id="4" name="Content Placeholder 3" descr="lapis-niger.jpg"/>
          <p:cNvPicPr>
            <a:picLocks noGrp="1" noChangeAspect="1"/>
          </p:cNvPicPr>
          <p:nvPr>
            <p:ph idx="1"/>
          </p:nvPr>
        </p:nvPicPr>
        <p:blipFill>
          <a:blip r:embed="rId2">
            <a:extLst>
              <a:ext uri="{28A0092B-C50C-407E-A947-70E740481C1C}">
                <a14:useLocalDpi xmlns:a14="http://schemas.microsoft.com/office/drawing/2010/main" val="0"/>
              </a:ext>
            </a:extLst>
          </a:blip>
          <a:srcRect l="-70933" r="-70933"/>
          <a:stretch>
            <a:fillRect/>
          </a:stretch>
        </p:blipFill>
        <p:spPr>
          <a:xfrm>
            <a:off x="-1409915" y="1797668"/>
            <a:ext cx="7272339" cy="4324257"/>
          </a:xfrm>
        </p:spPr>
      </p:pic>
      <p:pic>
        <p:nvPicPr>
          <p:cNvPr id="5" name="Picture 4" descr="italy-rome-roman-forum-lapis-niger-comitium-FXD0RR.jpg"/>
          <p:cNvPicPr>
            <a:picLocks noChangeAspect="1"/>
          </p:cNvPicPr>
          <p:nvPr/>
        </p:nvPicPr>
        <p:blipFill rotWithShape="1">
          <a:blip r:embed="rId3">
            <a:extLst>
              <a:ext uri="{28A0092B-C50C-407E-A947-70E740481C1C}">
                <a14:useLocalDpi xmlns:a14="http://schemas.microsoft.com/office/drawing/2010/main" val="0"/>
              </a:ext>
            </a:extLst>
          </a:blip>
          <a:srcRect b="9391"/>
          <a:stretch/>
        </p:blipFill>
        <p:spPr>
          <a:xfrm>
            <a:off x="3849765" y="1797668"/>
            <a:ext cx="6045282" cy="4028095"/>
          </a:xfrm>
          <a:prstGeom prst="rect">
            <a:avLst/>
          </a:prstGeom>
        </p:spPr>
      </p:pic>
      <p:sp>
        <p:nvSpPr>
          <p:cNvPr id="3" name="Slide Number Placeholder 2">
            <a:extLst>
              <a:ext uri="{FF2B5EF4-FFF2-40B4-BE49-F238E27FC236}">
                <a16:creationId xmlns:a16="http://schemas.microsoft.com/office/drawing/2014/main" id="{47E8E109-AD21-D442-87A1-03867D05D322}"/>
              </a:ext>
            </a:extLst>
          </p:cNvPr>
          <p:cNvSpPr>
            <a:spLocks noGrp="1"/>
          </p:cNvSpPr>
          <p:nvPr>
            <p:ph type="sldNum" sz="quarter" idx="12"/>
          </p:nvPr>
        </p:nvSpPr>
        <p:spPr/>
        <p:txBody>
          <a:bodyPr/>
          <a:lstStyle/>
          <a:p>
            <a:fld id="{BFEBEB0A-9E3D-4B14-9782-E2AE3DA60D96}" type="slidenum">
              <a:rPr lang="en-US" smtClean="0"/>
              <a:pPr/>
              <a:t>16</a:t>
            </a:fld>
            <a:endParaRPr lang="en-US"/>
          </a:p>
        </p:txBody>
      </p:sp>
    </p:spTree>
    <p:extLst>
      <p:ext uri="{BB962C8B-B14F-4D97-AF65-F5344CB8AC3E}">
        <p14:creationId xmlns:p14="http://schemas.microsoft.com/office/powerpoint/2010/main" val="238986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Το τέλος της βασιλείας</a:t>
            </a:r>
            <a:endParaRPr lang="en-US" dirty="0"/>
          </a:p>
        </p:txBody>
      </p:sp>
      <p:sp>
        <p:nvSpPr>
          <p:cNvPr id="3" name="Content Placeholder 2"/>
          <p:cNvSpPr>
            <a:spLocks noGrp="1"/>
          </p:cNvSpPr>
          <p:nvPr>
            <p:ph idx="1"/>
          </p:nvPr>
        </p:nvSpPr>
        <p:spPr>
          <a:xfrm>
            <a:off x="1089025" y="1269874"/>
            <a:ext cx="5779644" cy="5379894"/>
          </a:xfrm>
        </p:spPr>
        <p:txBody>
          <a:bodyPr>
            <a:noAutofit/>
          </a:bodyPr>
          <a:lstStyle/>
          <a:p>
            <a:r>
              <a:rPr lang="el-GR" sz="2000" dirty="0"/>
              <a:t>Βασιλείς: κρατούν υπό έλεγχο τα αριστοκρατικά γένη, βασιζόμενοι στην λαϊκή στήριξη.</a:t>
            </a:r>
          </a:p>
          <a:p>
            <a:r>
              <a:rPr lang="el-GR" sz="2000" dirty="0"/>
              <a:t> Ο δημοφιλής βασιλιάς Σέρβιος Τύλλιος ενίσχυσε τη μεσαία τάξη, διαίρεσε το λαό σε φυλές (</a:t>
            </a:r>
            <a:r>
              <a:rPr lang="fr-FR" sz="2000" i="1" dirty="0"/>
              <a:t>tribus</a:t>
            </a:r>
            <a:r>
              <a:rPr lang="fr-FR" sz="2000" dirty="0"/>
              <a:t>)</a:t>
            </a:r>
            <a:r>
              <a:rPr lang="el-GR" sz="2000" dirty="0"/>
              <a:t> και εισήγαγε μία πρώτη μορφή νομίσματος (μεταλλική ράβδο). </a:t>
            </a:r>
          </a:p>
          <a:p>
            <a:r>
              <a:rPr lang="el-GR" sz="2000" dirty="0"/>
              <a:t>Όταν δολοφονείται, τον διαδέχεται ο ηθικός αυτουργός της δολοφονίας, Ταρκύνιος ο Αλαζών (</a:t>
            </a:r>
            <a:r>
              <a:rPr lang="en-US" sz="2000" i="1" dirty="0" err="1"/>
              <a:t>Tarquinius</a:t>
            </a:r>
            <a:r>
              <a:rPr lang="en-US" sz="2000" i="1" dirty="0"/>
              <a:t> </a:t>
            </a:r>
            <a:r>
              <a:rPr lang="fr-FR" sz="2000" i="1" dirty="0" err="1"/>
              <a:t>Superbus</a:t>
            </a:r>
            <a:r>
              <a:rPr lang="el-GR" sz="2000" dirty="0"/>
              <a:t>), που κυβερνά τυραννικά. Σύμφωνα με την ρωμαϊκή παράδοση, το έναυσμα για την ανατροπή του από τους Πατρικίους, θα δοθεί όταν (510 π.Χ.) η σύζυγος ενός εξ αυτών, η Λουκρητία, θα βιαστεί από το </a:t>
            </a:r>
            <a:r>
              <a:rPr lang="el-GR" sz="2000" dirty="0" err="1"/>
              <a:t>γιό</a:t>
            </a:r>
            <a:r>
              <a:rPr lang="el-GR" sz="2000" dirty="0"/>
              <a:t> του βασιλιά και αυτοκτονήσει.</a:t>
            </a:r>
          </a:p>
          <a:p>
            <a:pPr marL="0" indent="0">
              <a:buNone/>
            </a:pPr>
            <a:r>
              <a:rPr lang="el-GR" sz="1800" dirty="0"/>
              <a:t>. </a:t>
            </a:r>
            <a:endParaRPr lang="en-US" sz="1800" dirty="0"/>
          </a:p>
          <a:p>
            <a:endParaRPr lang="en-US" sz="1800" dirty="0"/>
          </a:p>
        </p:txBody>
      </p:sp>
      <p:pic>
        <p:nvPicPr>
          <p:cNvPr id="4" name="Picture 3" descr="150px-Aes_Signat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825" y="57027"/>
            <a:ext cx="1293360" cy="2388404"/>
          </a:xfrm>
          <a:prstGeom prst="rect">
            <a:avLst/>
          </a:prstGeom>
        </p:spPr>
      </p:pic>
      <p:pic>
        <p:nvPicPr>
          <p:cNvPr id="5" name="Picture 4" descr="800px-Monogrammist_I.W._-_Lucretia_(15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2553" y="2963039"/>
            <a:ext cx="2191447" cy="3785724"/>
          </a:xfrm>
          <a:prstGeom prst="rect">
            <a:avLst/>
          </a:prstGeom>
        </p:spPr>
      </p:pic>
      <p:sp>
        <p:nvSpPr>
          <p:cNvPr id="6" name="Slide Number Placeholder 5">
            <a:extLst>
              <a:ext uri="{FF2B5EF4-FFF2-40B4-BE49-F238E27FC236}">
                <a16:creationId xmlns:a16="http://schemas.microsoft.com/office/drawing/2014/main" id="{25973B2B-C41B-8D4E-8DFD-394D29647BC0}"/>
              </a:ext>
            </a:extLst>
          </p:cNvPr>
          <p:cNvSpPr>
            <a:spLocks noGrp="1"/>
          </p:cNvSpPr>
          <p:nvPr>
            <p:ph type="sldNum" sz="quarter" idx="12"/>
          </p:nvPr>
        </p:nvSpPr>
        <p:spPr/>
        <p:txBody>
          <a:bodyPr/>
          <a:lstStyle/>
          <a:p>
            <a:fld id="{BFEBEB0A-9E3D-4B14-9782-E2AE3DA60D96}" type="slidenum">
              <a:rPr lang="en-US" smtClean="0"/>
              <a:pPr/>
              <a:t>17</a:t>
            </a:fld>
            <a:endParaRPr lang="en-US"/>
          </a:p>
        </p:txBody>
      </p:sp>
    </p:spTree>
    <p:extLst>
      <p:ext uri="{BB962C8B-B14F-4D97-AF65-F5344CB8AC3E}">
        <p14:creationId xmlns:p14="http://schemas.microsoft.com/office/powerpoint/2010/main" val="192012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2 Ύπατοι</a:t>
            </a:r>
            <a:endParaRPr lang="en-US" dirty="0"/>
          </a:p>
        </p:txBody>
      </p:sp>
      <p:sp>
        <p:nvSpPr>
          <p:cNvPr id="3" name="Content Placeholder 2"/>
          <p:cNvSpPr>
            <a:spLocks noGrp="1"/>
          </p:cNvSpPr>
          <p:nvPr>
            <p:ph idx="1"/>
          </p:nvPr>
        </p:nvSpPr>
        <p:spPr/>
        <p:txBody>
          <a:bodyPr>
            <a:normAutofit fontScale="85000" lnSpcReduction="10000"/>
          </a:bodyPr>
          <a:lstStyle/>
          <a:p>
            <a:r>
              <a:rPr lang="el-GR" dirty="0"/>
              <a:t>Η εκδίωξη του </a:t>
            </a:r>
            <a:r>
              <a:rPr lang="el-GR" dirty="0" err="1"/>
              <a:t>Ταρκυνίου</a:t>
            </a:r>
            <a:r>
              <a:rPr lang="el-GR" dirty="0"/>
              <a:t> θεωρείται γεγονός κομβικής σημασίας κατά τις αρχαίες πηγές για τη ρωμαϊκή ιστορία. Εφεξής οι Ρωμαίοι, που πάνω από όλα θέτουν την ελευθερία τους (</a:t>
            </a:r>
            <a:r>
              <a:rPr lang="fr-FR" i="1" dirty="0" err="1"/>
              <a:t>libertas</a:t>
            </a:r>
            <a:r>
              <a:rPr lang="el-GR" dirty="0"/>
              <a:t>), τρέφουν απέχθεια για τη μοναρχία και μίσος για τη λέξη "</a:t>
            </a:r>
            <a:r>
              <a:rPr lang="fr-FR" i="1" dirty="0"/>
              <a:t>R</a:t>
            </a:r>
            <a:r>
              <a:rPr lang="en-US" i="1" dirty="0"/>
              <a:t>ex</a:t>
            </a:r>
            <a:r>
              <a:rPr lang="el-GR" dirty="0"/>
              <a:t>".</a:t>
            </a:r>
          </a:p>
          <a:p>
            <a:r>
              <a:rPr lang="el-GR" dirty="0"/>
              <a:t> Για να αποφύγουν μοναρχικά φαινόμενα, θέτουν επί κεφαλής της πολιτείας δύο Υπάτους (</a:t>
            </a:r>
            <a:r>
              <a:rPr lang="fr-FR" i="1" dirty="0"/>
              <a:t>Consules</a:t>
            </a:r>
            <a:r>
              <a:rPr lang="el-GR" dirty="0"/>
              <a:t>), που αρχικά εναλλάσσονται κάθε μήνα στην κορυφή της πολιτικής εξουσίας και κάθε μέρα στην κορυφή της στρατιωτικής. </a:t>
            </a:r>
          </a:p>
          <a:p>
            <a:r>
              <a:rPr lang="el-GR" dirty="0"/>
              <a:t>Μονοετής θητεία, θέτουν περιορισμούς στην εξουσία τους. </a:t>
            </a:r>
          </a:p>
          <a:p>
            <a:r>
              <a:rPr lang="el-GR" dirty="0"/>
              <a:t>Η υποψία ότι κάποιος επιφανής πολιτικός επιδιώκει την εγκαθίδρυση μοναρχίας ισοδυναμεί με θανατική καταδίκη.</a:t>
            </a:r>
          </a:p>
          <a:p>
            <a:endParaRPr lang="en-US" dirty="0"/>
          </a:p>
        </p:txBody>
      </p:sp>
      <p:sp>
        <p:nvSpPr>
          <p:cNvPr id="4" name="Slide Number Placeholder 3">
            <a:extLst>
              <a:ext uri="{FF2B5EF4-FFF2-40B4-BE49-F238E27FC236}">
                <a16:creationId xmlns:a16="http://schemas.microsoft.com/office/drawing/2014/main" id="{2C52CF3C-BDB1-9E4E-B6E4-F3885093B318}"/>
              </a:ext>
            </a:extLst>
          </p:cNvPr>
          <p:cNvSpPr>
            <a:spLocks noGrp="1"/>
          </p:cNvSpPr>
          <p:nvPr>
            <p:ph type="sldNum" sz="quarter" idx="12"/>
          </p:nvPr>
        </p:nvSpPr>
        <p:spPr/>
        <p:txBody>
          <a:bodyPr/>
          <a:lstStyle/>
          <a:p>
            <a:fld id="{BFEBEB0A-9E3D-4B14-9782-E2AE3DA60D96}" type="slidenum">
              <a:rPr lang="en-US" smtClean="0"/>
              <a:pPr/>
              <a:t>18</a:t>
            </a:fld>
            <a:endParaRPr lang="en-US"/>
          </a:p>
        </p:txBody>
      </p:sp>
    </p:spTree>
    <p:extLst>
      <p:ext uri="{BB962C8B-B14F-4D97-AF65-F5344CB8AC3E}">
        <p14:creationId xmlns:p14="http://schemas.microsoft.com/office/powerpoint/2010/main" val="801190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i="1" dirty="0"/>
              <a:t>Res publica</a:t>
            </a:r>
            <a:r>
              <a:rPr lang="el-GR" sz="3600" b="1" dirty="0"/>
              <a:t>: η τέχνη των πολιτικών ισορροπιών (509 π.Χ. -27 π.Χ.)</a:t>
            </a:r>
            <a:br>
              <a:rPr lang="en-US" sz="3600" b="1" dirty="0"/>
            </a:br>
            <a:endParaRPr lang="en-US" sz="3600" dirty="0"/>
          </a:p>
        </p:txBody>
      </p:sp>
      <p:sp>
        <p:nvSpPr>
          <p:cNvPr id="3" name="Content Placeholder 2"/>
          <p:cNvSpPr>
            <a:spLocks noGrp="1"/>
          </p:cNvSpPr>
          <p:nvPr>
            <p:ph idx="1"/>
          </p:nvPr>
        </p:nvSpPr>
        <p:spPr/>
        <p:txBody>
          <a:bodyPr>
            <a:normAutofit fontScale="92500" lnSpcReduction="20000"/>
          </a:bodyPr>
          <a:lstStyle/>
          <a:p>
            <a:r>
              <a:rPr lang="el-GR" dirty="0"/>
              <a:t>Εδραίωση, μέσω των κατακτήσεων, της ρωμαϊκής αυτοκρατορίας.</a:t>
            </a:r>
          </a:p>
          <a:p>
            <a:r>
              <a:rPr lang="el-GR" dirty="0"/>
              <a:t>Η Ρώμη, χάρις στη γεωγραφική της θέση, τα πολιτισμικά χαρακτηριστικά των Ρωμαίων και μία σειρά νικηφόρων πολέμων, εξελίσσεται σε πρωτεύουσα του κόσμου</a:t>
            </a:r>
            <a:r>
              <a:rPr lang="el-GR" i="1" dirty="0"/>
              <a:t> </a:t>
            </a:r>
            <a:r>
              <a:rPr lang="el-GR" dirty="0"/>
              <a:t>(</a:t>
            </a:r>
            <a:r>
              <a:rPr lang="fr-FR" i="1" dirty="0" err="1"/>
              <a:t>Caput</a:t>
            </a:r>
            <a:r>
              <a:rPr lang="fr-FR" i="1" dirty="0"/>
              <a:t> </a:t>
            </a:r>
            <a:r>
              <a:rPr lang="fr-FR" i="1" dirty="0" err="1"/>
              <a:t>Mundi</a:t>
            </a:r>
            <a:r>
              <a:rPr lang="el-GR" dirty="0"/>
              <a:t>), μία υπερδύναμη με παγκόσμια για τα δεδομένα της εποχής κυριαρχία. </a:t>
            </a:r>
          </a:p>
          <a:p>
            <a:r>
              <a:rPr lang="el-GR" dirty="0"/>
              <a:t>Περίοδος διαμάχης των τάξεων.</a:t>
            </a:r>
          </a:p>
          <a:p>
            <a:r>
              <a:rPr lang="el-GR" dirty="0"/>
              <a:t> Οι Ρωμαίοι προσαρμόζουν το ελληνικό αλφάβητο των πόλεων της νότιας Ιταλίας και Σικελίας (</a:t>
            </a:r>
            <a:r>
              <a:rPr lang="fr-FR" i="1" dirty="0"/>
              <a:t>Magna </a:t>
            </a:r>
            <a:r>
              <a:rPr lang="fr-FR" i="1" dirty="0" err="1"/>
              <a:t>Grecia</a:t>
            </a:r>
            <a:r>
              <a:rPr lang="el-GR" dirty="0"/>
              <a:t>), δημιουργώντας το λατινικό. </a:t>
            </a:r>
          </a:p>
          <a:p>
            <a:endParaRPr lang="en-US" dirty="0"/>
          </a:p>
        </p:txBody>
      </p:sp>
      <p:sp>
        <p:nvSpPr>
          <p:cNvPr id="4" name="Slide Number Placeholder 3">
            <a:extLst>
              <a:ext uri="{FF2B5EF4-FFF2-40B4-BE49-F238E27FC236}">
                <a16:creationId xmlns:a16="http://schemas.microsoft.com/office/drawing/2014/main" id="{01A41FF2-0529-5A4A-B09E-C211A6CE27AD}"/>
              </a:ext>
            </a:extLst>
          </p:cNvPr>
          <p:cNvSpPr>
            <a:spLocks noGrp="1"/>
          </p:cNvSpPr>
          <p:nvPr>
            <p:ph type="sldNum" sz="quarter" idx="12"/>
          </p:nvPr>
        </p:nvSpPr>
        <p:spPr/>
        <p:txBody>
          <a:bodyPr/>
          <a:lstStyle/>
          <a:p>
            <a:fld id="{BFEBEB0A-9E3D-4B14-9782-E2AE3DA60D96}" type="slidenum">
              <a:rPr lang="en-US" smtClean="0"/>
              <a:pPr/>
              <a:t>19</a:t>
            </a:fld>
            <a:endParaRPr lang="en-US"/>
          </a:p>
        </p:txBody>
      </p:sp>
    </p:spTree>
    <p:extLst>
      <p:ext uri="{BB962C8B-B14F-4D97-AF65-F5344CB8AC3E}">
        <p14:creationId xmlns:p14="http://schemas.microsoft.com/office/powerpoint/2010/main" val="2947042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Πολιτεύματα Ρώμης</a:t>
            </a:r>
            <a:endParaRPr lang="en-US" dirty="0"/>
          </a:p>
        </p:txBody>
      </p:sp>
      <p:sp>
        <p:nvSpPr>
          <p:cNvPr id="3" name="Content Placeholder 2"/>
          <p:cNvSpPr>
            <a:spLocks noGrp="1"/>
          </p:cNvSpPr>
          <p:nvPr>
            <p:ph idx="1"/>
          </p:nvPr>
        </p:nvSpPr>
        <p:spPr/>
        <p:txBody>
          <a:bodyPr>
            <a:normAutofit fontScale="85000" lnSpcReduction="20000"/>
          </a:bodyPr>
          <a:lstStyle/>
          <a:p>
            <a:r>
              <a:rPr lang="el-GR" dirty="0"/>
              <a:t>Πάνω από 1.000 έτη ιστορίας Ρώμης, 4 πολιτεύματα</a:t>
            </a:r>
          </a:p>
          <a:p>
            <a:r>
              <a:rPr lang="el-GR" i="1" dirty="0"/>
              <a:t>Βασιλεία </a:t>
            </a:r>
            <a:r>
              <a:rPr lang="el-GR" b="1" dirty="0"/>
              <a:t>(753 π.Χ. - 510 π.Χ.)</a:t>
            </a:r>
            <a:endParaRPr lang="el-GR" i="1" dirty="0"/>
          </a:p>
          <a:p>
            <a:r>
              <a:rPr lang="el-GR" i="1" dirty="0"/>
              <a:t> </a:t>
            </a:r>
            <a:r>
              <a:rPr lang="fr-FR" i="1" dirty="0" err="1"/>
              <a:t>Res</a:t>
            </a:r>
            <a:r>
              <a:rPr lang="fr-FR" i="1" dirty="0"/>
              <a:t> publica</a:t>
            </a:r>
            <a:r>
              <a:rPr lang="el-GR" i="1" dirty="0"/>
              <a:t>  ( 509 π.Χ. </a:t>
            </a:r>
            <a:r>
              <a:rPr lang="mr-IN" i="1" dirty="0"/>
              <a:t>–</a:t>
            </a:r>
            <a:r>
              <a:rPr lang="el-GR" i="1" dirty="0"/>
              <a:t> 27 π.Χ.)</a:t>
            </a:r>
          </a:p>
          <a:p>
            <a:r>
              <a:rPr lang="el-GR" i="1" dirty="0"/>
              <a:t> Ηγεμονία (27 π.Χ. </a:t>
            </a:r>
            <a:r>
              <a:rPr lang="mr-IN" i="1" dirty="0"/>
              <a:t>–</a:t>
            </a:r>
            <a:r>
              <a:rPr lang="el-GR" i="1" dirty="0"/>
              <a:t> 284 μ.Χ.)</a:t>
            </a:r>
          </a:p>
          <a:p>
            <a:r>
              <a:rPr lang="el-GR" i="1" dirty="0"/>
              <a:t>Δεσποτεία</a:t>
            </a:r>
            <a:r>
              <a:rPr lang="el-GR" dirty="0"/>
              <a:t> (284 -565 μ. Χ.)</a:t>
            </a:r>
          </a:p>
          <a:p>
            <a:r>
              <a:rPr lang="el-GR" dirty="0"/>
              <a:t>Οι διακρίσεις βασίζονται σε γενικεύσεις που δεν μπορούν να αποδώσουν την πολυπλοκότητα της ιστορικής πραγματικότητας</a:t>
            </a:r>
          </a:p>
          <a:p>
            <a:r>
              <a:rPr lang="el-GR" dirty="0"/>
              <a:t>Αποτελούν μία βάση προσέγγισης της εξέλιξης του πολιτεύματος. </a:t>
            </a:r>
            <a:endParaRPr lang="en-US" dirty="0"/>
          </a:p>
          <a:p>
            <a:endParaRPr lang="en-US" dirty="0"/>
          </a:p>
        </p:txBody>
      </p:sp>
      <p:sp>
        <p:nvSpPr>
          <p:cNvPr id="4" name="Slide Number Placeholder 3">
            <a:extLst>
              <a:ext uri="{FF2B5EF4-FFF2-40B4-BE49-F238E27FC236}">
                <a16:creationId xmlns:a16="http://schemas.microsoft.com/office/drawing/2014/main" id="{4C217D47-01FD-854B-A134-3FE35E29BCF6}"/>
              </a:ext>
            </a:extLst>
          </p:cNvPr>
          <p:cNvSpPr>
            <a:spLocks noGrp="1"/>
          </p:cNvSpPr>
          <p:nvPr>
            <p:ph type="sldNum" sz="quarter" idx="12"/>
          </p:nvPr>
        </p:nvSpPr>
        <p:spPr/>
        <p:txBody>
          <a:bodyPr/>
          <a:lstStyle/>
          <a:p>
            <a:fld id="{BFEBEB0A-9E3D-4B14-9782-E2AE3DA60D96}" type="slidenum">
              <a:rPr lang="en-US" smtClean="0"/>
              <a:pPr/>
              <a:t>2</a:t>
            </a:fld>
            <a:endParaRPr lang="en-US"/>
          </a:p>
        </p:txBody>
      </p:sp>
    </p:spTree>
    <p:extLst>
      <p:ext uri="{BB962C8B-B14F-4D97-AF65-F5344CB8AC3E}">
        <p14:creationId xmlns:p14="http://schemas.microsoft.com/office/powerpoint/2010/main" val="12268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ea typeface="ＭＳ 明朝"/>
                <a:cs typeface="Times New Roman"/>
              </a:rPr>
              <a:t> Ιστορική εξέλιξη της </a:t>
            </a:r>
            <a:r>
              <a:rPr lang="fr-FR" dirty="0" err="1">
                <a:ea typeface="ＭＳ 明朝"/>
                <a:cs typeface="Times New Roman"/>
              </a:rPr>
              <a:t>Res</a:t>
            </a:r>
            <a:r>
              <a:rPr lang="fr-FR" dirty="0">
                <a:ea typeface="ＭＳ 明朝"/>
                <a:cs typeface="Times New Roman"/>
              </a:rPr>
              <a:t> Publica</a:t>
            </a:r>
            <a:r>
              <a:rPr lang="en-US" dirty="0"/>
              <a:t> </a:t>
            </a:r>
          </a:p>
        </p:txBody>
      </p:sp>
      <p:sp>
        <p:nvSpPr>
          <p:cNvPr id="3" name="Content Placeholder 2"/>
          <p:cNvSpPr>
            <a:spLocks noGrp="1"/>
          </p:cNvSpPr>
          <p:nvPr>
            <p:ph idx="1"/>
          </p:nvPr>
        </p:nvSpPr>
        <p:spPr>
          <a:xfrm>
            <a:off x="1089024" y="1801906"/>
            <a:ext cx="7732367" cy="5056094"/>
          </a:xfrm>
        </p:spPr>
        <p:txBody>
          <a:bodyPr>
            <a:normAutofit fontScale="85000" lnSpcReduction="10000"/>
          </a:bodyPr>
          <a:lstStyle/>
          <a:p>
            <a:r>
              <a:rPr lang="fr-FR" i="1" dirty="0" err="1"/>
              <a:t>Res</a:t>
            </a:r>
            <a:r>
              <a:rPr lang="fr-FR" i="1" dirty="0"/>
              <a:t> </a:t>
            </a:r>
            <a:r>
              <a:rPr lang="en-US" i="1" dirty="0"/>
              <a:t>p</a:t>
            </a:r>
            <a:r>
              <a:rPr lang="fr-FR" i="1" dirty="0" err="1"/>
              <a:t>ublica</a:t>
            </a:r>
            <a:r>
              <a:rPr lang="el-GR" dirty="0"/>
              <a:t> (="</a:t>
            </a:r>
            <a:r>
              <a:rPr lang="el-GR" i="1" dirty="0"/>
              <a:t>δημόσια πράγματα</a:t>
            </a:r>
            <a:r>
              <a:rPr lang="el-GR" dirty="0"/>
              <a:t>" ή "</a:t>
            </a:r>
            <a:r>
              <a:rPr lang="el-GR" i="1" dirty="0"/>
              <a:t>δημόσιες υποθέσεις</a:t>
            </a:r>
            <a:r>
              <a:rPr lang="el-GR" dirty="0"/>
              <a:t>"). </a:t>
            </a:r>
          </a:p>
          <a:p>
            <a:r>
              <a:rPr lang="el-GR" dirty="0"/>
              <a:t>Ο όρος υπογραμμίζει την μετάβαση από την άσκηση της εξουσίας ενός προσώπου, στη δημόσια εξουσία που επιμερίζεται μεταξύ λαού, αρχόντων και Συγκλήτου. </a:t>
            </a:r>
          </a:p>
          <a:p>
            <a:r>
              <a:rPr lang="el-GR" dirty="0"/>
              <a:t>Η </a:t>
            </a:r>
            <a:r>
              <a:rPr lang="fr-FR" i="1" dirty="0" err="1"/>
              <a:t>Res</a:t>
            </a:r>
            <a:r>
              <a:rPr lang="fr-FR" i="1" dirty="0"/>
              <a:t> publica</a:t>
            </a:r>
            <a:r>
              <a:rPr lang="el-GR" dirty="0"/>
              <a:t> δεν είναι δημοκρατία αθηναϊκού τύπου, αλλά μία κοινωνία αριστοκρατική με ολιγαρχικές τάσεις, θεσμική διάκριση σε κοινωνικές τάξεις, έντονη κοινωνική ιεραρχία και περιορισμένη δυνατότητα συμμετοχής στις λήψη αποφάσεων.</a:t>
            </a:r>
          </a:p>
          <a:p>
            <a:r>
              <a:rPr lang="el-GR" dirty="0"/>
              <a:t> Η εξουσία κυριαρχείται από την άρχουσα τάξη των Πατρικίων, αν και ορισμένες ασφαλιστικές δικλείδες, όπως το αξίωμα των Δημάρχων, λειτουργούσαν ως αντιστάθμισμα υπέρ της προστασίας των Πληβείων</a:t>
            </a:r>
          </a:p>
          <a:p>
            <a:r>
              <a:rPr lang="el-GR" dirty="0"/>
              <a:t>Τάση αποφυγή ςτων δύο άκρων: απολυταρχίας &amp; λαϊκισμού και της κυριαρχίας των μαζών.</a:t>
            </a:r>
          </a:p>
        </p:txBody>
      </p:sp>
      <p:sp>
        <p:nvSpPr>
          <p:cNvPr id="4" name="Slide Number Placeholder 3">
            <a:extLst>
              <a:ext uri="{FF2B5EF4-FFF2-40B4-BE49-F238E27FC236}">
                <a16:creationId xmlns:a16="http://schemas.microsoft.com/office/drawing/2014/main" id="{00AE7E15-005D-7B46-8FB1-2F90D4DF9E8A}"/>
              </a:ext>
            </a:extLst>
          </p:cNvPr>
          <p:cNvSpPr>
            <a:spLocks noGrp="1"/>
          </p:cNvSpPr>
          <p:nvPr>
            <p:ph type="sldNum" sz="quarter" idx="12"/>
          </p:nvPr>
        </p:nvSpPr>
        <p:spPr/>
        <p:txBody>
          <a:bodyPr/>
          <a:lstStyle/>
          <a:p>
            <a:fld id="{BFEBEB0A-9E3D-4B14-9782-E2AE3DA60D96}" type="slidenum">
              <a:rPr lang="en-US" smtClean="0"/>
              <a:pPr/>
              <a:t>20</a:t>
            </a:fld>
            <a:endParaRPr lang="en-US"/>
          </a:p>
        </p:txBody>
      </p:sp>
    </p:spTree>
    <p:extLst>
      <p:ext uri="{BB962C8B-B14F-4D97-AF65-F5344CB8AC3E}">
        <p14:creationId xmlns:p14="http://schemas.microsoft.com/office/powerpoint/2010/main" val="1920335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a:t>Η </a:t>
            </a:r>
            <a:r>
              <a:rPr lang="fr-FR" b="1" dirty="0" err="1"/>
              <a:t>δι</a:t>
            </a:r>
            <a:r>
              <a:rPr lang="fr-FR" b="1" dirty="0"/>
              <a:t>αμάχη των τάξεων </a:t>
            </a:r>
            <a:br>
              <a:rPr lang="en-US" b="1" dirty="0"/>
            </a:br>
            <a:endParaRPr lang="en-US" dirty="0"/>
          </a:p>
        </p:txBody>
      </p:sp>
      <p:sp>
        <p:nvSpPr>
          <p:cNvPr id="3" name="Content Placeholder 2"/>
          <p:cNvSpPr>
            <a:spLocks noGrp="1"/>
          </p:cNvSpPr>
          <p:nvPr>
            <p:ph idx="1"/>
          </p:nvPr>
        </p:nvSpPr>
        <p:spPr>
          <a:xfrm>
            <a:off x="1089025" y="1106019"/>
            <a:ext cx="7431948" cy="5751981"/>
          </a:xfrm>
        </p:spPr>
        <p:txBody>
          <a:bodyPr>
            <a:normAutofit fontScale="85000" lnSpcReduction="10000"/>
          </a:bodyPr>
          <a:lstStyle/>
          <a:p>
            <a:r>
              <a:rPr lang="el-GR" dirty="0"/>
              <a:t>Ρωμαϊκή κοινωνία = έντονα πατριαρχική και ιεραρχική δομή, η οποία διαμορφώνεται ήδη την εποχή του Ρωμύλου. </a:t>
            </a:r>
          </a:p>
          <a:p>
            <a:r>
              <a:rPr lang="el-GR" dirty="0"/>
              <a:t>Η πόλη δημιουργείται από την συγκέντρωση γενών (</a:t>
            </a:r>
            <a:r>
              <a:rPr lang="fr-FR" i="1" dirty="0"/>
              <a:t>gentes</a:t>
            </a:r>
            <a:r>
              <a:rPr lang="fr-FR" dirty="0"/>
              <a:t>)</a:t>
            </a:r>
            <a:r>
              <a:rPr lang="el-GR" dirty="0"/>
              <a:t>, δηλαδή ευρύτερων οικογενειών, κάποιες από τις οποίες αποκτούν μεγαλύτερες εκτάσεις γης και ισχύ, συγκροτώντας τη ρωμαϊκή αριστοκρατία. </a:t>
            </a:r>
          </a:p>
          <a:p>
            <a:r>
              <a:rPr lang="el-GR" dirty="0"/>
              <a:t>Κάθε πολίτης στη Ρώμη ανήκει σε μία ορισμένη φυλή και σε προκαθορισμένη κοινωνική τάξη. </a:t>
            </a:r>
          </a:p>
          <a:p>
            <a:r>
              <a:rPr lang="el-GR" dirty="0"/>
              <a:t>Τρεις κοινωνικές τάξεις (</a:t>
            </a:r>
            <a:r>
              <a:rPr lang="fr-FR" i="1" dirty="0" err="1"/>
              <a:t>ordines</a:t>
            </a:r>
            <a:r>
              <a:rPr lang="fr-FR" dirty="0"/>
              <a:t>) </a:t>
            </a:r>
            <a:r>
              <a:rPr lang="el-GR" dirty="0"/>
              <a:t>διαμορφώνονται με βάση κριτήρια πλούτου και καταγωγής: οι Πατρίκιοι, οι Ιππείς και οι Πληβείοι.</a:t>
            </a:r>
          </a:p>
          <a:p>
            <a:r>
              <a:rPr lang="el-GR" dirty="0"/>
              <a:t> Η κατάταξη των πολιτών σε τάξεις γίνεται από τους Τιμητές, κατά την ανά πενταετία απογραφή όλων των πολιτών και των περιουσιών τους, μία διαδικασία μεγάλης πολιτικής σημασίας, καθώς το να ανήκει κανείς σε συγκεκριμένη τάξη συνεπάγεται συγκεκριμένα πολιτικά, οικονομικά και νομικά δικαιώματα.</a:t>
            </a:r>
            <a:endParaRPr lang="en-US" dirty="0"/>
          </a:p>
          <a:p>
            <a:endParaRPr lang="en-US" dirty="0"/>
          </a:p>
        </p:txBody>
      </p:sp>
      <p:sp>
        <p:nvSpPr>
          <p:cNvPr id="4" name="Slide Number Placeholder 3">
            <a:extLst>
              <a:ext uri="{FF2B5EF4-FFF2-40B4-BE49-F238E27FC236}">
                <a16:creationId xmlns:a16="http://schemas.microsoft.com/office/drawing/2014/main" id="{4481270B-7BF2-FF4A-8DB6-13337B457D93}"/>
              </a:ext>
            </a:extLst>
          </p:cNvPr>
          <p:cNvSpPr>
            <a:spLocks noGrp="1"/>
          </p:cNvSpPr>
          <p:nvPr>
            <p:ph type="sldNum" sz="quarter" idx="12"/>
          </p:nvPr>
        </p:nvSpPr>
        <p:spPr/>
        <p:txBody>
          <a:bodyPr/>
          <a:lstStyle/>
          <a:p>
            <a:fld id="{BFEBEB0A-9E3D-4B14-9782-E2AE3DA60D96}" type="slidenum">
              <a:rPr lang="en-US" smtClean="0"/>
              <a:pPr/>
              <a:t>21</a:t>
            </a:fld>
            <a:endParaRPr lang="en-US"/>
          </a:p>
        </p:txBody>
      </p:sp>
    </p:spTree>
    <p:extLst>
      <p:ext uri="{BB962C8B-B14F-4D97-AF65-F5344CB8AC3E}">
        <p14:creationId xmlns:p14="http://schemas.microsoft.com/office/powerpoint/2010/main" val="2231537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Πατρίκιοι</a:t>
            </a:r>
            <a:endParaRPr lang="en-US" dirty="0"/>
          </a:p>
        </p:txBody>
      </p:sp>
      <p:sp>
        <p:nvSpPr>
          <p:cNvPr id="3" name="Content Placeholder 2"/>
          <p:cNvSpPr>
            <a:spLocks noGrp="1"/>
          </p:cNvSpPr>
          <p:nvPr>
            <p:ph idx="1"/>
          </p:nvPr>
        </p:nvSpPr>
        <p:spPr>
          <a:xfrm>
            <a:off x="1089024" y="1801906"/>
            <a:ext cx="7404637" cy="4888826"/>
          </a:xfrm>
        </p:spPr>
        <p:txBody>
          <a:bodyPr>
            <a:normAutofit fontScale="70000" lnSpcReduction="20000"/>
          </a:bodyPr>
          <a:lstStyle/>
          <a:p>
            <a:r>
              <a:rPr lang="el-GR" dirty="0"/>
              <a:t>Τίτος Λίβιος: ο Ρωμύλος όρισε τα πρώτα 100 μέλη της Συγκλήτου, τους οποίους ονόμασε "</a:t>
            </a:r>
            <a:r>
              <a:rPr lang="el-GR" i="1" dirty="0" err="1"/>
              <a:t>patres</a:t>
            </a:r>
            <a:r>
              <a:rPr lang="el-GR" dirty="0"/>
              <a:t>" (πατέρες του έθνους), απόγονοι των οποίων ήταν οι </a:t>
            </a:r>
            <a:r>
              <a:rPr lang="el-GR" i="1" dirty="0"/>
              <a:t>Πατρίκιοι</a:t>
            </a:r>
            <a:r>
              <a:rPr lang="el-GR" dirty="0"/>
              <a:t>.</a:t>
            </a:r>
          </a:p>
          <a:p>
            <a:r>
              <a:rPr lang="el-GR" dirty="0"/>
              <a:t> Η τάξη των Πατρικίων συγκροτείται από τα μέλη των αρχαιότερων αριστοκρατικών οικογενειών της Ρώμης και χαίρει μεγάλου σεβασμού στη ρωμαϊκή κοινωνία.</a:t>
            </a:r>
          </a:p>
          <a:p>
            <a:r>
              <a:rPr lang="el-GR" dirty="0"/>
              <a:t> Οι Πατρίκιοι απολάμβαναν ιδιαίτερων προνομίων, όπως το να εκλέγονται σε όλα τα αξιώματα (με εξαίρεση αυτού του Δημάρχου) και αρχικά κατ' αποκλειστικότητα στα ανώτερα (Υπάτου και Πραίτορα). </a:t>
            </a:r>
          </a:p>
          <a:p>
            <a:r>
              <a:rPr lang="el-GR" dirty="0"/>
              <a:t>Ιδίως όσου αποτελούν μέλη της Συγκλήτου (</a:t>
            </a:r>
            <a:r>
              <a:rPr lang="en-US" i="1" dirty="0" err="1"/>
              <a:t>ordo</a:t>
            </a:r>
            <a:r>
              <a:rPr lang="en-US" i="1" dirty="0"/>
              <a:t> </a:t>
            </a:r>
            <a:r>
              <a:rPr lang="en-US" i="1" dirty="0" err="1"/>
              <a:t>senatorius</a:t>
            </a:r>
            <a:r>
              <a:rPr lang="el-GR" dirty="0"/>
              <a:t>), κυριαρχούν διαχρονικά στην πολιτική ζωή της Ρώμης.</a:t>
            </a:r>
          </a:p>
          <a:p>
            <a:r>
              <a:rPr lang="el-GR" dirty="0"/>
              <a:t> Ο πλούτος τους βασίζεται στην μεγάλη έγγειο ιδιοκτησία και αργότερα τροφοδοτείται από τις κατακτήσεις. Η ρωμαϊκή ελίτ δεν ζει όμως πάντα μία ζωή ασφάλειας, καθώς τα μέλη της ηγούνται του στρατού και μάχονται στο πλευρό των λεγεώνων τους, σε όλες τις εκστρατείες που δημιουργούν την ρωμαϊκή αυτοκρατορία. </a:t>
            </a:r>
            <a:endParaRPr lang="en-US" dirty="0"/>
          </a:p>
          <a:p>
            <a:endParaRPr lang="en-US" dirty="0"/>
          </a:p>
        </p:txBody>
      </p:sp>
      <p:sp>
        <p:nvSpPr>
          <p:cNvPr id="4" name="Slide Number Placeholder 3">
            <a:extLst>
              <a:ext uri="{FF2B5EF4-FFF2-40B4-BE49-F238E27FC236}">
                <a16:creationId xmlns:a16="http://schemas.microsoft.com/office/drawing/2014/main" id="{515F5016-58C4-6048-80C2-AA297859494C}"/>
              </a:ext>
            </a:extLst>
          </p:cNvPr>
          <p:cNvSpPr>
            <a:spLocks noGrp="1"/>
          </p:cNvSpPr>
          <p:nvPr>
            <p:ph type="sldNum" sz="quarter" idx="12"/>
          </p:nvPr>
        </p:nvSpPr>
        <p:spPr/>
        <p:txBody>
          <a:bodyPr/>
          <a:lstStyle/>
          <a:p>
            <a:fld id="{BFEBEB0A-9E3D-4B14-9782-E2AE3DA60D96}" type="slidenum">
              <a:rPr lang="en-US" smtClean="0"/>
              <a:pPr/>
              <a:t>22</a:t>
            </a:fld>
            <a:endParaRPr lang="en-US"/>
          </a:p>
        </p:txBody>
      </p:sp>
    </p:spTree>
    <p:extLst>
      <p:ext uri="{BB962C8B-B14F-4D97-AF65-F5344CB8AC3E}">
        <p14:creationId xmlns:p14="http://schemas.microsoft.com/office/powerpoint/2010/main" val="3527743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Ιππείς-</a:t>
            </a:r>
            <a:r>
              <a:rPr lang="fr-FR" i="1" dirty="0" err="1"/>
              <a:t>equites</a:t>
            </a:r>
            <a:endParaRPr lang="en-US" dirty="0"/>
          </a:p>
        </p:txBody>
      </p:sp>
      <p:sp>
        <p:nvSpPr>
          <p:cNvPr id="3" name="Content Placeholder 2"/>
          <p:cNvSpPr>
            <a:spLocks noGrp="1"/>
          </p:cNvSpPr>
          <p:nvPr>
            <p:ph idx="1"/>
          </p:nvPr>
        </p:nvSpPr>
        <p:spPr>
          <a:xfrm>
            <a:off x="409662" y="1283528"/>
            <a:ext cx="8493662" cy="5574472"/>
          </a:xfrm>
        </p:spPr>
        <p:txBody>
          <a:bodyPr>
            <a:normAutofit fontScale="85000" lnSpcReduction="20000"/>
          </a:bodyPr>
          <a:lstStyle/>
          <a:p>
            <a:r>
              <a:rPr lang="el-GR" dirty="0"/>
              <a:t>Δεύτερη εκ των αριστοκρατικών τάξεων της Ρώμης (</a:t>
            </a:r>
            <a:r>
              <a:rPr lang="fr-FR" i="1" dirty="0"/>
              <a:t>ordo </a:t>
            </a:r>
            <a:r>
              <a:rPr lang="fr-FR" i="1" dirty="0" err="1"/>
              <a:t>equester</a:t>
            </a:r>
            <a:r>
              <a:rPr lang="el-GR" dirty="0"/>
              <a:t>). </a:t>
            </a:r>
          </a:p>
          <a:p>
            <a:r>
              <a:rPr lang="el-GR" dirty="0"/>
              <a:t>Προέρχεται από την στρατιωτική κατάταξη όσων εκ των Πατρικίων είχαν τη δυνατότητα να υπηρετήσουν με δικό τους άλογο στο ιππικό. </a:t>
            </a:r>
          </a:p>
          <a:p>
            <a:r>
              <a:rPr lang="el-GR" dirty="0"/>
              <a:t>Αρχικά ταυτίζονται με τους Πατρικίους, διαμορφώνονται όμως ως διαφορετική μερίδα των αριστοκρατών όταν το 218 π.Χ. με νόμο απαγορεύεται πλέον στους Συγκλητικούς να ασκούν οιαδήποτε κερδοσκοπική δραστηριότητα.</a:t>
            </a:r>
          </a:p>
          <a:p>
            <a:r>
              <a:rPr lang="el-GR" dirty="0"/>
              <a:t> Οι Πατρίκιοι αναγκάζονται έτσι να διαλέξουν μεταξύ πολιτικής ή επιχειρηματικότητας.</a:t>
            </a:r>
          </a:p>
          <a:p>
            <a:r>
              <a:rPr lang="el-GR" dirty="0"/>
              <a:t> Οι </a:t>
            </a:r>
            <a:r>
              <a:rPr lang="fr-FR" i="1" dirty="0" err="1"/>
              <a:t>equites</a:t>
            </a:r>
            <a:r>
              <a:rPr lang="el-GR" dirty="0"/>
              <a:t> καθίστανται έκτοτε η τάξη των επιχειρηματιών (έχουν αποκληθεί οι "καπιταλιστές" της Ρώμης), η οποία ελέγχει τις κερδοσκοπικές δραστηριότητες, όπως την μεταλλουργία, τη ναυτιλία, το διεθνές εμπόριο, τα τραπεζικά, κάτι που τους επιτρέπει να δημιουργήσουν σημαντικές περιουσίες.</a:t>
            </a:r>
          </a:p>
          <a:p>
            <a:r>
              <a:rPr lang="el-GR" dirty="0"/>
              <a:t> Ορισμένοι εκλέγονται σε αξιώματα και γίνονται μέλη της Συγκλήτου (παραμένοντας όμως Ιππείς, αν και δεν μπορούν πλέον να ασκούν κερδοσκοπία). </a:t>
            </a:r>
            <a:endParaRPr lang="en-US" dirty="0"/>
          </a:p>
          <a:p>
            <a:endParaRPr lang="en-US" dirty="0"/>
          </a:p>
        </p:txBody>
      </p:sp>
      <p:sp>
        <p:nvSpPr>
          <p:cNvPr id="4" name="Slide Number Placeholder 3">
            <a:extLst>
              <a:ext uri="{FF2B5EF4-FFF2-40B4-BE49-F238E27FC236}">
                <a16:creationId xmlns:a16="http://schemas.microsoft.com/office/drawing/2014/main" id="{74183A7A-6D7B-7F4A-9063-28F4CE457D07}"/>
              </a:ext>
            </a:extLst>
          </p:cNvPr>
          <p:cNvSpPr>
            <a:spLocks noGrp="1"/>
          </p:cNvSpPr>
          <p:nvPr>
            <p:ph type="sldNum" sz="quarter" idx="12"/>
          </p:nvPr>
        </p:nvSpPr>
        <p:spPr/>
        <p:txBody>
          <a:bodyPr/>
          <a:lstStyle/>
          <a:p>
            <a:fld id="{BFEBEB0A-9E3D-4B14-9782-E2AE3DA60D96}" type="slidenum">
              <a:rPr lang="en-US" smtClean="0"/>
              <a:pPr/>
              <a:t>23</a:t>
            </a:fld>
            <a:endParaRPr lang="en-US"/>
          </a:p>
        </p:txBody>
      </p:sp>
    </p:spTree>
    <p:extLst>
      <p:ext uri="{BB962C8B-B14F-4D97-AF65-F5344CB8AC3E}">
        <p14:creationId xmlns:p14="http://schemas.microsoft.com/office/powerpoint/2010/main" val="969268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Πληβείοι</a:t>
            </a:r>
            <a:endParaRPr lang="en-US" dirty="0"/>
          </a:p>
        </p:txBody>
      </p:sp>
      <p:sp>
        <p:nvSpPr>
          <p:cNvPr id="3" name="Content Placeholder 2"/>
          <p:cNvSpPr>
            <a:spLocks noGrp="1"/>
          </p:cNvSpPr>
          <p:nvPr>
            <p:ph idx="1"/>
          </p:nvPr>
        </p:nvSpPr>
        <p:spPr>
          <a:xfrm>
            <a:off x="382352" y="1406419"/>
            <a:ext cx="8616560" cy="5451581"/>
          </a:xfrm>
        </p:spPr>
        <p:txBody>
          <a:bodyPr>
            <a:normAutofit fontScale="70000" lnSpcReduction="20000"/>
          </a:bodyPr>
          <a:lstStyle/>
          <a:p>
            <a:r>
              <a:rPr lang="el-GR" dirty="0"/>
              <a:t>Το υπόλοιπο, μεγάλο μέρος των πολιτών, ονομάζονταν </a:t>
            </a:r>
            <a:r>
              <a:rPr lang="el-GR" i="1" dirty="0"/>
              <a:t>Πληβείοι</a:t>
            </a:r>
            <a:r>
              <a:rPr lang="el-GR" dirty="0"/>
              <a:t> (</a:t>
            </a:r>
            <a:r>
              <a:rPr lang="el-GR" i="1" dirty="0"/>
              <a:t>plebs</a:t>
            </a:r>
            <a:r>
              <a:rPr lang="el-GR" dirty="0"/>
              <a:t>, λέξη που συνδέεται με την ελληνική "πλήθος"), αποτελώντας το αντίστοιχο του ελληνικού </a:t>
            </a:r>
            <a:r>
              <a:rPr lang="el-GR" i="1" dirty="0"/>
              <a:t>δήμου</a:t>
            </a:r>
            <a:r>
              <a:rPr lang="el-GR" dirty="0"/>
              <a:t>. </a:t>
            </a:r>
          </a:p>
          <a:p>
            <a:r>
              <a:rPr lang="el-GR" dirty="0"/>
              <a:t>Ο </a:t>
            </a:r>
            <a:r>
              <a:rPr lang="fr-FR" i="1" dirty="0" err="1"/>
              <a:t>populus</a:t>
            </a:r>
            <a:r>
              <a:rPr lang="fr-FR" i="1" dirty="0"/>
              <a:t> </a:t>
            </a:r>
            <a:r>
              <a:rPr lang="fr-FR" i="1" dirty="0" err="1"/>
              <a:t>Romanus</a:t>
            </a:r>
            <a:r>
              <a:rPr lang="fr-FR" dirty="0"/>
              <a:t>, </a:t>
            </a:r>
            <a:r>
              <a:rPr lang="el-GR" dirty="0"/>
              <a:t>αν και δεν ταυτίζεται πλήρως με την τάξη των Πληβείων, αποτελείται κατά βάση από αυτούς. </a:t>
            </a:r>
          </a:p>
          <a:p>
            <a:r>
              <a:rPr lang="el-GR" dirty="0"/>
              <a:t>Αρχικά δεν έχουν πολιτικά δικαιώματα, τα οποία θα κατακτήσουν με σκληρούς αγώνες, επιτυγχάνοντας προοδευτικά την πολιτική εξίσωσή τους με τους Πατρικίους.</a:t>
            </a:r>
          </a:p>
          <a:p>
            <a:r>
              <a:rPr lang="el-GR" dirty="0"/>
              <a:t> Μεταξύ των Πληβείων περιλαμβάνεται ο όχλος της Ρώμης και οι αγρότες της υπαίθρου.</a:t>
            </a:r>
          </a:p>
          <a:p>
            <a:r>
              <a:rPr lang="el-GR" dirty="0"/>
              <a:t> Όλοι οι Πληβείοι όμως δεν είναι φτωχοί. Ιδίως μετά την κατοχύρωση του δικαιώματος εκλογής τους στο ανώτατο αξίωμα των Υπάτων τον 4</a:t>
            </a:r>
            <a:r>
              <a:rPr lang="el-GR" baseline="30000" dirty="0"/>
              <a:t>ο</a:t>
            </a:r>
            <a:r>
              <a:rPr lang="el-GR" dirty="0"/>
              <a:t> π.Χ. αιώνα, μεταξύ των Πληβείων συγκαταλέγονται ορισμένες από τις ισχυρότερες και πλουσιότερες οικογένειες της Ρώμης, που συγκροτούν από κοινού με τους Πατρικίους τη νέα ρωμαϊκή </a:t>
            </a:r>
            <a:r>
              <a:rPr lang="en-US" i="1" dirty="0"/>
              <a:t>nobilitas</a:t>
            </a:r>
            <a:r>
              <a:rPr lang="el-GR" dirty="0"/>
              <a:t>.</a:t>
            </a:r>
          </a:p>
          <a:p>
            <a:r>
              <a:rPr lang="el-GR" dirty="0"/>
              <a:t> Ο όρος </a:t>
            </a:r>
            <a:r>
              <a:rPr lang="el-GR" i="1" dirty="0"/>
              <a:t>plebs,</a:t>
            </a:r>
            <a:r>
              <a:rPr lang="el-GR" dirty="0"/>
              <a:t> πάντως, κατέληξε να διακρίνει το πλήθος των μη προνομιούχων πολιτών. H </a:t>
            </a:r>
            <a:r>
              <a:rPr lang="el-GR" i="1" dirty="0"/>
              <a:t>plebs romana</a:t>
            </a:r>
            <a:r>
              <a:rPr lang="el-GR" dirty="0"/>
              <a:t> μετέχει σε κάποιο βαθμό στα πολιτικά πράγματα μέσω των λαϊκών συνελεύσεων, επιλέγει τους ηγέτες της (Δημάρχους), συμμετέχει στη διαδικασία ψήφισης των νόμων και συγκροτεί την σπουδαία πολεμική μηχανή της Ρώμης.</a:t>
            </a:r>
            <a:endParaRPr lang="en-US" dirty="0"/>
          </a:p>
          <a:p>
            <a:endParaRPr lang="en-US" dirty="0"/>
          </a:p>
        </p:txBody>
      </p:sp>
      <p:sp>
        <p:nvSpPr>
          <p:cNvPr id="4" name="Slide Number Placeholder 3">
            <a:extLst>
              <a:ext uri="{FF2B5EF4-FFF2-40B4-BE49-F238E27FC236}">
                <a16:creationId xmlns:a16="http://schemas.microsoft.com/office/drawing/2014/main" id="{6C6D08CE-CB97-BF41-B4AD-BBB3816B6034}"/>
              </a:ext>
            </a:extLst>
          </p:cNvPr>
          <p:cNvSpPr>
            <a:spLocks noGrp="1"/>
          </p:cNvSpPr>
          <p:nvPr>
            <p:ph type="sldNum" sz="quarter" idx="12"/>
          </p:nvPr>
        </p:nvSpPr>
        <p:spPr/>
        <p:txBody>
          <a:bodyPr/>
          <a:lstStyle/>
          <a:p>
            <a:fld id="{BFEBEB0A-9E3D-4B14-9782-E2AE3DA60D96}" type="slidenum">
              <a:rPr lang="en-US" smtClean="0"/>
              <a:pPr/>
              <a:t>24</a:t>
            </a:fld>
            <a:endParaRPr lang="en-US"/>
          </a:p>
        </p:txBody>
      </p:sp>
    </p:spTree>
    <p:extLst>
      <p:ext uri="{BB962C8B-B14F-4D97-AF65-F5344CB8AC3E}">
        <p14:creationId xmlns:p14="http://schemas.microsoft.com/office/powerpoint/2010/main" val="3492842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διαμάχη των τάξεων</a:t>
            </a:r>
            <a:endParaRPr lang="en-US" dirty="0"/>
          </a:p>
        </p:txBody>
      </p:sp>
      <p:sp>
        <p:nvSpPr>
          <p:cNvPr id="3" name="Content Placeholder 2"/>
          <p:cNvSpPr>
            <a:spLocks noGrp="1"/>
          </p:cNvSpPr>
          <p:nvPr>
            <p:ph idx="1"/>
          </p:nvPr>
        </p:nvSpPr>
        <p:spPr/>
        <p:txBody>
          <a:bodyPr>
            <a:normAutofit fontScale="92500" lnSpcReduction="20000"/>
          </a:bodyPr>
          <a:lstStyle/>
          <a:p>
            <a:r>
              <a:rPr lang="el-GR" dirty="0"/>
              <a:t> Μετά την κατάλυση της Βασιλείας, οι Πατρίκιοι κυβερνούν τη Ρώμη με κύριο γνώμονα τα συμφέροντά τους, καταπιεστικά για τον υπόλοιπο λαό.</a:t>
            </a:r>
          </a:p>
          <a:p>
            <a:r>
              <a:rPr lang="el-GR" dirty="0"/>
              <a:t> Μεταξύ του 6</a:t>
            </a:r>
            <a:r>
              <a:rPr lang="el-GR" baseline="30000" dirty="0"/>
              <a:t>ου</a:t>
            </a:r>
            <a:r>
              <a:rPr lang="el-GR" dirty="0"/>
              <a:t> και των αρχών του 3</a:t>
            </a:r>
            <a:r>
              <a:rPr lang="el-GR" baseline="30000" dirty="0"/>
              <a:t>ου</a:t>
            </a:r>
            <a:r>
              <a:rPr lang="el-GR" dirty="0"/>
              <a:t> αιώνα π.Χ., Πατρίκιοι και Πληβείοι θα συγκρουσθούν στην αποκαλούμενη από τους ιστορικούς “ </a:t>
            </a:r>
            <a:r>
              <a:rPr lang="el-GR" i="1" dirty="0"/>
              <a:t>διαμάχη των τάξεων ”</a:t>
            </a:r>
            <a:r>
              <a:rPr lang="el-GR" dirty="0"/>
              <a:t>, μία μακρά και έντονη σύγκρουση με αίτια και αιτήματα οικονομικά και κυρίως πολιτικά.</a:t>
            </a:r>
          </a:p>
          <a:p>
            <a:r>
              <a:rPr lang="el-GR" dirty="0"/>
              <a:t>Οι Πληβείοι θα απαιτήσουν την εξίσωσή τους με τους Πατρικίους ενώπιον του νόμου, τη συμμετοχή τους στα αξιώματα, την προστασία τους από φαινόμενα αυταρχισμού της εξουσίας, </a:t>
            </a:r>
            <a:r>
              <a:rPr lang="el-GR" dirty="0" err="1"/>
              <a:t>δικαιότερους</a:t>
            </a:r>
            <a:r>
              <a:rPr lang="el-GR" dirty="0"/>
              <a:t> όρους δανεισμού, τη διανομή γαιών στους ακτήμονες. </a:t>
            </a:r>
            <a:endParaRPr lang="en-US" dirty="0"/>
          </a:p>
          <a:p>
            <a:endParaRPr lang="en-US" dirty="0"/>
          </a:p>
        </p:txBody>
      </p:sp>
      <p:sp>
        <p:nvSpPr>
          <p:cNvPr id="4" name="Slide Number Placeholder 3">
            <a:extLst>
              <a:ext uri="{FF2B5EF4-FFF2-40B4-BE49-F238E27FC236}">
                <a16:creationId xmlns:a16="http://schemas.microsoft.com/office/drawing/2014/main" id="{78C0891D-5423-8740-93FE-A6CD393E2A19}"/>
              </a:ext>
            </a:extLst>
          </p:cNvPr>
          <p:cNvSpPr>
            <a:spLocks noGrp="1"/>
          </p:cNvSpPr>
          <p:nvPr>
            <p:ph type="sldNum" sz="quarter" idx="12"/>
          </p:nvPr>
        </p:nvSpPr>
        <p:spPr/>
        <p:txBody>
          <a:bodyPr/>
          <a:lstStyle/>
          <a:p>
            <a:fld id="{BFEBEB0A-9E3D-4B14-9782-E2AE3DA60D96}" type="slidenum">
              <a:rPr lang="en-US" smtClean="0"/>
              <a:pPr/>
              <a:t>25</a:t>
            </a:fld>
            <a:endParaRPr lang="en-US"/>
          </a:p>
        </p:txBody>
      </p:sp>
    </p:spTree>
    <p:extLst>
      <p:ext uri="{BB962C8B-B14F-4D97-AF65-F5344CB8AC3E}">
        <p14:creationId xmlns:p14="http://schemas.microsoft.com/office/powerpoint/2010/main" val="4263178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Αιτίες της λαϊκής δυσαρέσκειας</a:t>
            </a:r>
            <a:endParaRPr lang="en-US" dirty="0"/>
          </a:p>
        </p:txBody>
      </p:sp>
      <p:sp>
        <p:nvSpPr>
          <p:cNvPr id="3" name="Content Placeholder 2"/>
          <p:cNvSpPr>
            <a:spLocks noGrp="1"/>
          </p:cNvSpPr>
          <p:nvPr>
            <p:ph idx="1"/>
          </p:nvPr>
        </p:nvSpPr>
        <p:spPr>
          <a:xfrm>
            <a:off x="1089024" y="1801906"/>
            <a:ext cx="8054976" cy="4888826"/>
          </a:xfrm>
        </p:spPr>
        <p:txBody>
          <a:bodyPr>
            <a:normAutofit fontScale="85000" lnSpcReduction="20000"/>
          </a:bodyPr>
          <a:lstStyle/>
          <a:p>
            <a:r>
              <a:rPr lang="el-GR" dirty="0"/>
              <a:t>Η εξουσία των Υπάτων αρχικά ασκείται ανεξέλεγκτα, ενέχοντας περιθώρια αυθαιρεσίας σε βάρος των Πληβείων, που δεν έχουν καμία πρόσβαση σε αξιώματα. </a:t>
            </a:r>
          </a:p>
          <a:p>
            <a:r>
              <a:rPr lang="el-GR" dirty="0"/>
              <a:t>Στο πεδίο του δικαίου επικρατεί μεγάλη ανασφάλεια, καθώς οι Ύπατοι απονέμουν δικαιοσύνη επί τη βάσει άγραφων κανόνων δικαίου.  Οι τύποι των αγωγών κρατούνται κρυφοί από τους Ποντίφικες. </a:t>
            </a:r>
          </a:p>
          <a:p>
            <a:r>
              <a:rPr lang="el-GR" dirty="0"/>
              <a:t>Οι Πληβείοι δεν αποκτούν δικαιώματα στις δημόσιες γαίες (</a:t>
            </a:r>
            <a:r>
              <a:rPr lang="fr-FR" i="1" dirty="0" err="1"/>
              <a:t>ager</a:t>
            </a:r>
            <a:r>
              <a:rPr lang="fr-FR" i="1" dirty="0"/>
              <a:t> </a:t>
            </a:r>
            <a:r>
              <a:rPr lang="fr-FR" i="1" dirty="0" err="1"/>
              <a:t>publicus</a:t>
            </a:r>
            <a:r>
              <a:rPr lang="el-GR" dirty="0"/>
              <a:t>) που επαυξάνουν το ρωμαϊκό κράτος χάρις στις κατακτήσεις. </a:t>
            </a:r>
          </a:p>
          <a:p>
            <a:r>
              <a:rPr lang="el-GR" dirty="0"/>
              <a:t>Οικονομική ανέχεια, καθώς τα κτήματα όσων λείπουν σε εκστρατείες παραμελούνται ή καταστρέφονται. </a:t>
            </a:r>
          </a:p>
          <a:p>
            <a:r>
              <a:rPr lang="el-GR" dirty="0"/>
              <a:t>οι επαχθείς όροι δανεισμού στον οποίο αναγκάζονται να προσφύγουν λόγω των πολέμων, τους τούς καταδικάζουν σε κατάσταση πενίας.</a:t>
            </a:r>
            <a:endParaRPr lang="en-US" dirty="0"/>
          </a:p>
        </p:txBody>
      </p:sp>
      <p:sp>
        <p:nvSpPr>
          <p:cNvPr id="4" name="Slide Number Placeholder 3">
            <a:extLst>
              <a:ext uri="{FF2B5EF4-FFF2-40B4-BE49-F238E27FC236}">
                <a16:creationId xmlns:a16="http://schemas.microsoft.com/office/drawing/2014/main" id="{6EF75BCA-2A37-584F-829D-CD02B8C36617}"/>
              </a:ext>
            </a:extLst>
          </p:cNvPr>
          <p:cNvSpPr>
            <a:spLocks noGrp="1"/>
          </p:cNvSpPr>
          <p:nvPr>
            <p:ph type="sldNum" sz="quarter" idx="12"/>
          </p:nvPr>
        </p:nvSpPr>
        <p:spPr/>
        <p:txBody>
          <a:bodyPr/>
          <a:lstStyle/>
          <a:p>
            <a:fld id="{BFEBEB0A-9E3D-4B14-9782-E2AE3DA60D96}" type="slidenum">
              <a:rPr lang="en-US" smtClean="0"/>
              <a:pPr/>
              <a:t>26</a:t>
            </a:fld>
            <a:endParaRPr lang="en-US"/>
          </a:p>
        </p:txBody>
      </p:sp>
    </p:spTree>
    <p:extLst>
      <p:ext uri="{BB962C8B-B14F-4D97-AF65-F5344CB8AC3E}">
        <p14:creationId xmlns:p14="http://schemas.microsoft.com/office/powerpoint/2010/main" val="2394745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πρώτη γενική "απεργία" (</a:t>
            </a:r>
            <a:r>
              <a:rPr lang="fr-FR" i="1" dirty="0" err="1"/>
              <a:t>secessio</a:t>
            </a:r>
            <a:r>
              <a:rPr lang="fr-FR" i="1" dirty="0"/>
              <a:t> </a:t>
            </a:r>
            <a:r>
              <a:rPr lang="fr-FR" i="1" dirty="0" err="1"/>
              <a:t>plebis</a:t>
            </a:r>
            <a:r>
              <a:rPr lang="el-GR" dirty="0"/>
              <a:t>)</a:t>
            </a:r>
            <a:endParaRPr lang="en-US" dirty="0"/>
          </a:p>
        </p:txBody>
      </p:sp>
      <p:sp>
        <p:nvSpPr>
          <p:cNvPr id="3" name="Content Placeholder 2"/>
          <p:cNvSpPr>
            <a:spLocks noGrp="1"/>
          </p:cNvSpPr>
          <p:nvPr>
            <p:ph idx="1"/>
          </p:nvPr>
        </p:nvSpPr>
        <p:spPr>
          <a:xfrm>
            <a:off x="1089024" y="1801906"/>
            <a:ext cx="7472914" cy="5056094"/>
          </a:xfrm>
        </p:spPr>
        <p:txBody>
          <a:bodyPr>
            <a:normAutofit/>
          </a:bodyPr>
          <a:lstStyle/>
          <a:p>
            <a:r>
              <a:rPr lang="el-GR" dirty="0"/>
              <a:t>494 π.Χ.: ο λαός, κουρασμένος από τους πολέμους που διεξάγει προς όφελος των Πατρικίων, σε ένδειξη διαμαρτυρίας για την σιτοδεία που επικρατεί, καταφεύγει στη </a:t>
            </a:r>
            <a:r>
              <a:rPr lang="el-GR" i="1" dirty="0" err="1"/>
              <a:t>secessio</a:t>
            </a:r>
            <a:r>
              <a:rPr lang="el-GR" i="1" dirty="0"/>
              <a:t> </a:t>
            </a:r>
            <a:r>
              <a:rPr lang="el-GR" i="1" dirty="0" err="1"/>
              <a:t>plebis</a:t>
            </a:r>
            <a:r>
              <a:rPr lang="el-GR" dirty="0"/>
              <a:t>. </a:t>
            </a:r>
          </a:p>
          <a:p>
            <a:r>
              <a:rPr lang="el-GR" dirty="0"/>
              <a:t>Αποχωρεί συντεταγμένος από τη Ρώμη και καταφεύγει σε ένα γειτονικό λόφο (</a:t>
            </a:r>
            <a:r>
              <a:rPr lang="fr-FR" i="1" dirty="0"/>
              <a:t>Mons </a:t>
            </a:r>
            <a:r>
              <a:rPr lang="fr-FR" i="1" dirty="0" err="1"/>
              <a:t>Sacer</a:t>
            </a:r>
            <a:r>
              <a:rPr lang="fr-FR" i="1" dirty="0"/>
              <a:t>-</a:t>
            </a:r>
            <a:r>
              <a:rPr lang="el-GR" dirty="0"/>
              <a:t>ιερό όρος). Οι εμπορικές δραστηριότητες ερημώνουν, η πόλη και οι Πατρίκιοι μένουν έκθετοι στον εχθρό. </a:t>
            </a:r>
          </a:p>
          <a:p>
            <a:r>
              <a:rPr lang="el-GR" dirty="0"/>
              <a:t>Ο λαός (μεταξύ των οποίων και εύποροι πολίτες που στελεχώνουν το στρατό) δίνει ιερό όρκο να μείνει ενωμένος και εκλέγει ως αρχηγούς του τους Δημάρχους (</a:t>
            </a:r>
            <a:r>
              <a:rPr lang="fr-FR" i="1" dirty="0" err="1"/>
              <a:t>tribuni</a:t>
            </a:r>
            <a:r>
              <a:rPr lang="fr-FR" i="1" dirty="0"/>
              <a:t> </a:t>
            </a:r>
            <a:r>
              <a:rPr lang="fr-FR" i="1" dirty="0" err="1"/>
              <a:t>plebi</a:t>
            </a:r>
            <a:r>
              <a:rPr lang="fr-FR" dirty="0" err="1"/>
              <a:t>s</a:t>
            </a:r>
            <a:r>
              <a:rPr lang="fr-FR" dirty="0"/>
              <a:t>)</a:t>
            </a:r>
            <a:r>
              <a:rPr lang="el-GR" dirty="0"/>
              <a:t>. </a:t>
            </a:r>
          </a:p>
          <a:p>
            <a:endParaRPr lang="en-US" dirty="0"/>
          </a:p>
        </p:txBody>
      </p:sp>
      <p:sp>
        <p:nvSpPr>
          <p:cNvPr id="4" name="Slide Number Placeholder 3">
            <a:extLst>
              <a:ext uri="{FF2B5EF4-FFF2-40B4-BE49-F238E27FC236}">
                <a16:creationId xmlns:a16="http://schemas.microsoft.com/office/drawing/2014/main" id="{32895C56-BC39-864F-860B-1EB8E54A0327}"/>
              </a:ext>
            </a:extLst>
          </p:cNvPr>
          <p:cNvSpPr>
            <a:spLocks noGrp="1"/>
          </p:cNvSpPr>
          <p:nvPr>
            <p:ph type="sldNum" sz="quarter" idx="12"/>
          </p:nvPr>
        </p:nvSpPr>
        <p:spPr/>
        <p:txBody>
          <a:bodyPr/>
          <a:lstStyle/>
          <a:p>
            <a:fld id="{BFEBEB0A-9E3D-4B14-9782-E2AE3DA60D96}" type="slidenum">
              <a:rPr lang="en-US" smtClean="0"/>
              <a:pPr/>
              <a:t>27</a:t>
            </a:fld>
            <a:endParaRPr lang="en-US"/>
          </a:p>
        </p:txBody>
      </p:sp>
    </p:spTree>
    <p:extLst>
      <p:ext uri="{BB962C8B-B14F-4D97-AF65-F5344CB8AC3E}">
        <p14:creationId xmlns:p14="http://schemas.microsoft.com/office/powerpoint/2010/main" val="2613261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πρώτες κατακτήσεις των Πληβείων</a:t>
            </a:r>
            <a:endParaRPr lang="en-US" dirty="0"/>
          </a:p>
        </p:txBody>
      </p:sp>
      <p:sp>
        <p:nvSpPr>
          <p:cNvPr id="3" name="Content Placeholder 2"/>
          <p:cNvSpPr>
            <a:spLocks noGrp="1"/>
          </p:cNvSpPr>
          <p:nvPr>
            <p:ph idx="1"/>
          </p:nvPr>
        </p:nvSpPr>
        <p:spPr/>
        <p:txBody>
          <a:bodyPr>
            <a:normAutofit fontScale="85000" lnSpcReduction="10000"/>
          </a:bodyPr>
          <a:lstStyle/>
          <a:p>
            <a:r>
              <a:rPr lang="el-GR" dirty="0"/>
              <a:t>Οι Πατρίκιοι αναγκάζονται να συμβιβαστούν. </a:t>
            </a:r>
          </a:p>
          <a:p>
            <a:r>
              <a:rPr lang="el-GR" dirty="0"/>
              <a:t>Συμφωνούν στη διαγραφή των απλήρωτων χρεών των Πληβείων και στην απελευθέρωση των φυλακισμένων για χρέη </a:t>
            </a:r>
          </a:p>
          <a:p>
            <a:r>
              <a:rPr lang="el-GR" dirty="0"/>
              <a:t>Αναγνωρίζουν στους αρχηγούς των Πληβείων θεσμικό ρόλο, δημιουργώντας το αξίωμα των Δημάρχων (</a:t>
            </a:r>
            <a:r>
              <a:rPr lang="en-US" i="1" dirty="0" err="1"/>
              <a:t>Tribun</a:t>
            </a:r>
            <a:r>
              <a:rPr lang="fr-FR" i="1" dirty="0"/>
              <a:t>i </a:t>
            </a:r>
            <a:r>
              <a:rPr lang="en-US" i="1" dirty="0" err="1"/>
              <a:t>Plebis</a:t>
            </a:r>
            <a:r>
              <a:rPr lang="el-GR" dirty="0"/>
              <a:t>), που θα αποτελέσουν εφεξής τη σημαντικότερη ασπίδα προστασίας των Πληβείων έναντι της κρατικής αυθαιρεσίας.</a:t>
            </a:r>
          </a:p>
          <a:p>
            <a:r>
              <a:rPr lang="el-GR" dirty="0"/>
              <a:t> Οι έως τότε αυτόκλητες συνελεύσεις των Πληβείων αναγνωρίζονται θεσμικά (</a:t>
            </a:r>
            <a:r>
              <a:rPr lang="fr-FR" i="1" dirty="0" err="1"/>
              <a:t>Concilium</a:t>
            </a:r>
            <a:r>
              <a:rPr lang="fr-FR" i="1" dirty="0"/>
              <a:t> </a:t>
            </a:r>
            <a:r>
              <a:rPr lang="fr-FR" i="1" dirty="0" err="1"/>
              <a:t>Plebis</a:t>
            </a:r>
            <a:r>
              <a:rPr lang="el-GR" dirty="0"/>
              <a:t>). Στο εξής θα συγκαλούνται από τους Δημάρχους, όποτε το συμφέρον του λαού το επιτάσσει. </a:t>
            </a:r>
            <a:endParaRPr lang="en-US" dirty="0"/>
          </a:p>
          <a:p>
            <a:endParaRPr lang="en-US" dirty="0"/>
          </a:p>
        </p:txBody>
      </p:sp>
      <p:sp>
        <p:nvSpPr>
          <p:cNvPr id="4" name="Slide Number Placeholder 3">
            <a:extLst>
              <a:ext uri="{FF2B5EF4-FFF2-40B4-BE49-F238E27FC236}">
                <a16:creationId xmlns:a16="http://schemas.microsoft.com/office/drawing/2014/main" id="{2CE67DB8-0C4B-784F-A792-7D7154A0B255}"/>
              </a:ext>
            </a:extLst>
          </p:cNvPr>
          <p:cNvSpPr>
            <a:spLocks noGrp="1"/>
          </p:cNvSpPr>
          <p:nvPr>
            <p:ph type="sldNum" sz="quarter" idx="12"/>
          </p:nvPr>
        </p:nvSpPr>
        <p:spPr/>
        <p:txBody>
          <a:bodyPr/>
          <a:lstStyle/>
          <a:p>
            <a:fld id="{BFEBEB0A-9E3D-4B14-9782-E2AE3DA60D96}" type="slidenum">
              <a:rPr lang="en-US" smtClean="0"/>
              <a:pPr/>
              <a:t>28</a:t>
            </a:fld>
            <a:endParaRPr lang="en-US"/>
          </a:p>
        </p:txBody>
      </p:sp>
    </p:spTree>
    <p:extLst>
      <p:ext uri="{BB962C8B-B14F-4D97-AF65-F5344CB8AC3E}">
        <p14:creationId xmlns:p14="http://schemas.microsoft.com/office/powerpoint/2010/main" val="1707836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t>Ο </a:t>
            </a:r>
            <a:r>
              <a:rPr lang="fr-FR" b="1" dirty="0" err="1"/>
              <a:t>Δωδεκάδελτος</a:t>
            </a:r>
            <a:r>
              <a:rPr lang="fr-FR" b="1" dirty="0"/>
              <a:t> Νόμος </a:t>
            </a:r>
            <a:br>
              <a:rPr lang="en-US" b="1" dirty="0"/>
            </a:br>
            <a:endParaRPr lang="en-US" dirty="0"/>
          </a:p>
        </p:txBody>
      </p:sp>
      <p:sp>
        <p:nvSpPr>
          <p:cNvPr id="3" name="Content Placeholder 2"/>
          <p:cNvSpPr>
            <a:spLocks noGrp="1"/>
          </p:cNvSpPr>
          <p:nvPr>
            <p:ph idx="1"/>
          </p:nvPr>
        </p:nvSpPr>
        <p:spPr/>
        <p:txBody>
          <a:bodyPr>
            <a:normAutofit fontScale="77500" lnSpcReduction="20000"/>
          </a:bodyPr>
          <a:lstStyle/>
          <a:p>
            <a:r>
              <a:rPr lang="el-GR" dirty="0"/>
              <a:t>Πρώτο ορόσημο της ιστορίας του Ρωμαϊκού Δικαίου και σημαντική κατάκτηση των Πληβείων. </a:t>
            </a:r>
          </a:p>
          <a:p>
            <a:r>
              <a:rPr lang="el-GR" dirty="0"/>
              <a:t>Μετά την κατάλυση της βασιλείας, το δίκαιο που εφαρμόζουν οι Ύπατοι είναι στο μεγαλύτερο μέρος του άγραφο και εθιμικό. </a:t>
            </a:r>
          </a:p>
          <a:p>
            <a:r>
              <a:rPr lang="el-GR" dirty="0"/>
              <a:t>Την αποκλειστική γνώση και ερμηνεία του έχουν οι Ποντίφικες, ένα προνόμιο που δεν θέλουν να μοιραστούν με τους Πληβείους. </a:t>
            </a:r>
          </a:p>
          <a:p>
            <a:r>
              <a:rPr lang="el-GR" dirty="0"/>
              <a:t>Οι τελευταίοι δυσανασχετούν για τα περιθώρια καταχρήσεων και μεροληψίας υπέρ των Πατρικίων κατά την απονομή της δικαιοσύνης.</a:t>
            </a:r>
          </a:p>
          <a:p>
            <a:r>
              <a:rPr lang="el-GR" dirty="0"/>
              <a:t>Διεκδικούν την καταγραφή του δικαίου, την οριοθέτησης της εξουσία (</a:t>
            </a:r>
            <a:r>
              <a:rPr lang="el-GR" i="1" dirty="0"/>
              <a:t>imperium</a:t>
            </a:r>
            <a:r>
              <a:rPr lang="el-GR" dirty="0"/>
              <a:t>) των Υπάτων, την αποσαφήνιση των προϋποθέσεων προσφυγής στη δικαιοσύνη. </a:t>
            </a:r>
          </a:p>
        </p:txBody>
      </p:sp>
      <p:sp>
        <p:nvSpPr>
          <p:cNvPr id="4" name="Slide Number Placeholder 3">
            <a:extLst>
              <a:ext uri="{FF2B5EF4-FFF2-40B4-BE49-F238E27FC236}">
                <a16:creationId xmlns:a16="http://schemas.microsoft.com/office/drawing/2014/main" id="{2549D14C-07AD-9148-B786-A8C5FF3B1326}"/>
              </a:ext>
            </a:extLst>
          </p:cNvPr>
          <p:cNvSpPr>
            <a:spLocks noGrp="1"/>
          </p:cNvSpPr>
          <p:nvPr>
            <p:ph type="sldNum" sz="quarter" idx="12"/>
          </p:nvPr>
        </p:nvSpPr>
        <p:spPr/>
        <p:txBody>
          <a:bodyPr/>
          <a:lstStyle/>
          <a:p>
            <a:fld id="{BFEBEB0A-9E3D-4B14-9782-E2AE3DA60D96}" type="slidenum">
              <a:rPr lang="en-US" smtClean="0"/>
              <a:pPr/>
              <a:t>29</a:t>
            </a:fld>
            <a:endParaRPr lang="en-US"/>
          </a:p>
        </p:txBody>
      </p:sp>
    </p:spTree>
    <p:extLst>
      <p:ext uri="{BB962C8B-B14F-4D97-AF65-F5344CB8AC3E}">
        <p14:creationId xmlns:p14="http://schemas.microsoft.com/office/powerpoint/2010/main" val="517799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b="1" dirty="0"/>
              <a:t>Βασιλεία: οι απαρχές του κράτους και του νόμου (753 π.Χ. - 510 π.Χ.)</a:t>
            </a:r>
            <a:br>
              <a:rPr lang="en-US" sz="3600" b="1" dirty="0"/>
            </a:br>
            <a:endParaRPr lang="en-US" sz="3600" dirty="0"/>
          </a:p>
        </p:txBody>
      </p:sp>
      <p:sp>
        <p:nvSpPr>
          <p:cNvPr id="3" name="Content Placeholder 2"/>
          <p:cNvSpPr>
            <a:spLocks noGrp="1"/>
          </p:cNvSpPr>
          <p:nvPr>
            <p:ph idx="1"/>
          </p:nvPr>
        </p:nvSpPr>
        <p:spPr/>
        <p:txBody>
          <a:bodyPr>
            <a:normAutofit fontScale="92500" lnSpcReduction="10000"/>
          </a:bodyPr>
          <a:lstStyle/>
          <a:p>
            <a:r>
              <a:rPr lang="el-GR" dirty="0"/>
              <a:t>Λίγα γνωστά, λόγω </a:t>
            </a:r>
            <a:r>
              <a:rPr lang="el-GR" b="1" dirty="0"/>
              <a:t>σπανιότητας των άμεσων ιστορικών πηγών.</a:t>
            </a:r>
            <a:endParaRPr lang="fr-CA" b="1" dirty="0"/>
          </a:p>
          <a:p>
            <a:r>
              <a:rPr lang="el-GR" dirty="0"/>
              <a:t> Οι μύθοι που περιβάλλουν τα γεγονότα με τα οποία οι ίδιοι οι Ρωμαίοι είχαν συνδέσει μεταγενέστερα τη δημιουργία της πόλης τους, έχουν ιστορικό ενδιαφέρον </a:t>
            </a:r>
            <a:r>
              <a:rPr lang="el-GR" b="1" dirty="0"/>
              <a:t>ως μέρος της πολιτικής ιδεολογίας τους.</a:t>
            </a:r>
          </a:p>
          <a:p>
            <a:r>
              <a:rPr lang="el-GR" dirty="0"/>
              <a:t>Η γένεση της πόλης περιβάλλεται από ιδρυτικούς μύθους, με τους οποίους οι Ρωμαίο διδάσκουν στα παιδιά τους την καταγωγή τους και τις πατροπαράδοτες αξίες, στις οποίες βασίστηκε η δημιουργία της αυτοκρατορίας: το θάρρος, τον πατριωτισμό, την ευσέβεια. </a:t>
            </a:r>
            <a:endParaRPr lang="en-US" b="1" dirty="0"/>
          </a:p>
          <a:p>
            <a:endParaRPr lang="en-US" dirty="0"/>
          </a:p>
        </p:txBody>
      </p:sp>
      <p:sp>
        <p:nvSpPr>
          <p:cNvPr id="4" name="Slide Number Placeholder 3">
            <a:extLst>
              <a:ext uri="{FF2B5EF4-FFF2-40B4-BE49-F238E27FC236}">
                <a16:creationId xmlns:a16="http://schemas.microsoft.com/office/drawing/2014/main" id="{4669B78C-AE42-084B-811C-F033FC67037A}"/>
              </a:ext>
            </a:extLst>
          </p:cNvPr>
          <p:cNvSpPr>
            <a:spLocks noGrp="1"/>
          </p:cNvSpPr>
          <p:nvPr>
            <p:ph type="sldNum" sz="quarter" idx="12"/>
          </p:nvPr>
        </p:nvSpPr>
        <p:spPr/>
        <p:txBody>
          <a:bodyPr/>
          <a:lstStyle/>
          <a:p>
            <a:fld id="{BFEBEB0A-9E3D-4B14-9782-E2AE3DA60D96}" type="slidenum">
              <a:rPr lang="en-US" smtClean="0"/>
              <a:pPr/>
              <a:t>3</a:t>
            </a:fld>
            <a:endParaRPr lang="en-US"/>
          </a:p>
        </p:txBody>
      </p:sp>
    </p:spTree>
    <p:extLst>
      <p:ext uri="{BB962C8B-B14F-4D97-AF65-F5344CB8AC3E}">
        <p14:creationId xmlns:p14="http://schemas.microsoft.com/office/powerpoint/2010/main" val="3785914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Πρόταση επιτροπής πολιτών</a:t>
            </a:r>
            <a:endParaRPr lang="en-US" dirty="0"/>
          </a:p>
        </p:txBody>
      </p:sp>
      <p:sp>
        <p:nvSpPr>
          <p:cNvPr id="3" name="Content Placeholder 2"/>
          <p:cNvSpPr>
            <a:spLocks noGrp="1"/>
          </p:cNvSpPr>
          <p:nvPr>
            <p:ph idx="1"/>
          </p:nvPr>
        </p:nvSpPr>
        <p:spPr/>
        <p:txBody>
          <a:bodyPr/>
          <a:lstStyle/>
          <a:p>
            <a:r>
              <a:rPr lang="el-GR" dirty="0"/>
              <a:t>Ο Δήμαρχος των Πληβείων, </a:t>
            </a:r>
            <a:r>
              <a:rPr lang="fr-FR" dirty="0" err="1"/>
              <a:t>Terentilius</a:t>
            </a:r>
            <a:r>
              <a:rPr lang="fr-FR" dirty="0"/>
              <a:t> Harsa</a:t>
            </a:r>
            <a:r>
              <a:rPr lang="el-GR" dirty="0"/>
              <a:t>, προτείνει να συγκροτηθεί επιτροπή πολιτών για την συλλογή και δημοσίευση του δικαίου</a:t>
            </a:r>
          </a:p>
          <a:p>
            <a:r>
              <a:rPr lang="el-GR" dirty="0"/>
              <a:t>συναντά την έντονη αντίδραση των Πατρικίων, οδηγώντας τις δύο τάξεις σε δεκαετή σύγκρουση. </a:t>
            </a:r>
          </a:p>
          <a:p>
            <a:r>
              <a:rPr lang="el-GR" dirty="0"/>
              <a:t>Ο τελικός συμβιβασμός τους, μετά και τη νέα απειλή των Πληβείων για αποχώρηση από τη Ρώμη, θα ανοίξει το δρόμο για την πρώτη καταγραφή του δικαίου στην ιστορία της πόλης. </a:t>
            </a:r>
            <a:endParaRPr lang="en-US" dirty="0"/>
          </a:p>
          <a:p>
            <a:endParaRPr lang="en-US" dirty="0"/>
          </a:p>
        </p:txBody>
      </p:sp>
      <p:sp>
        <p:nvSpPr>
          <p:cNvPr id="4" name="Slide Number Placeholder 3">
            <a:extLst>
              <a:ext uri="{FF2B5EF4-FFF2-40B4-BE49-F238E27FC236}">
                <a16:creationId xmlns:a16="http://schemas.microsoft.com/office/drawing/2014/main" id="{036CE164-6714-6745-9BDA-ACDEB5BF8220}"/>
              </a:ext>
            </a:extLst>
          </p:cNvPr>
          <p:cNvSpPr>
            <a:spLocks noGrp="1"/>
          </p:cNvSpPr>
          <p:nvPr>
            <p:ph type="sldNum" sz="quarter" idx="12"/>
          </p:nvPr>
        </p:nvSpPr>
        <p:spPr/>
        <p:txBody>
          <a:bodyPr/>
          <a:lstStyle/>
          <a:p>
            <a:fld id="{BFEBEB0A-9E3D-4B14-9782-E2AE3DA60D96}" type="slidenum">
              <a:rPr lang="en-US" smtClean="0"/>
              <a:pPr/>
              <a:t>30</a:t>
            </a:fld>
            <a:endParaRPr lang="en-US"/>
          </a:p>
        </p:txBody>
      </p:sp>
    </p:spTree>
    <p:extLst>
      <p:ext uri="{BB962C8B-B14F-4D97-AF65-F5344CB8AC3E}">
        <p14:creationId xmlns:p14="http://schemas.microsoft.com/office/powerpoint/2010/main" val="3474374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αποστολή στην Ελλάδα</a:t>
            </a:r>
            <a:endParaRPr lang="en-US" dirty="0"/>
          </a:p>
        </p:txBody>
      </p:sp>
      <p:sp>
        <p:nvSpPr>
          <p:cNvPr id="3" name="Content Placeholder 2"/>
          <p:cNvSpPr>
            <a:spLocks noGrp="1"/>
          </p:cNvSpPr>
          <p:nvPr>
            <p:ph idx="1"/>
          </p:nvPr>
        </p:nvSpPr>
        <p:spPr/>
        <p:txBody>
          <a:bodyPr>
            <a:normAutofit/>
          </a:bodyPr>
          <a:lstStyle/>
          <a:p>
            <a:r>
              <a:rPr lang="el-GR" dirty="0"/>
              <a:t>455 π.Χ. οι Ρωμαίοι έστειλαν αρχικά μία πρεσβεία τριών διακεκριμένων ανδρών στην Αθήνα, για να μελετήσει τη </a:t>
            </a:r>
            <a:r>
              <a:rPr lang="el-GR" dirty="0" err="1"/>
              <a:t>Σολώνεια</a:t>
            </a:r>
            <a:r>
              <a:rPr lang="el-GR" dirty="0"/>
              <a:t> νομοθεσία. </a:t>
            </a:r>
          </a:p>
          <a:p>
            <a:r>
              <a:rPr lang="el-GR" dirty="0"/>
              <a:t>Η παράδοση αυτή αμφισβητείται, και αντιλήψεις που θα καταγραφούν για πρώτη φορά, όπως η ισότητα ενώπιον του νόμου, η εισαγωγή της προβλεπόμενης στο νόμο ποινής (</a:t>
            </a:r>
            <a:r>
              <a:rPr lang="el-GR" i="1" dirty="0" err="1"/>
              <a:t>poena</a:t>
            </a:r>
            <a:r>
              <a:rPr lang="el-GR" dirty="0"/>
              <a:t>) αντί της αντεκδίκησης, η καταγραφή των "δικονομικών" κανόνων εισαγωγής των δικών, μπορούν να θεωρηθούν στοιχεία ελληνικής εμπνεύσεως.</a:t>
            </a:r>
            <a:endParaRPr lang="en-US" dirty="0"/>
          </a:p>
          <a:p>
            <a:endParaRPr lang="en-US" dirty="0"/>
          </a:p>
        </p:txBody>
      </p:sp>
      <p:sp>
        <p:nvSpPr>
          <p:cNvPr id="4" name="Slide Number Placeholder 3">
            <a:extLst>
              <a:ext uri="{FF2B5EF4-FFF2-40B4-BE49-F238E27FC236}">
                <a16:creationId xmlns:a16="http://schemas.microsoft.com/office/drawing/2014/main" id="{FC18EDD2-E0EF-034E-8D3E-4608C7F4C6F0}"/>
              </a:ext>
            </a:extLst>
          </p:cNvPr>
          <p:cNvSpPr>
            <a:spLocks noGrp="1"/>
          </p:cNvSpPr>
          <p:nvPr>
            <p:ph type="sldNum" sz="quarter" idx="12"/>
          </p:nvPr>
        </p:nvSpPr>
        <p:spPr/>
        <p:txBody>
          <a:bodyPr/>
          <a:lstStyle/>
          <a:p>
            <a:fld id="{BFEBEB0A-9E3D-4B14-9782-E2AE3DA60D96}" type="slidenum">
              <a:rPr lang="en-US" smtClean="0"/>
              <a:pPr/>
              <a:t>31</a:t>
            </a:fld>
            <a:endParaRPr lang="en-US"/>
          </a:p>
        </p:txBody>
      </p:sp>
    </p:spTree>
    <p:extLst>
      <p:ext uri="{BB962C8B-B14F-4D97-AF65-F5344CB8AC3E}">
        <p14:creationId xmlns:p14="http://schemas.microsoft.com/office/powerpoint/2010/main" val="577456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Ελληνικές επιρροές;</a:t>
            </a:r>
            <a:endParaRPr lang="en-US" dirty="0"/>
          </a:p>
        </p:txBody>
      </p:sp>
      <p:sp>
        <p:nvSpPr>
          <p:cNvPr id="3" name="Content Placeholder 2"/>
          <p:cNvSpPr>
            <a:spLocks noGrp="1"/>
          </p:cNvSpPr>
          <p:nvPr>
            <p:ph idx="1"/>
          </p:nvPr>
        </p:nvSpPr>
        <p:spPr/>
        <p:txBody>
          <a:bodyPr>
            <a:normAutofit lnSpcReduction="10000"/>
          </a:bodyPr>
          <a:lstStyle/>
          <a:p>
            <a:r>
              <a:rPr lang="el-GR" dirty="0"/>
              <a:t>Ο Κικέρων (</a:t>
            </a:r>
            <a:r>
              <a:rPr lang="fr-CA" i="1" dirty="0"/>
              <a:t>De </a:t>
            </a:r>
            <a:r>
              <a:rPr lang="fr-CA" i="1" dirty="0" err="1"/>
              <a:t>legibus</a:t>
            </a:r>
            <a:r>
              <a:rPr lang="el-GR" dirty="0"/>
              <a:t>, 2.23.58) και ο </a:t>
            </a:r>
            <a:r>
              <a:rPr lang="el-GR" dirty="0" err="1"/>
              <a:t>Γαϊος</a:t>
            </a:r>
            <a:r>
              <a:rPr lang="el-GR" dirty="0"/>
              <a:t> (</a:t>
            </a:r>
            <a:r>
              <a:rPr lang="fr-CA" i="1" dirty="0"/>
              <a:t>Ad </a:t>
            </a:r>
            <a:r>
              <a:rPr lang="fr-CA" i="1" dirty="0" err="1"/>
              <a:t>legem</a:t>
            </a:r>
            <a:r>
              <a:rPr lang="fr-CA" i="1" dirty="0"/>
              <a:t> XII </a:t>
            </a:r>
            <a:r>
              <a:rPr lang="fr-CA" i="1" dirty="0" err="1"/>
              <a:t>Tabularum</a:t>
            </a:r>
            <a:r>
              <a:rPr lang="el-GR" i="1" dirty="0"/>
              <a:t>, </a:t>
            </a:r>
            <a:r>
              <a:rPr lang="fr-CA" i="1" dirty="0"/>
              <a:t>D</a:t>
            </a:r>
            <a:r>
              <a:rPr lang="el-GR" i="1" dirty="0"/>
              <a:t>.</a:t>
            </a:r>
            <a:r>
              <a:rPr lang="el-GR" dirty="0"/>
              <a:t>10.1.13, 42.22.7), αναφέρουν </a:t>
            </a:r>
            <a:r>
              <a:rPr lang="el-GR" dirty="0" err="1"/>
              <a:t>συγκεκριμμένες</a:t>
            </a:r>
            <a:r>
              <a:rPr lang="el-GR" dirty="0"/>
              <a:t> διατάξεις του </a:t>
            </a:r>
            <a:r>
              <a:rPr lang="el-GR" dirty="0" err="1"/>
              <a:t>Δωδεκαδέλτου</a:t>
            </a:r>
            <a:r>
              <a:rPr lang="el-GR" dirty="0"/>
              <a:t> που θεωρούν ότι έχουν ως πρότυπό τους τη νομοθεσία του Σόλωνα:</a:t>
            </a:r>
          </a:p>
          <a:p>
            <a:r>
              <a:rPr lang="el-GR" dirty="0"/>
              <a:t>τις αποστάσεις που πρέπει να τηρούνται ανάμεσα σε γειτονικά ακίνητα, την απαγόρευση ταφής νεκρών μέσα στις πόλεις. </a:t>
            </a:r>
          </a:p>
          <a:p>
            <a:r>
              <a:rPr lang="el-GR" dirty="0"/>
              <a:t>Ο Γάιος, σχολιάζοντας το δικαίωμα του </a:t>
            </a:r>
            <a:r>
              <a:rPr lang="el-GR" dirty="0" err="1"/>
              <a:t>συνέρχεσθαι</a:t>
            </a:r>
            <a:r>
              <a:rPr lang="el-GR" dirty="0"/>
              <a:t> στο Δωδεκάδελτο, αναφέρει πως “</a:t>
            </a:r>
            <a:r>
              <a:rPr lang="fr-CA" dirty="0"/>
              <a:t>ex lege </a:t>
            </a:r>
            <a:r>
              <a:rPr lang="fr-CA" dirty="0" err="1"/>
              <a:t>Solonis</a:t>
            </a:r>
            <a:r>
              <a:rPr lang="fr-CA" dirty="0"/>
              <a:t> translata esse</a:t>
            </a:r>
            <a:r>
              <a:rPr lang="el-GR" dirty="0"/>
              <a:t>”.</a:t>
            </a:r>
            <a:endParaRPr lang="en-US" dirty="0"/>
          </a:p>
          <a:p>
            <a:endParaRPr lang="en-US" dirty="0"/>
          </a:p>
        </p:txBody>
      </p:sp>
      <p:sp>
        <p:nvSpPr>
          <p:cNvPr id="4" name="Slide Number Placeholder 3">
            <a:extLst>
              <a:ext uri="{FF2B5EF4-FFF2-40B4-BE49-F238E27FC236}">
                <a16:creationId xmlns:a16="http://schemas.microsoft.com/office/drawing/2014/main" id="{6FAA95C1-7F10-F54D-8242-F981713F1C21}"/>
              </a:ext>
            </a:extLst>
          </p:cNvPr>
          <p:cNvSpPr>
            <a:spLocks noGrp="1"/>
          </p:cNvSpPr>
          <p:nvPr>
            <p:ph type="sldNum" sz="quarter" idx="12"/>
          </p:nvPr>
        </p:nvSpPr>
        <p:spPr/>
        <p:txBody>
          <a:bodyPr/>
          <a:lstStyle/>
          <a:p>
            <a:fld id="{BFEBEB0A-9E3D-4B14-9782-E2AE3DA60D96}" type="slidenum">
              <a:rPr lang="en-US" smtClean="0"/>
              <a:pPr/>
              <a:t>32</a:t>
            </a:fld>
            <a:endParaRPr lang="en-US"/>
          </a:p>
        </p:txBody>
      </p:sp>
    </p:spTree>
    <p:extLst>
      <p:ext uri="{BB962C8B-B14F-4D97-AF65-F5344CB8AC3E}">
        <p14:creationId xmlns:p14="http://schemas.microsoft.com/office/powerpoint/2010/main" val="2576786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επιτροπή των </a:t>
            </a:r>
            <a:r>
              <a:rPr lang="fr-FR" i="1" dirty="0" err="1"/>
              <a:t>Decemviri</a:t>
            </a:r>
            <a:endParaRPr lang="en-US" dirty="0"/>
          </a:p>
        </p:txBody>
      </p:sp>
      <p:sp>
        <p:nvSpPr>
          <p:cNvPr id="3" name="Content Placeholder 2"/>
          <p:cNvSpPr>
            <a:spLocks noGrp="1"/>
          </p:cNvSpPr>
          <p:nvPr>
            <p:ph idx="1"/>
          </p:nvPr>
        </p:nvSpPr>
        <p:spPr/>
        <p:txBody>
          <a:bodyPr>
            <a:noAutofit/>
          </a:bodyPr>
          <a:lstStyle/>
          <a:p>
            <a:r>
              <a:rPr lang="el-GR" sz="1800" dirty="0"/>
              <a:t>Οι πρέσβεις επέστρεψαν στη Ρώμη τρία χρόνια αργότερα (451 π.Χ.), όπου παρουσίασαν τα ευρήματά τους</a:t>
            </a:r>
          </a:p>
          <a:p>
            <a:r>
              <a:rPr lang="el-GR" sz="1800" dirty="0"/>
              <a:t>Εκλέγεται από τη λαϊκή συνέλευση δεκαμελής νομοθετική επιτροπή (</a:t>
            </a:r>
            <a:r>
              <a:rPr lang="en-US" sz="1800" i="1" dirty="0" err="1"/>
              <a:t>decem</a:t>
            </a:r>
            <a:r>
              <a:rPr lang="el-GR" sz="1800" i="1" dirty="0" err="1"/>
              <a:t>viri</a:t>
            </a:r>
            <a:r>
              <a:rPr lang="el-GR" sz="1800" i="1" dirty="0"/>
              <a:t> </a:t>
            </a:r>
            <a:r>
              <a:rPr lang="el-GR" sz="1800" i="1" dirty="0" err="1"/>
              <a:t>legibus</a:t>
            </a:r>
            <a:r>
              <a:rPr lang="el-GR" sz="1800" i="1" dirty="0"/>
              <a:t> </a:t>
            </a:r>
            <a:r>
              <a:rPr lang="el-GR" sz="1800" i="1" dirty="0" err="1"/>
              <a:t>scribundis</a:t>
            </a:r>
            <a:r>
              <a:rPr lang="el-GR" sz="1800" dirty="0"/>
              <a:t>), αποτελούμενη από Πατρικίους για να συντάξουν νόμους που θα ίσχυαν για όλους.</a:t>
            </a:r>
          </a:p>
          <a:p>
            <a:r>
              <a:rPr lang="el-GR" sz="1800" dirty="0"/>
              <a:t>Οι λοιπές εξουσίες όλων των αρχόντων προσωρινά αναστέλλονται και ανατίθενται στη νομοπαρασκευαστική επιτροπή.</a:t>
            </a:r>
            <a:r>
              <a:rPr lang="en-US" sz="1800" dirty="0"/>
              <a:t> </a:t>
            </a:r>
            <a:r>
              <a:rPr lang="el-GR" sz="1800" dirty="0"/>
              <a:t> </a:t>
            </a:r>
          </a:p>
          <a:p>
            <a:r>
              <a:rPr lang="el-GR" sz="1800" dirty="0"/>
              <a:t>Στο τέλος του 450 π.Χ., οι </a:t>
            </a:r>
            <a:r>
              <a:rPr lang="el-GR" sz="1800" i="1" dirty="0" err="1"/>
              <a:t>decemviri</a:t>
            </a:r>
            <a:r>
              <a:rPr lang="el-GR" sz="1800" dirty="0"/>
              <a:t> δημοσιοποίησαν τις διατάξεις που είχαν συγκεντρώσει σε δέκα πίνακες (</a:t>
            </a:r>
            <a:r>
              <a:rPr lang="el-GR" sz="1800" dirty="0" err="1"/>
              <a:t>δέλτους</a:t>
            </a:r>
            <a:r>
              <a:rPr lang="el-GR" sz="1800" dirty="0"/>
              <a:t>) οι οποίες κυρώθηκαν ως νόμος από τη λαϊκή συνέλευση (</a:t>
            </a:r>
            <a:r>
              <a:rPr lang="fr-FR" sz="1800" i="1" dirty="0" err="1"/>
              <a:t>Comitia</a:t>
            </a:r>
            <a:r>
              <a:rPr lang="fr-FR" sz="1800" i="1" dirty="0"/>
              <a:t> </a:t>
            </a:r>
            <a:r>
              <a:rPr lang="fr-FR" sz="1800" i="1" dirty="0" err="1"/>
              <a:t>Curiata</a:t>
            </a:r>
            <a:r>
              <a:rPr lang="fr-FR" sz="1800" dirty="0"/>
              <a:t>), </a:t>
            </a:r>
            <a:endParaRPr lang="el-GR" sz="1800" dirty="0"/>
          </a:p>
          <a:p>
            <a:r>
              <a:rPr lang="el-GR" sz="1800" dirty="0"/>
              <a:t>Αποτελεί </a:t>
            </a:r>
            <a:r>
              <a:rPr lang="fr-FR" sz="1800" dirty="0"/>
              <a:t>τον π</a:t>
            </a:r>
            <a:r>
              <a:rPr lang="fr-FR" sz="1800" dirty="0" err="1"/>
              <a:t>ρώτο</a:t>
            </a:r>
            <a:r>
              <a:rPr lang="fr-FR" sz="1800" dirty="0"/>
              <a:t> ψηφισμένο απ</a:t>
            </a:r>
            <a:r>
              <a:rPr lang="fr-FR" sz="1800" dirty="0" err="1"/>
              <a:t>ό</a:t>
            </a:r>
            <a:r>
              <a:rPr lang="fr-FR" sz="1800" dirty="0"/>
              <a:t> το λα</a:t>
            </a:r>
            <a:r>
              <a:rPr lang="fr-FR" sz="1800" dirty="0" err="1"/>
              <a:t>ό</a:t>
            </a:r>
            <a:r>
              <a:rPr lang="fr-FR" sz="1800" dirty="0"/>
              <a:t> νόμο (</a:t>
            </a:r>
            <a:r>
              <a:rPr lang="fr-FR" sz="1800" i="1" dirty="0"/>
              <a:t>lex </a:t>
            </a:r>
            <a:r>
              <a:rPr lang="fr-FR" sz="1800" i="1" dirty="0" err="1"/>
              <a:t>rogata</a:t>
            </a:r>
            <a:r>
              <a:rPr lang="fr-FR" sz="1800" dirty="0"/>
              <a:t>) της Ρώμης</a:t>
            </a:r>
            <a:r>
              <a:rPr lang="el-GR" sz="1800" dirty="0"/>
              <a:t>. </a:t>
            </a:r>
            <a:endParaRPr lang="en-US" sz="1800" dirty="0"/>
          </a:p>
        </p:txBody>
      </p:sp>
      <p:sp>
        <p:nvSpPr>
          <p:cNvPr id="4" name="Slide Number Placeholder 3">
            <a:extLst>
              <a:ext uri="{FF2B5EF4-FFF2-40B4-BE49-F238E27FC236}">
                <a16:creationId xmlns:a16="http://schemas.microsoft.com/office/drawing/2014/main" id="{9A8027D8-DD85-FA48-BDF2-F2607157BAED}"/>
              </a:ext>
            </a:extLst>
          </p:cNvPr>
          <p:cNvSpPr>
            <a:spLocks noGrp="1"/>
          </p:cNvSpPr>
          <p:nvPr>
            <p:ph type="sldNum" sz="quarter" idx="12"/>
          </p:nvPr>
        </p:nvSpPr>
        <p:spPr/>
        <p:txBody>
          <a:bodyPr/>
          <a:lstStyle/>
          <a:p>
            <a:fld id="{BFEBEB0A-9E3D-4B14-9782-E2AE3DA60D96}" type="slidenum">
              <a:rPr lang="en-US" smtClean="0"/>
              <a:pPr/>
              <a:t>33</a:t>
            </a:fld>
            <a:endParaRPr lang="en-US"/>
          </a:p>
        </p:txBody>
      </p:sp>
    </p:spTree>
    <p:extLst>
      <p:ext uri="{BB962C8B-B14F-4D97-AF65-F5344CB8AC3E}">
        <p14:creationId xmlns:p14="http://schemas.microsoft.com/office/powerpoint/2010/main" val="1532163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Δωδεκάδελτος</a:t>
            </a:r>
            <a:r>
              <a:rPr lang="el-GR" dirty="0"/>
              <a:t>-δημοσιότητα</a:t>
            </a:r>
            <a:endParaRPr lang="en-US" dirty="0"/>
          </a:p>
        </p:txBody>
      </p:sp>
      <p:sp>
        <p:nvSpPr>
          <p:cNvPr id="3" name="Content Placeholder 2"/>
          <p:cNvSpPr>
            <a:spLocks noGrp="1"/>
          </p:cNvSpPr>
          <p:nvPr>
            <p:ph idx="1"/>
          </p:nvPr>
        </p:nvSpPr>
        <p:spPr/>
        <p:txBody>
          <a:bodyPr>
            <a:normAutofit lnSpcReduction="10000"/>
          </a:bodyPr>
          <a:lstStyle/>
          <a:p>
            <a:r>
              <a:rPr lang="el-GR" dirty="0"/>
              <a:t>Οι</a:t>
            </a:r>
            <a:r>
              <a:rPr lang="fr-CA" dirty="0"/>
              <a:t> </a:t>
            </a:r>
            <a:r>
              <a:rPr lang="fr-CA" dirty="0" err="1"/>
              <a:t>decemviri</a:t>
            </a:r>
            <a:r>
              <a:rPr lang="fr-CA" dirty="0"/>
              <a:t> </a:t>
            </a:r>
            <a:r>
              <a:rPr lang="el-GR" dirty="0"/>
              <a:t>ζήτησαν να αναλάβει την εξουσία μία νέα επιτροπή πολιτών για ένα ακόμα έτος, προκειμένου να συμπληρώσει τη νομοθεσία, όπως και έγινε, με τη σύνταξη άλλων δύο </a:t>
            </a:r>
            <a:r>
              <a:rPr lang="el-GR" dirty="0" err="1"/>
              <a:t>δέλτων</a:t>
            </a:r>
            <a:r>
              <a:rPr lang="el-GR" dirty="0"/>
              <a:t>. </a:t>
            </a:r>
          </a:p>
          <a:p>
            <a:r>
              <a:rPr lang="el-GR" dirty="0"/>
              <a:t>Το σύνολο των νόμων αυτών (10+2 </a:t>
            </a:r>
            <a:r>
              <a:rPr lang="el-GR" dirty="0" err="1"/>
              <a:t>δέλτοι</a:t>
            </a:r>
            <a:r>
              <a:rPr lang="el-GR" dirty="0"/>
              <a:t>), ονομάστηκε </a:t>
            </a:r>
            <a:r>
              <a:rPr lang="el-GR" b="1" dirty="0" err="1"/>
              <a:t>Δωδεκάδελτος</a:t>
            </a:r>
            <a:r>
              <a:rPr lang="el-GR" b="1" dirty="0"/>
              <a:t> νόμος (</a:t>
            </a:r>
            <a:r>
              <a:rPr lang="el-GR" b="1" i="1" dirty="0"/>
              <a:t>Lex </a:t>
            </a:r>
            <a:r>
              <a:rPr lang="el-GR" b="1" i="1" dirty="0" err="1"/>
              <a:t>Duodecim</a:t>
            </a:r>
            <a:r>
              <a:rPr lang="el-GR" b="1" i="1" dirty="0"/>
              <a:t> </a:t>
            </a:r>
            <a:r>
              <a:rPr lang="el-GR" b="1" i="1" dirty="0" err="1"/>
              <a:t>Tabularum</a:t>
            </a:r>
            <a:r>
              <a:rPr lang="el-GR" b="1" dirty="0"/>
              <a:t>)</a:t>
            </a:r>
            <a:r>
              <a:rPr lang="el-GR" dirty="0"/>
              <a:t>. </a:t>
            </a:r>
          </a:p>
          <a:p>
            <a:r>
              <a:rPr lang="el-GR" dirty="0"/>
              <a:t>Οι δώδεκα πινακίδες αναρτήθηκαν στην καρδιά της Ρώμης, στο </a:t>
            </a:r>
            <a:r>
              <a:rPr lang="fr-FR" dirty="0"/>
              <a:t>Forum</a:t>
            </a:r>
            <a:r>
              <a:rPr lang="el-GR" dirty="0"/>
              <a:t>, κοντά στο δημόσιο βήμα των ρητόρων (</a:t>
            </a:r>
            <a:r>
              <a:rPr lang="en-US" i="1" dirty="0"/>
              <a:t>R</a:t>
            </a:r>
            <a:r>
              <a:rPr lang="fr-FR" i="1" dirty="0" err="1"/>
              <a:t>ostra</a:t>
            </a:r>
            <a:r>
              <a:rPr lang="el-GR" dirty="0"/>
              <a:t>), ώστε να είναι ορατές και προσβάσιμες σε όλους.</a:t>
            </a:r>
            <a:endParaRPr lang="en-US" dirty="0"/>
          </a:p>
          <a:p>
            <a:endParaRPr lang="en-US" dirty="0"/>
          </a:p>
        </p:txBody>
      </p:sp>
      <p:sp>
        <p:nvSpPr>
          <p:cNvPr id="4" name="Slide Number Placeholder 3">
            <a:extLst>
              <a:ext uri="{FF2B5EF4-FFF2-40B4-BE49-F238E27FC236}">
                <a16:creationId xmlns:a16="http://schemas.microsoft.com/office/drawing/2014/main" id="{049D7B66-9AAC-0840-BF9C-04234C83B6AC}"/>
              </a:ext>
            </a:extLst>
          </p:cNvPr>
          <p:cNvSpPr>
            <a:spLocks noGrp="1"/>
          </p:cNvSpPr>
          <p:nvPr>
            <p:ph type="sldNum" sz="quarter" idx="12"/>
          </p:nvPr>
        </p:nvSpPr>
        <p:spPr/>
        <p:txBody>
          <a:bodyPr/>
          <a:lstStyle/>
          <a:p>
            <a:fld id="{BFEBEB0A-9E3D-4B14-9782-E2AE3DA60D96}" type="slidenum">
              <a:rPr lang="en-US" smtClean="0"/>
              <a:pPr/>
              <a:t>34</a:t>
            </a:fld>
            <a:endParaRPr lang="en-US"/>
          </a:p>
        </p:txBody>
      </p:sp>
    </p:spTree>
    <p:extLst>
      <p:ext uri="{BB962C8B-B14F-4D97-AF65-F5344CB8AC3E}">
        <p14:creationId xmlns:p14="http://schemas.microsoft.com/office/powerpoint/2010/main" val="614947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a:t>«Πηγή κάθε δημοσίου και ιδιωτικού δικαίου» (Τίτος Λίβιος)</a:t>
            </a:r>
            <a:endParaRPr lang="en-US" sz="3600" dirty="0"/>
          </a:p>
        </p:txBody>
      </p:sp>
      <p:sp>
        <p:nvSpPr>
          <p:cNvPr id="3" name="Content Placeholder 2"/>
          <p:cNvSpPr>
            <a:spLocks noGrp="1"/>
          </p:cNvSpPr>
          <p:nvPr>
            <p:ph idx="1"/>
          </p:nvPr>
        </p:nvSpPr>
        <p:spPr>
          <a:xfrm>
            <a:off x="1089024" y="1801906"/>
            <a:ext cx="7568502" cy="5056094"/>
          </a:xfrm>
        </p:spPr>
        <p:txBody>
          <a:bodyPr>
            <a:normAutofit fontScale="85000" lnSpcReduction="10000"/>
          </a:bodyPr>
          <a:lstStyle/>
          <a:p>
            <a:r>
              <a:rPr lang="el-GR" dirty="0"/>
              <a:t>Αν και ονομάζεται νόμος (</a:t>
            </a:r>
            <a:r>
              <a:rPr lang="el-GR" i="1" dirty="0"/>
              <a:t>lex</a:t>
            </a:r>
            <a:r>
              <a:rPr lang="el-GR" dirty="0"/>
              <a:t>), ο </a:t>
            </a:r>
            <a:r>
              <a:rPr lang="el-GR" dirty="0" err="1"/>
              <a:t>Δωδεκάδελτος</a:t>
            </a:r>
            <a:r>
              <a:rPr lang="el-GR" dirty="0"/>
              <a:t> διαφέρει από κάθε άλλη μετέπειτα ρωμαϊκή νομοθεσία</a:t>
            </a:r>
          </a:p>
          <a:p>
            <a:r>
              <a:rPr lang="el-GR" dirty="0"/>
              <a:t>περιλαμβάνει διατάξεις που ρυθμίζουν διαφορετικά θέματα, τόσο δικονομικού όσο και ουσιαστικού δικαίου. </a:t>
            </a:r>
          </a:p>
          <a:p>
            <a:r>
              <a:rPr lang="el-GR" dirty="0"/>
              <a:t>Αποτελεί μία καταγραφή των κοινά συμφωνημένων και δημοσιοποιημένων κανόνων επίλυσης διαφορών, προσδιορίζοντας κατ' αρχάς τις διαδικαστικές λεπτομέρειες προσφυγής στη δικαιοσύνη και τις περιπτώσεις για τις οποίες μπορούσε να ζητηθεί έννομη προστασία με την άσκηση αγωγών. </a:t>
            </a:r>
          </a:p>
          <a:p>
            <a:r>
              <a:rPr lang="el-GR" dirty="0"/>
              <a:t>Μπορεί να παρομοιαστεί με "κώδικα" νόμων, αν και δεν ήταν εξαντλητικός, καθώς σημαντικά πεδία των ιδιωτικών σχέσεων -– όπως η κτήση κυριότητας – συνέχισαν να ρυθμίζονται μόνον εθιμικά, ίσως και εσκεμμένα, προκειμένου να μην θιγούν παραδοσιακά πεδία προνομίων των Πατρικίων. </a:t>
            </a:r>
            <a:endParaRPr lang="en-US" dirty="0"/>
          </a:p>
          <a:p>
            <a:endParaRPr lang="en-US" dirty="0"/>
          </a:p>
        </p:txBody>
      </p:sp>
      <p:sp>
        <p:nvSpPr>
          <p:cNvPr id="4" name="Slide Number Placeholder 3">
            <a:extLst>
              <a:ext uri="{FF2B5EF4-FFF2-40B4-BE49-F238E27FC236}">
                <a16:creationId xmlns:a16="http://schemas.microsoft.com/office/drawing/2014/main" id="{7AF0B90D-DEC3-1C4C-B855-C9AD5B4A8D90}"/>
              </a:ext>
            </a:extLst>
          </p:cNvPr>
          <p:cNvSpPr>
            <a:spLocks noGrp="1"/>
          </p:cNvSpPr>
          <p:nvPr>
            <p:ph type="sldNum" sz="quarter" idx="12"/>
          </p:nvPr>
        </p:nvSpPr>
        <p:spPr/>
        <p:txBody>
          <a:bodyPr/>
          <a:lstStyle/>
          <a:p>
            <a:fld id="{BFEBEB0A-9E3D-4B14-9782-E2AE3DA60D96}" type="slidenum">
              <a:rPr lang="en-US" smtClean="0"/>
              <a:pPr/>
              <a:t>35</a:t>
            </a:fld>
            <a:endParaRPr lang="en-US"/>
          </a:p>
        </p:txBody>
      </p:sp>
    </p:spTree>
    <p:extLst>
      <p:ext uri="{BB962C8B-B14F-4D97-AF65-F5344CB8AC3E}">
        <p14:creationId xmlns:p14="http://schemas.microsoft.com/office/powerpoint/2010/main" val="1591190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σημασία του </a:t>
            </a:r>
            <a:r>
              <a:rPr lang="el-GR" dirty="0" err="1"/>
              <a:t>Δωδεκαδέλτου</a:t>
            </a:r>
            <a:endParaRPr lang="en-US" dirty="0"/>
          </a:p>
        </p:txBody>
      </p:sp>
      <p:sp>
        <p:nvSpPr>
          <p:cNvPr id="3" name="Content Placeholder 2"/>
          <p:cNvSpPr>
            <a:spLocks noGrp="1"/>
          </p:cNvSpPr>
          <p:nvPr>
            <p:ph idx="1"/>
          </p:nvPr>
        </p:nvSpPr>
        <p:spPr>
          <a:xfrm>
            <a:off x="1089024" y="1801906"/>
            <a:ext cx="7814300" cy="5056094"/>
          </a:xfrm>
        </p:spPr>
        <p:txBody>
          <a:bodyPr>
            <a:normAutofit fontScale="70000" lnSpcReduction="20000"/>
          </a:bodyPr>
          <a:lstStyle/>
          <a:p>
            <a:r>
              <a:rPr lang="el-GR" dirty="0"/>
              <a:t> Οι Ρωμαίοι σέβονται τον Δωδεκάδελτο περισσότερο απ' οτιδήποτε άλλο, θεωρώντας τον θεμέλιο λίθο του δικαίου τους.</a:t>
            </a:r>
          </a:p>
          <a:p>
            <a:r>
              <a:rPr lang="el-GR" dirty="0"/>
              <a:t> Ο Κικέρων αναφέρει ότι την παλαιά εποχή οι μαθητές τον αποστήθιζαν στο σχολείο. </a:t>
            </a:r>
          </a:p>
          <a:p>
            <a:r>
              <a:rPr lang="el-GR" dirty="0"/>
              <a:t>Η καταγραφή και δημοσιοποίηση των βασικών κανόνων δικαίου που ρύθμιζαν τις ανθρώπινες σχέσεις, αποτύπωσε στοιχειώδη δικαιώματα των πολιτών, ενισχύοντας την ασφάλεια δικαίου.</a:t>
            </a:r>
          </a:p>
          <a:p>
            <a:r>
              <a:rPr lang="el-GR" dirty="0"/>
              <a:t> Η δημοσιοποίηση των βασικών κανόνων δικονομικού και ουσιαστικού δικαίου διευκόλυνε την προσφυγή στη δικαιοσύνη, όσο και αν το δίκαιο θα χρειαστεί στη συνέχεια τις διορθωτικές παρεμβάσεις των Πραιτόρων και την ερμηνεία των νομομαθών, για να καταστεί πιο λειτουργικό στην πράξη. </a:t>
            </a:r>
          </a:p>
          <a:p>
            <a:r>
              <a:rPr lang="el-GR" dirty="0"/>
              <a:t> Η χρήση γενικών εκφράσεων είναι χαρακτηριστική της εισαγωγής στη Ρώμη της ελληνικής προελεύσεως </a:t>
            </a:r>
            <a:r>
              <a:rPr lang="el-GR" i="1" dirty="0" err="1"/>
              <a:t>ἰσονομίας</a:t>
            </a:r>
            <a:r>
              <a:rPr lang="el-GR" i="1" dirty="0"/>
              <a:t>, </a:t>
            </a:r>
            <a:r>
              <a:rPr lang="el-GR" dirty="0"/>
              <a:t>μίας νέας αντίληψης περί ισότητας των πολιτών ενώπιον του νόμου. </a:t>
            </a:r>
          </a:p>
          <a:p>
            <a:r>
              <a:rPr lang="el-GR" dirty="0"/>
              <a:t>Η ποινική δικαιοδοσία επί εγκλημάτων κοινών και πολιτικών, </a:t>
            </a:r>
            <a:r>
              <a:rPr lang="el-GR" dirty="0" err="1"/>
              <a:t>εκφεύγοντας</a:t>
            </a:r>
            <a:r>
              <a:rPr lang="el-GR" dirty="0"/>
              <a:t> από τη δικαιοδοσία των Υπάτων, περιήλθε στην κρίση της λαϊκής συνέλευσης (</a:t>
            </a:r>
            <a:r>
              <a:rPr lang="fr-FR" i="1" dirty="0" err="1"/>
              <a:t>comitia</a:t>
            </a:r>
            <a:r>
              <a:rPr lang="fr-FR" i="1" dirty="0"/>
              <a:t> </a:t>
            </a:r>
            <a:r>
              <a:rPr lang="fr-FR" i="1" dirty="0" err="1"/>
              <a:t>centuriata</a:t>
            </a:r>
            <a:r>
              <a:rPr lang="fr-FR" dirty="0"/>
              <a:t>)</a:t>
            </a:r>
            <a:r>
              <a:rPr lang="el-GR" dirty="0"/>
              <a:t>. </a:t>
            </a:r>
          </a:p>
          <a:p>
            <a:endParaRPr lang="en-US" dirty="0"/>
          </a:p>
        </p:txBody>
      </p:sp>
      <p:sp>
        <p:nvSpPr>
          <p:cNvPr id="4" name="Slide Number Placeholder 3">
            <a:extLst>
              <a:ext uri="{FF2B5EF4-FFF2-40B4-BE49-F238E27FC236}">
                <a16:creationId xmlns:a16="http://schemas.microsoft.com/office/drawing/2014/main" id="{3D2E3772-DED6-FA4F-8985-29AA1671980E}"/>
              </a:ext>
            </a:extLst>
          </p:cNvPr>
          <p:cNvSpPr>
            <a:spLocks noGrp="1"/>
          </p:cNvSpPr>
          <p:nvPr>
            <p:ph type="sldNum" sz="quarter" idx="12"/>
          </p:nvPr>
        </p:nvSpPr>
        <p:spPr/>
        <p:txBody>
          <a:bodyPr/>
          <a:lstStyle/>
          <a:p>
            <a:fld id="{BFEBEB0A-9E3D-4B14-9782-E2AE3DA60D96}" type="slidenum">
              <a:rPr lang="en-US" smtClean="0"/>
              <a:pPr/>
              <a:t>36</a:t>
            </a:fld>
            <a:endParaRPr lang="en-US"/>
          </a:p>
        </p:txBody>
      </p:sp>
    </p:spTree>
    <p:extLst>
      <p:ext uri="{BB962C8B-B14F-4D97-AF65-F5344CB8AC3E}">
        <p14:creationId xmlns:p14="http://schemas.microsoft.com/office/powerpoint/2010/main" val="1601332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220136282"/>
              </p:ext>
            </p:extLst>
          </p:nvPr>
        </p:nvGraphicFramePr>
        <p:xfrm>
          <a:off x="2497201" y="217704"/>
          <a:ext cx="4149597" cy="6422591"/>
        </p:xfrm>
        <a:graphic>
          <a:graphicData uri="http://schemas.openxmlformats.org/presentationml/2006/ole">
            <mc:AlternateContent xmlns:mc="http://schemas.openxmlformats.org/markup-compatibility/2006">
              <mc:Choice xmlns:v="urn:schemas-microsoft-com:vml" Requires="v">
                <p:oleObj spid="_x0000_s1035" name="Document" r:id="rId3" imgW="5638800" imgH="8724900" progId="Word.Document.12">
                  <p:embed/>
                </p:oleObj>
              </mc:Choice>
              <mc:Fallback>
                <p:oleObj name="Document" r:id="rId3" imgW="5638800" imgH="8724900" progId="Word.Document.12">
                  <p:embed/>
                  <p:pic>
                    <p:nvPicPr>
                      <p:cNvPr id="0" name=""/>
                      <p:cNvPicPr/>
                      <p:nvPr/>
                    </p:nvPicPr>
                    <p:blipFill>
                      <a:blip r:embed="rId4"/>
                      <a:stretch>
                        <a:fillRect/>
                      </a:stretch>
                    </p:blipFill>
                    <p:spPr>
                      <a:xfrm>
                        <a:off x="2497201" y="217704"/>
                        <a:ext cx="4149597" cy="6422591"/>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C404161D-BA50-944F-AB41-7FA5E345C9B3}"/>
              </a:ext>
            </a:extLst>
          </p:cNvPr>
          <p:cNvSpPr>
            <a:spLocks noGrp="1"/>
          </p:cNvSpPr>
          <p:nvPr>
            <p:ph type="sldNum" sz="quarter" idx="12"/>
          </p:nvPr>
        </p:nvSpPr>
        <p:spPr/>
        <p:txBody>
          <a:bodyPr/>
          <a:lstStyle/>
          <a:p>
            <a:fld id="{BFEBEB0A-9E3D-4B14-9782-E2AE3DA60D96}" type="slidenum">
              <a:rPr lang="en-US" smtClean="0"/>
              <a:pPr/>
              <a:t>37</a:t>
            </a:fld>
            <a:endParaRPr lang="en-US"/>
          </a:p>
        </p:txBody>
      </p:sp>
    </p:spTree>
    <p:extLst>
      <p:ext uri="{BB962C8B-B14F-4D97-AF65-F5344CB8AC3E}">
        <p14:creationId xmlns:p14="http://schemas.microsoft.com/office/powerpoint/2010/main" val="1267042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Απαγόρευση επιγαμίας</a:t>
            </a:r>
            <a:endParaRPr lang="en-US" dirty="0"/>
          </a:p>
        </p:txBody>
      </p:sp>
      <p:sp>
        <p:nvSpPr>
          <p:cNvPr id="3" name="Content Placeholder 2"/>
          <p:cNvSpPr>
            <a:spLocks noGrp="1"/>
          </p:cNvSpPr>
          <p:nvPr>
            <p:ph idx="1"/>
          </p:nvPr>
        </p:nvSpPr>
        <p:spPr/>
        <p:txBody>
          <a:bodyPr>
            <a:normAutofit lnSpcReduction="10000"/>
          </a:bodyPr>
          <a:lstStyle/>
          <a:p>
            <a:r>
              <a:rPr lang="el-GR" dirty="0"/>
              <a:t>Το περιεχόμενο του </a:t>
            </a:r>
            <a:r>
              <a:rPr lang="el-GR" dirty="0" err="1"/>
              <a:t>Δωδεκαδέλτου</a:t>
            </a:r>
            <a:r>
              <a:rPr lang="el-GR" dirty="0"/>
              <a:t> υπήρξε αποτέλεσμα συμβιβασμού των τάξεων: </a:t>
            </a:r>
          </a:p>
          <a:p>
            <a:r>
              <a:rPr lang="el-GR" dirty="0"/>
              <a:t>Τέθηκαν περιορισμοί στο </a:t>
            </a:r>
            <a:r>
              <a:rPr lang="fr-FR" i="1" dirty="0"/>
              <a:t>imperium</a:t>
            </a:r>
            <a:r>
              <a:rPr lang="fr-FR" dirty="0"/>
              <a:t> </a:t>
            </a:r>
            <a:r>
              <a:rPr lang="el-GR" dirty="0"/>
              <a:t>των Υπάτων </a:t>
            </a:r>
            <a:endParaRPr lang="fr-CA" dirty="0"/>
          </a:p>
          <a:p>
            <a:r>
              <a:rPr lang="el-GR" dirty="0"/>
              <a:t> Θεσπίστηκαν τα βασικά εχέγγυα για την απονομή της δικαιοσύνης.</a:t>
            </a:r>
          </a:p>
          <a:p>
            <a:r>
              <a:rPr lang="el-GR" dirty="0"/>
              <a:t> Από την άλλη, απαγορεύθηκε ο γάμος μεταξύ Πατρικίων και Πληβείων</a:t>
            </a:r>
          </a:p>
          <a:p>
            <a:r>
              <a:rPr lang="el-GR" dirty="0"/>
              <a:t> Η διάταξη θα καταργηθεί μόλις μία πενταετία αργότερα (445 π.Χ.).</a:t>
            </a:r>
          </a:p>
          <a:p>
            <a:endParaRPr lang="en-US" dirty="0"/>
          </a:p>
        </p:txBody>
      </p:sp>
      <p:sp>
        <p:nvSpPr>
          <p:cNvPr id="4" name="Slide Number Placeholder 3">
            <a:extLst>
              <a:ext uri="{FF2B5EF4-FFF2-40B4-BE49-F238E27FC236}">
                <a16:creationId xmlns:a16="http://schemas.microsoft.com/office/drawing/2014/main" id="{CE40D942-FAA3-1E4E-AF96-3A3F81C22BB2}"/>
              </a:ext>
            </a:extLst>
          </p:cNvPr>
          <p:cNvSpPr>
            <a:spLocks noGrp="1"/>
          </p:cNvSpPr>
          <p:nvPr>
            <p:ph type="sldNum" sz="quarter" idx="12"/>
          </p:nvPr>
        </p:nvSpPr>
        <p:spPr/>
        <p:txBody>
          <a:bodyPr/>
          <a:lstStyle/>
          <a:p>
            <a:fld id="{BFEBEB0A-9E3D-4B14-9782-E2AE3DA60D96}" type="slidenum">
              <a:rPr lang="en-US" smtClean="0"/>
              <a:pPr/>
              <a:t>38</a:t>
            </a:fld>
            <a:endParaRPr lang="en-US"/>
          </a:p>
        </p:txBody>
      </p:sp>
    </p:spTree>
    <p:extLst>
      <p:ext uri="{BB962C8B-B14F-4D97-AF65-F5344CB8AC3E}">
        <p14:creationId xmlns:p14="http://schemas.microsoft.com/office/powerpoint/2010/main" val="818029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a:t>
            </a:r>
            <a:r>
              <a:rPr lang="el-GR" dirty="0" err="1"/>
              <a:t>Βαλέριοι-Οράτιοι</a:t>
            </a:r>
            <a:r>
              <a:rPr lang="el-GR" dirty="0"/>
              <a:t> νόμοι </a:t>
            </a:r>
            <a:endParaRPr lang="en-US" dirty="0"/>
          </a:p>
        </p:txBody>
      </p:sp>
      <p:sp>
        <p:nvSpPr>
          <p:cNvPr id="3" name="Content Placeholder 2"/>
          <p:cNvSpPr>
            <a:spLocks noGrp="1"/>
          </p:cNvSpPr>
          <p:nvPr>
            <p:ph idx="1"/>
          </p:nvPr>
        </p:nvSpPr>
        <p:spPr/>
        <p:txBody>
          <a:bodyPr>
            <a:normAutofit fontScale="70000" lnSpcReduction="20000"/>
          </a:bodyPr>
          <a:lstStyle/>
          <a:p>
            <a:r>
              <a:rPr lang="el-GR" dirty="0"/>
              <a:t>Μετά την ολοκλήρωση των δύο πρόσθετων </a:t>
            </a:r>
            <a:r>
              <a:rPr lang="el-GR" dirty="0" err="1"/>
              <a:t>δέλτων</a:t>
            </a:r>
            <a:r>
              <a:rPr lang="el-GR" dirty="0"/>
              <a:t> του </a:t>
            </a:r>
            <a:r>
              <a:rPr lang="el-GR" dirty="0" err="1"/>
              <a:t>Δωδεκάδελτου</a:t>
            </a:r>
            <a:r>
              <a:rPr lang="el-GR" dirty="0"/>
              <a:t>, η επιτροπή των νομοθετών αντί να παραδώσει την εξουσία, εξετράπη σε τυραννίδα (αμφισβητούμενη ιστορική παράδοση).</a:t>
            </a:r>
          </a:p>
          <a:p>
            <a:r>
              <a:rPr lang="el-GR" dirty="0"/>
              <a:t>Ένα από τα μέλη της, ο Άππιος Κλαύδιος, έστρεψε τις βλέψεις του στην όμορφη Βιργινία, την κόρη ενός Πληβείου, την οποία ο πατέρας της σκότωσε προκειμένου να μην ατιμαστεί.</a:t>
            </a:r>
          </a:p>
          <a:p>
            <a:r>
              <a:rPr lang="el-GR" dirty="0"/>
              <a:t> Η λαϊκή κατακραυγή ξεσήκωσε τον λαό, που αποσύρθηκε και πάλι από τη Ρώμη (2</a:t>
            </a:r>
            <a:r>
              <a:rPr lang="el-GR" baseline="30000" dirty="0"/>
              <a:t>η</a:t>
            </a:r>
            <a:r>
              <a:rPr lang="el-GR" dirty="0"/>
              <a:t> </a:t>
            </a:r>
            <a:r>
              <a:rPr lang="fr-FR" i="1" dirty="0" err="1">
                <a:solidFill>
                  <a:srgbClr val="FF0000"/>
                </a:solidFill>
              </a:rPr>
              <a:t>secessio</a:t>
            </a:r>
            <a:r>
              <a:rPr lang="fr-FR" i="1" dirty="0">
                <a:solidFill>
                  <a:srgbClr val="FF0000"/>
                </a:solidFill>
              </a:rPr>
              <a:t> </a:t>
            </a:r>
            <a:r>
              <a:rPr lang="fr-FR" i="1" dirty="0" err="1">
                <a:solidFill>
                  <a:srgbClr val="FF0000"/>
                </a:solidFill>
              </a:rPr>
              <a:t>plebis</a:t>
            </a:r>
            <a:r>
              <a:rPr lang="el-GR" dirty="0"/>
              <a:t>). </a:t>
            </a:r>
          </a:p>
          <a:p>
            <a:r>
              <a:rPr lang="el-GR" dirty="0"/>
              <a:t>Το πολίτευμα θα αποκατασταθεί με την εκλογή δύο </a:t>
            </a:r>
            <a:r>
              <a:rPr lang="el-GR" b="1" dirty="0"/>
              <a:t>Υπάτων</a:t>
            </a:r>
            <a:r>
              <a:rPr lang="el-GR" dirty="0"/>
              <a:t>, του </a:t>
            </a:r>
            <a:r>
              <a:rPr lang="fr-FR" dirty="0" err="1"/>
              <a:t>Valerius</a:t>
            </a:r>
            <a:r>
              <a:rPr lang="el-GR" dirty="0"/>
              <a:t> και του </a:t>
            </a:r>
            <a:r>
              <a:rPr lang="fr-FR" dirty="0" err="1"/>
              <a:t>Horatius</a:t>
            </a:r>
            <a:r>
              <a:rPr lang="el-GR" dirty="0"/>
              <a:t>, </a:t>
            </a:r>
          </a:p>
          <a:p>
            <a:r>
              <a:rPr lang="el-GR" dirty="0"/>
              <a:t>Εισηγούνται τρεις νόμους, τις </a:t>
            </a:r>
            <a:r>
              <a:rPr lang="fr-FR" i="1" dirty="0"/>
              <a:t>Leges </a:t>
            </a:r>
            <a:r>
              <a:rPr lang="fr-FR" i="1" dirty="0" err="1"/>
              <a:t>Valeriae</a:t>
            </a:r>
            <a:r>
              <a:rPr lang="fr-FR" i="1" dirty="0"/>
              <a:t> et </a:t>
            </a:r>
            <a:r>
              <a:rPr lang="fr-FR" i="1" dirty="0" err="1"/>
              <a:t>Horatiae</a:t>
            </a:r>
            <a:r>
              <a:rPr lang="fr-FR" i="1" dirty="0"/>
              <a:t> </a:t>
            </a:r>
            <a:r>
              <a:rPr lang="el-GR" dirty="0"/>
              <a:t>(448 π.Χ.), με τις οποίες κατοχυρώνονται θεμελιώδη δικαιώματα υπέρ των Πληβείων = παύει η λαϊκή δυσαρέσκεια.</a:t>
            </a:r>
            <a:endParaRPr lang="en-US" dirty="0"/>
          </a:p>
          <a:p>
            <a:endParaRPr lang="en-US" dirty="0"/>
          </a:p>
        </p:txBody>
      </p:sp>
      <p:sp>
        <p:nvSpPr>
          <p:cNvPr id="4" name="Slide Number Placeholder 3">
            <a:extLst>
              <a:ext uri="{FF2B5EF4-FFF2-40B4-BE49-F238E27FC236}">
                <a16:creationId xmlns:a16="http://schemas.microsoft.com/office/drawing/2014/main" id="{9CCE6D55-BA9A-1A48-9D5F-200CF045A01E}"/>
              </a:ext>
            </a:extLst>
          </p:cNvPr>
          <p:cNvSpPr>
            <a:spLocks noGrp="1"/>
          </p:cNvSpPr>
          <p:nvPr>
            <p:ph type="sldNum" sz="quarter" idx="12"/>
          </p:nvPr>
        </p:nvSpPr>
        <p:spPr/>
        <p:txBody>
          <a:bodyPr/>
          <a:lstStyle/>
          <a:p>
            <a:fld id="{BFEBEB0A-9E3D-4B14-9782-E2AE3DA60D96}" type="slidenum">
              <a:rPr lang="en-US" smtClean="0"/>
              <a:pPr/>
              <a:t>39</a:t>
            </a:fld>
            <a:endParaRPr lang="en-US"/>
          </a:p>
        </p:txBody>
      </p:sp>
    </p:spTree>
    <p:extLst>
      <p:ext uri="{BB962C8B-B14F-4D97-AF65-F5344CB8AC3E}">
        <p14:creationId xmlns:p14="http://schemas.microsoft.com/office/powerpoint/2010/main" val="3384353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i="1" dirty="0"/>
              <a:t>Ρωμύλος και Ρώμος </a:t>
            </a:r>
            <a:endParaRPr lang="en-US" dirty="0"/>
          </a:p>
        </p:txBody>
      </p:sp>
      <p:sp>
        <p:nvSpPr>
          <p:cNvPr id="3" name="Content Placeholder 2"/>
          <p:cNvSpPr>
            <a:spLocks noGrp="1"/>
          </p:cNvSpPr>
          <p:nvPr>
            <p:ph idx="1"/>
          </p:nvPr>
        </p:nvSpPr>
        <p:spPr/>
        <p:txBody>
          <a:bodyPr>
            <a:normAutofit fontScale="85000" lnSpcReduction="10000"/>
          </a:bodyPr>
          <a:lstStyle/>
          <a:p>
            <a:r>
              <a:rPr lang="el-GR" dirty="0"/>
              <a:t> Θεμελίωση Ρώμης - Παλατίνο λόφο, δίπλα στον Τίβερη, ανιχνεύονται αρχαιολογικά τα πρώτα ίχνη κατοίκησης τον 12</a:t>
            </a:r>
            <a:r>
              <a:rPr lang="el-GR" baseline="30000" dirty="0"/>
              <a:t>ο</a:t>
            </a:r>
            <a:r>
              <a:rPr lang="el-GR" dirty="0"/>
              <a:t> π.Χ. αι.</a:t>
            </a:r>
          </a:p>
          <a:p>
            <a:r>
              <a:rPr lang="el-GR" dirty="0"/>
              <a:t>Παυσανίας: ο συνετός Εύανδρος από το Παλλάντιο της Αρκαδίας είχε ιδρύσει δίνοντας το όνομα της γενέτειράς του στο λόφο που θα αποτελέσει το μετέπειτα λίκνο της Ρώμης </a:t>
            </a:r>
          </a:p>
          <a:p>
            <a:r>
              <a:rPr lang="el-GR" dirty="0"/>
              <a:t>Αργότερα</a:t>
            </a:r>
            <a:r>
              <a:rPr lang="fr-CA" dirty="0"/>
              <a:t>=</a:t>
            </a:r>
            <a:r>
              <a:rPr lang="el-GR" dirty="0"/>
              <a:t>τόπος κατοικίας του Αυτοκράτορα, ταυτιζόμενος ες αεί με τον όρο παλάτι. </a:t>
            </a:r>
          </a:p>
          <a:p>
            <a:r>
              <a:rPr lang="el-GR" dirty="0"/>
              <a:t>Ιδρυτής - Ρωμύλος, απόγονος του ομηρικού Αινεία, ο οποίος -– σύμφωνα το μύθο που θα απαθανατίσει ο Βιργίλιος στην </a:t>
            </a:r>
            <a:r>
              <a:rPr lang="el-GR" i="1" dirty="0"/>
              <a:t>Αινειάδα</a:t>
            </a:r>
            <a:r>
              <a:rPr lang="el-GR" dirty="0"/>
              <a:t> – είχε καταφύγει στην ιταλική χερσόνησο μετά την άλωση της Τροίας.</a:t>
            </a:r>
          </a:p>
          <a:p>
            <a:endParaRPr lang="en-US" dirty="0"/>
          </a:p>
        </p:txBody>
      </p:sp>
      <p:sp>
        <p:nvSpPr>
          <p:cNvPr id="4" name="Slide Number Placeholder 3">
            <a:extLst>
              <a:ext uri="{FF2B5EF4-FFF2-40B4-BE49-F238E27FC236}">
                <a16:creationId xmlns:a16="http://schemas.microsoft.com/office/drawing/2014/main" id="{0D704EB8-F88B-9A4D-8E1C-8D6955E36F21}"/>
              </a:ext>
            </a:extLst>
          </p:cNvPr>
          <p:cNvSpPr>
            <a:spLocks noGrp="1"/>
          </p:cNvSpPr>
          <p:nvPr>
            <p:ph type="sldNum" sz="quarter" idx="12"/>
          </p:nvPr>
        </p:nvSpPr>
        <p:spPr/>
        <p:txBody>
          <a:bodyPr/>
          <a:lstStyle/>
          <a:p>
            <a:fld id="{BFEBEB0A-9E3D-4B14-9782-E2AE3DA60D96}" type="slidenum">
              <a:rPr lang="en-US" smtClean="0"/>
              <a:pPr/>
              <a:t>4</a:t>
            </a:fld>
            <a:endParaRPr lang="en-US"/>
          </a:p>
        </p:txBody>
      </p:sp>
    </p:spTree>
    <p:extLst>
      <p:ext uri="{BB962C8B-B14F-4D97-AF65-F5344CB8AC3E}">
        <p14:creationId xmlns:p14="http://schemas.microsoft.com/office/powerpoint/2010/main" val="700973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θάνατος της </a:t>
            </a:r>
            <a:r>
              <a:rPr lang="el-GR" dirty="0" err="1"/>
              <a:t>Βιργινίας</a:t>
            </a:r>
            <a:endParaRPr lang="en-US" dirty="0"/>
          </a:p>
        </p:txBody>
      </p:sp>
      <p:pic>
        <p:nvPicPr>
          <p:cNvPr id="4" name="Content Placeholder 3" descr="Francesco_de_Mura_-_The_Death_of_Virginia_-_WGA16343.jpg"/>
          <p:cNvPicPr>
            <a:picLocks noGrp="1" noChangeAspect="1"/>
          </p:cNvPicPr>
          <p:nvPr>
            <p:ph idx="1"/>
          </p:nvPr>
        </p:nvPicPr>
        <p:blipFill>
          <a:blip r:embed="rId2">
            <a:extLst>
              <a:ext uri="{28A0092B-C50C-407E-A947-70E740481C1C}">
                <a14:useLocalDpi xmlns:a14="http://schemas.microsoft.com/office/drawing/2010/main" val="0"/>
              </a:ext>
            </a:extLst>
          </a:blip>
          <a:srcRect t="2855" b="2855"/>
          <a:stretch>
            <a:fillRect/>
          </a:stretch>
        </p:blipFill>
        <p:spPr/>
      </p:pic>
      <p:sp>
        <p:nvSpPr>
          <p:cNvPr id="3" name="Slide Number Placeholder 2">
            <a:extLst>
              <a:ext uri="{FF2B5EF4-FFF2-40B4-BE49-F238E27FC236}">
                <a16:creationId xmlns:a16="http://schemas.microsoft.com/office/drawing/2014/main" id="{488798C1-8B3C-D242-A80D-0216E2C04ABB}"/>
              </a:ext>
            </a:extLst>
          </p:cNvPr>
          <p:cNvSpPr>
            <a:spLocks noGrp="1"/>
          </p:cNvSpPr>
          <p:nvPr>
            <p:ph type="sldNum" sz="quarter" idx="12"/>
          </p:nvPr>
        </p:nvSpPr>
        <p:spPr/>
        <p:txBody>
          <a:bodyPr/>
          <a:lstStyle/>
          <a:p>
            <a:fld id="{BFEBEB0A-9E3D-4B14-9782-E2AE3DA60D96}" type="slidenum">
              <a:rPr lang="en-US" smtClean="0"/>
              <a:pPr/>
              <a:t>40</a:t>
            </a:fld>
            <a:endParaRPr lang="en-US"/>
          </a:p>
        </p:txBody>
      </p:sp>
    </p:spTree>
    <p:extLst>
      <p:ext uri="{BB962C8B-B14F-4D97-AF65-F5344CB8AC3E}">
        <p14:creationId xmlns:p14="http://schemas.microsoft.com/office/powerpoint/2010/main" val="3711471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015" y="274637"/>
            <a:ext cx="8352263" cy="1339009"/>
          </a:xfrm>
        </p:spPr>
        <p:txBody>
          <a:bodyPr/>
          <a:lstStyle/>
          <a:p>
            <a:r>
              <a:rPr lang="el-GR" sz="2800" dirty="0"/>
              <a:t>499 π.Χ. </a:t>
            </a:r>
            <a:br>
              <a:rPr lang="el-GR" sz="2800" dirty="0"/>
            </a:br>
            <a:r>
              <a:rPr lang="en-GB" sz="2800" dirty="0"/>
              <a:t>Lucius Valerius Potitus </a:t>
            </a:r>
            <a:r>
              <a:rPr lang="el-GR" sz="2800" dirty="0"/>
              <a:t>- </a:t>
            </a:r>
            <a:r>
              <a:rPr lang="en-GB" sz="2800" dirty="0"/>
              <a:t>Marcus Horatius Barbatus.</a:t>
            </a:r>
            <a:endParaRPr lang="en-US" sz="2800" dirty="0"/>
          </a:p>
        </p:txBody>
      </p:sp>
      <p:sp>
        <p:nvSpPr>
          <p:cNvPr id="3" name="Content Placeholder 2"/>
          <p:cNvSpPr>
            <a:spLocks noGrp="1"/>
          </p:cNvSpPr>
          <p:nvPr>
            <p:ph idx="1"/>
          </p:nvPr>
        </p:nvSpPr>
        <p:spPr/>
        <p:txBody>
          <a:bodyPr>
            <a:normAutofit fontScale="77500" lnSpcReduction="20000"/>
          </a:bodyPr>
          <a:lstStyle/>
          <a:p>
            <a:pPr lvl="0"/>
            <a:r>
              <a:rPr lang="el-GR" b="1" dirty="0"/>
              <a:t>Lex Valeria </a:t>
            </a:r>
            <a:r>
              <a:rPr lang="el-GR" b="1" dirty="0" err="1"/>
              <a:t>Horatia</a:t>
            </a:r>
            <a:r>
              <a:rPr lang="el-GR" b="1" dirty="0"/>
              <a:t> de </a:t>
            </a:r>
            <a:r>
              <a:rPr lang="el-GR" b="1" dirty="0" err="1"/>
              <a:t>plebiscitis</a:t>
            </a:r>
            <a:r>
              <a:rPr lang="el-GR" b="1" dirty="0"/>
              <a:t>: </a:t>
            </a:r>
            <a:r>
              <a:rPr lang="el-GR" dirty="0"/>
              <a:t>αναγνωρίζεται το δικαίωμα της συνέλευσης των Πληβείων (</a:t>
            </a:r>
            <a:r>
              <a:rPr lang="fr-FR" i="1" dirty="0" err="1"/>
              <a:t>concilium</a:t>
            </a:r>
            <a:r>
              <a:rPr lang="fr-FR" i="1" dirty="0"/>
              <a:t> </a:t>
            </a:r>
            <a:r>
              <a:rPr lang="fr-FR" i="1" dirty="0" err="1"/>
              <a:t>Plebis</a:t>
            </a:r>
            <a:r>
              <a:rPr lang="el-GR" dirty="0"/>
              <a:t>) να εκδίδει δεσμευτικές αποφάσεις (</a:t>
            </a:r>
            <a:r>
              <a:rPr lang="fr-FR" i="1" dirty="0">
                <a:solidFill>
                  <a:srgbClr val="FF0000"/>
                </a:solidFill>
              </a:rPr>
              <a:t>plebiscita</a:t>
            </a:r>
            <a:r>
              <a:rPr lang="fr-FR" dirty="0"/>
              <a:t>)</a:t>
            </a:r>
            <a:r>
              <a:rPr lang="el-GR" dirty="0"/>
              <a:t>. </a:t>
            </a:r>
            <a:endParaRPr lang="en-US" dirty="0"/>
          </a:p>
          <a:p>
            <a:pPr lvl="0"/>
            <a:r>
              <a:rPr lang="el-GR" b="1" dirty="0"/>
              <a:t>Lex Valeria </a:t>
            </a:r>
            <a:r>
              <a:rPr lang="el-GR" b="1" dirty="0" err="1"/>
              <a:t>Horatia</a:t>
            </a:r>
            <a:r>
              <a:rPr lang="el-GR" b="1" dirty="0"/>
              <a:t> de </a:t>
            </a:r>
            <a:r>
              <a:rPr lang="el-GR" b="1" dirty="0" err="1"/>
              <a:t>provocatione</a:t>
            </a:r>
            <a:r>
              <a:rPr lang="el-GR" dirty="0"/>
              <a:t>: καθιερώνεται το δικαίωμα κάθε πολίτη που είχε συλληφθεί από τους Υπάτους ή άλλους άρχοντες ή έχει καταδικασθεί σε θάνατο, να ζητήσει την παραπομπή του στην κρίση της συνέλευσης ως λαϊκού δικαστηρίου (</a:t>
            </a:r>
            <a:r>
              <a:rPr lang="el-GR" i="1" dirty="0" err="1">
                <a:solidFill>
                  <a:srgbClr val="FF0000"/>
                </a:solidFill>
              </a:rPr>
              <a:t>provocatio</a:t>
            </a:r>
            <a:r>
              <a:rPr lang="el-GR" i="1" dirty="0">
                <a:solidFill>
                  <a:srgbClr val="FF0000"/>
                </a:solidFill>
              </a:rPr>
              <a:t> ad populum</a:t>
            </a:r>
            <a:r>
              <a:rPr lang="el-GR" dirty="0"/>
              <a:t>). </a:t>
            </a:r>
            <a:endParaRPr lang="en-US" dirty="0"/>
          </a:p>
          <a:p>
            <a:pPr lvl="0"/>
            <a:r>
              <a:rPr lang="el-GR" b="1" dirty="0"/>
              <a:t>Lex Valeria </a:t>
            </a:r>
            <a:r>
              <a:rPr lang="el-GR" b="1" dirty="0" err="1"/>
              <a:t>Horatia</a:t>
            </a:r>
            <a:r>
              <a:rPr lang="el-GR" b="1" dirty="0"/>
              <a:t> de </a:t>
            </a:r>
            <a:r>
              <a:rPr lang="el-GR" b="1" dirty="0" err="1"/>
              <a:t>tribunicia</a:t>
            </a:r>
            <a:r>
              <a:rPr lang="el-GR" b="1" dirty="0"/>
              <a:t> </a:t>
            </a:r>
            <a:r>
              <a:rPr lang="el-GR" b="1" dirty="0" err="1"/>
              <a:t>potestate</a:t>
            </a:r>
            <a:r>
              <a:rPr lang="el-GR" b="1" dirty="0"/>
              <a:t>:</a:t>
            </a:r>
            <a:r>
              <a:rPr lang="el-GR" dirty="0"/>
              <a:t> </a:t>
            </a:r>
          </a:p>
          <a:p>
            <a:pPr lvl="1"/>
            <a:r>
              <a:rPr lang="fr-FR" dirty="0"/>
              <a:t>α</a:t>
            </a:r>
            <a:r>
              <a:rPr lang="fr-FR" dirty="0" err="1"/>
              <a:t>ν</a:t>
            </a:r>
            <a:r>
              <a:rPr lang="fr-FR" dirty="0"/>
              <a:t>α</a:t>
            </a:r>
            <a:r>
              <a:rPr lang="fr-FR" dirty="0" err="1"/>
              <a:t>γνωρίζετ</a:t>
            </a:r>
            <a:r>
              <a:rPr lang="fr-FR" dirty="0"/>
              <a:t>α</a:t>
            </a:r>
            <a:r>
              <a:rPr lang="fr-FR" dirty="0" err="1"/>
              <a:t>ι</a:t>
            </a:r>
            <a:r>
              <a:rPr lang="fr-FR" dirty="0"/>
              <a:t> η </a:t>
            </a:r>
            <a:r>
              <a:rPr lang="fr-FR" dirty="0" err="1"/>
              <a:t>εξουσί</a:t>
            </a:r>
            <a:r>
              <a:rPr lang="fr-FR" dirty="0"/>
              <a:t>α </a:t>
            </a:r>
            <a:r>
              <a:rPr lang="el-GR" dirty="0"/>
              <a:t>των Δημάρχων</a:t>
            </a:r>
            <a:r>
              <a:rPr lang="fr-FR" dirty="0"/>
              <a:t> (</a:t>
            </a:r>
            <a:r>
              <a:rPr lang="fr-FR" i="1" dirty="0" err="1">
                <a:solidFill>
                  <a:srgbClr val="FF0000"/>
                </a:solidFill>
              </a:rPr>
              <a:t>tribunicia</a:t>
            </a:r>
            <a:r>
              <a:rPr lang="fr-FR" i="1" dirty="0">
                <a:solidFill>
                  <a:srgbClr val="FF0000"/>
                </a:solidFill>
              </a:rPr>
              <a:t> potestas</a:t>
            </a:r>
            <a:r>
              <a:rPr lang="fr-FR" dirty="0"/>
              <a:t>)</a:t>
            </a:r>
            <a:r>
              <a:rPr lang="el-GR" dirty="0"/>
              <a:t> και </a:t>
            </a:r>
          </a:p>
          <a:p>
            <a:pPr lvl="1"/>
            <a:r>
              <a:rPr lang="el-GR" dirty="0"/>
              <a:t>καθιερώνεται το ιερό και απαραβίαστο του προσώπου τους (</a:t>
            </a:r>
            <a:r>
              <a:rPr lang="fr-FR" i="1" dirty="0">
                <a:solidFill>
                  <a:srgbClr val="FF0000"/>
                </a:solidFill>
              </a:rPr>
              <a:t>sacrosanctitas</a:t>
            </a:r>
            <a:r>
              <a:rPr lang="fr-FR" dirty="0"/>
              <a:t>), κατ' ανα</a:t>
            </a:r>
            <a:r>
              <a:rPr lang="fr-FR" dirty="0" err="1"/>
              <a:t>λογί</a:t>
            </a:r>
            <a:r>
              <a:rPr lang="fr-FR" dirty="0"/>
              <a:t>α των ιερών νόμων (</a:t>
            </a:r>
            <a:r>
              <a:rPr lang="fr-FR" i="1" dirty="0"/>
              <a:t>leges </a:t>
            </a:r>
            <a:r>
              <a:rPr lang="fr-FR" i="1" dirty="0" err="1"/>
              <a:t>sacrae</a:t>
            </a:r>
            <a:r>
              <a:rPr lang="fr-FR" dirty="0"/>
              <a:t>) </a:t>
            </a:r>
            <a:r>
              <a:rPr lang="el-GR" dirty="0"/>
              <a:t>που αναγνώριζαν ότι οι ιεροί τόποι (και τα πρόσωπα και πράγματα που συνδέονται με αυτά) αποτελούν άσυλο, κάτι που καθιστά δυνατή την επέκταση της προσωπικής</a:t>
            </a:r>
            <a:r>
              <a:rPr lang="fr-FR" dirty="0"/>
              <a:t> τους α</a:t>
            </a:r>
            <a:r>
              <a:rPr lang="fr-FR" dirty="0" err="1"/>
              <a:t>συλί</a:t>
            </a:r>
            <a:r>
              <a:rPr lang="fr-FR" dirty="0"/>
              <a:t>ας, απ</a:t>
            </a:r>
            <a:r>
              <a:rPr lang="fr-FR" dirty="0" err="1"/>
              <a:t>ό</a:t>
            </a:r>
            <a:r>
              <a:rPr lang="fr-FR" dirty="0"/>
              <a:t> τους Δημάρχους, π</a:t>
            </a:r>
            <a:r>
              <a:rPr lang="fr-FR" dirty="0" err="1"/>
              <a:t>ρος</a:t>
            </a:r>
            <a:r>
              <a:rPr lang="fr-FR" dirty="0"/>
              <a:t> κάθε διωκόμενο π</a:t>
            </a:r>
            <a:r>
              <a:rPr lang="fr-FR" dirty="0" err="1"/>
              <a:t>ολίτη</a:t>
            </a:r>
            <a:r>
              <a:rPr lang="fr-FR" dirty="0"/>
              <a:t>.  </a:t>
            </a:r>
            <a:endParaRPr lang="en-US" dirty="0"/>
          </a:p>
          <a:p>
            <a:endParaRPr lang="en-US" dirty="0"/>
          </a:p>
        </p:txBody>
      </p:sp>
      <p:sp>
        <p:nvSpPr>
          <p:cNvPr id="4" name="Slide Number Placeholder 3">
            <a:extLst>
              <a:ext uri="{FF2B5EF4-FFF2-40B4-BE49-F238E27FC236}">
                <a16:creationId xmlns:a16="http://schemas.microsoft.com/office/drawing/2014/main" id="{23A5BAEA-45F4-2945-8B55-979D0F60390E}"/>
              </a:ext>
            </a:extLst>
          </p:cNvPr>
          <p:cNvSpPr>
            <a:spLocks noGrp="1"/>
          </p:cNvSpPr>
          <p:nvPr>
            <p:ph type="sldNum" sz="quarter" idx="12"/>
          </p:nvPr>
        </p:nvSpPr>
        <p:spPr/>
        <p:txBody>
          <a:bodyPr/>
          <a:lstStyle/>
          <a:p>
            <a:fld id="{BFEBEB0A-9E3D-4B14-9782-E2AE3DA60D96}" type="slidenum">
              <a:rPr lang="en-US" smtClean="0"/>
              <a:pPr/>
              <a:t>41</a:t>
            </a:fld>
            <a:endParaRPr lang="en-US"/>
          </a:p>
        </p:txBody>
      </p:sp>
    </p:spTree>
    <p:extLst>
      <p:ext uri="{BB962C8B-B14F-4D97-AF65-F5344CB8AC3E}">
        <p14:creationId xmlns:p14="http://schemas.microsoft.com/office/powerpoint/2010/main" val="1571923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Οι </a:t>
            </a:r>
            <a:r>
              <a:rPr lang="el-GR" b="1" dirty="0" err="1"/>
              <a:t>Λικίνιοι-Σέξτιοι</a:t>
            </a:r>
            <a:r>
              <a:rPr lang="el-GR" b="1" dirty="0"/>
              <a:t> νόμοι = </a:t>
            </a:r>
            <a:r>
              <a:rPr lang="fr-CA" b="1" dirty="0" err="1"/>
              <a:t>Leges</a:t>
            </a:r>
            <a:r>
              <a:rPr lang="fr-CA" b="1" dirty="0"/>
              <a:t> </a:t>
            </a:r>
            <a:r>
              <a:rPr lang="fr-CA" b="1" dirty="0" err="1"/>
              <a:t>Liciniae</a:t>
            </a:r>
            <a:r>
              <a:rPr lang="fr-CA" b="1" dirty="0"/>
              <a:t> </a:t>
            </a:r>
            <a:r>
              <a:rPr lang="fr-CA" b="1" dirty="0" err="1"/>
              <a:t>Sextiae</a:t>
            </a:r>
            <a:r>
              <a:rPr lang="el-GR" dirty="0"/>
              <a:t> </a:t>
            </a:r>
            <a:endParaRPr lang="en-US" dirty="0"/>
          </a:p>
        </p:txBody>
      </p:sp>
      <p:sp>
        <p:nvSpPr>
          <p:cNvPr id="3" name="Content Placeholder 2"/>
          <p:cNvSpPr>
            <a:spLocks noGrp="1"/>
          </p:cNvSpPr>
          <p:nvPr>
            <p:ph idx="1"/>
          </p:nvPr>
        </p:nvSpPr>
        <p:spPr>
          <a:xfrm>
            <a:off x="1089024" y="1613646"/>
            <a:ext cx="7720439" cy="4512517"/>
          </a:xfrm>
        </p:spPr>
        <p:txBody>
          <a:bodyPr>
            <a:normAutofit fontScale="92500" lnSpcReduction="10000"/>
          </a:bodyPr>
          <a:lstStyle/>
          <a:p>
            <a:r>
              <a:rPr lang="el-GR" sz="2500" dirty="0"/>
              <a:t>Το οξύτατο πρόβλημα των υπερχρεωμένων αγροτών, ιδίως μετά την καταστροφή της Ρώμης από τους </a:t>
            </a:r>
            <a:r>
              <a:rPr lang="el-GR" sz="2500" dirty="0" err="1"/>
              <a:t>Γαλάτες</a:t>
            </a:r>
            <a:r>
              <a:rPr lang="el-GR" sz="2500" dirty="0"/>
              <a:t> (390 π.Χ.), και του αποκλεισμού των Πληβείων από τα ανώτερα αξιώματα, θα επιχειρήσουν να αντιμετωπίσουν δύο </a:t>
            </a:r>
            <a:r>
              <a:rPr lang="el-GR" sz="2500" dirty="0">
                <a:solidFill>
                  <a:srgbClr val="FF0000"/>
                </a:solidFill>
              </a:rPr>
              <a:t>Δήμαρχοι</a:t>
            </a:r>
            <a:r>
              <a:rPr lang="el-GR" sz="2500" dirty="0"/>
              <a:t>, ο </a:t>
            </a:r>
            <a:r>
              <a:rPr lang="el-GR" sz="2500" dirty="0" err="1"/>
              <a:t>Λικίνιος</a:t>
            </a:r>
            <a:r>
              <a:rPr lang="fr-CA" sz="2500" dirty="0"/>
              <a:t> (Gaius Licinius </a:t>
            </a:r>
            <a:r>
              <a:rPr lang="fr-CA" sz="2500" dirty="0" err="1"/>
              <a:t>Stolo</a:t>
            </a:r>
            <a:r>
              <a:rPr lang="fr-CA" sz="2500" dirty="0"/>
              <a:t>)</a:t>
            </a:r>
            <a:r>
              <a:rPr lang="el-GR" sz="2500" dirty="0"/>
              <a:t> και ο </a:t>
            </a:r>
            <a:r>
              <a:rPr lang="el-GR" sz="2500" dirty="0" err="1"/>
              <a:t>Σέξτιος</a:t>
            </a:r>
            <a:r>
              <a:rPr lang="fr-CA" sz="2500" dirty="0"/>
              <a:t> (Gaius Licinius </a:t>
            </a:r>
            <a:r>
              <a:rPr lang="fr-CA" sz="2500" dirty="0" err="1"/>
              <a:t>Stolo</a:t>
            </a:r>
            <a:r>
              <a:rPr lang="fr-CA" sz="2500" dirty="0"/>
              <a:t>)</a:t>
            </a:r>
            <a:r>
              <a:rPr lang="el-GR" sz="2500" dirty="0"/>
              <a:t>. </a:t>
            </a:r>
          </a:p>
          <a:p>
            <a:r>
              <a:rPr lang="el-GR" sz="2500" dirty="0"/>
              <a:t>Μετά από εννέα έτη καθεστωτικής ανωμαλίας, κατά τα οποία οι ίδιοι επανεκλέγονται συνεχώς στο αξίωμα των Δημάρχων, αφού επί πέντε χρόνια παρακωλύουν, ασκώντας το δικαίωμα του </a:t>
            </a:r>
            <a:r>
              <a:rPr lang="fr-FR" sz="2500" i="1" dirty="0"/>
              <a:t>veto</a:t>
            </a:r>
            <a:r>
              <a:rPr lang="fr-FR" sz="2500" dirty="0"/>
              <a:t> που κα</a:t>
            </a:r>
            <a:r>
              <a:rPr lang="fr-FR" sz="2500" dirty="0" err="1"/>
              <a:t>τέχουν</a:t>
            </a:r>
            <a:r>
              <a:rPr lang="fr-FR" sz="2500" dirty="0"/>
              <a:t> ως </a:t>
            </a:r>
            <a:r>
              <a:rPr lang="fr-FR" sz="2500" dirty="0" err="1"/>
              <a:t>Δήμ</a:t>
            </a:r>
            <a:r>
              <a:rPr lang="fr-FR" sz="2500" dirty="0"/>
              <a:t>α</a:t>
            </a:r>
            <a:r>
              <a:rPr lang="fr-FR" sz="2500" dirty="0" err="1"/>
              <a:t>ρχοι</a:t>
            </a:r>
            <a:r>
              <a:rPr lang="el-GR" sz="2500" dirty="0"/>
              <a:t> την εκλογική διαδικασία ανάδειξης Υπάτων, εισηγούνται (375-367 π.Χ.) </a:t>
            </a:r>
            <a:r>
              <a:rPr lang="el-GR" sz="2500" dirty="0">
                <a:solidFill>
                  <a:srgbClr val="FF0000"/>
                </a:solidFill>
              </a:rPr>
              <a:t>διαδοχικά τέσσερις νόμους (</a:t>
            </a:r>
            <a:r>
              <a:rPr lang="fr-FR" sz="2500" i="1" dirty="0">
                <a:solidFill>
                  <a:srgbClr val="FF0000"/>
                </a:solidFill>
              </a:rPr>
              <a:t>Leges </a:t>
            </a:r>
            <a:r>
              <a:rPr lang="fr-FR" sz="2500" i="1" dirty="0" err="1">
                <a:solidFill>
                  <a:srgbClr val="FF0000"/>
                </a:solidFill>
              </a:rPr>
              <a:t>Liciniae</a:t>
            </a:r>
            <a:r>
              <a:rPr lang="fr-FR" sz="2500" i="1" dirty="0">
                <a:solidFill>
                  <a:srgbClr val="FF0000"/>
                </a:solidFill>
              </a:rPr>
              <a:t> </a:t>
            </a:r>
            <a:r>
              <a:rPr lang="fr-FR" sz="2500" i="1" dirty="0" err="1">
                <a:solidFill>
                  <a:srgbClr val="FF0000"/>
                </a:solidFill>
              </a:rPr>
              <a:t>Sextiae</a:t>
            </a:r>
            <a:r>
              <a:rPr lang="fr-FR" sz="2500" dirty="0">
                <a:solidFill>
                  <a:srgbClr val="FF0000"/>
                </a:solidFill>
              </a:rPr>
              <a:t>)</a:t>
            </a:r>
            <a:endParaRPr lang="en-US" dirty="0">
              <a:solidFill>
                <a:srgbClr val="FF0000"/>
              </a:solidFill>
            </a:endParaRPr>
          </a:p>
        </p:txBody>
      </p:sp>
      <p:sp>
        <p:nvSpPr>
          <p:cNvPr id="4" name="Slide Number Placeholder 3">
            <a:extLst>
              <a:ext uri="{FF2B5EF4-FFF2-40B4-BE49-F238E27FC236}">
                <a16:creationId xmlns:a16="http://schemas.microsoft.com/office/drawing/2014/main" id="{BE6EDB24-0D3A-5145-9684-A1F539F6E96D}"/>
              </a:ext>
            </a:extLst>
          </p:cNvPr>
          <p:cNvSpPr>
            <a:spLocks noGrp="1"/>
          </p:cNvSpPr>
          <p:nvPr>
            <p:ph type="sldNum" sz="quarter" idx="12"/>
          </p:nvPr>
        </p:nvSpPr>
        <p:spPr/>
        <p:txBody>
          <a:bodyPr/>
          <a:lstStyle/>
          <a:p>
            <a:fld id="{BFEBEB0A-9E3D-4B14-9782-E2AE3DA60D96}" type="slidenum">
              <a:rPr lang="en-US" smtClean="0"/>
              <a:pPr/>
              <a:t>42</a:t>
            </a:fld>
            <a:endParaRPr lang="en-US"/>
          </a:p>
        </p:txBody>
      </p:sp>
    </p:spTree>
    <p:extLst>
      <p:ext uri="{BB962C8B-B14F-4D97-AF65-F5344CB8AC3E}">
        <p14:creationId xmlns:p14="http://schemas.microsoft.com/office/powerpoint/2010/main" val="2491169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Θεμελιώδη δικαιώματα Πληβείων</a:t>
            </a:r>
            <a:endParaRPr lang="en-US" dirty="0"/>
          </a:p>
        </p:txBody>
      </p:sp>
      <p:sp>
        <p:nvSpPr>
          <p:cNvPr id="3" name="Content Placeholder 2"/>
          <p:cNvSpPr>
            <a:spLocks noGrp="1"/>
          </p:cNvSpPr>
          <p:nvPr>
            <p:ph idx="1"/>
          </p:nvPr>
        </p:nvSpPr>
        <p:spPr/>
        <p:txBody>
          <a:bodyPr>
            <a:normAutofit fontScale="77500" lnSpcReduction="20000"/>
          </a:bodyPr>
          <a:lstStyle/>
          <a:p>
            <a:r>
              <a:rPr lang="fr-FR" dirty="0"/>
              <a:t>Οι </a:t>
            </a:r>
            <a:r>
              <a:rPr lang="el-GR" dirty="0" err="1"/>
              <a:t>Λικίνιοι-Σέξτιοι</a:t>
            </a:r>
            <a:r>
              <a:rPr lang="el-GR" dirty="0"/>
              <a:t> νόμοι καθιερώνουν σειρά θεμελιωδών δικαιωμάτων υπέρ των Πληβείων: </a:t>
            </a:r>
            <a:endParaRPr lang="en-US" dirty="0"/>
          </a:p>
          <a:p>
            <a:pPr lvl="0"/>
            <a:r>
              <a:rPr lang="el-GR" dirty="0"/>
              <a:t>Καθιερώνουν </a:t>
            </a:r>
            <a:r>
              <a:rPr lang="el-GR" b="1" dirty="0"/>
              <a:t>ευνοϊκότερους όρους αποπληρωμής των δανείων και μειώνουν τα χρέη. </a:t>
            </a:r>
            <a:endParaRPr lang="en-US" b="1" dirty="0"/>
          </a:p>
          <a:p>
            <a:pPr lvl="0"/>
            <a:r>
              <a:rPr lang="el-GR" b="1" dirty="0"/>
              <a:t>Περιορίζουν την έκταση γης που μπορούσε να κατέχει κανείς </a:t>
            </a:r>
            <a:r>
              <a:rPr lang="el-GR" dirty="0"/>
              <a:t>και προβλέπουν τη </a:t>
            </a:r>
            <a:r>
              <a:rPr lang="el-GR" b="1" dirty="0"/>
              <a:t>διανομή δημόσιων γαιών σε ακτήμονες. </a:t>
            </a:r>
            <a:endParaRPr lang="en-US" b="1" dirty="0"/>
          </a:p>
          <a:p>
            <a:pPr lvl="0"/>
            <a:r>
              <a:rPr lang="el-GR" dirty="0"/>
              <a:t>Ορίζουν ότι ένας από τους δύο </a:t>
            </a:r>
            <a:r>
              <a:rPr lang="el-GR" b="1" dirty="0"/>
              <a:t>Υπάτους έπρεπε να είναι Πληβείος </a:t>
            </a:r>
            <a:r>
              <a:rPr lang="el-GR" dirty="0"/>
              <a:t>(πρώτος εκλέγεται ο ίδιος ο Λεύκιος </a:t>
            </a:r>
            <a:r>
              <a:rPr lang="el-GR" dirty="0" err="1"/>
              <a:t>Σέξτιος</a:t>
            </a:r>
            <a:r>
              <a:rPr lang="el-GR" dirty="0"/>
              <a:t>). </a:t>
            </a:r>
            <a:endParaRPr lang="en-US" dirty="0"/>
          </a:p>
          <a:p>
            <a:pPr lvl="0"/>
            <a:r>
              <a:rPr lang="el-GR" dirty="0"/>
              <a:t>Δημιουργούν </a:t>
            </a:r>
            <a:r>
              <a:rPr lang="el-GR" b="1" dirty="0"/>
              <a:t>το αξίωμα των Πραιτόρων</a:t>
            </a:r>
            <a:r>
              <a:rPr lang="el-GR" dirty="0"/>
              <a:t>, στους οποίους μεταφέρονται οι δικαστικές αρμοδιότητες των Υπάτων. </a:t>
            </a:r>
            <a:endParaRPr lang="en-US" dirty="0"/>
          </a:p>
          <a:p>
            <a:pPr lvl="0"/>
            <a:r>
              <a:rPr lang="el-GR" dirty="0"/>
              <a:t>Δίνουν πρόσβαση στους Πληβείους σε (σημαντικά από πλευράς ρωμαϊκού δημοσίου δικαίου) θρησκευτικά αξιώματα. </a:t>
            </a:r>
            <a:endParaRPr lang="en-US" dirty="0"/>
          </a:p>
          <a:p>
            <a:endParaRPr lang="en-US" dirty="0"/>
          </a:p>
        </p:txBody>
      </p:sp>
      <p:sp>
        <p:nvSpPr>
          <p:cNvPr id="4" name="Slide Number Placeholder 3">
            <a:extLst>
              <a:ext uri="{FF2B5EF4-FFF2-40B4-BE49-F238E27FC236}">
                <a16:creationId xmlns:a16="http://schemas.microsoft.com/office/drawing/2014/main" id="{917A0BC5-396F-8849-973B-D7AD0031C8C4}"/>
              </a:ext>
            </a:extLst>
          </p:cNvPr>
          <p:cNvSpPr>
            <a:spLocks noGrp="1"/>
          </p:cNvSpPr>
          <p:nvPr>
            <p:ph type="sldNum" sz="quarter" idx="12"/>
          </p:nvPr>
        </p:nvSpPr>
        <p:spPr/>
        <p:txBody>
          <a:bodyPr/>
          <a:lstStyle/>
          <a:p>
            <a:fld id="{BFEBEB0A-9E3D-4B14-9782-E2AE3DA60D96}" type="slidenum">
              <a:rPr lang="en-US" smtClean="0"/>
              <a:pPr/>
              <a:t>43</a:t>
            </a:fld>
            <a:endParaRPr lang="en-US"/>
          </a:p>
        </p:txBody>
      </p:sp>
    </p:spTree>
    <p:extLst>
      <p:ext uri="{BB962C8B-B14F-4D97-AF65-F5344CB8AC3E}">
        <p14:creationId xmlns:p14="http://schemas.microsoft.com/office/powerpoint/2010/main" val="791941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a:t> </a:t>
            </a:r>
            <a:r>
              <a:rPr lang="fr-CA" sz="3600" dirty="0"/>
              <a:t>lex Hortensia (287 </a:t>
            </a:r>
            <a:r>
              <a:rPr lang="el-GR" sz="3600" dirty="0"/>
              <a:t>π.Χ.)</a:t>
            </a:r>
            <a:r>
              <a:rPr lang="fr-CA" sz="3600" dirty="0"/>
              <a:t>:</a:t>
            </a:r>
            <a:r>
              <a:rPr lang="el-GR" sz="3600" dirty="0"/>
              <a:t> τ</a:t>
            </a:r>
            <a:r>
              <a:rPr lang="el-GR" sz="3600" b="1" dirty="0"/>
              <a:t>α plebiscita γίνονται νόμοι</a:t>
            </a:r>
            <a:endParaRPr lang="en-US" sz="3600" dirty="0"/>
          </a:p>
        </p:txBody>
      </p:sp>
      <p:sp>
        <p:nvSpPr>
          <p:cNvPr id="3" name="Content Placeholder 2"/>
          <p:cNvSpPr>
            <a:spLocks noGrp="1"/>
          </p:cNvSpPr>
          <p:nvPr>
            <p:ph idx="1"/>
          </p:nvPr>
        </p:nvSpPr>
        <p:spPr/>
        <p:txBody>
          <a:bodyPr>
            <a:normAutofit fontScale="70000" lnSpcReduction="20000"/>
          </a:bodyPr>
          <a:lstStyle/>
          <a:p>
            <a:r>
              <a:rPr lang="el-GR" dirty="0"/>
              <a:t>Οι αποφάσεις της συνέλευσης των Πληβείων (</a:t>
            </a:r>
            <a:r>
              <a:rPr lang="fr-FR" i="1" dirty="0"/>
              <a:t>plebiscita</a:t>
            </a:r>
            <a:r>
              <a:rPr lang="el-GR" dirty="0"/>
              <a:t>) αρχικά είναι δεσμευτικές μόνον για τους ίδιους και όχι για τους Πατρικίους. </a:t>
            </a:r>
          </a:p>
          <a:p>
            <a:r>
              <a:rPr lang="el-GR" dirty="0"/>
              <a:t>Όταν δύο αιώνες αργότερα, με τη </a:t>
            </a:r>
            <a:r>
              <a:rPr lang="fr-FR" i="1" dirty="0"/>
              <a:t>lex Hortensia </a:t>
            </a:r>
            <a:r>
              <a:rPr lang="el-GR" dirty="0"/>
              <a:t>(287 π.Χ.), τα </a:t>
            </a:r>
            <a:r>
              <a:rPr lang="fr-FR" i="1" dirty="0"/>
              <a:t>plebiscita</a:t>
            </a:r>
            <a:r>
              <a:rPr lang="el-GR" dirty="0"/>
              <a:t> θα γίνουν δεσμευτικά για όλους τους Ρωμαίους, θα καταστούν το κύριο νομοθετικό εργαλείο της Ρώμης. </a:t>
            </a:r>
          </a:p>
          <a:p>
            <a:r>
              <a:rPr lang="el-GR" dirty="0"/>
              <a:t>Μετά την κατάκτηση αυτή, </a:t>
            </a:r>
            <a:r>
              <a:rPr lang="el-GR" b="1" dirty="0"/>
              <a:t>η διαμάχη των τάξεων στη Ρώμη θα παύσει. </a:t>
            </a:r>
          </a:p>
          <a:p>
            <a:r>
              <a:rPr lang="el-GR" dirty="0"/>
              <a:t>Το πολίτευμα της Ρώμης δεν θα καταστεί όμως ποτέ αληθώς δημοκρατικό και θα συνεχίσει να κυριαρχείται από την αριστοκρατία. </a:t>
            </a:r>
          </a:p>
          <a:p>
            <a:r>
              <a:rPr lang="el-GR" dirty="0"/>
              <a:t>Στις αρχές του 3</a:t>
            </a:r>
            <a:r>
              <a:rPr lang="el-GR" baseline="30000" dirty="0"/>
              <a:t>ου</a:t>
            </a:r>
            <a:r>
              <a:rPr lang="el-GR" dirty="0"/>
              <a:t> αι. π.Χ., οι δύο τάξεις της Ρώμης θα εξισωθούν νομοθετικά με σειρά νομοθετικών μέτρων και θα συμφιλιωθούν</a:t>
            </a:r>
          </a:p>
          <a:p>
            <a:r>
              <a:rPr lang="el-GR" dirty="0"/>
              <a:t> Η Ρώμη θα μπορέσει αφοσιωθεί στην επέκταση των συνόρων της και να επιτύχει παγκόσμια κυριαρχία, η οποία θα φέρει με τη σειρά της κοσμογονικές αλλαγές στη ρωμαϊκή κοινωνία.</a:t>
            </a:r>
            <a:r>
              <a:rPr lang="en-US" dirty="0"/>
              <a:t> </a:t>
            </a:r>
          </a:p>
        </p:txBody>
      </p:sp>
      <p:sp>
        <p:nvSpPr>
          <p:cNvPr id="4" name="Slide Number Placeholder 3">
            <a:extLst>
              <a:ext uri="{FF2B5EF4-FFF2-40B4-BE49-F238E27FC236}">
                <a16:creationId xmlns:a16="http://schemas.microsoft.com/office/drawing/2014/main" id="{10C7983F-1CEA-1B4E-BF9F-B186AD1DE126}"/>
              </a:ext>
            </a:extLst>
          </p:cNvPr>
          <p:cNvSpPr>
            <a:spLocks noGrp="1"/>
          </p:cNvSpPr>
          <p:nvPr>
            <p:ph type="sldNum" sz="quarter" idx="12"/>
          </p:nvPr>
        </p:nvSpPr>
        <p:spPr/>
        <p:txBody>
          <a:bodyPr/>
          <a:lstStyle/>
          <a:p>
            <a:fld id="{BFEBEB0A-9E3D-4B14-9782-E2AE3DA60D96}" type="slidenum">
              <a:rPr lang="en-US" smtClean="0"/>
              <a:pPr/>
              <a:t>44</a:t>
            </a:fld>
            <a:endParaRPr lang="en-US"/>
          </a:p>
        </p:txBody>
      </p:sp>
    </p:spTree>
    <p:extLst>
      <p:ext uri="{BB962C8B-B14F-4D97-AF65-F5344CB8AC3E}">
        <p14:creationId xmlns:p14="http://schemas.microsoft.com/office/powerpoint/2010/main" val="2195053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600" b="1" dirty="0"/>
              <a:t>Η επ</a:t>
            </a:r>
            <a:r>
              <a:rPr lang="fr-FR" sz="3600" b="1" dirty="0" err="1"/>
              <a:t>ιρροή</a:t>
            </a:r>
            <a:r>
              <a:rPr lang="fr-FR" sz="3600" b="1" dirty="0"/>
              <a:t> των κατακτήσεων</a:t>
            </a:r>
            <a:br>
              <a:rPr lang="en-US" sz="3600" b="1" dirty="0"/>
            </a:br>
            <a:endParaRPr lang="en-US" sz="3600" dirty="0"/>
          </a:p>
        </p:txBody>
      </p:sp>
      <p:sp>
        <p:nvSpPr>
          <p:cNvPr id="3" name="Content Placeholder 2"/>
          <p:cNvSpPr>
            <a:spLocks noGrp="1"/>
          </p:cNvSpPr>
          <p:nvPr>
            <p:ph idx="1"/>
          </p:nvPr>
        </p:nvSpPr>
        <p:spPr>
          <a:xfrm>
            <a:off x="382351" y="1106019"/>
            <a:ext cx="8534628" cy="5338931"/>
          </a:xfrm>
        </p:spPr>
        <p:txBody>
          <a:bodyPr>
            <a:normAutofit fontScale="92500" lnSpcReduction="20000"/>
          </a:bodyPr>
          <a:lstStyle/>
          <a:p>
            <a:r>
              <a:rPr lang="el-GR" dirty="0"/>
              <a:t>Οι  υποτάσσουν κατ' αρχάς τους Λατίνους και τους λοιπούς λαούς της ιταλικής χερσονήσου.</a:t>
            </a:r>
          </a:p>
          <a:p>
            <a:r>
              <a:rPr lang="el-GR" dirty="0"/>
              <a:t> Η βασική υποχρέωση που επιβάλλουν στους ηττημένους (και στις πόλεις πουν συνάπτουν συνθήκες συμμαχίας μαζί τους) είναι η αρωγή του ρωμαϊκού στρατεύματος, μετατρέποντάς τους έτσι σε μέρος της ρωμαϊκής στρατιωτικής μηχανής. </a:t>
            </a:r>
          </a:p>
          <a:p>
            <a:r>
              <a:rPr lang="el-GR" dirty="0"/>
              <a:t>Όταν θα καταφέρουν, μετά ένα πόλεμο που διεξάγεται σε τρεις φάσεις, να επικρατήσουν επί της </a:t>
            </a:r>
            <a:r>
              <a:rPr lang="el-GR" dirty="0">
                <a:solidFill>
                  <a:srgbClr val="FF0000"/>
                </a:solidFill>
              </a:rPr>
              <a:t>Καρχηδόνας</a:t>
            </a:r>
            <a:r>
              <a:rPr lang="el-GR" dirty="0"/>
              <a:t>, της προαιώνιας εχθρού της Ρώμης στα βόρεια αφρικανικά παράλια, ανοίγει ο δρόμος για την </a:t>
            </a:r>
            <a:r>
              <a:rPr lang="el-GR" b="1" dirty="0"/>
              <a:t>ευρύτερη κυριαρχία τους στη Μεσόγειο</a:t>
            </a:r>
            <a:r>
              <a:rPr lang="el-GR" dirty="0"/>
              <a:t>. </a:t>
            </a:r>
          </a:p>
          <a:p>
            <a:r>
              <a:rPr lang="el-GR" dirty="0"/>
              <a:t>Χάρις στον συνδυασμό στρατιωτικής αποτελεσματικότητας, πολιτικού επεκτατισμού και διοικητικής οργάνωσης</a:t>
            </a:r>
            <a:r>
              <a:rPr lang="el-GR" b="1" i="1" dirty="0"/>
              <a:t>, </a:t>
            </a:r>
            <a:r>
              <a:rPr lang="el-GR" dirty="0"/>
              <a:t>καταφέρουν να συγκροτήσουν μία αυτοκρατορία που εκτείνεται πέριξ της λεκάνης της Μεσογείου (</a:t>
            </a:r>
            <a:r>
              <a:rPr lang="el-GR" i="1" dirty="0"/>
              <a:t>Mare Nostrum</a:t>
            </a:r>
            <a:r>
              <a:rPr lang="el-GR" dirty="0"/>
              <a:t>) και περικλείει ένα μωσαϊκό λαών, γλωσσών, θρησκειών και δικαίων. </a:t>
            </a:r>
          </a:p>
        </p:txBody>
      </p:sp>
      <p:sp>
        <p:nvSpPr>
          <p:cNvPr id="4" name="Slide Number Placeholder 3">
            <a:extLst>
              <a:ext uri="{FF2B5EF4-FFF2-40B4-BE49-F238E27FC236}">
                <a16:creationId xmlns:a16="http://schemas.microsoft.com/office/drawing/2014/main" id="{8211F0AC-07B1-C34E-B12F-7A06F0F82082}"/>
              </a:ext>
            </a:extLst>
          </p:cNvPr>
          <p:cNvSpPr>
            <a:spLocks noGrp="1"/>
          </p:cNvSpPr>
          <p:nvPr>
            <p:ph type="sldNum" sz="quarter" idx="12"/>
          </p:nvPr>
        </p:nvSpPr>
        <p:spPr/>
        <p:txBody>
          <a:bodyPr/>
          <a:lstStyle/>
          <a:p>
            <a:fld id="{BFEBEB0A-9E3D-4B14-9782-E2AE3DA60D96}" type="slidenum">
              <a:rPr lang="en-US" smtClean="0"/>
              <a:pPr/>
              <a:t>45</a:t>
            </a:fld>
            <a:endParaRPr lang="en-US"/>
          </a:p>
        </p:txBody>
      </p:sp>
    </p:spTree>
    <p:extLst>
      <p:ext uri="{BB962C8B-B14F-4D97-AF65-F5344CB8AC3E}">
        <p14:creationId xmlns:p14="http://schemas.microsoft.com/office/powerpoint/2010/main" val="1341573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l-GR" dirty="0"/>
              <a:t>Ως λάφυρα πολέμων, μεταφέρονται στη Ρώμη αμύθητοι θησαυροί και έργα τέχνης, ιδίως από τις ελληνικές πόλεις. </a:t>
            </a:r>
          </a:p>
          <a:p>
            <a:r>
              <a:rPr lang="el-GR" dirty="0"/>
              <a:t>Οι Ρωμαίοι εξελίσσονται το ίδιο διάστημα σε σπουδαίους αρχιτέκτονες και μηχανικούς, κατασκευάζοντας </a:t>
            </a:r>
            <a:r>
              <a:rPr lang="el-GR" dirty="0" err="1"/>
              <a:t>μεγαλεπίβολα</a:t>
            </a:r>
            <a:r>
              <a:rPr lang="el-GR" dirty="0"/>
              <a:t> κτίρια, υδραγωγεία </a:t>
            </a:r>
          </a:p>
          <a:p>
            <a:r>
              <a:rPr lang="el-GR" dirty="0"/>
              <a:t>Το αρτιότερο οδικό δίκτυο της αρχαιότητας (πολλές σύγχρονες αρτηρίες ανά την Ευρώπη, όπως η Εγνατία οδός στην Ελλάδα, ακολουθούν έως σήμερα τη χάραξή του), που επιτρέπει την ταχεία μετακίνηση στρατού και εμπορευμάτων.</a:t>
            </a:r>
            <a:endParaRPr lang="en-US" dirty="0"/>
          </a:p>
          <a:p>
            <a:endParaRPr lang="en-US" dirty="0"/>
          </a:p>
        </p:txBody>
      </p:sp>
      <p:sp>
        <p:nvSpPr>
          <p:cNvPr id="4" name="Slide Number Placeholder 3">
            <a:extLst>
              <a:ext uri="{FF2B5EF4-FFF2-40B4-BE49-F238E27FC236}">
                <a16:creationId xmlns:a16="http://schemas.microsoft.com/office/drawing/2014/main" id="{70857CC0-8E04-D140-A9B0-55B3A17C852E}"/>
              </a:ext>
            </a:extLst>
          </p:cNvPr>
          <p:cNvSpPr>
            <a:spLocks noGrp="1"/>
          </p:cNvSpPr>
          <p:nvPr>
            <p:ph type="sldNum" sz="quarter" idx="12"/>
          </p:nvPr>
        </p:nvSpPr>
        <p:spPr/>
        <p:txBody>
          <a:bodyPr/>
          <a:lstStyle/>
          <a:p>
            <a:fld id="{E60594BC-A142-C94B-A084-5037C93DA145}" type="slidenum">
              <a:rPr lang="en-US" smtClean="0"/>
              <a:t>46</a:t>
            </a:fld>
            <a:endParaRPr lang="en-US" dirty="0"/>
          </a:p>
        </p:txBody>
      </p:sp>
    </p:spTree>
    <p:extLst>
      <p:ext uri="{BB962C8B-B14F-4D97-AF65-F5344CB8AC3E}">
        <p14:creationId xmlns:p14="http://schemas.microsoft.com/office/powerpoint/2010/main" val="2658080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oman_roads_24_jun.png"/>
          <p:cNvPicPr>
            <a:picLocks noGrp="1" noChangeAspect="1"/>
          </p:cNvPicPr>
          <p:nvPr>
            <p:ph idx="1"/>
          </p:nvPr>
        </p:nvPicPr>
        <p:blipFill>
          <a:blip r:embed="rId2" cstate="print">
            <a:extLst>
              <a:ext uri="{28A0092B-C50C-407E-A947-70E740481C1C}">
                <a14:useLocalDpi xmlns:a14="http://schemas.microsoft.com/office/drawing/2010/main" val="0"/>
              </a:ext>
            </a:extLst>
          </a:blip>
          <a:srcRect l="-13283" r="-13283"/>
          <a:stretch>
            <a:fillRect/>
          </a:stretch>
        </p:blipFill>
        <p:spPr>
          <a:xfrm>
            <a:off x="-440381" y="274637"/>
            <a:ext cx="10302703" cy="6126163"/>
          </a:xfrm>
        </p:spPr>
      </p:pic>
      <p:sp>
        <p:nvSpPr>
          <p:cNvPr id="3" name="Slide Number Placeholder 2">
            <a:extLst>
              <a:ext uri="{FF2B5EF4-FFF2-40B4-BE49-F238E27FC236}">
                <a16:creationId xmlns:a16="http://schemas.microsoft.com/office/drawing/2014/main" id="{51B0962B-66B2-C74A-A628-276F94B69A32}"/>
              </a:ext>
            </a:extLst>
          </p:cNvPr>
          <p:cNvSpPr>
            <a:spLocks noGrp="1"/>
          </p:cNvSpPr>
          <p:nvPr>
            <p:ph type="sldNum" sz="quarter" idx="12"/>
          </p:nvPr>
        </p:nvSpPr>
        <p:spPr/>
        <p:txBody>
          <a:bodyPr/>
          <a:lstStyle/>
          <a:p>
            <a:fld id="{BFEBEB0A-9E3D-4B14-9782-E2AE3DA60D96}" type="slidenum">
              <a:rPr lang="en-US" smtClean="0"/>
              <a:pPr/>
              <a:t>47</a:t>
            </a:fld>
            <a:endParaRPr lang="en-US"/>
          </a:p>
        </p:txBody>
      </p:sp>
    </p:spTree>
    <p:extLst>
      <p:ext uri="{BB962C8B-B14F-4D97-AF65-F5344CB8AC3E}">
        <p14:creationId xmlns:p14="http://schemas.microsoft.com/office/powerpoint/2010/main" val="1908400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Alcantara-Bridge-Puente-Trajan-at-Alcantara-Spa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3780"/>
            <a:ext cx="4951593" cy="3404220"/>
          </a:xfrm>
          <a:prstGeom prst="rect">
            <a:avLst/>
          </a:prstGeom>
        </p:spPr>
      </p:pic>
      <p:pic>
        <p:nvPicPr>
          <p:cNvPr id="6" name="Picture 5" descr="1132-lec13-1536x86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742" y="0"/>
            <a:ext cx="6132954" cy="3453779"/>
          </a:xfrm>
          <a:prstGeom prst="rect">
            <a:avLst/>
          </a:prstGeom>
        </p:spPr>
      </p:pic>
      <p:pic>
        <p:nvPicPr>
          <p:cNvPr id="8" name="Content Placeholder 7" descr="roman-aquaduct04.jpg"/>
          <p:cNvPicPr>
            <a:picLocks noGrp="1" noChangeAspect="1"/>
          </p:cNvPicPr>
          <p:nvPr>
            <p:ph idx="1"/>
          </p:nvPr>
        </p:nvPicPr>
        <p:blipFill>
          <a:blip r:embed="rId4">
            <a:extLst>
              <a:ext uri="{28A0092B-C50C-407E-A947-70E740481C1C}">
                <a14:useLocalDpi xmlns:a14="http://schemas.microsoft.com/office/drawing/2010/main" val="0"/>
              </a:ext>
            </a:extLst>
          </a:blip>
          <a:srcRect t="10358" b="10358"/>
          <a:stretch>
            <a:fillRect/>
          </a:stretch>
        </p:blipFill>
        <p:spPr>
          <a:xfrm>
            <a:off x="3673304" y="3385797"/>
            <a:ext cx="5839392" cy="3472203"/>
          </a:xfrm>
        </p:spPr>
      </p:pic>
      <p:pic>
        <p:nvPicPr>
          <p:cNvPr id="10" name="Picture 9" descr="PompeiiStree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520" y="-1006512"/>
            <a:ext cx="3557262" cy="4760982"/>
          </a:xfrm>
          <a:prstGeom prst="rect">
            <a:avLst/>
          </a:prstGeom>
        </p:spPr>
      </p:pic>
      <p:sp>
        <p:nvSpPr>
          <p:cNvPr id="3" name="Slide Number Placeholder 2">
            <a:extLst>
              <a:ext uri="{FF2B5EF4-FFF2-40B4-BE49-F238E27FC236}">
                <a16:creationId xmlns:a16="http://schemas.microsoft.com/office/drawing/2014/main" id="{A4F5FCFC-D1ED-6845-8E3F-DA8DBB6E654E}"/>
              </a:ext>
            </a:extLst>
          </p:cNvPr>
          <p:cNvSpPr>
            <a:spLocks noGrp="1"/>
          </p:cNvSpPr>
          <p:nvPr>
            <p:ph type="sldNum" sz="quarter" idx="12"/>
          </p:nvPr>
        </p:nvSpPr>
        <p:spPr/>
        <p:txBody>
          <a:bodyPr/>
          <a:lstStyle/>
          <a:p>
            <a:fld id="{BFEBEB0A-9E3D-4B14-9782-E2AE3DA60D96}" type="slidenum">
              <a:rPr lang="en-US" smtClean="0"/>
              <a:pPr/>
              <a:t>48</a:t>
            </a:fld>
            <a:endParaRPr lang="en-US"/>
          </a:p>
        </p:txBody>
      </p:sp>
    </p:spTree>
    <p:extLst>
      <p:ext uri="{BB962C8B-B14F-4D97-AF65-F5344CB8AC3E}">
        <p14:creationId xmlns:p14="http://schemas.microsoft.com/office/powerpoint/2010/main" val="1660286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a:t>Επιρροή των κατακτήσεων </a:t>
            </a:r>
            <a:br>
              <a:rPr lang="fr-CA" sz="3600" dirty="0"/>
            </a:br>
            <a:r>
              <a:rPr lang="el-GR" sz="3600" dirty="0"/>
              <a:t>στους θεσμούς</a:t>
            </a:r>
            <a:endParaRPr lang="en-US" sz="3600" dirty="0"/>
          </a:p>
        </p:txBody>
      </p:sp>
      <p:sp>
        <p:nvSpPr>
          <p:cNvPr id="3" name="Content Placeholder 2"/>
          <p:cNvSpPr>
            <a:spLocks noGrp="1"/>
          </p:cNvSpPr>
          <p:nvPr>
            <p:ph idx="1"/>
          </p:nvPr>
        </p:nvSpPr>
        <p:spPr>
          <a:xfrm>
            <a:off x="464284" y="1801906"/>
            <a:ext cx="8507317" cy="5056094"/>
          </a:xfrm>
        </p:spPr>
        <p:txBody>
          <a:bodyPr>
            <a:normAutofit fontScale="62500" lnSpcReduction="20000"/>
          </a:bodyPr>
          <a:lstStyle/>
          <a:p>
            <a:r>
              <a:rPr lang="el-GR" sz="2900" dirty="0"/>
              <a:t>Οι Ρωμαίοι έρχονται σε επαφή με τον ελληνικό πολιτισμό, την φιλοσοφία και ρητορική, αξιοποιώντας τα νέα τους πνευματικά εφόδια στην καλλιέργεια της νομικής επιστήμης και την απονομή της δικαιοσύνης. </a:t>
            </a:r>
            <a:endParaRPr lang="fr-CA" sz="2900" dirty="0"/>
          </a:p>
          <a:p>
            <a:r>
              <a:rPr lang="el-GR" sz="2900" dirty="0"/>
              <a:t>Η οικονομία γίνεται ολοένα και πιο σύνθετη, διαδίδονται οι τραπεζικές εργασίες και ανακύπτουν νέες μορφές συναλλαγών που απαιτούν νομική ρύθμιση. </a:t>
            </a:r>
            <a:endParaRPr lang="fr-CA" sz="2900" dirty="0"/>
          </a:p>
          <a:p>
            <a:r>
              <a:rPr lang="el-GR" sz="2900" dirty="0"/>
              <a:t>Η συρροή αναρίθμητων ξένων στη Ρώμη, φορέων ξένων νομικών αντιλήψεων, ασκεί σημαντική επιρροή στις συναλλαγές και το δίκαιο. Για την επίλυση των διαφορών</a:t>
            </a:r>
            <a:r>
              <a:rPr lang="el-GR" sz="2900" u="sng" dirty="0"/>
              <a:t>,</a:t>
            </a:r>
            <a:r>
              <a:rPr lang="el-GR" sz="2900" dirty="0"/>
              <a:t> στις οποίες εμπλέκονται ξένοι, δημιουργείται το αξίωμα του </a:t>
            </a:r>
            <a:r>
              <a:rPr lang="el-GR" sz="2900" i="1" dirty="0"/>
              <a:t>Praetor </a:t>
            </a:r>
            <a:r>
              <a:rPr lang="el-GR" sz="2900" i="1" dirty="0" err="1"/>
              <a:t>peregrinus</a:t>
            </a:r>
            <a:r>
              <a:rPr lang="el-GR" sz="2900" dirty="0"/>
              <a:t>, που θα εξελιχθεί σε καταλύτη νομικών καινοτομιών. </a:t>
            </a:r>
            <a:endParaRPr lang="fr-CA" sz="2900" dirty="0"/>
          </a:p>
          <a:p>
            <a:r>
              <a:rPr lang="el-GR" sz="2900" dirty="0"/>
              <a:t>Οργανώνεται η διοίκηση των επαρχιών, με ελάχιστες αναλογικά γραφειοκρατικές δομές και μικρό αριθμό αξιωματούχων.</a:t>
            </a:r>
            <a:endParaRPr lang="fr-CA" sz="2900" dirty="0"/>
          </a:p>
          <a:p>
            <a:r>
              <a:rPr lang="el-GR" sz="2900" dirty="0"/>
              <a:t> Το σύστημα της δημόσιας διοίκησης και του ρωμαϊκού δικαίου που θα προκύψει, παρά τα αναπόφευκτα σφάλματα, θα αποδειχθεί -– χάρις στην εξέλιξη και συνεχείς προσαρμογές του – το πλέον επιτυχημένο και μακρόβιο της αρχαιότητας, στην κληρονομιά του οποίου οφείλει πολλά και η οργάνωση του σύγχρονου κόσμου. </a:t>
            </a:r>
            <a:endParaRPr lang="en-US" sz="2900" dirty="0"/>
          </a:p>
          <a:p>
            <a:endParaRPr lang="en-US" dirty="0"/>
          </a:p>
        </p:txBody>
      </p:sp>
      <p:sp>
        <p:nvSpPr>
          <p:cNvPr id="4" name="Slide Number Placeholder 3">
            <a:extLst>
              <a:ext uri="{FF2B5EF4-FFF2-40B4-BE49-F238E27FC236}">
                <a16:creationId xmlns:a16="http://schemas.microsoft.com/office/drawing/2014/main" id="{7A8C168B-C221-354F-B3B1-7D3458EF40C6}"/>
              </a:ext>
            </a:extLst>
          </p:cNvPr>
          <p:cNvSpPr>
            <a:spLocks noGrp="1"/>
          </p:cNvSpPr>
          <p:nvPr>
            <p:ph type="sldNum" sz="quarter" idx="12"/>
          </p:nvPr>
        </p:nvSpPr>
        <p:spPr/>
        <p:txBody>
          <a:bodyPr/>
          <a:lstStyle/>
          <a:p>
            <a:fld id="{BFEBEB0A-9E3D-4B14-9782-E2AE3DA60D96}" type="slidenum">
              <a:rPr lang="en-US" smtClean="0"/>
              <a:pPr/>
              <a:t>49</a:t>
            </a:fld>
            <a:endParaRPr lang="en-US"/>
          </a:p>
        </p:txBody>
      </p:sp>
    </p:spTree>
    <p:extLst>
      <p:ext uri="{BB962C8B-B14F-4D97-AF65-F5344CB8AC3E}">
        <p14:creationId xmlns:p14="http://schemas.microsoft.com/office/powerpoint/2010/main" val="2766433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Παλατίνος Λόφος</a:t>
            </a:r>
            <a:endParaRPr lang="en-US" dirty="0"/>
          </a:p>
        </p:txBody>
      </p:sp>
      <p:pic>
        <p:nvPicPr>
          <p:cNvPr id="4" name="Content Placeholder 3" descr="Palatine.Hill.original.28138.jpg"/>
          <p:cNvPicPr>
            <a:picLocks noGrp="1" noChangeAspect="1"/>
          </p:cNvPicPr>
          <p:nvPr>
            <p:ph idx="1"/>
          </p:nvPr>
        </p:nvPicPr>
        <p:blipFill>
          <a:blip r:embed="rId2" cstate="print">
            <a:extLst>
              <a:ext uri="{28A0092B-C50C-407E-A947-70E740481C1C}">
                <a14:useLocalDpi xmlns:a14="http://schemas.microsoft.com/office/drawing/2010/main" val="0"/>
              </a:ext>
            </a:extLst>
          </a:blip>
          <a:srcRect l="2702" r="2702"/>
          <a:stretch>
            <a:fillRect/>
          </a:stretch>
        </p:blipFill>
        <p:spPr/>
      </p:pic>
      <p:sp>
        <p:nvSpPr>
          <p:cNvPr id="3" name="Slide Number Placeholder 2">
            <a:extLst>
              <a:ext uri="{FF2B5EF4-FFF2-40B4-BE49-F238E27FC236}">
                <a16:creationId xmlns:a16="http://schemas.microsoft.com/office/drawing/2014/main" id="{E3FC43D8-9F3B-AF4D-BC6C-ADEC246A65FE}"/>
              </a:ext>
            </a:extLst>
          </p:cNvPr>
          <p:cNvSpPr>
            <a:spLocks noGrp="1"/>
          </p:cNvSpPr>
          <p:nvPr>
            <p:ph type="sldNum" sz="quarter" idx="12"/>
          </p:nvPr>
        </p:nvSpPr>
        <p:spPr/>
        <p:txBody>
          <a:bodyPr/>
          <a:lstStyle/>
          <a:p>
            <a:fld id="{BFEBEB0A-9E3D-4B14-9782-E2AE3DA60D96}" type="slidenum">
              <a:rPr lang="en-US" smtClean="0"/>
              <a:pPr/>
              <a:t>5</a:t>
            </a:fld>
            <a:endParaRPr lang="en-US"/>
          </a:p>
        </p:txBody>
      </p:sp>
    </p:spTree>
    <p:extLst>
      <p:ext uri="{BB962C8B-B14F-4D97-AF65-F5344CB8AC3E}">
        <p14:creationId xmlns:p14="http://schemas.microsoft.com/office/powerpoint/2010/main" val="42643834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dirty="0"/>
              <a:t>Διάβρωση των ρωμαϊκών αξιών</a:t>
            </a:r>
            <a:endParaRPr lang="en-US" sz="4000" dirty="0"/>
          </a:p>
        </p:txBody>
      </p:sp>
      <p:sp>
        <p:nvSpPr>
          <p:cNvPr id="3" name="Content Placeholder 2"/>
          <p:cNvSpPr>
            <a:spLocks noGrp="1"/>
          </p:cNvSpPr>
          <p:nvPr>
            <p:ph idx="1"/>
          </p:nvPr>
        </p:nvSpPr>
        <p:spPr/>
        <p:txBody>
          <a:bodyPr>
            <a:normAutofit fontScale="92500" lnSpcReduction="20000"/>
          </a:bodyPr>
          <a:lstStyle/>
          <a:p>
            <a:r>
              <a:rPr lang="el-GR" dirty="0"/>
              <a:t>Οι</a:t>
            </a:r>
            <a:r>
              <a:rPr lang="el-GR" b="1" dirty="0"/>
              <a:t> </a:t>
            </a:r>
            <a:r>
              <a:rPr lang="el-GR" dirty="0"/>
              <a:t>κατακτήσεις φέρνουν τεράστια σώρευση πλούτου και εξουσίας στα χέρια ολίγων αριστοκρατών και επιφέρουν βαθύτατες μεταβολές στη ρωμαϊκή κοινωνία. </a:t>
            </a:r>
          </a:p>
          <a:p>
            <a:r>
              <a:rPr lang="el-GR" dirty="0"/>
              <a:t>Η ροπή προς την πολυτέλεια διαδίδεται, διαβρώνοντας τα πατροπαράδοτα αυστηρά ρωμαϊκά ήθη (</a:t>
            </a:r>
            <a:r>
              <a:rPr lang="en-US" i="1" dirty="0"/>
              <a:t>mores maiorum</a:t>
            </a:r>
            <a:r>
              <a:rPr lang="el-GR" dirty="0"/>
              <a:t>).</a:t>
            </a:r>
          </a:p>
          <a:p>
            <a:r>
              <a:rPr lang="el-GR" dirty="0"/>
              <a:t> Οι αξίες στις οποίες είχαν βασιστεί οι κατακτήσεις της </a:t>
            </a:r>
            <a:r>
              <a:rPr lang="fr-FR" i="1" dirty="0" err="1"/>
              <a:t>Res</a:t>
            </a:r>
            <a:r>
              <a:rPr lang="fr-FR" i="1" dirty="0"/>
              <a:t> </a:t>
            </a:r>
            <a:r>
              <a:rPr lang="en-US" i="1" dirty="0"/>
              <a:t>p</a:t>
            </a:r>
            <a:r>
              <a:rPr lang="fr-FR" i="1" dirty="0" err="1"/>
              <a:t>ublica</a:t>
            </a:r>
            <a:r>
              <a:rPr lang="el-GR" dirty="0"/>
              <a:t>, η ολιγάρκεια, η πειθαρχία, ο σεβασμός στους νόμους, αντικαθίστανται από την απληστία, τη διαφθορά, την πρόταξη του προσωπικού συμφέροντος.</a:t>
            </a:r>
          </a:p>
          <a:p>
            <a:r>
              <a:rPr lang="el-GR" dirty="0"/>
              <a:t> Το χάσμα μεταξύ πλουσίων και φτωχών διευρύνεται. </a:t>
            </a:r>
            <a:endParaRPr lang="en-US" dirty="0"/>
          </a:p>
        </p:txBody>
      </p:sp>
      <p:sp>
        <p:nvSpPr>
          <p:cNvPr id="4" name="Slide Number Placeholder 3">
            <a:extLst>
              <a:ext uri="{FF2B5EF4-FFF2-40B4-BE49-F238E27FC236}">
                <a16:creationId xmlns:a16="http://schemas.microsoft.com/office/drawing/2014/main" id="{854473D8-5FCA-6A4F-9B0C-60DEE56C4DB3}"/>
              </a:ext>
            </a:extLst>
          </p:cNvPr>
          <p:cNvSpPr>
            <a:spLocks noGrp="1"/>
          </p:cNvSpPr>
          <p:nvPr>
            <p:ph type="sldNum" sz="quarter" idx="12"/>
          </p:nvPr>
        </p:nvSpPr>
        <p:spPr/>
        <p:txBody>
          <a:bodyPr/>
          <a:lstStyle/>
          <a:p>
            <a:fld id="{BFEBEB0A-9E3D-4B14-9782-E2AE3DA60D96}" type="slidenum">
              <a:rPr lang="en-US" smtClean="0"/>
              <a:pPr/>
              <a:t>50</a:t>
            </a:fld>
            <a:endParaRPr lang="en-US"/>
          </a:p>
        </p:txBody>
      </p:sp>
    </p:spTree>
    <p:extLst>
      <p:ext uri="{BB962C8B-B14F-4D97-AF65-F5344CB8AC3E}">
        <p14:creationId xmlns:p14="http://schemas.microsoft.com/office/powerpoint/2010/main" val="36317024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048" y="791964"/>
            <a:ext cx="7610316" cy="5334199"/>
          </a:xfrm>
        </p:spPr>
        <p:txBody>
          <a:bodyPr>
            <a:normAutofit fontScale="92500" lnSpcReduction="20000"/>
          </a:bodyPr>
          <a:lstStyle/>
          <a:p>
            <a:r>
              <a:rPr lang="el-GR" dirty="0"/>
              <a:t>Οι Πατρίκιοι νέμονται αυθαίρετα τις </a:t>
            </a:r>
            <a:r>
              <a:rPr lang="el-GR" dirty="0" err="1"/>
              <a:t>κατακτηθείσες</a:t>
            </a:r>
            <a:r>
              <a:rPr lang="el-GR" dirty="0"/>
              <a:t> εκτάσεις, αν και αυτές επισήμως ανήκουν στο ρωμαϊκό δημόσιο (</a:t>
            </a:r>
            <a:r>
              <a:rPr lang="fr-FR" i="1" dirty="0" err="1"/>
              <a:t>ager</a:t>
            </a:r>
            <a:r>
              <a:rPr lang="fr-FR" i="1" dirty="0"/>
              <a:t> </a:t>
            </a:r>
            <a:r>
              <a:rPr lang="fr-FR" i="1" dirty="0" err="1"/>
              <a:t>publicus</a:t>
            </a:r>
            <a:r>
              <a:rPr lang="el-GR" dirty="0"/>
              <a:t>).</a:t>
            </a:r>
          </a:p>
          <a:p>
            <a:r>
              <a:rPr lang="el-GR" dirty="0"/>
              <a:t> Το άφθονο εργατικό δυναμικό αναρίθμητων δούλων που εισάγονται στη Ρώμη επιτρέπει τη δημιουργία τεράστιων ιδιωτικών αγροκτημάτων (</a:t>
            </a:r>
            <a:r>
              <a:rPr lang="fr-FR" i="1" dirty="0"/>
              <a:t>latifundia</a:t>
            </a:r>
            <a:r>
              <a:rPr lang="el-GR" dirty="0"/>
              <a:t>) στην ιταλική χερσόνησο και στις επαρχίες. </a:t>
            </a:r>
          </a:p>
          <a:p>
            <a:r>
              <a:rPr lang="el-GR" dirty="0"/>
              <a:t>Οι ελεύθεροι Ρωμαίοι μικροκαλλιεργητές αδυνατούν </a:t>
            </a:r>
            <a:r>
              <a:rPr lang="el-GR" dirty="0" err="1"/>
              <a:t>ανταπεξέλθουν</a:t>
            </a:r>
            <a:r>
              <a:rPr lang="el-GR" dirty="0"/>
              <a:t> στον ανταγωνισμό.</a:t>
            </a:r>
          </a:p>
          <a:p>
            <a:r>
              <a:rPr lang="el-GR" dirty="0"/>
              <a:t> Ακτήμονες Πληβείοι συρρέουν στη Ρώμη σε αναζήτηση των προς το ζην, σχηματίζοντας το πρώτο </a:t>
            </a:r>
            <a:r>
              <a:rPr lang="el-GR" i="1" dirty="0"/>
              <a:t>προλεταριάτο</a:t>
            </a:r>
            <a:r>
              <a:rPr lang="el-GR" dirty="0"/>
              <a:t> (</a:t>
            </a:r>
            <a:r>
              <a:rPr lang="fr-FR" i="1" dirty="0" err="1"/>
              <a:t>proletarii</a:t>
            </a:r>
            <a:r>
              <a:rPr lang="fr-FR" i="1" dirty="0"/>
              <a:t> = </a:t>
            </a:r>
            <a:r>
              <a:rPr lang="el-GR" dirty="0"/>
              <a:t>οι πολίτες που το </a:t>
            </a:r>
            <a:r>
              <a:rPr lang="el-GR" dirty="0" err="1"/>
              <a:t>μόνονμπορούν</a:t>
            </a:r>
            <a:r>
              <a:rPr lang="el-GR" dirty="0"/>
              <a:t> να εισφέρουν στο κράτος είναι οι </a:t>
            </a:r>
            <a:r>
              <a:rPr lang="fr-FR" i="1" dirty="0" err="1"/>
              <a:t>proles</a:t>
            </a:r>
            <a:r>
              <a:rPr lang="fr-FR" dirty="0"/>
              <a:t>, </a:t>
            </a:r>
            <a:r>
              <a:rPr lang="el-GR" dirty="0"/>
              <a:t>τα παιδιά τους). Καταλήγουν να ζουν παρασιτικά ως "πελάτες" (</a:t>
            </a:r>
            <a:r>
              <a:rPr lang="fr-FR" i="1" dirty="0"/>
              <a:t>clientes</a:t>
            </a:r>
            <a:r>
              <a:rPr lang="el-GR" dirty="0"/>
              <a:t>) των Πατρικίων, υπό άθλιες συνθήκες, στοιβαγμένοι σε πολυώροφα οικήματα στη Ρώμη. </a:t>
            </a:r>
            <a:endParaRPr lang="en-US" dirty="0"/>
          </a:p>
          <a:p>
            <a:endParaRPr lang="en-US" dirty="0"/>
          </a:p>
        </p:txBody>
      </p:sp>
      <p:sp>
        <p:nvSpPr>
          <p:cNvPr id="2" name="Slide Number Placeholder 1">
            <a:extLst>
              <a:ext uri="{FF2B5EF4-FFF2-40B4-BE49-F238E27FC236}">
                <a16:creationId xmlns:a16="http://schemas.microsoft.com/office/drawing/2014/main" id="{5881B8FD-3660-E64B-98C7-6A39E61866E4}"/>
              </a:ext>
            </a:extLst>
          </p:cNvPr>
          <p:cNvSpPr>
            <a:spLocks noGrp="1"/>
          </p:cNvSpPr>
          <p:nvPr>
            <p:ph type="sldNum" sz="quarter" idx="12"/>
          </p:nvPr>
        </p:nvSpPr>
        <p:spPr/>
        <p:txBody>
          <a:bodyPr/>
          <a:lstStyle/>
          <a:p>
            <a:fld id="{BFEBEB0A-9E3D-4B14-9782-E2AE3DA60D96}" type="slidenum">
              <a:rPr lang="en-US" smtClean="0"/>
              <a:pPr/>
              <a:t>51</a:t>
            </a:fld>
            <a:endParaRPr lang="en-US"/>
          </a:p>
        </p:txBody>
      </p:sp>
    </p:spTree>
    <p:extLst>
      <p:ext uri="{BB962C8B-B14F-4D97-AF65-F5344CB8AC3E}">
        <p14:creationId xmlns:p14="http://schemas.microsoft.com/office/powerpoint/2010/main" val="3074681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Οι Γράκχοι και οι </a:t>
            </a:r>
            <a:r>
              <a:rPr lang="el-GR" i="1" dirty="0"/>
              <a:t>leges </a:t>
            </a:r>
            <a:r>
              <a:rPr lang="el-GR" i="1" dirty="0" err="1"/>
              <a:t>agrariae</a:t>
            </a:r>
            <a:r>
              <a:rPr lang="el-GR" dirty="0"/>
              <a:t> </a:t>
            </a:r>
            <a:endParaRPr lang="en-US" dirty="0"/>
          </a:p>
        </p:txBody>
      </p:sp>
      <p:sp>
        <p:nvSpPr>
          <p:cNvPr id="3" name="Content Placeholder 2"/>
          <p:cNvSpPr>
            <a:spLocks noGrp="1"/>
          </p:cNvSpPr>
          <p:nvPr>
            <p:ph idx="1"/>
          </p:nvPr>
        </p:nvSpPr>
        <p:spPr>
          <a:xfrm>
            <a:off x="1089024" y="1801906"/>
            <a:ext cx="5479225" cy="4888826"/>
          </a:xfrm>
        </p:spPr>
        <p:txBody>
          <a:bodyPr>
            <a:normAutofit fontScale="85000" lnSpcReduction="20000"/>
          </a:bodyPr>
          <a:lstStyle/>
          <a:p>
            <a:r>
              <a:rPr lang="el-GR" dirty="0"/>
              <a:t>Ενάμισι αιώνα μετά τους Λικίνιους-Σέξτιους νόμους, τα διαθέσιμα κτήματα πέριξ της Ρώμης δεν επαρκούν για να </a:t>
            </a:r>
            <a:r>
              <a:rPr lang="el-GR" dirty="0" err="1"/>
              <a:t>θρέψουν</a:t>
            </a:r>
            <a:r>
              <a:rPr lang="el-GR" dirty="0"/>
              <a:t> τις οικογένειες των Πληβείων. </a:t>
            </a:r>
          </a:p>
          <a:p>
            <a:r>
              <a:rPr lang="el-GR" dirty="0"/>
              <a:t>Οι αδελφοί Γράκχοι, Τιβέριος και Γάιος είναι γόνοι μίας από τις πιο διακεκριμένες αριστοκρατικές οικογένειες της Ρώμη, ως εγγονοί του νικητή της Καρχηδόνας, Σκιπίωνα του Αφρικανού. </a:t>
            </a:r>
          </a:p>
          <a:p>
            <a:r>
              <a:rPr lang="el-GR" dirty="0"/>
              <a:t> Η μητέρα τους, η περίφημη </a:t>
            </a:r>
            <a:r>
              <a:rPr lang="el-GR" dirty="0" err="1"/>
              <a:t>Κορνηλία</a:t>
            </a:r>
            <a:r>
              <a:rPr lang="el-GR" dirty="0"/>
              <a:t>, τους  έχει εμφυσήσει πνεύμα δικαιοσύνης χάρις στην ελληνική παιδεία που τους παρείχε</a:t>
            </a:r>
          </a:p>
          <a:p>
            <a:r>
              <a:rPr lang="el-GR" dirty="0"/>
              <a:t>Θα επιχειρήσουν να σώσουν από το μαρασμό τους μικροκαλλιεργητές, την ραχοκοκαλιά του ρωμαϊκού κράτους. </a:t>
            </a:r>
            <a:endParaRPr lang="en-US" dirty="0"/>
          </a:p>
        </p:txBody>
      </p:sp>
      <p:pic>
        <p:nvPicPr>
          <p:cNvPr id="4" name="Picture 3" descr="1200px-Escipión_african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9844" y="94939"/>
            <a:ext cx="2065920" cy="3413933"/>
          </a:xfrm>
          <a:prstGeom prst="rect">
            <a:avLst/>
          </a:prstGeom>
        </p:spPr>
      </p:pic>
      <p:pic>
        <p:nvPicPr>
          <p:cNvPr id="5" name="Picture 4" descr="gracchi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257" y="3048000"/>
            <a:ext cx="2489200" cy="3810000"/>
          </a:xfrm>
          <a:prstGeom prst="rect">
            <a:avLst/>
          </a:prstGeom>
        </p:spPr>
      </p:pic>
      <p:sp>
        <p:nvSpPr>
          <p:cNvPr id="6" name="Slide Number Placeholder 5">
            <a:extLst>
              <a:ext uri="{FF2B5EF4-FFF2-40B4-BE49-F238E27FC236}">
                <a16:creationId xmlns:a16="http://schemas.microsoft.com/office/drawing/2014/main" id="{4676962B-C999-3F41-839E-8E0E6732DCDA}"/>
              </a:ext>
            </a:extLst>
          </p:cNvPr>
          <p:cNvSpPr>
            <a:spLocks noGrp="1"/>
          </p:cNvSpPr>
          <p:nvPr>
            <p:ph type="sldNum" sz="quarter" idx="12"/>
          </p:nvPr>
        </p:nvSpPr>
        <p:spPr/>
        <p:txBody>
          <a:bodyPr/>
          <a:lstStyle/>
          <a:p>
            <a:fld id="{BFEBEB0A-9E3D-4B14-9782-E2AE3DA60D96}" type="slidenum">
              <a:rPr lang="en-US" smtClean="0"/>
              <a:pPr/>
              <a:t>52</a:t>
            </a:fld>
            <a:endParaRPr lang="en-US"/>
          </a:p>
        </p:txBody>
      </p:sp>
    </p:spTree>
    <p:extLst>
      <p:ext uri="{BB962C8B-B14F-4D97-AF65-F5344CB8AC3E}">
        <p14:creationId xmlns:p14="http://schemas.microsoft.com/office/powerpoint/2010/main" val="2534371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Τιβέριος </a:t>
            </a:r>
            <a:r>
              <a:rPr lang="el-GR" b="1" dirty="0" err="1"/>
              <a:t>Γράκχος</a:t>
            </a:r>
            <a:r>
              <a:rPr lang="el-GR" dirty="0"/>
              <a:t> </a:t>
            </a:r>
            <a:endParaRPr lang="en-US" dirty="0"/>
          </a:p>
        </p:txBody>
      </p:sp>
      <p:sp>
        <p:nvSpPr>
          <p:cNvPr id="3" name="Content Placeholder 2"/>
          <p:cNvSpPr>
            <a:spLocks noGrp="1"/>
          </p:cNvSpPr>
          <p:nvPr>
            <p:ph idx="1"/>
          </p:nvPr>
        </p:nvSpPr>
        <p:spPr/>
        <p:txBody>
          <a:bodyPr>
            <a:normAutofit fontScale="77500" lnSpcReduction="20000"/>
          </a:bodyPr>
          <a:lstStyle/>
          <a:p>
            <a:r>
              <a:rPr lang="el-GR" dirty="0"/>
              <a:t>Ο Τιβέριος </a:t>
            </a:r>
            <a:r>
              <a:rPr lang="el-GR" dirty="0" err="1"/>
              <a:t>Γράκχος</a:t>
            </a:r>
            <a:r>
              <a:rPr lang="el-GR" dirty="0"/>
              <a:t>, ως Δήμαρχος (133 π.Χ.), εισηγείται στη συνέλευση των Πληβείων νόμο (</a:t>
            </a:r>
            <a:r>
              <a:rPr lang="el-GR" i="1" dirty="0" err="1"/>
              <a:t>plebiscitum</a:t>
            </a:r>
            <a:r>
              <a:rPr lang="el-GR" dirty="0"/>
              <a:t>) που περιορίζει την έκταση των δημοσίων γαιών (</a:t>
            </a:r>
            <a:r>
              <a:rPr lang="fr-FR" i="1" dirty="0" err="1"/>
              <a:t>ager</a:t>
            </a:r>
            <a:r>
              <a:rPr lang="fr-FR" i="1" dirty="0"/>
              <a:t> </a:t>
            </a:r>
            <a:r>
              <a:rPr lang="fr-FR" i="1" dirty="0" err="1"/>
              <a:t>publicus</a:t>
            </a:r>
            <a:r>
              <a:rPr lang="el-GR" dirty="0"/>
              <a:t>) που μπορούσε να κατέχει ένας πολίτης και επιβάλλει τη διανομή του πλεονάσματος σε ακτήμονες, ορίζοντας ότι οι γαίες αυτές θα είναι αναπαλλοτρίωτες.</a:t>
            </a:r>
          </a:p>
          <a:p>
            <a:r>
              <a:rPr lang="el-GR" dirty="0"/>
              <a:t> Η επαναστατική του πρόταση, την οποία εισάγει προς ψήφιση χωρίς να λάβει, όπως συνηθιζόταν, την προηγούμενη σύμφωνη γνώμη της Συγκλήτου, προξενεί την έντονη αντίδραση των Συγκλητικών</a:t>
            </a:r>
            <a:r>
              <a:rPr lang="el-GR" u="sng" dirty="0"/>
              <a:t>,</a:t>
            </a:r>
            <a:r>
              <a:rPr lang="el-GR" dirty="0"/>
              <a:t> τα συμφέροντα των οποίων απειλούνται. </a:t>
            </a:r>
          </a:p>
          <a:p>
            <a:r>
              <a:rPr lang="el-GR" dirty="0"/>
              <a:t>Θα μεθοδεύσουν την άσκηση </a:t>
            </a:r>
            <a:r>
              <a:rPr lang="el-GR" i="1" dirty="0"/>
              <a:t>veto</a:t>
            </a:r>
            <a:r>
              <a:rPr lang="el-GR" dirty="0"/>
              <a:t> κατά της πρότασης νόμου, από ένα άλλον εκ των Δημάρχων, τον οποίο εξαγοράζουν.</a:t>
            </a:r>
          </a:p>
          <a:p>
            <a:r>
              <a:rPr lang="el-GR" dirty="0"/>
              <a:t> Ο νόμος όμως θα ψηφιστεί, αφού ο Τιβέριος πείσει το λαό να καθαιρέσει τον Δήμαρχο που αντιτίθεται στην ψήφισή του. </a:t>
            </a:r>
            <a:endParaRPr lang="en-US" dirty="0"/>
          </a:p>
        </p:txBody>
      </p:sp>
      <p:sp>
        <p:nvSpPr>
          <p:cNvPr id="4" name="Slide Number Placeholder 3">
            <a:extLst>
              <a:ext uri="{FF2B5EF4-FFF2-40B4-BE49-F238E27FC236}">
                <a16:creationId xmlns:a16="http://schemas.microsoft.com/office/drawing/2014/main" id="{82ADED77-C602-DA4A-89B1-320B41FBBF12}"/>
              </a:ext>
            </a:extLst>
          </p:cNvPr>
          <p:cNvSpPr>
            <a:spLocks noGrp="1"/>
          </p:cNvSpPr>
          <p:nvPr>
            <p:ph type="sldNum" sz="quarter" idx="12"/>
          </p:nvPr>
        </p:nvSpPr>
        <p:spPr/>
        <p:txBody>
          <a:bodyPr/>
          <a:lstStyle/>
          <a:p>
            <a:fld id="{BFEBEB0A-9E3D-4B14-9782-E2AE3DA60D96}" type="slidenum">
              <a:rPr lang="en-US" smtClean="0"/>
              <a:pPr/>
              <a:t>53</a:t>
            </a:fld>
            <a:endParaRPr lang="en-US"/>
          </a:p>
        </p:txBody>
      </p:sp>
    </p:spTree>
    <p:extLst>
      <p:ext uri="{BB962C8B-B14F-4D97-AF65-F5344CB8AC3E}">
        <p14:creationId xmlns:p14="http://schemas.microsoft.com/office/powerpoint/2010/main" val="10474775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δολοφονία του Τιβέριου</a:t>
            </a:r>
            <a:endParaRPr lang="en-US" dirty="0"/>
          </a:p>
        </p:txBody>
      </p:sp>
      <p:sp>
        <p:nvSpPr>
          <p:cNvPr id="3" name="Content Placeholder 2"/>
          <p:cNvSpPr>
            <a:spLocks noGrp="1"/>
          </p:cNvSpPr>
          <p:nvPr>
            <p:ph idx="1"/>
          </p:nvPr>
        </p:nvSpPr>
        <p:spPr/>
        <p:txBody>
          <a:bodyPr>
            <a:normAutofit fontScale="77500" lnSpcReduction="20000"/>
          </a:bodyPr>
          <a:lstStyle/>
          <a:p>
            <a:r>
              <a:rPr lang="el-GR" dirty="0"/>
              <a:t>Όταν η Σύγκλητος, που ελέγχει το δημόσιο ταμείο, αρνηθεί να χορηγήσει τους αναγκαίους για την αναδιανομή των γαιών πόρους, ο Τιβέριος </a:t>
            </a:r>
            <a:r>
              <a:rPr lang="el-GR" dirty="0" err="1"/>
              <a:t>Γράκχος</a:t>
            </a:r>
            <a:r>
              <a:rPr lang="el-GR" dirty="0"/>
              <a:t> θα αξιοποιήσει κονδύλια που κληροδότησε στο ρωμαϊκό λαό ο βασιλέας Άτταλος της Περγάμου. </a:t>
            </a:r>
          </a:p>
          <a:p>
            <a:r>
              <a:rPr lang="el-GR" dirty="0"/>
              <a:t>Κατά την προσπάθεια όμως επανεκλογής του στο αξίωμα του Δημάρχου για δεύτερη συνεχόμενη θητεία (κάτι αντικανονικό), ο Τιβέριος </a:t>
            </a:r>
            <a:r>
              <a:rPr lang="el-GR" dirty="0" err="1"/>
              <a:t>Γράκχος</a:t>
            </a:r>
            <a:r>
              <a:rPr lang="el-GR" dirty="0"/>
              <a:t> θα δολοφονηθεί μαζί με τους οπαδούς του. </a:t>
            </a:r>
          </a:p>
          <a:p>
            <a:r>
              <a:rPr lang="el-GR" dirty="0"/>
              <a:t>Τα </a:t>
            </a:r>
            <a:r>
              <a:rPr lang="el-GR" dirty="0" err="1"/>
              <a:t>πτώματά</a:t>
            </a:r>
            <a:r>
              <a:rPr lang="el-GR" dirty="0"/>
              <a:t> τους θα πεταχτούν στον Τίβερη, όπως των κοινών κακοποιών, και άλλοι οπαδοί του θα εκτελεστούν χωρίς δίκη. </a:t>
            </a:r>
          </a:p>
          <a:p>
            <a:r>
              <a:rPr lang="el-GR" dirty="0"/>
              <a:t>Η δολοφονία του Τιβερίου </a:t>
            </a:r>
            <a:r>
              <a:rPr lang="el-GR" dirty="0" err="1"/>
              <a:t>Γράκχου</a:t>
            </a:r>
            <a:r>
              <a:rPr lang="el-GR" dirty="0"/>
              <a:t> αποτελεί την απαρχή των εμφυλίων πολέμων που ξεσπούν στους κόλπους της ρωμαϊκής αριστοκρατίας οι οποίοι, έναν αιώνα περίπου αργότερα, θα οδηγήσουν στην κατάλυση του πολιτεύματος της </a:t>
            </a:r>
            <a:r>
              <a:rPr lang="el-GR" i="1" dirty="0"/>
              <a:t>Res publica</a:t>
            </a:r>
            <a:r>
              <a:rPr lang="el-GR" dirty="0"/>
              <a:t>. </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3FA048B-0C04-AC49-A068-2E29C242105B}"/>
              </a:ext>
            </a:extLst>
          </p:cNvPr>
          <p:cNvSpPr>
            <a:spLocks noGrp="1"/>
          </p:cNvSpPr>
          <p:nvPr>
            <p:ph type="sldNum" sz="quarter" idx="12"/>
          </p:nvPr>
        </p:nvSpPr>
        <p:spPr/>
        <p:txBody>
          <a:bodyPr/>
          <a:lstStyle/>
          <a:p>
            <a:fld id="{BFEBEB0A-9E3D-4B14-9782-E2AE3DA60D96}" type="slidenum">
              <a:rPr lang="en-US" smtClean="0"/>
              <a:pPr/>
              <a:t>54</a:t>
            </a:fld>
            <a:endParaRPr lang="en-US"/>
          </a:p>
        </p:txBody>
      </p:sp>
    </p:spTree>
    <p:extLst>
      <p:ext uri="{BB962C8B-B14F-4D97-AF65-F5344CB8AC3E}">
        <p14:creationId xmlns:p14="http://schemas.microsoft.com/office/powerpoint/2010/main" val="1288164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Γάιος </a:t>
            </a:r>
            <a:r>
              <a:rPr lang="el-GR" b="1" dirty="0" err="1"/>
              <a:t>Γράκχος</a:t>
            </a:r>
            <a:r>
              <a:rPr lang="el-GR" dirty="0"/>
              <a:t> </a:t>
            </a:r>
            <a:endParaRPr lang="en-US" dirty="0"/>
          </a:p>
        </p:txBody>
      </p:sp>
      <p:sp>
        <p:nvSpPr>
          <p:cNvPr id="3" name="Content Placeholder 2"/>
          <p:cNvSpPr>
            <a:spLocks noGrp="1"/>
          </p:cNvSpPr>
          <p:nvPr>
            <p:ph idx="1"/>
          </p:nvPr>
        </p:nvSpPr>
        <p:spPr/>
        <p:txBody>
          <a:bodyPr>
            <a:normAutofit fontScale="92500"/>
          </a:bodyPr>
          <a:lstStyle/>
          <a:p>
            <a:r>
              <a:rPr lang="el-GR" dirty="0"/>
              <a:t>Δέκα χρόνια μετά τη δολοφονία του Τιβερίου </a:t>
            </a:r>
            <a:r>
              <a:rPr lang="el-GR" dirty="0" err="1"/>
              <a:t>Γράκχου</a:t>
            </a:r>
            <a:r>
              <a:rPr lang="el-GR" dirty="0"/>
              <a:t>, ο αδελφός του, Γάιος </a:t>
            </a:r>
            <a:r>
              <a:rPr lang="el-GR" dirty="0" err="1"/>
              <a:t>Γράκχος</a:t>
            </a:r>
            <a:r>
              <a:rPr lang="el-GR" dirty="0"/>
              <a:t>, εκλέγεται επίσης Δήμαρχος (122-123 π.Χ.). </a:t>
            </a:r>
          </a:p>
          <a:p>
            <a:r>
              <a:rPr lang="el-GR" dirty="0"/>
              <a:t>Εισηγείται και αυτός, χωρίς την προηγούμενη έγκριση της Συγκλήτου, σειρά νόμων προς τη συνέλευση των Πληβείων, στην οποία κυριαρχεί με την ρητορική του. </a:t>
            </a:r>
          </a:p>
          <a:p>
            <a:r>
              <a:rPr lang="el-GR" dirty="0"/>
              <a:t>Δρομολογεί έτσι ολόκληρο πρόγραμμα από ριζοσπαστικά μέτρα που αγγίζουν πολλούς τομείς της δημόσιας ζωής, αποβλέποντας σε μία ευρύτερη κάθαρση της διαφθοράς και περιορισμό της εξουσίας των Συγκλητικών.</a:t>
            </a:r>
            <a:endParaRPr lang="en-US" dirty="0"/>
          </a:p>
          <a:p>
            <a:endParaRPr lang="en-US" dirty="0"/>
          </a:p>
        </p:txBody>
      </p:sp>
      <p:sp>
        <p:nvSpPr>
          <p:cNvPr id="4" name="Slide Number Placeholder 3">
            <a:extLst>
              <a:ext uri="{FF2B5EF4-FFF2-40B4-BE49-F238E27FC236}">
                <a16:creationId xmlns:a16="http://schemas.microsoft.com/office/drawing/2014/main" id="{11F8D421-ADD7-C242-9707-7C57461A0B78}"/>
              </a:ext>
            </a:extLst>
          </p:cNvPr>
          <p:cNvSpPr>
            <a:spLocks noGrp="1"/>
          </p:cNvSpPr>
          <p:nvPr>
            <p:ph type="sldNum" sz="quarter" idx="12"/>
          </p:nvPr>
        </p:nvSpPr>
        <p:spPr/>
        <p:txBody>
          <a:bodyPr/>
          <a:lstStyle/>
          <a:p>
            <a:fld id="{BFEBEB0A-9E3D-4B14-9782-E2AE3DA60D96}" type="slidenum">
              <a:rPr lang="en-US" smtClean="0"/>
              <a:pPr/>
              <a:t>55</a:t>
            </a:fld>
            <a:endParaRPr lang="en-US"/>
          </a:p>
        </p:txBody>
      </p:sp>
    </p:spTree>
    <p:extLst>
      <p:ext uri="{BB962C8B-B14F-4D97-AF65-F5344CB8AC3E}">
        <p14:creationId xmlns:p14="http://schemas.microsoft.com/office/powerpoint/2010/main" val="1900937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lvl="0"/>
            <a:r>
              <a:rPr lang="el-GR" dirty="0"/>
              <a:t>Καθιστά παράνομη την εκτέλεση πολίτη χωρίς προηγούμενη δίκη από λαϊκό δικαστήριο. </a:t>
            </a:r>
            <a:endParaRPr lang="en-US" dirty="0"/>
          </a:p>
          <a:p>
            <a:pPr lvl="0"/>
            <a:r>
              <a:rPr lang="el-GR" dirty="0"/>
              <a:t>Για να περιορίσει την κερδοσκοπία στα σιτηρά, καθιερώνει τη διανομή σίτου σε (επιδοτούμενες από το κράτος) τιμές κάτω του κόστους στους απόρους πολίτες. Η λαοφιλής αυτή πρακτική που θα διατηρηθεί στη Ρώμη επί αιώνες, ως μία πρώιμη μορφή ελάχιστων εγγυημένων κρατικών παροχών κράτους </a:t>
            </a:r>
            <a:r>
              <a:rPr lang="el-GR" dirty="0" err="1"/>
              <a:t>προνοίας</a:t>
            </a:r>
            <a:r>
              <a:rPr lang="el-GR" dirty="0"/>
              <a:t>, που μακροπρόθεσμα όμως θα επιβαρύνουν υπέρμετρα το κρατικό ταμείο. </a:t>
            </a:r>
            <a:endParaRPr lang="en-US" dirty="0"/>
          </a:p>
          <a:p>
            <a:pPr lvl="0"/>
            <a:r>
              <a:rPr lang="el-GR" dirty="0"/>
              <a:t>Λαμβάνει μέτρα υπέρ των ακτημόνων και των αποστράτων του ρωμαϊκού στρατού, προβαίνοντας σε αναδιανομή των δημοσίων γαιών, σε εκτέλεση του πολιτικού προγράμματος του αδελφού του. </a:t>
            </a:r>
            <a:endParaRPr lang="en-US" dirty="0"/>
          </a:p>
          <a:p>
            <a:endParaRPr lang="en-US" dirty="0"/>
          </a:p>
        </p:txBody>
      </p:sp>
      <p:sp>
        <p:nvSpPr>
          <p:cNvPr id="4" name="Slide Number Placeholder 3">
            <a:extLst>
              <a:ext uri="{FF2B5EF4-FFF2-40B4-BE49-F238E27FC236}">
                <a16:creationId xmlns:a16="http://schemas.microsoft.com/office/drawing/2014/main" id="{558D0D7B-EE9D-1C41-9C3A-685A68769D99}"/>
              </a:ext>
            </a:extLst>
          </p:cNvPr>
          <p:cNvSpPr>
            <a:spLocks noGrp="1"/>
          </p:cNvSpPr>
          <p:nvPr>
            <p:ph type="sldNum" sz="quarter" idx="12"/>
          </p:nvPr>
        </p:nvSpPr>
        <p:spPr/>
        <p:txBody>
          <a:bodyPr/>
          <a:lstStyle/>
          <a:p>
            <a:fld id="{BFEBEB0A-9E3D-4B14-9782-E2AE3DA60D96}" type="slidenum">
              <a:rPr lang="en-US" smtClean="0"/>
              <a:pPr/>
              <a:t>56</a:t>
            </a:fld>
            <a:endParaRPr lang="en-US"/>
          </a:p>
        </p:txBody>
      </p:sp>
    </p:spTree>
    <p:extLst>
      <p:ext uri="{BB962C8B-B14F-4D97-AF65-F5344CB8AC3E}">
        <p14:creationId xmlns:p14="http://schemas.microsoft.com/office/powerpoint/2010/main" val="31439734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δολοφονία του Γάιου</a:t>
            </a:r>
            <a:endParaRPr lang="en-US" dirty="0"/>
          </a:p>
        </p:txBody>
      </p:sp>
      <p:sp>
        <p:nvSpPr>
          <p:cNvPr id="3" name="Content Placeholder 2"/>
          <p:cNvSpPr>
            <a:spLocks noGrp="1"/>
          </p:cNvSpPr>
          <p:nvPr>
            <p:ph idx="1"/>
          </p:nvPr>
        </p:nvSpPr>
        <p:spPr/>
        <p:txBody>
          <a:bodyPr>
            <a:normAutofit fontScale="92500" lnSpcReduction="10000"/>
          </a:bodyPr>
          <a:lstStyle/>
          <a:p>
            <a:pPr lvl="0"/>
            <a:r>
              <a:rPr lang="el-GR" dirty="0"/>
              <a:t>Μεγάλο πλήγμα για τους Συγκλητικούς αποτελεί η ανάθεση της εκδίκασης των ποινικών υποθέσεων διαφθοράς των διοικητών επαρχιών (κατεξοχήν πεδίο αθέμιτου πλουτισμού της ρωμαϊκής αριστοκρατίας) σε δικαστές προερχόμενους από την τάξη των Ιππέων. </a:t>
            </a:r>
            <a:endParaRPr lang="en-US" dirty="0"/>
          </a:p>
          <a:p>
            <a:pPr lvl="0"/>
            <a:r>
              <a:rPr lang="el-GR" dirty="0"/>
              <a:t>Στους Ιππείς αναθέτει επίσης για πρώτη φορά τη συλλογή των φόρων στις επαρχίες. Η πολιτική ισχύς που οι Ιππείς αποκτούν με τον τρόπο αυτό, διαιρεί στα δύο την έως τότε αρραγή άρχουσα τάξη της Ρώμης. </a:t>
            </a:r>
          </a:p>
          <a:p>
            <a:r>
              <a:rPr lang="el-GR" dirty="0"/>
              <a:t>Κατά τις ταραχές που ξεσπούν όταν ο Γάιος αποτύχει να εκλεγεί για τρίτη φορά Δήμαρχος, ο ίδιος θα δολοφονηθεί.</a:t>
            </a:r>
            <a:r>
              <a:rPr lang="en-US" dirty="0"/>
              <a:t> </a:t>
            </a:r>
            <a:endParaRPr lang="el-GR" dirty="0"/>
          </a:p>
          <a:p>
            <a:endParaRPr lang="en-US" dirty="0"/>
          </a:p>
        </p:txBody>
      </p:sp>
      <p:sp>
        <p:nvSpPr>
          <p:cNvPr id="4" name="Slide Number Placeholder 3">
            <a:extLst>
              <a:ext uri="{FF2B5EF4-FFF2-40B4-BE49-F238E27FC236}">
                <a16:creationId xmlns:a16="http://schemas.microsoft.com/office/drawing/2014/main" id="{0E0E0125-B942-8048-B2EC-C1D45C3C0E33}"/>
              </a:ext>
            </a:extLst>
          </p:cNvPr>
          <p:cNvSpPr>
            <a:spLocks noGrp="1"/>
          </p:cNvSpPr>
          <p:nvPr>
            <p:ph type="sldNum" sz="quarter" idx="12"/>
          </p:nvPr>
        </p:nvSpPr>
        <p:spPr/>
        <p:txBody>
          <a:bodyPr/>
          <a:lstStyle/>
          <a:p>
            <a:fld id="{BFEBEB0A-9E3D-4B14-9782-E2AE3DA60D96}" type="slidenum">
              <a:rPr lang="en-US" smtClean="0"/>
              <a:pPr/>
              <a:t>57</a:t>
            </a:fld>
            <a:endParaRPr lang="en-US"/>
          </a:p>
        </p:txBody>
      </p:sp>
    </p:spTree>
    <p:extLst>
      <p:ext uri="{BB962C8B-B14F-4D97-AF65-F5344CB8AC3E}">
        <p14:creationId xmlns:p14="http://schemas.microsoft.com/office/powerpoint/2010/main" val="2878949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Senatus Consultum Ultimum</a:t>
            </a:r>
          </a:p>
        </p:txBody>
      </p:sp>
      <p:sp>
        <p:nvSpPr>
          <p:cNvPr id="3" name="Content Placeholder 2"/>
          <p:cNvSpPr>
            <a:spLocks noGrp="1"/>
          </p:cNvSpPr>
          <p:nvPr>
            <p:ph idx="1"/>
          </p:nvPr>
        </p:nvSpPr>
        <p:spPr/>
        <p:txBody>
          <a:bodyPr>
            <a:normAutofit lnSpcReduction="10000"/>
          </a:bodyPr>
          <a:lstStyle/>
          <a:p>
            <a:r>
              <a:rPr lang="en-US" dirty="0"/>
              <a:t>Υπ</a:t>
            </a:r>
            <a:r>
              <a:rPr lang="en-US" dirty="0" err="1"/>
              <a:t>ό</a:t>
            </a:r>
            <a:r>
              <a:rPr lang="en-US" dirty="0"/>
              <a:t> το π</a:t>
            </a:r>
            <a:r>
              <a:rPr lang="en-US" dirty="0" err="1"/>
              <a:t>ρόσχημ</a:t>
            </a:r>
            <a:r>
              <a:rPr lang="en-US" dirty="0"/>
              <a:t>α διάσωσης του π</a:t>
            </a:r>
            <a:r>
              <a:rPr lang="en-US" dirty="0" err="1"/>
              <a:t>ολιτεύμ</a:t>
            </a:r>
            <a:r>
              <a:rPr lang="en-US" dirty="0"/>
              <a:t>ατος, </a:t>
            </a:r>
            <a:r>
              <a:rPr lang="el-GR" dirty="0"/>
              <a:t>η Σύγκλητος θα υιοθετήσει για πρώτη φορά το </a:t>
            </a:r>
            <a:r>
              <a:rPr lang="en-US" i="1" dirty="0"/>
              <a:t>Senatus Consultum Ultimum</a:t>
            </a:r>
            <a:r>
              <a:rPr lang="el-GR" dirty="0"/>
              <a:t> (αντίστοιχο του στρατιωτικού νόμου</a:t>
            </a:r>
            <a:r>
              <a:rPr lang="en-US" dirty="0"/>
              <a:t>), </a:t>
            </a:r>
            <a:r>
              <a:rPr lang="el-GR" dirty="0"/>
              <a:t>μεθοδεύοντας τη θανάτωση την εκτέλεση τριών χιλιάδων οπαδών του </a:t>
            </a:r>
            <a:r>
              <a:rPr lang="el-GR" dirty="0" err="1"/>
              <a:t>Γράκχου</a:t>
            </a:r>
            <a:r>
              <a:rPr lang="el-GR" dirty="0"/>
              <a:t>, οι περιουσίες των οποίων δημεύονται, και επιτυγχάνοντας την ακύρωση των </a:t>
            </a:r>
            <a:r>
              <a:rPr lang="el-GR" dirty="0" err="1"/>
              <a:t>μεταρρυθμίσεών</a:t>
            </a:r>
            <a:r>
              <a:rPr lang="el-GR" dirty="0"/>
              <a:t> του</a:t>
            </a:r>
            <a:r>
              <a:rPr lang="fr-CA" dirty="0"/>
              <a:t>.</a:t>
            </a:r>
          </a:p>
          <a:p>
            <a:r>
              <a:rPr lang="el-GR" dirty="0"/>
              <a:t> Οι Γράκχοι θα αναχθούν σε λαϊκά σύμβολα. Τα αγάλματα που </a:t>
            </a:r>
            <a:r>
              <a:rPr lang="el-GR" dirty="0" err="1"/>
              <a:t>αναγείρονται</a:t>
            </a:r>
            <a:r>
              <a:rPr lang="el-GR" dirty="0"/>
              <a:t> στον τόπο του θανάτου τους στη Ρώμη θα αποτελέσουν αντικείμενο εκδηλώσεων λαϊκής λατρείας. </a:t>
            </a:r>
            <a:endParaRPr lang="en-US" dirty="0"/>
          </a:p>
          <a:p>
            <a:endParaRPr lang="en-US" dirty="0"/>
          </a:p>
        </p:txBody>
      </p:sp>
      <p:sp>
        <p:nvSpPr>
          <p:cNvPr id="4" name="Slide Number Placeholder 3">
            <a:extLst>
              <a:ext uri="{FF2B5EF4-FFF2-40B4-BE49-F238E27FC236}">
                <a16:creationId xmlns:a16="http://schemas.microsoft.com/office/drawing/2014/main" id="{1A8EE594-FE6B-A24E-B171-34C5622C82EE}"/>
              </a:ext>
            </a:extLst>
          </p:cNvPr>
          <p:cNvSpPr>
            <a:spLocks noGrp="1"/>
          </p:cNvSpPr>
          <p:nvPr>
            <p:ph type="sldNum" sz="quarter" idx="12"/>
          </p:nvPr>
        </p:nvSpPr>
        <p:spPr/>
        <p:txBody>
          <a:bodyPr/>
          <a:lstStyle/>
          <a:p>
            <a:fld id="{BFEBEB0A-9E3D-4B14-9782-E2AE3DA60D96}" type="slidenum">
              <a:rPr lang="en-US" smtClean="0"/>
              <a:pPr/>
              <a:t>58</a:t>
            </a:fld>
            <a:endParaRPr lang="en-US"/>
          </a:p>
        </p:txBody>
      </p:sp>
    </p:spTree>
    <p:extLst>
      <p:ext uri="{BB962C8B-B14F-4D97-AF65-F5344CB8AC3E}">
        <p14:creationId xmlns:p14="http://schemas.microsoft.com/office/powerpoint/2010/main" val="29016596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Ορόσημα Γράκχων</a:t>
            </a:r>
            <a:endParaRPr lang="en-US" dirty="0"/>
          </a:p>
        </p:txBody>
      </p:sp>
      <p:sp>
        <p:nvSpPr>
          <p:cNvPr id="3" name="Content Placeholder 2"/>
          <p:cNvSpPr>
            <a:spLocks noGrp="1"/>
          </p:cNvSpPr>
          <p:nvPr>
            <p:ph idx="1"/>
          </p:nvPr>
        </p:nvSpPr>
        <p:spPr>
          <a:xfrm>
            <a:off x="1089025" y="1801906"/>
            <a:ext cx="4878388" cy="4324257"/>
          </a:xfrm>
        </p:spPr>
        <p:txBody>
          <a:bodyPr>
            <a:normAutofit fontScale="92500" lnSpcReduction="10000"/>
          </a:bodyPr>
          <a:lstStyle/>
          <a:p>
            <a:r>
              <a:rPr lang="el-GR" dirty="0"/>
              <a:t>Τα λίθινα ορόσημα των αγρών που διανεμήθηκαν χάρις στις </a:t>
            </a:r>
            <a:r>
              <a:rPr lang="fr-FR" i="1" dirty="0"/>
              <a:t>leges </a:t>
            </a:r>
            <a:r>
              <a:rPr lang="fr-FR" i="1" dirty="0" err="1"/>
              <a:t>agrariae</a:t>
            </a:r>
            <a:r>
              <a:rPr lang="fr-FR" dirty="0"/>
              <a:t> έχουν β</a:t>
            </a:r>
            <a:r>
              <a:rPr lang="fr-FR" dirty="0" err="1"/>
              <a:t>ρεθεί</a:t>
            </a:r>
            <a:r>
              <a:rPr lang="fr-FR" dirty="0"/>
              <a:t> στην </a:t>
            </a:r>
            <a:r>
              <a:rPr lang="fr-FR" dirty="0" err="1"/>
              <a:t>ιτ</a:t>
            </a:r>
            <a:r>
              <a:rPr lang="fr-FR" dirty="0"/>
              <a:t>α</a:t>
            </a:r>
            <a:r>
              <a:rPr lang="fr-FR" dirty="0" err="1"/>
              <a:t>λική</a:t>
            </a:r>
            <a:r>
              <a:rPr lang="fr-FR" dirty="0"/>
              <a:t> ύπαιθρο. </a:t>
            </a:r>
            <a:r>
              <a:rPr lang="el-GR" dirty="0"/>
              <a:t>Φέρουν τα ονόματα της επιτροπής που έκανε τη διανομή των γαιών, του Τιβέριου </a:t>
            </a:r>
            <a:r>
              <a:rPr lang="el-GR" dirty="0" err="1"/>
              <a:t>Γράκχου</a:t>
            </a:r>
            <a:r>
              <a:rPr lang="el-GR" dirty="0"/>
              <a:t>, του πεθερού του και του αδελφού του Γάιου. </a:t>
            </a:r>
          </a:p>
          <a:p>
            <a:r>
              <a:rPr lang="el-GR" dirty="0"/>
              <a:t>Τα τεκμήρια αυτά αποδεικνύουν ότι, παρά την αντίδραση των Συγκλητικών, η διανομή των γαιών στους ακτήμονες εφαρμόστηκε στην πράξη.</a:t>
            </a:r>
            <a:endParaRPr lang="en-US" dirty="0"/>
          </a:p>
        </p:txBody>
      </p:sp>
      <p:pic>
        <p:nvPicPr>
          <p:cNvPr id="4" name="Picture 3" descr="12221205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3160" y="1613646"/>
            <a:ext cx="3537685" cy="4538916"/>
          </a:xfrm>
          <a:prstGeom prst="rect">
            <a:avLst/>
          </a:prstGeom>
        </p:spPr>
      </p:pic>
      <p:sp>
        <p:nvSpPr>
          <p:cNvPr id="5" name="Slide Number Placeholder 4">
            <a:extLst>
              <a:ext uri="{FF2B5EF4-FFF2-40B4-BE49-F238E27FC236}">
                <a16:creationId xmlns:a16="http://schemas.microsoft.com/office/drawing/2014/main" id="{C3D6B1E3-17C0-1F40-84EC-66F30B8E19A5}"/>
              </a:ext>
            </a:extLst>
          </p:cNvPr>
          <p:cNvSpPr>
            <a:spLocks noGrp="1"/>
          </p:cNvSpPr>
          <p:nvPr>
            <p:ph type="sldNum" sz="quarter" idx="12"/>
          </p:nvPr>
        </p:nvSpPr>
        <p:spPr/>
        <p:txBody>
          <a:bodyPr/>
          <a:lstStyle/>
          <a:p>
            <a:fld id="{BFEBEB0A-9E3D-4B14-9782-E2AE3DA60D96}" type="slidenum">
              <a:rPr lang="en-US" smtClean="0"/>
              <a:pPr/>
              <a:t>59</a:t>
            </a:fld>
            <a:endParaRPr lang="en-US"/>
          </a:p>
        </p:txBody>
      </p:sp>
    </p:spTree>
    <p:extLst>
      <p:ext uri="{BB962C8B-B14F-4D97-AF65-F5344CB8AC3E}">
        <p14:creationId xmlns:p14="http://schemas.microsoft.com/office/powerpoint/2010/main" val="3465456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 </a:t>
            </a:r>
            <a:r>
              <a:rPr lang="fr-CA" dirty="0"/>
              <a:t>Forum </a:t>
            </a:r>
            <a:r>
              <a:rPr lang="fr-CA" dirty="0" err="1"/>
              <a:t>Romanum</a:t>
            </a:r>
            <a:endParaRPr lang="en-US" dirty="0"/>
          </a:p>
        </p:txBody>
      </p:sp>
      <p:pic>
        <p:nvPicPr>
          <p:cNvPr id="5" name="Content Placeholder 4" descr="roman-forum-palatine-hill-panorama-12043067.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35" r="9" b="13785"/>
          <a:stretch/>
        </p:blipFill>
        <p:spPr>
          <a:xfrm>
            <a:off x="-181793" y="2092572"/>
            <a:ext cx="9767106" cy="4125436"/>
          </a:xfrm>
        </p:spPr>
      </p:pic>
      <p:sp>
        <p:nvSpPr>
          <p:cNvPr id="3" name="Slide Number Placeholder 2">
            <a:extLst>
              <a:ext uri="{FF2B5EF4-FFF2-40B4-BE49-F238E27FC236}">
                <a16:creationId xmlns:a16="http://schemas.microsoft.com/office/drawing/2014/main" id="{F9E04F93-F02B-3441-A634-A5E62FA87292}"/>
              </a:ext>
            </a:extLst>
          </p:cNvPr>
          <p:cNvSpPr>
            <a:spLocks noGrp="1"/>
          </p:cNvSpPr>
          <p:nvPr>
            <p:ph type="sldNum" sz="quarter" idx="12"/>
          </p:nvPr>
        </p:nvSpPr>
        <p:spPr/>
        <p:txBody>
          <a:bodyPr/>
          <a:lstStyle/>
          <a:p>
            <a:fld id="{BFEBEB0A-9E3D-4B14-9782-E2AE3DA60D96}" type="slidenum">
              <a:rPr lang="en-US" smtClean="0"/>
              <a:pPr/>
              <a:t>6</a:t>
            </a:fld>
            <a:endParaRPr lang="en-US"/>
          </a:p>
        </p:txBody>
      </p:sp>
    </p:spTree>
    <p:extLst>
      <p:ext uri="{BB962C8B-B14F-4D97-AF65-F5344CB8AC3E}">
        <p14:creationId xmlns:p14="http://schemas.microsoft.com/office/powerpoint/2010/main" val="17669758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Tabula </a:t>
            </a:r>
            <a:r>
              <a:rPr lang="en-US" dirty="0" err="1"/>
              <a:t>Bembina</a:t>
            </a:r>
            <a:endParaRPr lang="en-US" dirty="0"/>
          </a:p>
        </p:txBody>
      </p:sp>
      <p:sp>
        <p:nvSpPr>
          <p:cNvPr id="3" name="Content Placeholder 2"/>
          <p:cNvSpPr>
            <a:spLocks noGrp="1"/>
          </p:cNvSpPr>
          <p:nvPr>
            <p:ph idx="1"/>
          </p:nvPr>
        </p:nvSpPr>
        <p:spPr/>
        <p:txBody>
          <a:bodyPr/>
          <a:lstStyle/>
          <a:p>
            <a:r>
              <a:rPr lang="el-GR" dirty="0"/>
              <a:t>Μετά το θάνατο και του Γάιου </a:t>
            </a:r>
            <a:r>
              <a:rPr lang="el-GR" dirty="0" err="1"/>
              <a:t>Γράκχου</a:t>
            </a:r>
            <a:r>
              <a:rPr lang="el-GR" dirty="0"/>
              <a:t> (121 π.Χ.), μία σειρά από νόμους θα ανατρέψει έως το 111 π.Χ. τη διανομή του ager </a:t>
            </a:r>
            <a:r>
              <a:rPr lang="el-GR" dirty="0" err="1"/>
              <a:t>publicus</a:t>
            </a:r>
            <a:r>
              <a:rPr lang="el-GR" dirty="0"/>
              <a:t> και την αγροτική μεταρρύθμιση που είχαν εισηγηθεί οι Γράκχοι. </a:t>
            </a:r>
          </a:p>
          <a:p>
            <a:r>
              <a:rPr lang="el-GR" dirty="0"/>
              <a:t>Χάλκινη πινακίδα με μέρος των νόμων αυτών ανακαλύφθηκε το 15</a:t>
            </a:r>
            <a:r>
              <a:rPr lang="el-GR" baseline="30000" dirty="0"/>
              <a:t>ο</a:t>
            </a:r>
            <a:r>
              <a:rPr lang="el-GR" dirty="0"/>
              <a:t> αιώνα, γνωστή ως </a:t>
            </a:r>
            <a:r>
              <a:rPr lang="en-US" dirty="0"/>
              <a:t>Tabula </a:t>
            </a:r>
            <a:r>
              <a:rPr lang="en-US" dirty="0" err="1"/>
              <a:t>Bembina</a:t>
            </a:r>
            <a:r>
              <a:rPr lang="en-US" dirty="0"/>
              <a:t>, </a:t>
            </a:r>
            <a:r>
              <a:rPr lang="el-GR" dirty="0"/>
              <a:t>από το όνομα του Καρδιναλίου που τις κατείχε.</a:t>
            </a:r>
            <a:endParaRPr lang="en-US" dirty="0"/>
          </a:p>
          <a:p>
            <a:endParaRPr lang="en-US" dirty="0"/>
          </a:p>
        </p:txBody>
      </p:sp>
      <p:sp>
        <p:nvSpPr>
          <p:cNvPr id="4" name="Slide Number Placeholder 3">
            <a:extLst>
              <a:ext uri="{FF2B5EF4-FFF2-40B4-BE49-F238E27FC236}">
                <a16:creationId xmlns:a16="http://schemas.microsoft.com/office/drawing/2014/main" id="{3CE0270C-F0F1-F54A-AC34-83A19D51F1EC}"/>
              </a:ext>
            </a:extLst>
          </p:cNvPr>
          <p:cNvSpPr>
            <a:spLocks noGrp="1"/>
          </p:cNvSpPr>
          <p:nvPr>
            <p:ph type="sldNum" sz="quarter" idx="12"/>
          </p:nvPr>
        </p:nvSpPr>
        <p:spPr/>
        <p:txBody>
          <a:bodyPr/>
          <a:lstStyle/>
          <a:p>
            <a:fld id="{BFEBEB0A-9E3D-4B14-9782-E2AE3DA60D96}" type="slidenum">
              <a:rPr lang="en-US" smtClean="0"/>
              <a:pPr/>
              <a:t>60</a:t>
            </a:fld>
            <a:endParaRPr lang="en-US"/>
          </a:p>
        </p:txBody>
      </p:sp>
    </p:spTree>
    <p:extLst>
      <p:ext uri="{BB962C8B-B14F-4D97-AF65-F5344CB8AC3E}">
        <p14:creationId xmlns:p14="http://schemas.microsoft.com/office/powerpoint/2010/main" val="37871105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Προγραφές</a:t>
            </a:r>
            <a:endParaRPr lang="en-US" dirty="0"/>
          </a:p>
        </p:txBody>
      </p:sp>
      <p:sp>
        <p:nvSpPr>
          <p:cNvPr id="3" name="Content Placeholder 2"/>
          <p:cNvSpPr>
            <a:spLocks noGrp="1"/>
          </p:cNvSpPr>
          <p:nvPr>
            <p:ph idx="1"/>
          </p:nvPr>
        </p:nvSpPr>
        <p:spPr>
          <a:xfrm>
            <a:off x="1089024" y="1801906"/>
            <a:ext cx="7582158" cy="5056094"/>
          </a:xfrm>
        </p:spPr>
        <p:txBody>
          <a:bodyPr>
            <a:normAutofit fontScale="92500" lnSpcReduction="20000"/>
          </a:bodyPr>
          <a:lstStyle/>
          <a:p>
            <a:r>
              <a:rPr lang="el-GR" dirty="0"/>
              <a:t>Μετά και το προηγούμενο της εκτέλεσης των Γράκχων και των οπαδών τους χωρίς δίκη, κατά τους εμφυλίους πολέμους, ο Σύλλας και εν συνεχεία η δεύτερη τριανδρία των Μάρκου Αντωνίου, Οκταβιανού και </a:t>
            </a:r>
            <a:r>
              <a:rPr lang="el-GR" dirty="0" err="1"/>
              <a:t>Λέπιδου</a:t>
            </a:r>
            <a:r>
              <a:rPr lang="el-GR" dirty="0"/>
              <a:t>, θα προσφύγουν για την εξόντωση των πολιτικών τους αντιπάλων στις </a:t>
            </a:r>
            <a:r>
              <a:rPr lang="el-GR" b="1" i="1" dirty="0"/>
              <a:t>προγραφές </a:t>
            </a:r>
            <a:r>
              <a:rPr lang="el-GR" b="1" dirty="0"/>
              <a:t>(</a:t>
            </a:r>
            <a:r>
              <a:rPr lang="el-GR" b="1" i="1" dirty="0" err="1"/>
              <a:t>proscriptiones</a:t>
            </a:r>
            <a:r>
              <a:rPr lang="el-GR" dirty="0"/>
              <a:t>)</a:t>
            </a:r>
          </a:p>
          <a:p>
            <a:r>
              <a:rPr lang="el-GR" i="1" dirty="0"/>
              <a:t> </a:t>
            </a:r>
            <a:r>
              <a:rPr lang="el-GR" dirty="0"/>
              <a:t>την επικήρυξη χιλιάδων πολιτών σε καταλόγους που </a:t>
            </a:r>
            <a:r>
              <a:rPr lang="el-GR" dirty="0" err="1"/>
              <a:t>αναρτώντο</a:t>
            </a:r>
            <a:r>
              <a:rPr lang="el-GR" dirty="0"/>
              <a:t> σε όλη την Ιταλία, προς εκτέλεση από οιονδήποτε έναντι αμοιβής.</a:t>
            </a:r>
          </a:p>
          <a:p>
            <a:r>
              <a:rPr lang="el-GR" dirty="0"/>
              <a:t> Η περιουσία των θυμάτων δημευόταν και στα παιδιά τους απαγορεύονταν να ασκήσουν αξίωμα. Μεταξύ των θυμάτων των προγραφών συγκαταλέγεται και ο Κικέρων.</a:t>
            </a:r>
            <a:endParaRPr lang="fr-CA" dirty="0"/>
          </a:p>
          <a:p>
            <a:r>
              <a:rPr lang="el-GR" dirty="0"/>
              <a:t> Με τις</a:t>
            </a:r>
            <a:r>
              <a:rPr lang="el-GR" i="1" dirty="0"/>
              <a:t> προγραφές</a:t>
            </a:r>
            <a:r>
              <a:rPr lang="el-GR" dirty="0"/>
              <a:t> των πολιτικών αντιπάλων,</a:t>
            </a:r>
            <a:r>
              <a:rPr lang="el-GR" i="1" dirty="0"/>
              <a:t> </a:t>
            </a:r>
            <a:r>
              <a:rPr lang="el-GR" dirty="0"/>
              <a:t>εξοντώνεται μεγάλο μέρος της ρωμαϊκής αριστοκρατίας. </a:t>
            </a:r>
            <a:endParaRPr lang="en-US" dirty="0"/>
          </a:p>
          <a:p>
            <a:endParaRPr lang="en-US" dirty="0"/>
          </a:p>
        </p:txBody>
      </p:sp>
      <p:sp>
        <p:nvSpPr>
          <p:cNvPr id="4" name="Slide Number Placeholder 3">
            <a:extLst>
              <a:ext uri="{FF2B5EF4-FFF2-40B4-BE49-F238E27FC236}">
                <a16:creationId xmlns:a16="http://schemas.microsoft.com/office/drawing/2014/main" id="{D31925C9-F233-5540-8F35-D0D3667940AF}"/>
              </a:ext>
            </a:extLst>
          </p:cNvPr>
          <p:cNvSpPr>
            <a:spLocks noGrp="1"/>
          </p:cNvSpPr>
          <p:nvPr>
            <p:ph type="sldNum" sz="quarter" idx="12"/>
          </p:nvPr>
        </p:nvSpPr>
        <p:spPr/>
        <p:txBody>
          <a:bodyPr/>
          <a:lstStyle/>
          <a:p>
            <a:fld id="{BFEBEB0A-9E3D-4B14-9782-E2AE3DA60D96}" type="slidenum">
              <a:rPr lang="en-US" smtClean="0"/>
              <a:pPr/>
              <a:t>61</a:t>
            </a:fld>
            <a:endParaRPr lang="en-US"/>
          </a:p>
        </p:txBody>
      </p:sp>
    </p:spTree>
    <p:extLst>
      <p:ext uri="{BB962C8B-B14F-4D97-AF65-F5344CB8AC3E}">
        <p14:creationId xmlns:p14="http://schemas.microsoft.com/office/powerpoint/2010/main" val="12901655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τέλος της </a:t>
            </a:r>
            <a:r>
              <a:rPr lang="el-GR" i="1" dirty="0"/>
              <a:t>Res publica</a:t>
            </a:r>
            <a:r>
              <a:rPr lang="en-US" dirty="0"/>
              <a:t> </a:t>
            </a:r>
          </a:p>
        </p:txBody>
      </p:sp>
      <p:sp>
        <p:nvSpPr>
          <p:cNvPr id="3" name="Content Placeholder 2"/>
          <p:cNvSpPr>
            <a:spLocks noGrp="1"/>
          </p:cNvSpPr>
          <p:nvPr>
            <p:ph idx="1"/>
          </p:nvPr>
        </p:nvSpPr>
        <p:spPr/>
        <p:txBody>
          <a:bodyPr>
            <a:normAutofit fontScale="85000" lnSpcReduction="10000"/>
          </a:bodyPr>
          <a:lstStyle/>
          <a:p>
            <a:r>
              <a:rPr lang="el-GR" dirty="0"/>
              <a:t>Παρά την εξαθλίωση μέρους των κατώτερων στρωμάτων του πληθυσμού, οι κοινωνικές και πολιτικές διεκδικήσεις των Πληβείων -πέραν της αναλαμπής των Γράκχων- είχαν ατονήσει, αφότου, στα μέσα του 4</a:t>
            </a:r>
            <a:r>
              <a:rPr lang="el-GR" baseline="30000" dirty="0"/>
              <a:t>ου</a:t>
            </a:r>
            <a:r>
              <a:rPr lang="el-GR" dirty="0"/>
              <a:t> π.Χ. αιώνα, οι Πληβείοι κατέκτησαν το δικαίωμα εκλογής σε όλα τα αξιώματα, συμπεριλαμβανομένου αυτού των Υπάτων.</a:t>
            </a:r>
          </a:p>
          <a:p>
            <a:r>
              <a:rPr lang="el-GR" dirty="0"/>
              <a:t> Στην πραγματικότητα, πρόσβαση στα ανώτατα αξιώματα είχε ένας κλειστός αριθμός ισχυρών ρωμαϊκών οικογενειών. </a:t>
            </a:r>
          </a:p>
          <a:p>
            <a:r>
              <a:rPr lang="el-GR" dirty="0"/>
              <a:t>Σχηματίζεται ένας κλειστός κύκλος εξουσίας γύρω από τις δύο-τρεις δεκάδες οικογένειες της Ρώμης που έχουν ήδη εκλέξει Ύπατο ή Πραίτορα, οι οποίες μονοπωλούν τα ανώτατα αξιώματα και δεν βλέπουν με καλό μάτι την είσοδο νέων προσώπων</a:t>
            </a:r>
            <a:endParaRPr lang="en-US" dirty="0"/>
          </a:p>
        </p:txBody>
      </p:sp>
      <p:sp>
        <p:nvSpPr>
          <p:cNvPr id="4" name="Slide Number Placeholder 3">
            <a:extLst>
              <a:ext uri="{FF2B5EF4-FFF2-40B4-BE49-F238E27FC236}">
                <a16:creationId xmlns:a16="http://schemas.microsoft.com/office/drawing/2014/main" id="{82DA426C-9597-4A46-9E3C-BEB2B9021C95}"/>
              </a:ext>
            </a:extLst>
          </p:cNvPr>
          <p:cNvSpPr>
            <a:spLocks noGrp="1"/>
          </p:cNvSpPr>
          <p:nvPr>
            <p:ph type="sldNum" sz="quarter" idx="12"/>
          </p:nvPr>
        </p:nvSpPr>
        <p:spPr/>
        <p:txBody>
          <a:bodyPr/>
          <a:lstStyle/>
          <a:p>
            <a:fld id="{BFEBEB0A-9E3D-4B14-9782-E2AE3DA60D96}" type="slidenum">
              <a:rPr lang="en-US" smtClean="0"/>
              <a:pPr/>
              <a:t>62</a:t>
            </a:fld>
            <a:endParaRPr lang="en-US"/>
          </a:p>
        </p:txBody>
      </p:sp>
    </p:spTree>
    <p:extLst>
      <p:ext uri="{BB962C8B-B14F-4D97-AF65-F5344CB8AC3E}">
        <p14:creationId xmlns:p14="http://schemas.microsoft.com/office/powerpoint/2010/main" val="85568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 Η</a:t>
            </a:r>
            <a:r>
              <a:rPr lang="fr-CA" dirty="0" err="1"/>
              <a:t>omo</a:t>
            </a:r>
            <a:r>
              <a:rPr lang="fr-CA" dirty="0"/>
              <a:t> </a:t>
            </a:r>
            <a:r>
              <a:rPr lang="fr-CA" dirty="0" err="1"/>
              <a:t>novus</a:t>
            </a:r>
            <a:r>
              <a:rPr lang="fr-CA" dirty="0"/>
              <a:t> </a:t>
            </a:r>
            <a:r>
              <a:rPr lang="mr-IN" dirty="0"/>
              <a:t>–</a:t>
            </a:r>
            <a:r>
              <a:rPr lang="fr-CA" dirty="0"/>
              <a:t> </a:t>
            </a:r>
            <a:r>
              <a:rPr lang="el-GR" dirty="0"/>
              <a:t>νέα </a:t>
            </a:r>
            <a:r>
              <a:rPr lang="fr-CA" dirty="0"/>
              <a:t>nobilitas</a:t>
            </a:r>
            <a:endParaRPr lang="en-US" dirty="0"/>
          </a:p>
        </p:txBody>
      </p:sp>
      <p:sp>
        <p:nvSpPr>
          <p:cNvPr id="3" name="Content Placeholder 2"/>
          <p:cNvSpPr>
            <a:spLocks noGrp="1"/>
          </p:cNvSpPr>
          <p:nvPr>
            <p:ph idx="1"/>
          </p:nvPr>
        </p:nvSpPr>
        <p:spPr/>
        <p:txBody>
          <a:bodyPr/>
          <a:lstStyle/>
          <a:p>
            <a:r>
              <a:rPr lang="el-GR" dirty="0"/>
              <a:t>Αν κάποιο νέο πρόσωπο κατάφερνε να παρεισφρήσει, εκλεγόμενος για πρώτη φορά σε ανώτερο αξίωμα χωρίς να έχει παλαιότερα διατελέσει άρχοντας κάποιος πρόγονός του, </a:t>
            </a:r>
            <a:r>
              <a:rPr lang="el-GR" dirty="0" err="1"/>
              <a:t>αποκαλείτο</a:t>
            </a:r>
            <a:r>
              <a:rPr lang="el-GR" dirty="0"/>
              <a:t> "</a:t>
            </a:r>
            <a:r>
              <a:rPr lang="fr-FR" i="1" dirty="0"/>
              <a:t>homo </a:t>
            </a:r>
            <a:r>
              <a:rPr lang="fr-FR" i="1" dirty="0" err="1"/>
              <a:t>novus</a:t>
            </a:r>
            <a:r>
              <a:rPr lang="el-GR" i="1" dirty="0"/>
              <a:t>"</a:t>
            </a:r>
            <a:r>
              <a:rPr lang="el-GR" dirty="0"/>
              <a:t> (νέος άνδρας). </a:t>
            </a:r>
            <a:endParaRPr lang="fr-CA" dirty="0"/>
          </a:p>
          <a:p>
            <a:r>
              <a:rPr lang="el-GR" dirty="0"/>
              <a:t>Η αφρόκρεμα των Πατρικίων και κάποιων εκ των Πληβείων που επιτυγχάνουν να εκλεγούν στα αξιώματα του Υπάτου, του Πραίτορα και του </a:t>
            </a:r>
            <a:r>
              <a:rPr lang="fr-FR" i="1" dirty="0" err="1"/>
              <a:t>Aedile</a:t>
            </a:r>
            <a:r>
              <a:rPr lang="fr-FR" i="1" dirty="0"/>
              <a:t> curule</a:t>
            </a:r>
            <a:r>
              <a:rPr lang="el-GR" dirty="0"/>
              <a:t>, συγκροτούν τη νέα </a:t>
            </a:r>
            <a:r>
              <a:rPr lang="fr-FR" i="1" dirty="0"/>
              <a:t>nobilitas</a:t>
            </a:r>
            <a:r>
              <a:rPr lang="el-GR" dirty="0"/>
              <a:t>. </a:t>
            </a:r>
            <a:endParaRPr lang="en-US" dirty="0"/>
          </a:p>
          <a:p>
            <a:endParaRPr lang="en-US" dirty="0"/>
          </a:p>
        </p:txBody>
      </p:sp>
      <p:sp>
        <p:nvSpPr>
          <p:cNvPr id="4" name="Slide Number Placeholder 3">
            <a:extLst>
              <a:ext uri="{FF2B5EF4-FFF2-40B4-BE49-F238E27FC236}">
                <a16:creationId xmlns:a16="http://schemas.microsoft.com/office/drawing/2014/main" id="{83E1F375-B33B-9148-9AEC-8483D6FDB7D4}"/>
              </a:ext>
            </a:extLst>
          </p:cNvPr>
          <p:cNvSpPr>
            <a:spLocks noGrp="1"/>
          </p:cNvSpPr>
          <p:nvPr>
            <p:ph type="sldNum" sz="quarter" idx="12"/>
          </p:nvPr>
        </p:nvSpPr>
        <p:spPr/>
        <p:txBody>
          <a:bodyPr/>
          <a:lstStyle/>
          <a:p>
            <a:fld id="{BFEBEB0A-9E3D-4B14-9782-E2AE3DA60D96}" type="slidenum">
              <a:rPr lang="en-US" smtClean="0"/>
              <a:pPr/>
              <a:t>63</a:t>
            </a:fld>
            <a:endParaRPr lang="en-US"/>
          </a:p>
        </p:txBody>
      </p:sp>
    </p:spTree>
    <p:extLst>
      <p:ext uri="{BB962C8B-B14F-4D97-AF65-F5344CB8AC3E}">
        <p14:creationId xmlns:p14="http://schemas.microsoft.com/office/powerpoint/2010/main" val="9895905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Η φθορά της </a:t>
            </a:r>
            <a:r>
              <a:rPr lang="en-US" b="1" i="1" dirty="0"/>
              <a:t>Res publica</a:t>
            </a:r>
            <a:r>
              <a:rPr lang="el-GR" dirty="0"/>
              <a:t> </a:t>
            </a:r>
            <a:endParaRPr lang="en-US" dirty="0"/>
          </a:p>
        </p:txBody>
      </p:sp>
      <p:sp>
        <p:nvSpPr>
          <p:cNvPr id="3" name="Content Placeholder 2"/>
          <p:cNvSpPr>
            <a:spLocks noGrp="1"/>
          </p:cNvSpPr>
          <p:nvPr>
            <p:ph idx="1"/>
          </p:nvPr>
        </p:nvSpPr>
        <p:spPr/>
        <p:txBody>
          <a:bodyPr>
            <a:normAutofit fontScale="92500" lnSpcReduction="10000"/>
          </a:bodyPr>
          <a:lstStyle/>
          <a:p>
            <a:r>
              <a:rPr lang="el-GR" dirty="0"/>
              <a:t>Τον τελευταίο αιώνα π.Χ. οι θεσμοί της </a:t>
            </a:r>
            <a:r>
              <a:rPr lang="en-US" i="1" dirty="0"/>
              <a:t>Res publica</a:t>
            </a:r>
            <a:r>
              <a:rPr lang="el-GR" dirty="0"/>
              <a:t> οδηγούνται σε αποσύνθεση, υπό το κράτος της άμετρης φιλοδοξίας και απληστίας μέρους της ηγέτιδας τάξης της Ρώμης. </a:t>
            </a:r>
            <a:endParaRPr lang="fr-CA" dirty="0"/>
          </a:p>
          <a:p>
            <a:r>
              <a:rPr lang="el-GR" dirty="0"/>
              <a:t>Φαινόμενα εκλογικής νοθείας γίνονται συνήθη, όπως και η διαφθορά των Διοικητών των Επαρχιών, οι οποίοι, μετά από μία πολυδάπανη πολιτική καριέρα, θησαυρίζουν σε βάρος των τοπικών πληθυσμών.</a:t>
            </a:r>
            <a:endParaRPr lang="fr-CA" dirty="0"/>
          </a:p>
          <a:p>
            <a:r>
              <a:rPr lang="el-GR" dirty="0"/>
              <a:t> Για ορισμένους λέγεται ότι διαιρούν τα "</a:t>
            </a:r>
            <a:r>
              <a:rPr lang="el-GR" dirty="0" err="1"/>
              <a:t>λάφυρά</a:t>
            </a:r>
            <a:r>
              <a:rPr lang="el-GR" dirty="0"/>
              <a:t>" τους στα τρία, ένα μέρος για τον εαυτό τους, ένα για να ξεπληρώσουν τα χρέη τους και ένα για τους δικαστές, αν τυχόν παραπεμφθούν σε δίκη</a:t>
            </a:r>
            <a:r>
              <a:rPr lang="fr-CA" dirty="0"/>
              <a:t>.</a:t>
            </a:r>
            <a:endParaRPr lang="en-US" dirty="0"/>
          </a:p>
        </p:txBody>
      </p:sp>
      <p:sp>
        <p:nvSpPr>
          <p:cNvPr id="4" name="Slide Number Placeholder 3">
            <a:extLst>
              <a:ext uri="{FF2B5EF4-FFF2-40B4-BE49-F238E27FC236}">
                <a16:creationId xmlns:a16="http://schemas.microsoft.com/office/drawing/2014/main" id="{47C86E43-29C2-9041-9D98-693700C2F86F}"/>
              </a:ext>
            </a:extLst>
          </p:cNvPr>
          <p:cNvSpPr>
            <a:spLocks noGrp="1"/>
          </p:cNvSpPr>
          <p:nvPr>
            <p:ph type="sldNum" sz="quarter" idx="12"/>
          </p:nvPr>
        </p:nvSpPr>
        <p:spPr/>
        <p:txBody>
          <a:bodyPr/>
          <a:lstStyle/>
          <a:p>
            <a:fld id="{BFEBEB0A-9E3D-4B14-9782-E2AE3DA60D96}" type="slidenum">
              <a:rPr lang="en-US" smtClean="0"/>
              <a:pPr/>
              <a:t>64</a:t>
            </a:fld>
            <a:endParaRPr lang="en-US"/>
          </a:p>
        </p:txBody>
      </p:sp>
    </p:spTree>
    <p:extLst>
      <p:ext uri="{BB962C8B-B14F-4D97-AF65-F5344CB8AC3E}">
        <p14:creationId xmlns:p14="http://schemas.microsoft.com/office/powerpoint/2010/main" val="34836551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l-GR" sz="2600" dirty="0"/>
              <a:t>Η κακομεταχείριση των δούλων στα </a:t>
            </a:r>
            <a:r>
              <a:rPr lang="el-GR" sz="2600" i="1" dirty="0" err="1"/>
              <a:t>latifundia</a:t>
            </a:r>
            <a:r>
              <a:rPr lang="el-GR" sz="2600" dirty="0"/>
              <a:t> οδηγεί σε μεγάλες εξεγέρσεις, με τελευταία αυτή του </a:t>
            </a:r>
            <a:r>
              <a:rPr lang="el-GR" sz="2600" dirty="0" err="1"/>
              <a:t>Σπάρτακου</a:t>
            </a:r>
            <a:r>
              <a:rPr lang="el-GR" sz="2600" dirty="0"/>
              <a:t> (73-71 π.Χ.), που οι Ρωμαίοι καταστέλλουν, σταυρώνοντας χιλιάδες δούλους κατά μήκος της </a:t>
            </a:r>
            <a:r>
              <a:rPr lang="el-GR" sz="2600" dirty="0" err="1"/>
              <a:t>Αππίας</a:t>
            </a:r>
            <a:r>
              <a:rPr lang="el-GR" sz="2600" dirty="0"/>
              <a:t> οδού. </a:t>
            </a:r>
          </a:p>
          <a:p>
            <a:r>
              <a:rPr lang="el-GR" sz="2600" dirty="0"/>
              <a:t>Η υπερφορολόγηση των πληθυσμών των επαρχιών και των εμπορικών συναλλαγών οδηγεί σε βίαιες εξεγέρσεις και στη σφαγή των Ρωμαίων της Μικράς Ασίας υπό την καθοδήγηση του Μιθριδάτη.</a:t>
            </a:r>
          </a:p>
          <a:p>
            <a:r>
              <a:rPr lang="el-GR" sz="2600" dirty="0"/>
              <a:t> Οι πειρατές λυμαίνονται τη Μεσόγειο, αποτελώντας μόνιμη απειλή για τη ναυσιπλοΐα και το εμπόριο. </a:t>
            </a:r>
          </a:p>
          <a:p>
            <a:r>
              <a:rPr lang="el-GR" sz="2600" dirty="0"/>
              <a:t>Τα μεγέθη της αυτοκρατορίας καθιστούν δύσκολη την διακυβέρνησή της από συλλογικά όργανα, ιδίως καθ' όσον πολλοί Συγκλητικοί στη Ρώμη ενδιαφέρονται πρωτίστως για τον προσωπικό τους πλουτισμό και την διατήρηση των κεκτημένων τους. </a:t>
            </a:r>
            <a:endParaRPr lang="en-US" sz="2600" dirty="0"/>
          </a:p>
          <a:p>
            <a:endParaRPr lang="en-US" dirty="0"/>
          </a:p>
        </p:txBody>
      </p:sp>
      <p:sp>
        <p:nvSpPr>
          <p:cNvPr id="4" name="Slide Number Placeholder 3">
            <a:extLst>
              <a:ext uri="{FF2B5EF4-FFF2-40B4-BE49-F238E27FC236}">
                <a16:creationId xmlns:a16="http://schemas.microsoft.com/office/drawing/2014/main" id="{0B7C7D54-4057-1D44-B2BA-E0DCFC74B819}"/>
              </a:ext>
            </a:extLst>
          </p:cNvPr>
          <p:cNvSpPr>
            <a:spLocks noGrp="1"/>
          </p:cNvSpPr>
          <p:nvPr>
            <p:ph type="sldNum" sz="quarter" idx="12"/>
          </p:nvPr>
        </p:nvSpPr>
        <p:spPr/>
        <p:txBody>
          <a:bodyPr/>
          <a:lstStyle/>
          <a:p>
            <a:fld id="{BFEBEB0A-9E3D-4B14-9782-E2AE3DA60D96}" type="slidenum">
              <a:rPr lang="en-US" smtClean="0"/>
              <a:pPr/>
              <a:t>65</a:t>
            </a:fld>
            <a:endParaRPr lang="en-US"/>
          </a:p>
        </p:txBody>
      </p:sp>
    </p:spTree>
    <p:extLst>
      <p:ext uri="{BB962C8B-B14F-4D97-AF65-F5344CB8AC3E}">
        <p14:creationId xmlns:p14="http://schemas.microsoft.com/office/powerpoint/2010/main" val="15585893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Οι εμφύλιοι πόλεμοι</a:t>
            </a:r>
            <a:r>
              <a:rPr lang="el-GR" dirty="0"/>
              <a:t> </a:t>
            </a:r>
            <a:endParaRPr lang="en-US" dirty="0"/>
          </a:p>
        </p:txBody>
      </p:sp>
      <p:sp>
        <p:nvSpPr>
          <p:cNvPr id="3" name="Content Placeholder 2"/>
          <p:cNvSpPr>
            <a:spLocks noGrp="1"/>
          </p:cNvSpPr>
          <p:nvPr>
            <p:ph idx="1"/>
          </p:nvPr>
        </p:nvSpPr>
        <p:spPr/>
        <p:txBody>
          <a:bodyPr>
            <a:normAutofit lnSpcReduction="10000"/>
          </a:bodyPr>
          <a:lstStyle/>
          <a:p>
            <a:r>
              <a:rPr lang="el-GR" dirty="0"/>
              <a:t>Τον τελευταίο αιώνα π.Χ., μία σειρά από ισχυρές προσωπικότητες, οι οποίοι ηγούνται του στρατού σε νικηφόρους πολέμους, έχουν </a:t>
            </a:r>
            <a:r>
              <a:rPr lang="el-GR" dirty="0" err="1"/>
              <a:t>σωρρεύσει</a:t>
            </a:r>
            <a:r>
              <a:rPr lang="el-GR" dirty="0"/>
              <a:t> τεράστια εξουσία και πλούτο. Χάρις στην εξαγοράς της αφοσίωσης – των στρατιωτών στο πρόσωπό τους, – θα επιδιώξουν να επικρατήσουν στους θεσμούς της Ρώμης. </a:t>
            </a:r>
            <a:endParaRPr lang="fr-CA" dirty="0"/>
          </a:p>
          <a:p>
            <a:r>
              <a:rPr lang="el-GR" dirty="0"/>
              <a:t>Πολιτικοί με άμετρη φιλοδοξία, όπως ο Μάριος, ο Σύλλας, ο Κικέρων, ο Πομπήιος, ο Καίσαρας, ο Μάρκος Αντώνιος, ο Οκταβιανός, συγκρούονται διαδοχικά σε τρεις φάσεις εμφυλίων πολέμων, που μαίνονται για έναν αιώνα.</a:t>
            </a:r>
            <a:endParaRPr lang="fr-CA" dirty="0"/>
          </a:p>
          <a:p>
            <a:endParaRPr lang="en-US" dirty="0"/>
          </a:p>
        </p:txBody>
      </p:sp>
      <p:sp>
        <p:nvSpPr>
          <p:cNvPr id="4" name="Slide Number Placeholder 3">
            <a:extLst>
              <a:ext uri="{FF2B5EF4-FFF2-40B4-BE49-F238E27FC236}">
                <a16:creationId xmlns:a16="http://schemas.microsoft.com/office/drawing/2014/main" id="{2995B102-9A64-704B-9C39-FB759C58F261}"/>
              </a:ext>
            </a:extLst>
          </p:cNvPr>
          <p:cNvSpPr>
            <a:spLocks noGrp="1"/>
          </p:cNvSpPr>
          <p:nvPr>
            <p:ph type="sldNum" sz="quarter" idx="12"/>
          </p:nvPr>
        </p:nvSpPr>
        <p:spPr/>
        <p:txBody>
          <a:bodyPr/>
          <a:lstStyle/>
          <a:p>
            <a:fld id="{BFEBEB0A-9E3D-4B14-9782-E2AE3DA60D96}" type="slidenum">
              <a:rPr lang="en-US" smtClean="0"/>
              <a:pPr/>
              <a:t>66</a:t>
            </a:fld>
            <a:endParaRPr lang="en-US"/>
          </a:p>
        </p:txBody>
      </p:sp>
    </p:spTree>
    <p:extLst>
      <p:ext uri="{BB962C8B-B14F-4D97-AF65-F5344CB8AC3E}">
        <p14:creationId xmlns:p14="http://schemas.microsoft.com/office/powerpoint/2010/main" val="22572708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descr="1200px-Marius_Glyptothek_Munich_31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171209" cy="3350899"/>
          </a:xfrm>
          <a:prstGeom prst="rect">
            <a:avLst/>
          </a:prstGeom>
        </p:spPr>
      </p:pic>
      <p:pic>
        <p:nvPicPr>
          <p:cNvPr id="7" name="Picture 6" descr="220px-Sulla_Glyptothek_Munich_3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675" y="-204818"/>
            <a:ext cx="2794000" cy="4254500"/>
          </a:xfrm>
          <a:prstGeom prst="rect">
            <a:avLst/>
          </a:prstGeom>
        </p:spPr>
      </p:pic>
      <p:pic>
        <p:nvPicPr>
          <p:cNvPr id="9" name="Picture 8" descr="imgres_141795497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5237" y="0"/>
            <a:ext cx="2616200" cy="3111500"/>
          </a:xfrm>
          <a:prstGeom prst="rect">
            <a:avLst/>
          </a:prstGeom>
        </p:spPr>
      </p:pic>
      <p:pic>
        <p:nvPicPr>
          <p:cNvPr id="11" name="Picture 10" descr="M-T-Cicer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9148" y="1"/>
            <a:ext cx="2314852" cy="3111500"/>
          </a:xfrm>
          <a:prstGeom prst="rect">
            <a:avLst/>
          </a:prstGeom>
        </p:spPr>
      </p:pic>
      <p:pic>
        <p:nvPicPr>
          <p:cNvPr id="12" name="Picture 11" descr="220px-Augustus_Bevilacqua_Glyptothek_Munich_317.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3547" y="2961982"/>
            <a:ext cx="3340453" cy="4828474"/>
          </a:xfrm>
          <a:prstGeom prst="rect">
            <a:avLst/>
          </a:prstGeom>
        </p:spPr>
      </p:pic>
      <p:pic>
        <p:nvPicPr>
          <p:cNvPr id="15" name="Picture 14" descr="49935-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961982"/>
            <a:ext cx="3144979" cy="3896018"/>
          </a:xfrm>
          <a:prstGeom prst="rect">
            <a:avLst/>
          </a:prstGeom>
        </p:spPr>
      </p:pic>
      <p:pic>
        <p:nvPicPr>
          <p:cNvPr id="16" name="Picture 15" descr="Caesa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4979" y="2961982"/>
            <a:ext cx="2734504" cy="3963386"/>
          </a:xfrm>
          <a:prstGeom prst="rect">
            <a:avLst/>
          </a:prstGeom>
        </p:spPr>
      </p:pic>
      <p:sp>
        <p:nvSpPr>
          <p:cNvPr id="4" name="Slide Number Placeholder 3">
            <a:extLst>
              <a:ext uri="{FF2B5EF4-FFF2-40B4-BE49-F238E27FC236}">
                <a16:creationId xmlns:a16="http://schemas.microsoft.com/office/drawing/2014/main" id="{34BD95B2-BE82-B645-B475-02301C36528D}"/>
              </a:ext>
            </a:extLst>
          </p:cNvPr>
          <p:cNvSpPr>
            <a:spLocks noGrp="1"/>
          </p:cNvSpPr>
          <p:nvPr>
            <p:ph type="sldNum" sz="quarter" idx="12"/>
          </p:nvPr>
        </p:nvSpPr>
        <p:spPr/>
        <p:txBody>
          <a:bodyPr/>
          <a:lstStyle/>
          <a:p>
            <a:fld id="{BFEBEB0A-9E3D-4B14-9782-E2AE3DA60D96}" type="slidenum">
              <a:rPr lang="en-US" smtClean="0"/>
              <a:pPr/>
              <a:t>67</a:t>
            </a:fld>
            <a:endParaRPr lang="en-US"/>
          </a:p>
        </p:txBody>
      </p:sp>
    </p:spTree>
    <p:extLst>
      <p:ext uri="{BB962C8B-B14F-4D97-AF65-F5344CB8AC3E}">
        <p14:creationId xmlns:p14="http://schemas.microsoft.com/office/powerpoint/2010/main" val="30986568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89024" y="1801906"/>
            <a:ext cx="7814300" cy="5056094"/>
          </a:xfrm>
        </p:spPr>
        <p:txBody>
          <a:bodyPr>
            <a:normAutofit fontScale="92500" lnSpcReduction="20000"/>
          </a:bodyPr>
          <a:lstStyle/>
          <a:p>
            <a:r>
              <a:rPr lang="el-GR" dirty="0"/>
              <a:t> Στην ίδια τη Ρώμη εκτυλίσσονται κατ' επανάληψη σκηνές άναρχης βίας και αιματηρών συγκρούσεων μεταξύ ομάδων πολιτών. </a:t>
            </a:r>
            <a:endParaRPr lang="fr-CA" dirty="0"/>
          </a:p>
          <a:p>
            <a:r>
              <a:rPr lang="el-GR" dirty="0"/>
              <a:t>Κικέρων, "</a:t>
            </a:r>
            <a:r>
              <a:rPr lang="el-GR" i="1" dirty="0"/>
              <a:t>inter </a:t>
            </a:r>
            <a:r>
              <a:rPr lang="el-GR" i="1" dirty="0" err="1"/>
              <a:t>arma</a:t>
            </a:r>
            <a:r>
              <a:rPr lang="el-GR" i="1" dirty="0"/>
              <a:t> </a:t>
            </a:r>
            <a:r>
              <a:rPr lang="el-GR" i="1" dirty="0" err="1"/>
              <a:t>enim</a:t>
            </a:r>
            <a:r>
              <a:rPr lang="el-GR" i="1" dirty="0"/>
              <a:t> silent leges</a:t>
            </a:r>
            <a:r>
              <a:rPr lang="el-GR" dirty="0"/>
              <a:t>" (</a:t>
            </a:r>
            <a:r>
              <a:rPr lang="el-GR" i="1" dirty="0"/>
              <a:t>σε καιρό πολέμου, σιωπούν οι νόμοι</a:t>
            </a:r>
            <a:r>
              <a:rPr lang="el-GR" dirty="0"/>
              <a:t>). </a:t>
            </a:r>
            <a:endParaRPr lang="fr-CA" dirty="0"/>
          </a:p>
          <a:p>
            <a:r>
              <a:rPr lang="fr-CA" dirty="0"/>
              <a:t>O</a:t>
            </a:r>
            <a:r>
              <a:rPr lang="el-GR" dirty="0"/>
              <a:t>ι</a:t>
            </a:r>
            <a:r>
              <a:rPr lang="fr-CA" dirty="0"/>
              <a:t> </a:t>
            </a:r>
            <a:r>
              <a:rPr lang="el-GR" dirty="0"/>
              <a:t>σημαντικότερες εμφύλιες μάχες λαμβάνουν χώρα στην Ελλάδα (στα Φάρσαλα, τους Φιλίππους και το </a:t>
            </a:r>
            <a:r>
              <a:rPr lang="el-GR" dirty="0" err="1"/>
              <a:t>Άκτιο</a:t>
            </a:r>
            <a:r>
              <a:rPr lang="el-GR" dirty="0"/>
              <a:t>).</a:t>
            </a:r>
            <a:endParaRPr lang="fr-CA" dirty="0"/>
          </a:p>
          <a:p>
            <a:r>
              <a:rPr lang="el-GR" dirty="0"/>
              <a:t>Ο ταραγμένος αυτός αιώνας θα καταλήξει στην ανάδυση μίας νέας πολιτικής πραγματικότητας.</a:t>
            </a:r>
          </a:p>
          <a:p>
            <a:r>
              <a:rPr lang="el-GR" dirty="0"/>
              <a:t> Το πολίτευμα της Ρώμης, η </a:t>
            </a:r>
            <a:r>
              <a:rPr lang="en-US" i="1" dirty="0"/>
              <a:t>Res publica</a:t>
            </a:r>
            <a:r>
              <a:rPr lang="en-US" dirty="0"/>
              <a:t>,</a:t>
            </a:r>
            <a:r>
              <a:rPr lang="el-GR" dirty="0"/>
              <a:t> μετασχηματίζεται από τον Οκταβιανό, που επικρατεί τελικά έναντι του Μάρκου Αντωνίου, σε Ηγεμονία (</a:t>
            </a:r>
            <a:r>
              <a:rPr lang="el-GR" i="1" dirty="0" err="1"/>
              <a:t>Principatus</a:t>
            </a:r>
            <a:r>
              <a:rPr lang="el-GR" dirty="0"/>
              <a:t>), καθιερώνοντας την απόλυτη εξουσία ενός αυτοκράτορα στην κεφαλή της αυτοκρατορίας. </a:t>
            </a:r>
            <a:endParaRPr lang="en-US" dirty="0"/>
          </a:p>
          <a:p>
            <a:endParaRPr lang="en-US" dirty="0"/>
          </a:p>
        </p:txBody>
      </p:sp>
      <p:sp>
        <p:nvSpPr>
          <p:cNvPr id="4" name="Slide Number Placeholder 3">
            <a:extLst>
              <a:ext uri="{FF2B5EF4-FFF2-40B4-BE49-F238E27FC236}">
                <a16:creationId xmlns:a16="http://schemas.microsoft.com/office/drawing/2014/main" id="{0312809C-2E6C-EC4D-B1EF-BFBDD58FF1B3}"/>
              </a:ext>
            </a:extLst>
          </p:cNvPr>
          <p:cNvSpPr>
            <a:spLocks noGrp="1"/>
          </p:cNvSpPr>
          <p:nvPr>
            <p:ph type="sldNum" sz="quarter" idx="12"/>
          </p:nvPr>
        </p:nvSpPr>
        <p:spPr/>
        <p:txBody>
          <a:bodyPr/>
          <a:lstStyle/>
          <a:p>
            <a:fld id="{BFEBEB0A-9E3D-4B14-9782-E2AE3DA60D96}" type="slidenum">
              <a:rPr lang="en-US" smtClean="0"/>
              <a:pPr/>
              <a:t>68</a:t>
            </a:fld>
            <a:endParaRPr lang="en-US"/>
          </a:p>
        </p:txBody>
      </p:sp>
    </p:spTree>
    <p:extLst>
      <p:ext uri="{BB962C8B-B14F-4D97-AF65-F5344CB8AC3E}">
        <p14:creationId xmlns:p14="http://schemas.microsoft.com/office/powerpoint/2010/main" val="511307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μύθος της λύκαινας</a:t>
            </a:r>
            <a:endParaRPr lang="en-US" dirty="0"/>
          </a:p>
        </p:txBody>
      </p:sp>
      <p:sp>
        <p:nvSpPr>
          <p:cNvPr id="3" name="Content Placeholder 2"/>
          <p:cNvSpPr>
            <a:spLocks noGrp="1"/>
          </p:cNvSpPr>
          <p:nvPr>
            <p:ph idx="1"/>
          </p:nvPr>
        </p:nvSpPr>
        <p:spPr>
          <a:xfrm>
            <a:off x="1089024" y="1801906"/>
            <a:ext cx="7272339" cy="4929789"/>
          </a:xfrm>
        </p:spPr>
        <p:txBody>
          <a:bodyPr>
            <a:normAutofit fontScale="85000" lnSpcReduction="20000"/>
          </a:bodyPr>
          <a:lstStyle/>
          <a:p>
            <a:r>
              <a:rPr lang="el-GR" dirty="0"/>
              <a:t> Η </a:t>
            </a:r>
            <a:r>
              <a:rPr lang="el-GR" dirty="0" err="1"/>
              <a:t>Εστιάδα</a:t>
            </a:r>
            <a:r>
              <a:rPr lang="el-GR" dirty="0"/>
              <a:t> ιέρεια Ρέα Σίλβα, κόρη του βασιλιά της μικρής πόλης </a:t>
            </a:r>
            <a:r>
              <a:rPr lang="fr-FR" dirty="0"/>
              <a:t>Alba </a:t>
            </a:r>
            <a:r>
              <a:rPr lang="fr-FR" dirty="0" err="1"/>
              <a:t>Longa</a:t>
            </a:r>
            <a:r>
              <a:rPr lang="el-GR" dirty="0"/>
              <a:t>, γέννησε τους δίδυμους Ρώμο και Ρωμύλο, με πατέρα το θεό Άρη. Ο θείος της, που είχε σφετερισθεί το θρόνο, άφησε τα δίδυμα να πεθάνουν. </a:t>
            </a:r>
          </a:p>
          <a:p>
            <a:r>
              <a:rPr lang="fr-CA" dirty="0" err="1"/>
              <a:t>T</a:t>
            </a:r>
            <a:r>
              <a:rPr lang="el-GR" dirty="0"/>
              <a:t>α δίδυμα θα σωθούν όμως χάρις στη λύκαινα που θα τα θηλάσει, μία σκηνή που θα γίνει το σύμβολο της Ρώμης και της θείας προστασίας και τύχης που απολάμβανε κατά τους αρχαίους η πόλη. </a:t>
            </a:r>
          </a:p>
          <a:p>
            <a:r>
              <a:rPr lang="el-GR" dirty="0"/>
              <a:t>Πάνω στη διαφωνία των αδελφών ως προς τους θεϊκούς οιωνούς για τον ακριβή τόπο θεμελίωσης της νέας πόλης, ο Ρωμύλος θα σκοτώσει το Ρώμο. </a:t>
            </a:r>
            <a:endParaRPr lang="fr-CA" dirty="0"/>
          </a:p>
          <a:p>
            <a:r>
              <a:rPr lang="el-GR" dirty="0"/>
              <a:t>Ημερομηνία θεμελίωσης: 21 Απριλίου 753 π.Χ.  </a:t>
            </a:r>
            <a:r>
              <a:rPr lang="el-GR" dirty="0">
                <a:solidFill>
                  <a:srgbClr val="FF0000"/>
                </a:solidFill>
              </a:rPr>
              <a:t>Α</a:t>
            </a:r>
            <a:r>
              <a:rPr lang="fr-CA" dirty="0">
                <a:solidFill>
                  <a:srgbClr val="FF0000"/>
                </a:solidFill>
              </a:rPr>
              <a:t>b </a:t>
            </a:r>
            <a:r>
              <a:rPr lang="fr-CA" dirty="0" err="1">
                <a:solidFill>
                  <a:srgbClr val="FF0000"/>
                </a:solidFill>
              </a:rPr>
              <a:t>urbe</a:t>
            </a:r>
            <a:r>
              <a:rPr lang="fr-CA" dirty="0">
                <a:solidFill>
                  <a:srgbClr val="FF0000"/>
                </a:solidFill>
              </a:rPr>
              <a:t> </a:t>
            </a:r>
            <a:r>
              <a:rPr lang="fr-CA" dirty="0" err="1">
                <a:solidFill>
                  <a:srgbClr val="FF0000"/>
                </a:solidFill>
              </a:rPr>
              <a:t>condita</a:t>
            </a:r>
            <a:endParaRPr lang="fr-CA" dirty="0">
              <a:solidFill>
                <a:srgbClr val="FF0000"/>
              </a:solidFill>
            </a:endParaRPr>
          </a:p>
          <a:p>
            <a:r>
              <a:rPr lang="fr-CA" dirty="0"/>
              <a:t>O </a:t>
            </a:r>
            <a:r>
              <a:rPr lang="el-GR" dirty="0"/>
              <a:t>Ρωμύλος θα δημιουργήσει τους πρώτους θεσμούς, τη σύγκλητο και τους πατρικίους. </a:t>
            </a:r>
            <a:r>
              <a:rPr lang="fr-CA" dirty="0"/>
              <a:t> </a:t>
            </a:r>
            <a:endParaRPr lang="en-US" dirty="0"/>
          </a:p>
          <a:p>
            <a:endParaRPr lang="en-US" dirty="0"/>
          </a:p>
        </p:txBody>
      </p:sp>
      <p:sp>
        <p:nvSpPr>
          <p:cNvPr id="4" name="Slide Number Placeholder 3">
            <a:extLst>
              <a:ext uri="{FF2B5EF4-FFF2-40B4-BE49-F238E27FC236}">
                <a16:creationId xmlns:a16="http://schemas.microsoft.com/office/drawing/2014/main" id="{C7F5B7E5-8309-4B41-BBF4-823FAD91CEBB}"/>
              </a:ext>
            </a:extLst>
          </p:cNvPr>
          <p:cNvSpPr>
            <a:spLocks noGrp="1"/>
          </p:cNvSpPr>
          <p:nvPr>
            <p:ph type="sldNum" sz="quarter" idx="12"/>
          </p:nvPr>
        </p:nvSpPr>
        <p:spPr/>
        <p:txBody>
          <a:bodyPr/>
          <a:lstStyle/>
          <a:p>
            <a:fld id="{BFEBEB0A-9E3D-4B14-9782-E2AE3DA60D96}" type="slidenum">
              <a:rPr lang="en-US" smtClean="0"/>
              <a:pPr/>
              <a:t>7</a:t>
            </a:fld>
            <a:endParaRPr lang="en-US"/>
          </a:p>
        </p:txBody>
      </p:sp>
    </p:spTree>
    <p:extLst>
      <p:ext uri="{BB962C8B-B14F-4D97-AF65-F5344CB8AC3E}">
        <p14:creationId xmlns:p14="http://schemas.microsoft.com/office/powerpoint/2010/main" val="380949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he-wolf_suckles_Romulus_and_Remus.jpg"/>
          <p:cNvPicPr>
            <a:picLocks noGrp="1" noChangeAspect="1"/>
          </p:cNvPicPr>
          <p:nvPr>
            <p:ph idx="1"/>
          </p:nvPr>
        </p:nvPicPr>
        <p:blipFill>
          <a:blip r:embed="rId2">
            <a:extLst>
              <a:ext uri="{28A0092B-C50C-407E-A947-70E740481C1C}">
                <a14:useLocalDpi xmlns:a14="http://schemas.microsoft.com/office/drawing/2010/main" val="0"/>
              </a:ext>
            </a:extLst>
          </a:blip>
          <a:srcRect l="-13066" r="-13066"/>
          <a:stretch>
            <a:fillRect/>
          </a:stretch>
        </p:blipFill>
        <p:spPr>
          <a:xfrm>
            <a:off x="-783416" y="0"/>
            <a:ext cx="7272339" cy="4324257"/>
          </a:xfrm>
        </p:spPr>
      </p:pic>
      <p:pic>
        <p:nvPicPr>
          <p:cNvPr id="5" name="Picture 4" descr="385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2008" y="3113238"/>
            <a:ext cx="3891992" cy="3744762"/>
          </a:xfrm>
          <a:prstGeom prst="rect">
            <a:avLst/>
          </a:prstGeom>
        </p:spPr>
      </p:pic>
      <p:sp>
        <p:nvSpPr>
          <p:cNvPr id="3" name="Slide Number Placeholder 2">
            <a:extLst>
              <a:ext uri="{FF2B5EF4-FFF2-40B4-BE49-F238E27FC236}">
                <a16:creationId xmlns:a16="http://schemas.microsoft.com/office/drawing/2014/main" id="{4A06479C-B544-044E-B9F0-5F9568519CEE}"/>
              </a:ext>
            </a:extLst>
          </p:cNvPr>
          <p:cNvSpPr>
            <a:spLocks noGrp="1"/>
          </p:cNvSpPr>
          <p:nvPr>
            <p:ph type="sldNum" sz="quarter" idx="12"/>
          </p:nvPr>
        </p:nvSpPr>
        <p:spPr/>
        <p:txBody>
          <a:bodyPr/>
          <a:lstStyle/>
          <a:p>
            <a:fld id="{BFEBEB0A-9E3D-4B14-9782-E2AE3DA60D96}" type="slidenum">
              <a:rPr lang="en-US" smtClean="0"/>
              <a:pPr/>
              <a:t>8</a:t>
            </a:fld>
            <a:endParaRPr lang="en-US"/>
          </a:p>
        </p:txBody>
      </p:sp>
    </p:spTree>
    <p:extLst>
      <p:ext uri="{BB962C8B-B14F-4D97-AF65-F5344CB8AC3E}">
        <p14:creationId xmlns:p14="http://schemas.microsoft.com/office/powerpoint/2010/main" val="1194227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Η αρπαγή των </a:t>
            </a:r>
            <a:r>
              <a:rPr lang="el-GR" b="1" dirty="0" err="1"/>
              <a:t>Σαβίνων</a:t>
            </a:r>
            <a:endParaRPr lang="en-US" dirty="0"/>
          </a:p>
        </p:txBody>
      </p:sp>
      <p:sp>
        <p:nvSpPr>
          <p:cNvPr id="3" name="Content Placeholder 2"/>
          <p:cNvSpPr>
            <a:spLocks noGrp="1"/>
          </p:cNvSpPr>
          <p:nvPr>
            <p:ph idx="1"/>
          </p:nvPr>
        </p:nvSpPr>
        <p:spPr/>
        <p:txBody>
          <a:bodyPr>
            <a:normAutofit fontScale="85000" lnSpcReduction="10000"/>
          </a:bodyPr>
          <a:lstStyle/>
          <a:p>
            <a:r>
              <a:rPr lang="el-GR" dirty="0"/>
              <a:t>Ο Ρωμύλος αρχικά παρείχε άσυλο σε όποιον αναζητούσε καταφύγιο στην πόλη. Οι πρώτοι κάτοικοι που συρρέουν σε αυτήν ήταν κυρίως άνδρες κακοποιοί. </a:t>
            </a:r>
            <a:endParaRPr lang="fr-CA" dirty="0"/>
          </a:p>
          <a:p>
            <a:r>
              <a:rPr lang="el-GR" dirty="0"/>
              <a:t>Για να βρουν συζύγους, θα καταφύγουν στο τέχνασμα της αρπαγής των γυναικών του γειτονικού λαού των </a:t>
            </a:r>
            <a:r>
              <a:rPr lang="el-GR" dirty="0" err="1"/>
              <a:t>Σαβίνων</a:t>
            </a:r>
            <a:r>
              <a:rPr lang="el-GR" dirty="0"/>
              <a:t>, που καλούν στη Ρώμη με το πρόσχημα θρησκευτικού εορτασμού. </a:t>
            </a:r>
            <a:endParaRPr lang="fr-CA" dirty="0"/>
          </a:p>
          <a:p>
            <a:r>
              <a:rPr lang="el-GR" dirty="0"/>
              <a:t>Όταν οι πατεράδες και αδελφοί τους θα τις διεκδικήσουν πίσω πολιορκώντας την πόλη, οι </a:t>
            </a:r>
            <a:r>
              <a:rPr lang="el-GR" dirty="0" err="1"/>
              <a:t>Σαβίνες</a:t>
            </a:r>
            <a:r>
              <a:rPr lang="el-GR" dirty="0"/>
              <a:t> θα παρέμβουν μεταξύ αυτών και των συζύγων τους για να αποφευχθεί η αιματοχυσία- πράξη συμβολική της σημασίας του γάμου και της οικογένειας ως στοιχείου σύζευξης διαφορετικών πληθυσμών και κοινωνικής συνοχής.</a:t>
            </a:r>
            <a:r>
              <a:rPr lang="en-US" dirty="0"/>
              <a:t> </a:t>
            </a:r>
          </a:p>
        </p:txBody>
      </p:sp>
      <p:sp>
        <p:nvSpPr>
          <p:cNvPr id="4" name="Slide Number Placeholder 3">
            <a:extLst>
              <a:ext uri="{FF2B5EF4-FFF2-40B4-BE49-F238E27FC236}">
                <a16:creationId xmlns:a16="http://schemas.microsoft.com/office/drawing/2014/main" id="{CFF23691-2A71-B843-A4F7-731205F02BF3}"/>
              </a:ext>
            </a:extLst>
          </p:cNvPr>
          <p:cNvSpPr>
            <a:spLocks noGrp="1"/>
          </p:cNvSpPr>
          <p:nvPr>
            <p:ph type="sldNum" sz="quarter" idx="12"/>
          </p:nvPr>
        </p:nvSpPr>
        <p:spPr/>
        <p:txBody>
          <a:bodyPr/>
          <a:lstStyle/>
          <a:p>
            <a:fld id="{BFEBEB0A-9E3D-4B14-9782-E2AE3DA60D96}" type="slidenum">
              <a:rPr lang="en-US" smtClean="0"/>
              <a:pPr/>
              <a:t>9</a:t>
            </a:fld>
            <a:endParaRPr lang="en-US"/>
          </a:p>
        </p:txBody>
      </p:sp>
    </p:spTree>
    <p:extLst>
      <p:ext uri="{BB962C8B-B14F-4D97-AF65-F5344CB8AC3E}">
        <p14:creationId xmlns:p14="http://schemas.microsoft.com/office/powerpoint/2010/main" val="2819311573"/>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3991</TotalTime>
  <Words>6570</Words>
  <Application>Microsoft Macintosh PowerPoint</Application>
  <PresentationFormat>On-screen Show (4:3)</PresentationFormat>
  <Paragraphs>358</Paragraphs>
  <Slides>68</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3" baseType="lpstr">
      <vt:lpstr>Calibri</vt:lpstr>
      <vt:lpstr>Candara</vt:lpstr>
      <vt:lpstr>Wingdings</vt:lpstr>
      <vt:lpstr>Tradition</vt:lpstr>
      <vt:lpstr>Document</vt:lpstr>
      <vt:lpstr>Ρωμαϊκό πολίτευμα</vt:lpstr>
      <vt:lpstr>Πολιτεύματα Ρώμης</vt:lpstr>
      <vt:lpstr>Βασιλεία: οι απαρχές του κράτους και του νόμου (753 π.Χ. - 510 π.Χ.) </vt:lpstr>
      <vt:lpstr>Ρωμύλος και Ρώμος </vt:lpstr>
      <vt:lpstr>Παλατίνος Λόφος</vt:lpstr>
      <vt:lpstr> Forum Romanum</vt:lpstr>
      <vt:lpstr>Ο μύθος της λύκαινας</vt:lpstr>
      <vt:lpstr>PowerPoint Presentation</vt:lpstr>
      <vt:lpstr>Η αρπαγή των Σαβίνων</vt:lpstr>
      <vt:lpstr>PowerPoint Presentation</vt:lpstr>
      <vt:lpstr>Ρωμαίοι και Ετρούσκοι βασιλείς </vt:lpstr>
      <vt:lpstr>Cloaca Maxima</vt:lpstr>
      <vt:lpstr>Οι πρώτοι θεσμοί δημοσίου δικαίου. </vt:lpstr>
      <vt:lpstr>Αuspicium</vt:lpstr>
      <vt:lpstr>Αρχαϊκά έθιμα και δίκαιο </vt:lpstr>
      <vt:lpstr>Lapis Niger, 570 π.Χ.  Πρώτος γραπτός νόμος</vt:lpstr>
      <vt:lpstr>Το τέλος της βασιλείας</vt:lpstr>
      <vt:lpstr>2 Ύπατοι</vt:lpstr>
      <vt:lpstr>Res publica: η τέχνη των πολιτικών ισορροπιών (509 π.Χ. -27 π.Χ.) </vt:lpstr>
      <vt:lpstr> Ιστορική εξέλιξη της Res Publica </vt:lpstr>
      <vt:lpstr>Η διαμάχη των τάξεων  </vt:lpstr>
      <vt:lpstr>Πατρίκιοι</vt:lpstr>
      <vt:lpstr>Ιππείς-equites</vt:lpstr>
      <vt:lpstr>Πληβείοι</vt:lpstr>
      <vt:lpstr>Η διαμάχη των τάξεων</vt:lpstr>
      <vt:lpstr>Αιτίες της λαϊκής δυσαρέσκειας</vt:lpstr>
      <vt:lpstr>Η πρώτη γενική "απεργία" (secessio plebis)</vt:lpstr>
      <vt:lpstr>Οι πρώτες κατακτήσεις των Πληβείων</vt:lpstr>
      <vt:lpstr>Ο Δωδεκάδελτος Νόμος  </vt:lpstr>
      <vt:lpstr>Πρόταση επιτροπής πολιτών</vt:lpstr>
      <vt:lpstr>Η αποστολή στην Ελλάδα</vt:lpstr>
      <vt:lpstr>Ελληνικές επιρροές;</vt:lpstr>
      <vt:lpstr>Η επιτροπή των Decemviri</vt:lpstr>
      <vt:lpstr>Δωδεκάδελτος-δημοσιότητα</vt:lpstr>
      <vt:lpstr>«Πηγή κάθε δημοσίου και ιδιωτικού δικαίου» (Τίτος Λίβιος)</vt:lpstr>
      <vt:lpstr>Η σημασία του Δωδεκαδέλτου</vt:lpstr>
      <vt:lpstr>PowerPoint Presentation</vt:lpstr>
      <vt:lpstr>Απαγόρευση επιγαμίας</vt:lpstr>
      <vt:lpstr>Οι Βαλέριοι-Οράτιοι νόμοι </vt:lpstr>
      <vt:lpstr>Ο θάνατος της Βιργινίας</vt:lpstr>
      <vt:lpstr>499 π.Χ.  Lucius Valerius Potitus - Marcus Horatius Barbatus.</vt:lpstr>
      <vt:lpstr>Οι Λικίνιοι-Σέξτιοι νόμοι = Leges Liciniae Sextiae </vt:lpstr>
      <vt:lpstr>Θεμελιώδη δικαιώματα Πληβείων</vt:lpstr>
      <vt:lpstr> lex Hortensia (287 π.Χ.): τα plebiscita γίνονται νόμοι</vt:lpstr>
      <vt:lpstr>Η επιρροή των κατακτήσεων </vt:lpstr>
      <vt:lpstr>PowerPoint Presentation</vt:lpstr>
      <vt:lpstr>PowerPoint Presentation</vt:lpstr>
      <vt:lpstr>PowerPoint Presentation</vt:lpstr>
      <vt:lpstr>Επιρροή των κατακτήσεων  στους θεσμούς</vt:lpstr>
      <vt:lpstr>Διάβρωση των ρωμαϊκών αξιών</vt:lpstr>
      <vt:lpstr>PowerPoint Presentation</vt:lpstr>
      <vt:lpstr>Οι Γράκχοι και οι leges agrariae </vt:lpstr>
      <vt:lpstr>Τιβέριος Γράκχος </vt:lpstr>
      <vt:lpstr>Η δολοφονία του Τιβέριου</vt:lpstr>
      <vt:lpstr>Γάιος Γράκχος </vt:lpstr>
      <vt:lpstr>PowerPoint Presentation</vt:lpstr>
      <vt:lpstr>Η δολοφονία του Γάιου</vt:lpstr>
      <vt:lpstr>Senatus Consultum Ultimum</vt:lpstr>
      <vt:lpstr>Ορόσημα Γράκχων</vt:lpstr>
      <vt:lpstr>Tabula Bembina</vt:lpstr>
      <vt:lpstr>Προγραφές</vt:lpstr>
      <vt:lpstr>Το τέλος της Res publica </vt:lpstr>
      <vt:lpstr> Ηomo novus – νέα nobilitas</vt:lpstr>
      <vt:lpstr>Η φθορά της Res publica </vt:lpstr>
      <vt:lpstr>PowerPoint Presentation</vt:lpstr>
      <vt:lpstr>Οι εμφύλιοι πόλεμοι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Ρωμαϊκό πολίτευμα</dc:title>
  <dc:creator>Αθηνά Δημοπούλου</dc:creator>
  <cp:lastModifiedBy>Athina Dimopoulou</cp:lastModifiedBy>
  <cp:revision>37</cp:revision>
  <dcterms:created xsi:type="dcterms:W3CDTF">2017-11-05T15:46:56Z</dcterms:created>
  <dcterms:modified xsi:type="dcterms:W3CDTF">2020-11-06T15:21:39Z</dcterms:modified>
</cp:coreProperties>
</file>