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7" r:id="rId1"/>
  </p:sldMasterIdLst>
  <p:notesMasterIdLst>
    <p:notesMasterId r:id="rId61"/>
  </p:notesMasterIdLst>
  <p:sldIdLst>
    <p:sldId id="256" r:id="rId2"/>
    <p:sldId id="257" r:id="rId3"/>
    <p:sldId id="258" r:id="rId4"/>
    <p:sldId id="259" r:id="rId5"/>
    <p:sldId id="260" r:id="rId6"/>
    <p:sldId id="268" r:id="rId7"/>
    <p:sldId id="269" r:id="rId8"/>
    <p:sldId id="261" r:id="rId9"/>
    <p:sldId id="262" r:id="rId10"/>
    <p:sldId id="263" r:id="rId11"/>
    <p:sldId id="310" r:id="rId12"/>
    <p:sldId id="270" r:id="rId13"/>
    <p:sldId id="300" r:id="rId14"/>
    <p:sldId id="271" r:id="rId15"/>
    <p:sldId id="311" r:id="rId16"/>
    <p:sldId id="264" r:id="rId17"/>
    <p:sldId id="273" r:id="rId18"/>
    <p:sldId id="312" r:id="rId19"/>
    <p:sldId id="274" r:id="rId20"/>
    <p:sldId id="272" r:id="rId21"/>
    <p:sldId id="313" r:id="rId22"/>
    <p:sldId id="314" r:id="rId23"/>
    <p:sldId id="275" r:id="rId24"/>
    <p:sldId id="276" r:id="rId25"/>
    <p:sldId id="265" r:id="rId26"/>
    <p:sldId id="277" r:id="rId27"/>
    <p:sldId id="278" r:id="rId28"/>
    <p:sldId id="266" r:id="rId29"/>
    <p:sldId id="305" r:id="rId30"/>
    <p:sldId id="267" r:id="rId31"/>
    <p:sldId id="279" r:id="rId32"/>
    <p:sldId id="280" r:id="rId33"/>
    <p:sldId id="281" r:id="rId34"/>
    <p:sldId id="307" r:id="rId35"/>
    <p:sldId id="282" r:id="rId36"/>
    <p:sldId id="283" r:id="rId37"/>
    <p:sldId id="284" r:id="rId38"/>
    <p:sldId id="285" r:id="rId39"/>
    <p:sldId id="286" r:id="rId40"/>
    <p:sldId id="287" r:id="rId41"/>
    <p:sldId id="288" r:id="rId42"/>
    <p:sldId id="303" r:id="rId43"/>
    <p:sldId id="289" r:id="rId44"/>
    <p:sldId id="290" r:id="rId45"/>
    <p:sldId id="291" r:id="rId46"/>
    <p:sldId id="292" r:id="rId47"/>
    <p:sldId id="293" r:id="rId48"/>
    <p:sldId id="294" r:id="rId49"/>
    <p:sldId id="316" r:id="rId50"/>
    <p:sldId id="317" r:id="rId51"/>
    <p:sldId id="295" r:id="rId52"/>
    <p:sldId id="296" r:id="rId53"/>
    <p:sldId id="297" r:id="rId54"/>
    <p:sldId id="298" r:id="rId55"/>
    <p:sldId id="299" r:id="rId56"/>
    <p:sldId id="315" r:id="rId57"/>
    <p:sldId id="319" r:id="rId58"/>
    <p:sldId id="301" r:id="rId59"/>
    <p:sldId id="31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3616"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382703-F9EE-4AD5-B07E-E082B85AB273}" type="doc">
      <dgm:prSet loTypeId="urn:microsoft.com/office/officeart/2005/8/layout/vProcess5" loCatId="process" qsTypeId="urn:microsoft.com/office/officeart/2005/8/quickstyle/simple2" qsCatId="simple" csTypeId="urn:microsoft.com/office/officeart/2005/8/colors/accent2_2" csCatId="accent2"/>
      <dgm:spPr/>
      <dgm:t>
        <a:bodyPr/>
        <a:lstStyle/>
        <a:p>
          <a:endParaRPr lang="en-US"/>
        </a:p>
      </dgm:t>
    </dgm:pt>
    <dgm:pt modelId="{DDA38E7A-87FA-4E29-93E6-5A1656866991}">
      <dgm:prSet/>
      <dgm:spPr/>
      <dgm:t>
        <a:bodyPr/>
        <a:lstStyle/>
        <a:p>
          <a:r>
            <a:rPr lang="en-US"/>
            <a:t>= </a:t>
          </a:r>
          <a:r>
            <a:rPr lang="el-GR"/>
            <a:t>πόλεις που δεν είχαν αντισταθεί στην ρωμαϊκή προέλαση θεωρούμενες από τους Ρωμαίους οιονεί ανεξάρτητες, αν και γεωγραφικά μπορεί να περιβάλλονταν από τα εδάφη μίας ρωμαϊκής επαρχίας. </a:t>
          </a:r>
          <a:endParaRPr lang="en-US"/>
        </a:p>
      </dgm:t>
    </dgm:pt>
    <dgm:pt modelId="{136658AB-3FCD-41AD-9D25-6D8EF155DD9A}" type="parTrans" cxnId="{40D49172-D21D-4E5D-980A-F5A391143C4C}">
      <dgm:prSet/>
      <dgm:spPr/>
      <dgm:t>
        <a:bodyPr/>
        <a:lstStyle/>
        <a:p>
          <a:endParaRPr lang="en-US"/>
        </a:p>
      </dgm:t>
    </dgm:pt>
    <dgm:pt modelId="{F839F04C-5B7A-4267-99AF-0FB98D52B044}" type="sibTrans" cxnId="{40D49172-D21D-4E5D-980A-F5A391143C4C}">
      <dgm:prSet/>
      <dgm:spPr/>
      <dgm:t>
        <a:bodyPr/>
        <a:lstStyle/>
        <a:p>
          <a:endParaRPr lang="en-US"/>
        </a:p>
      </dgm:t>
    </dgm:pt>
    <dgm:pt modelId="{79010D11-733E-44FB-846E-E0FF78382909}">
      <dgm:prSet/>
      <dgm:spPr/>
      <dgm:t>
        <a:bodyPr/>
        <a:lstStyle/>
        <a:p>
          <a:r>
            <a:rPr lang="el-GR"/>
            <a:t>Οι ελεύθερες πόλεις συνάπτουν συνθήκες συμμαχίας με τη Ρώμη (</a:t>
          </a:r>
          <a:r>
            <a:rPr lang="el-GR" i="1"/>
            <a:t>civitates foederatae</a:t>
          </a:r>
          <a:r>
            <a:rPr lang="el-GR"/>
            <a:t>), όπου, σε αντιστάθμισμα για την αναγνώριση της </a:t>
          </a:r>
          <a:r>
            <a:rPr lang="el-GR" i="1"/>
            <a:t>maiestas</a:t>
          </a:r>
          <a:r>
            <a:rPr lang="el-GR"/>
            <a:t> (μεγαλείου) του ρωμαϊκού λαού, οι Ρωμαίοι αναγνωρίζουν στους κατοίκους τους φοροαπαλλαγές και προνόμια, μεταξύ άλλων δικαστικής φύσεως, όπως τη δυνατότητα επιλογής δικαιοδοσίας μεταξύ των τοπικών και ρωμαϊκών δικαστηρίων. </a:t>
          </a:r>
          <a:endParaRPr lang="en-US"/>
        </a:p>
      </dgm:t>
    </dgm:pt>
    <dgm:pt modelId="{4A301381-9989-4931-905D-4E016A59E3E9}" type="parTrans" cxnId="{B3AD9816-1EB2-41E0-9E4C-9896DA658342}">
      <dgm:prSet/>
      <dgm:spPr/>
      <dgm:t>
        <a:bodyPr/>
        <a:lstStyle/>
        <a:p>
          <a:endParaRPr lang="en-US"/>
        </a:p>
      </dgm:t>
    </dgm:pt>
    <dgm:pt modelId="{120C81A0-B38B-474E-9087-DCB73A7D1320}" type="sibTrans" cxnId="{B3AD9816-1EB2-41E0-9E4C-9896DA658342}">
      <dgm:prSet/>
      <dgm:spPr/>
      <dgm:t>
        <a:bodyPr/>
        <a:lstStyle/>
        <a:p>
          <a:endParaRPr lang="en-US"/>
        </a:p>
      </dgm:t>
    </dgm:pt>
    <dgm:pt modelId="{9DD4A0B8-72F3-4343-BA9A-286B3F9D4EBE}">
      <dgm:prSet/>
      <dgm:spPr/>
      <dgm:t>
        <a:bodyPr/>
        <a:lstStyle/>
        <a:p>
          <a:r>
            <a:rPr lang="el-GR"/>
            <a:t>Σε ελληνικές επιγραφές έχουν διασωθεί τα κείμενα διμερών συνθηκών συμμαχίας που είχε συνάψει η Ρώμη με ελληνικές πόλεις, όπως η Μαρώνεια, η Αστυπάλαια, η Μήθυμνα (σημερινός Μόλυβος) και η Μυτιλήνη. </a:t>
          </a:r>
          <a:endParaRPr lang="en-US"/>
        </a:p>
      </dgm:t>
    </dgm:pt>
    <dgm:pt modelId="{71B9A9D5-293E-45D3-9109-DAD320915EE1}" type="parTrans" cxnId="{C7126BD9-EAC1-48C1-8A30-300F035852F4}">
      <dgm:prSet/>
      <dgm:spPr/>
      <dgm:t>
        <a:bodyPr/>
        <a:lstStyle/>
        <a:p>
          <a:endParaRPr lang="en-US"/>
        </a:p>
      </dgm:t>
    </dgm:pt>
    <dgm:pt modelId="{2CA3C9A2-DCA7-4F14-BC17-332364567A28}" type="sibTrans" cxnId="{C7126BD9-EAC1-48C1-8A30-300F035852F4}">
      <dgm:prSet/>
      <dgm:spPr/>
      <dgm:t>
        <a:bodyPr/>
        <a:lstStyle/>
        <a:p>
          <a:endParaRPr lang="en-US"/>
        </a:p>
      </dgm:t>
    </dgm:pt>
    <dgm:pt modelId="{F85208C8-DBDE-7347-AB8E-C269C9528EEE}" type="pres">
      <dgm:prSet presAssocID="{3A382703-F9EE-4AD5-B07E-E082B85AB273}" presName="outerComposite" presStyleCnt="0">
        <dgm:presLayoutVars>
          <dgm:chMax val="5"/>
          <dgm:dir/>
          <dgm:resizeHandles val="exact"/>
        </dgm:presLayoutVars>
      </dgm:prSet>
      <dgm:spPr/>
    </dgm:pt>
    <dgm:pt modelId="{EE904E62-C8F2-5E42-A6FB-B9036E23AC06}" type="pres">
      <dgm:prSet presAssocID="{3A382703-F9EE-4AD5-B07E-E082B85AB273}" presName="dummyMaxCanvas" presStyleCnt="0">
        <dgm:presLayoutVars/>
      </dgm:prSet>
      <dgm:spPr/>
    </dgm:pt>
    <dgm:pt modelId="{8DD0A7A5-B0C1-5C4D-B64D-4A7F00F409B6}" type="pres">
      <dgm:prSet presAssocID="{3A382703-F9EE-4AD5-B07E-E082B85AB273}" presName="ThreeNodes_1" presStyleLbl="node1" presStyleIdx="0" presStyleCnt="3">
        <dgm:presLayoutVars>
          <dgm:bulletEnabled val="1"/>
        </dgm:presLayoutVars>
      </dgm:prSet>
      <dgm:spPr/>
    </dgm:pt>
    <dgm:pt modelId="{BB7E8A91-2644-054A-AA80-619971A7D344}" type="pres">
      <dgm:prSet presAssocID="{3A382703-F9EE-4AD5-B07E-E082B85AB273}" presName="ThreeNodes_2" presStyleLbl="node1" presStyleIdx="1" presStyleCnt="3">
        <dgm:presLayoutVars>
          <dgm:bulletEnabled val="1"/>
        </dgm:presLayoutVars>
      </dgm:prSet>
      <dgm:spPr/>
    </dgm:pt>
    <dgm:pt modelId="{880A1DE8-D9B0-AA49-8DA5-886977149EB1}" type="pres">
      <dgm:prSet presAssocID="{3A382703-F9EE-4AD5-B07E-E082B85AB273}" presName="ThreeNodes_3" presStyleLbl="node1" presStyleIdx="2" presStyleCnt="3">
        <dgm:presLayoutVars>
          <dgm:bulletEnabled val="1"/>
        </dgm:presLayoutVars>
      </dgm:prSet>
      <dgm:spPr/>
    </dgm:pt>
    <dgm:pt modelId="{2A0C0D4A-BA5C-BD44-8C9B-C7A71A73358B}" type="pres">
      <dgm:prSet presAssocID="{3A382703-F9EE-4AD5-B07E-E082B85AB273}" presName="ThreeConn_1-2" presStyleLbl="fgAccFollowNode1" presStyleIdx="0" presStyleCnt="2">
        <dgm:presLayoutVars>
          <dgm:bulletEnabled val="1"/>
        </dgm:presLayoutVars>
      </dgm:prSet>
      <dgm:spPr/>
    </dgm:pt>
    <dgm:pt modelId="{8AF0AC33-6725-C64B-B194-9DCF2623B12F}" type="pres">
      <dgm:prSet presAssocID="{3A382703-F9EE-4AD5-B07E-E082B85AB273}" presName="ThreeConn_2-3" presStyleLbl="fgAccFollowNode1" presStyleIdx="1" presStyleCnt="2">
        <dgm:presLayoutVars>
          <dgm:bulletEnabled val="1"/>
        </dgm:presLayoutVars>
      </dgm:prSet>
      <dgm:spPr/>
    </dgm:pt>
    <dgm:pt modelId="{7CA330F2-5617-C643-8248-15FD272C51FE}" type="pres">
      <dgm:prSet presAssocID="{3A382703-F9EE-4AD5-B07E-E082B85AB273}" presName="ThreeNodes_1_text" presStyleLbl="node1" presStyleIdx="2" presStyleCnt="3">
        <dgm:presLayoutVars>
          <dgm:bulletEnabled val="1"/>
        </dgm:presLayoutVars>
      </dgm:prSet>
      <dgm:spPr/>
    </dgm:pt>
    <dgm:pt modelId="{61FDF111-2ABA-2549-A1F5-E7CFDA1F9693}" type="pres">
      <dgm:prSet presAssocID="{3A382703-F9EE-4AD5-B07E-E082B85AB273}" presName="ThreeNodes_2_text" presStyleLbl="node1" presStyleIdx="2" presStyleCnt="3">
        <dgm:presLayoutVars>
          <dgm:bulletEnabled val="1"/>
        </dgm:presLayoutVars>
      </dgm:prSet>
      <dgm:spPr/>
    </dgm:pt>
    <dgm:pt modelId="{DC84683E-C7F8-E747-A0EE-8CB8BCB5590A}" type="pres">
      <dgm:prSet presAssocID="{3A382703-F9EE-4AD5-B07E-E082B85AB273}" presName="ThreeNodes_3_text" presStyleLbl="node1" presStyleIdx="2" presStyleCnt="3">
        <dgm:presLayoutVars>
          <dgm:bulletEnabled val="1"/>
        </dgm:presLayoutVars>
      </dgm:prSet>
      <dgm:spPr/>
    </dgm:pt>
  </dgm:ptLst>
  <dgm:cxnLst>
    <dgm:cxn modelId="{A6BF220B-6132-C642-A73D-F2FD53687130}" type="presOf" srcId="{DDA38E7A-87FA-4E29-93E6-5A1656866991}" destId="{7CA330F2-5617-C643-8248-15FD272C51FE}" srcOrd="1" destOrd="0" presId="urn:microsoft.com/office/officeart/2005/8/layout/vProcess5"/>
    <dgm:cxn modelId="{B3AD9816-1EB2-41E0-9E4C-9896DA658342}" srcId="{3A382703-F9EE-4AD5-B07E-E082B85AB273}" destId="{79010D11-733E-44FB-846E-E0FF78382909}" srcOrd="1" destOrd="0" parTransId="{4A301381-9989-4931-905D-4E016A59E3E9}" sibTransId="{120C81A0-B38B-474E-9087-DCB73A7D1320}"/>
    <dgm:cxn modelId="{3B0F431B-0442-0D42-B3E8-B80620C8AC60}" type="presOf" srcId="{F839F04C-5B7A-4267-99AF-0FB98D52B044}" destId="{2A0C0D4A-BA5C-BD44-8C9B-C7A71A73358B}" srcOrd="0" destOrd="0" presId="urn:microsoft.com/office/officeart/2005/8/layout/vProcess5"/>
    <dgm:cxn modelId="{881F3247-B5CD-A444-8ADE-9C7CB99AD93D}" type="presOf" srcId="{DDA38E7A-87FA-4E29-93E6-5A1656866991}" destId="{8DD0A7A5-B0C1-5C4D-B64D-4A7F00F409B6}" srcOrd="0" destOrd="0" presId="urn:microsoft.com/office/officeart/2005/8/layout/vProcess5"/>
    <dgm:cxn modelId="{72F8E34E-7DC7-4640-A9C4-1B202D4B43B1}" type="presOf" srcId="{9DD4A0B8-72F3-4343-BA9A-286B3F9D4EBE}" destId="{DC84683E-C7F8-E747-A0EE-8CB8BCB5590A}" srcOrd="1" destOrd="0" presId="urn:microsoft.com/office/officeart/2005/8/layout/vProcess5"/>
    <dgm:cxn modelId="{40D49172-D21D-4E5D-980A-F5A391143C4C}" srcId="{3A382703-F9EE-4AD5-B07E-E082B85AB273}" destId="{DDA38E7A-87FA-4E29-93E6-5A1656866991}" srcOrd="0" destOrd="0" parTransId="{136658AB-3FCD-41AD-9D25-6D8EF155DD9A}" sibTransId="{F839F04C-5B7A-4267-99AF-0FB98D52B044}"/>
    <dgm:cxn modelId="{D0C43874-ECD7-E542-90D4-287ED875329F}" type="presOf" srcId="{9DD4A0B8-72F3-4343-BA9A-286B3F9D4EBE}" destId="{880A1DE8-D9B0-AA49-8DA5-886977149EB1}" srcOrd="0" destOrd="0" presId="urn:microsoft.com/office/officeart/2005/8/layout/vProcess5"/>
    <dgm:cxn modelId="{96B726B7-96BA-B14B-81F6-2129BA8FE9C6}" type="presOf" srcId="{3A382703-F9EE-4AD5-B07E-E082B85AB273}" destId="{F85208C8-DBDE-7347-AB8E-C269C9528EEE}" srcOrd="0" destOrd="0" presId="urn:microsoft.com/office/officeart/2005/8/layout/vProcess5"/>
    <dgm:cxn modelId="{53EF8ACB-399C-A647-B5B7-687CB9F3C4D1}" type="presOf" srcId="{79010D11-733E-44FB-846E-E0FF78382909}" destId="{61FDF111-2ABA-2549-A1F5-E7CFDA1F9693}" srcOrd="1" destOrd="0" presId="urn:microsoft.com/office/officeart/2005/8/layout/vProcess5"/>
    <dgm:cxn modelId="{C703A7D1-9F1C-BE4E-9D26-B51C604F5101}" type="presOf" srcId="{79010D11-733E-44FB-846E-E0FF78382909}" destId="{BB7E8A91-2644-054A-AA80-619971A7D344}" srcOrd="0" destOrd="0" presId="urn:microsoft.com/office/officeart/2005/8/layout/vProcess5"/>
    <dgm:cxn modelId="{C7126BD9-EAC1-48C1-8A30-300F035852F4}" srcId="{3A382703-F9EE-4AD5-B07E-E082B85AB273}" destId="{9DD4A0B8-72F3-4343-BA9A-286B3F9D4EBE}" srcOrd="2" destOrd="0" parTransId="{71B9A9D5-293E-45D3-9109-DAD320915EE1}" sibTransId="{2CA3C9A2-DCA7-4F14-BC17-332364567A28}"/>
    <dgm:cxn modelId="{B5E6EFEA-5866-4742-88E1-D96408915783}" type="presOf" srcId="{120C81A0-B38B-474E-9087-DCB73A7D1320}" destId="{8AF0AC33-6725-C64B-B194-9DCF2623B12F}" srcOrd="0" destOrd="0" presId="urn:microsoft.com/office/officeart/2005/8/layout/vProcess5"/>
    <dgm:cxn modelId="{AAF30DB2-5BBF-5541-B22B-801A1CC7007F}" type="presParOf" srcId="{F85208C8-DBDE-7347-AB8E-C269C9528EEE}" destId="{EE904E62-C8F2-5E42-A6FB-B9036E23AC06}" srcOrd="0" destOrd="0" presId="urn:microsoft.com/office/officeart/2005/8/layout/vProcess5"/>
    <dgm:cxn modelId="{2DE72A55-1B42-CA48-BC9B-DB53FDC6C639}" type="presParOf" srcId="{F85208C8-DBDE-7347-AB8E-C269C9528EEE}" destId="{8DD0A7A5-B0C1-5C4D-B64D-4A7F00F409B6}" srcOrd="1" destOrd="0" presId="urn:microsoft.com/office/officeart/2005/8/layout/vProcess5"/>
    <dgm:cxn modelId="{9C6BD3F7-C648-AD48-B9A4-5A98B6A7B40C}" type="presParOf" srcId="{F85208C8-DBDE-7347-AB8E-C269C9528EEE}" destId="{BB7E8A91-2644-054A-AA80-619971A7D344}" srcOrd="2" destOrd="0" presId="urn:microsoft.com/office/officeart/2005/8/layout/vProcess5"/>
    <dgm:cxn modelId="{DC6DDB8A-1A2F-BF4F-9970-B63403C00591}" type="presParOf" srcId="{F85208C8-DBDE-7347-AB8E-C269C9528EEE}" destId="{880A1DE8-D9B0-AA49-8DA5-886977149EB1}" srcOrd="3" destOrd="0" presId="urn:microsoft.com/office/officeart/2005/8/layout/vProcess5"/>
    <dgm:cxn modelId="{BC46D19B-E208-4647-9904-4552E6665798}" type="presParOf" srcId="{F85208C8-DBDE-7347-AB8E-C269C9528EEE}" destId="{2A0C0D4A-BA5C-BD44-8C9B-C7A71A73358B}" srcOrd="4" destOrd="0" presId="urn:microsoft.com/office/officeart/2005/8/layout/vProcess5"/>
    <dgm:cxn modelId="{6CB22F7F-121F-3445-AC1D-28C5D944F0E7}" type="presParOf" srcId="{F85208C8-DBDE-7347-AB8E-C269C9528EEE}" destId="{8AF0AC33-6725-C64B-B194-9DCF2623B12F}" srcOrd="5" destOrd="0" presId="urn:microsoft.com/office/officeart/2005/8/layout/vProcess5"/>
    <dgm:cxn modelId="{7982A007-3F75-F94F-8D79-B196850BBF03}" type="presParOf" srcId="{F85208C8-DBDE-7347-AB8E-C269C9528EEE}" destId="{7CA330F2-5617-C643-8248-15FD272C51FE}" srcOrd="6" destOrd="0" presId="urn:microsoft.com/office/officeart/2005/8/layout/vProcess5"/>
    <dgm:cxn modelId="{E0AD6D23-FD9E-7D44-89E7-08C84BC548FA}" type="presParOf" srcId="{F85208C8-DBDE-7347-AB8E-C269C9528EEE}" destId="{61FDF111-2ABA-2549-A1F5-E7CFDA1F9693}" srcOrd="7" destOrd="0" presId="urn:microsoft.com/office/officeart/2005/8/layout/vProcess5"/>
    <dgm:cxn modelId="{4E830E34-6ECF-0E4A-A762-B3B601B13161}" type="presParOf" srcId="{F85208C8-DBDE-7347-AB8E-C269C9528EEE}" destId="{DC84683E-C7F8-E747-A0EE-8CB8BCB5590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67C21-D99A-46FA-815D-CE209941E601}"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B60B2F0A-4209-4445-97C9-0CD807212A6C}">
      <dgm:prSet/>
      <dgm:spPr/>
      <dgm:t>
        <a:bodyPr/>
        <a:lstStyle/>
        <a:p>
          <a:r>
            <a:rPr lang="el-GR"/>
            <a:t>Όλες οι πόλεις που εντάχθηκαν με τον ένα ή τον άλλο τρόπο στη ρωμαϊκή αυτοκρατορία, ακόμα και οι υποταχθείσες, διατήρησαν επί μακρόν το εθνικό δίκαιό τους, τα όργανά τους (βουλή και εκκλησία του δήμου) και τους άρχοντές τους. </a:t>
          </a:r>
          <a:endParaRPr lang="en-US"/>
        </a:p>
      </dgm:t>
    </dgm:pt>
    <dgm:pt modelId="{C7F7E4B7-FFBB-4BEB-80F0-3E4E54CA7710}" type="parTrans" cxnId="{A87CD4CF-5CBD-4551-8DD5-E5705ACA6F5F}">
      <dgm:prSet/>
      <dgm:spPr/>
      <dgm:t>
        <a:bodyPr/>
        <a:lstStyle/>
        <a:p>
          <a:endParaRPr lang="en-US"/>
        </a:p>
      </dgm:t>
    </dgm:pt>
    <dgm:pt modelId="{E14F8E2E-367D-4217-828B-2B4395B41691}" type="sibTrans" cxnId="{A87CD4CF-5CBD-4551-8DD5-E5705ACA6F5F}">
      <dgm:prSet/>
      <dgm:spPr/>
      <dgm:t>
        <a:bodyPr/>
        <a:lstStyle/>
        <a:p>
          <a:endParaRPr lang="en-US"/>
        </a:p>
      </dgm:t>
    </dgm:pt>
    <dgm:pt modelId="{767402AC-F7B3-4F51-9C22-FE0701E7C0C4}">
      <dgm:prSet/>
      <dgm:spPr/>
      <dgm:t>
        <a:bodyPr/>
        <a:lstStyle/>
        <a:p>
          <a:r>
            <a:rPr lang="el-GR"/>
            <a:t>Ορισμένες πόλεις επέλεγαν να υπαχθούν σε σχέση πελατείας (</a:t>
          </a:r>
          <a:r>
            <a:rPr lang="en-US" i="1"/>
            <a:t>clientela</a:t>
          </a:r>
          <a:r>
            <a:rPr lang="el-GR"/>
            <a:t>) υπό την προστασία ισχυρών Ρωμαίων (ακόμα και τους ίδιους που τις είχαν κατακτήσει), παρέχοντας στους πάτρωνές τους πολεμοφόδια κατά τις εκστρατείες και άλλες εξυπηρετήσεις, σε αντάλλαγμα για την προάσπιση των συμφερόντων τους στη Ρώμη.</a:t>
          </a:r>
          <a:endParaRPr lang="en-US"/>
        </a:p>
      </dgm:t>
    </dgm:pt>
    <dgm:pt modelId="{0F562E44-ACC3-4E88-8A66-67C448659D27}" type="parTrans" cxnId="{697DC586-1475-49E7-90AF-686B893B227B}">
      <dgm:prSet/>
      <dgm:spPr/>
      <dgm:t>
        <a:bodyPr/>
        <a:lstStyle/>
        <a:p>
          <a:endParaRPr lang="en-US"/>
        </a:p>
      </dgm:t>
    </dgm:pt>
    <dgm:pt modelId="{092D9BC8-55AD-4BC1-8741-BD39D0EB78A7}" type="sibTrans" cxnId="{697DC586-1475-49E7-90AF-686B893B227B}">
      <dgm:prSet/>
      <dgm:spPr/>
      <dgm:t>
        <a:bodyPr/>
        <a:lstStyle/>
        <a:p>
          <a:endParaRPr lang="en-US"/>
        </a:p>
      </dgm:t>
    </dgm:pt>
    <dgm:pt modelId="{54A81803-6381-8D4C-8F81-C8CDC99EAFA7}" type="pres">
      <dgm:prSet presAssocID="{51A67C21-D99A-46FA-815D-CE209941E601}" presName="hierChild1" presStyleCnt="0">
        <dgm:presLayoutVars>
          <dgm:chPref val="1"/>
          <dgm:dir/>
          <dgm:animOne val="branch"/>
          <dgm:animLvl val="lvl"/>
          <dgm:resizeHandles/>
        </dgm:presLayoutVars>
      </dgm:prSet>
      <dgm:spPr/>
    </dgm:pt>
    <dgm:pt modelId="{4CDE5CB6-41AA-7246-8569-A9DF4B3E0A10}" type="pres">
      <dgm:prSet presAssocID="{B60B2F0A-4209-4445-97C9-0CD807212A6C}" presName="hierRoot1" presStyleCnt="0"/>
      <dgm:spPr/>
    </dgm:pt>
    <dgm:pt modelId="{A6F24EDB-A251-E04B-AC8A-19FFCDAF141B}" type="pres">
      <dgm:prSet presAssocID="{B60B2F0A-4209-4445-97C9-0CD807212A6C}" presName="composite" presStyleCnt="0"/>
      <dgm:spPr/>
    </dgm:pt>
    <dgm:pt modelId="{4EB51A0B-33E0-E647-90E5-EFC4D096E877}" type="pres">
      <dgm:prSet presAssocID="{B60B2F0A-4209-4445-97C9-0CD807212A6C}" presName="background" presStyleLbl="node0" presStyleIdx="0" presStyleCnt="2"/>
      <dgm:spPr/>
    </dgm:pt>
    <dgm:pt modelId="{7E20A296-6308-7A40-92C8-EEEDD60F090C}" type="pres">
      <dgm:prSet presAssocID="{B60B2F0A-4209-4445-97C9-0CD807212A6C}" presName="text" presStyleLbl="fgAcc0" presStyleIdx="0" presStyleCnt="2">
        <dgm:presLayoutVars>
          <dgm:chPref val="3"/>
        </dgm:presLayoutVars>
      </dgm:prSet>
      <dgm:spPr/>
    </dgm:pt>
    <dgm:pt modelId="{B8F68788-132A-3648-BDF3-875F9F242162}" type="pres">
      <dgm:prSet presAssocID="{B60B2F0A-4209-4445-97C9-0CD807212A6C}" presName="hierChild2" presStyleCnt="0"/>
      <dgm:spPr/>
    </dgm:pt>
    <dgm:pt modelId="{8E67CE32-B74B-D34E-9E25-4044820D9A35}" type="pres">
      <dgm:prSet presAssocID="{767402AC-F7B3-4F51-9C22-FE0701E7C0C4}" presName="hierRoot1" presStyleCnt="0"/>
      <dgm:spPr/>
    </dgm:pt>
    <dgm:pt modelId="{B1BEFE29-E013-F249-BF57-13A356A26A2C}" type="pres">
      <dgm:prSet presAssocID="{767402AC-F7B3-4F51-9C22-FE0701E7C0C4}" presName="composite" presStyleCnt="0"/>
      <dgm:spPr/>
    </dgm:pt>
    <dgm:pt modelId="{43606FAD-1065-4343-BDDF-0B6C3F81FEA5}" type="pres">
      <dgm:prSet presAssocID="{767402AC-F7B3-4F51-9C22-FE0701E7C0C4}" presName="background" presStyleLbl="node0" presStyleIdx="1" presStyleCnt="2"/>
      <dgm:spPr/>
    </dgm:pt>
    <dgm:pt modelId="{D5F12A01-7ADF-E843-A573-61A44C6EB2D8}" type="pres">
      <dgm:prSet presAssocID="{767402AC-F7B3-4F51-9C22-FE0701E7C0C4}" presName="text" presStyleLbl="fgAcc0" presStyleIdx="1" presStyleCnt="2">
        <dgm:presLayoutVars>
          <dgm:chPref val="3"/>
        </dgm:presLayoutVars>
      </dgm:prSet>
      <dgm:spPr/>
    </dgm:pt>
    <dgm:pt modelId="{7C20CE9A-9536-F643-A4AD-D7D39F63C678}" type="pres">
      <dgm:prSet presAssocID="{767402AC-F7B3-4F51-9C22-FE0701E7C0C4}" presName="hierChild2" presStyleCnt="0"/>
      <dgm:spPr/>
    </dgm:pt>
  </dgm:ptLst>
  <dgm:cxnLst>
    <dgm:cxn modelId="{E61C8615-5C38-4748-B9A1-DD0F142AC088}" type="presOf" srcId="{B60B2F0A-4209-4445-97C9-0CD807212A6C}" destId="{7E20A296-6308-7A40-92C8-EEEDD60F090C}" srcOrd="0" destOrd="0" presId="urn:microsoft.com/office/officeart/2005/8/layout/hierarchy1"/>
    <dgm:cxn modelId="{69420A16-B5E3-114E-BDF8-0F880953F741}" type="presOf" srcId="{767402AC-F7B3-4F51-9C22-FE0701E7C0C4}" destId="{D5F12A01-7ADF-E843-A573-61A44C6EB2D8}" srcOrd="0" destOrd="0" presId="urn:microsoft.com/office/officeart/2005/8/layout/hierarchy1"/>
    <dgm:cxn modelId="{C40A0F5F-99DE-1241-9593-6D600ED63F52}" type="presOf" srcId="{51A67C21-D99A-46FA-815D-CE209941E601}" destId="{54A81803-6381-8D4C-8F81-C8CDC99EAFA7}" srcOrd="0" destOrd="0" presId="urn:microsoft.com/office/officeart/2005/8/layout/hierarchy1"/>
    <dgm:cxn modelId="{697DC586-1475-49E7-90AF-686B893B227B}" srcId="{51A67C21-D99A-46FA-815D-CE209941E601}" destId="{767402AC-F7B3-4F51-9C22-FE0701E7C0C4}" srcOrd="1" destOrd="0" parTransId="{0F562E44-ACC3-4E88-8A66-67C448659D27}" sibTransId="{092D9BC8-55AD-4BC1-8741-BD39D0EB78A7}"/>
    <dgm:cxn modelId="{A87CD4CF-5CBD-4551-8DD5-E5705ACA6F5F}" srcId="{51A67C21-D99A-46FA-815D-CE209941E601}" destId="{B60B2F0A-4209-4445-97C9-0CD807212A6C}" srcOrd="0" destOrd="0" parTransId="{C7F7E4B7-FFBB-4BEB-80F0-3E4E54CA7710}" sibTransId="{E14F8E2E-367D-4217-828B-2B4395B41691}"/>
    <dgm:cxn modelId="{9DF474F8-DB41-4944-B29C-3EB4D9B25473}" type="presParOf" srcId="{54A81803-6381-8D4C-8F81-C8CDC99EAFA7}" destId="{4CDE5CB6-41AA-7246-8569-A9DF4B3E0A10}" srcOrd="0" destOrd="0" presId="urn:microsoft.com/office/officeart/2005/8/layout/hierarchy1"/>
    <dgm:cxn modelId="{645A6A26-F598-E746-94B7-5B19809E9B7B}" type="presParOf" srcId="{4CDE5CB6-41AA-7246-8569-A9DF4B3E0A10}" destId="{A6F24EDB-A251-E04B-AC8A-19FFCDAF141B}" srcOrd="0" destOrd="0" presId="urn:microsoft.com/office/officeart/2005/8/layout/hierarchy1"/>
    <dgm:cxn modelId="{D24966EC-C647-6A4C-A455-823A93F20007}" type="presParOf" srcId="{A6F24EDB-A251-E04B-AC8A-19FFCDAF141B}" destId="{4EB51A0B-33E0-E647-90E5-EFC4D096E877}" srcOrd="0" destOrd="0" presId="urn:microsoft.com/office/officeart/2005/8/layout/hierarchy1"/>
    <dgm:cxn modelId="{A26990D6-A9DD-E347-9C16-920917C8C73F}" type="presParOf" srcId="{A6F24EDB-A251-E04B-AC8A-19FFCDAF141B}" destId="{7E20A296-6308-7A40-92C8-EEEDD60F090C}" srcOrd="1" destOrd="0" presId="urn:microsoft.com/office/officeart/2005/8/layout/hierarchy1"/>
    <dgm:cxn modelId="{1BA8D4F1-4988-BA4E-BEC5-321A4B49E9D1}" type="presParOf" srcId="{4CDE5CB6-41AA-7246-8569-A9DF4B3E0A10}" destId="{B8F68788-132A-3648-BDF3-875F9F242162}" srcOrd="1" destOrd="0" presId="urn:microsoft.com/office/officeart/2005/8/layout/hierarchy1"/>
    <dgm:cxn modelId="{7CACB0A5-A5D4-234F-9858-B3AB0BB55C03}" type="presParOf" srcId="{54A81803-6381-8D4C-8F81-C8CDC99EAFA7}" destId="{8E67CE32-B74B-D34E-9E25-4044820D9A35}" srcOrd="1" destOrd="0" presId="urn:microsoft.com/office/officeart/2005/8/layout/hierarchy1"/>
    <dgm:cxn modelId="{B02478AA-362E-E64B-9B7D-6D83A1E50454}" type="presParOf" srcId="{8E67CE32-B74B-D34E-9E25-4044820D9A35}" destId="{B1BEFE29-E013-F249-BF57-13A356A26A2C}" srcOrd="0" destOrd="0" presId="urn:microsoft.com/office/officeart/2005/8/layout/hierarchy1"/>
    <dgm:cxn modelId="{6387341C-0A79-FB4F-9B55-14A926AD128E}" type="presParOf" srcId="{B1BEFE29-E013-F249-BF57-13A356A26A2C}" destId="{43606FAD-1065-4343-BDDF-0B6C3F81FEA5}" srcOrd="0" destOrd="0" presId="urn:microsoft.com/office/officeart/2005/8/layout/hierarchy1"/>
    <dgm:cxn modelId="{78269980-74FB-F645-A4ED-3FA9789F43B6}" type="presParOf" srcId="{B1BEFE29-E013-F249-BF57-13A356A26A2C}" destId="{D5F12A01-7ADF-E843-A573-61A44C6EB2D8}" srcOrd="1" destOrd="0" presId="urn:microsoft.com/office/officeart/2005/8/layout/hierarchy1"/>
    <dgm:cxn modelId="{E4AEB199-B2C3-DA42-BE3F-655D920607AD}" type="presParOf" srcId="{8E67CE32-B74B-D34E-9E25-4044820D9A35}" destId="{7C20CE9A-9536-F643-A4AD-D7D39F63C67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15CEFA-DC75-444C-AE34-A3C7604ED2A4}" type="doc">
      <dgm:prSet loTypeId="urn:microsoft.com/office/officeart/2005/8/layout/list1" loCatId="list" qsTypeId="urn:microsoft.com/office/officeart/2005/8/quickstyle/simple4" qsCatId="simple" csTypeId="urn:microsoft.com/office/officeart/2005/8/colors/accent2_2" csCatId="accent2"/>
      <dgm:spPr/>
      <dgm:t>
        <a:bodyPr/>
        <a:lstStyle/>
        <a:p>
          <a:endParaRPr lang="en-US"/>
        </a:p>
      </dgm:t>
    </dgm:pt>
    <dgm:pt modelId="{A936E86D-F958-4816-AD28-A1EEEF2E56D2}">
      <dgm:prSet/>
      <dgm:spPr/>
      <dgm:t>
        <a:bodyPr/>
        <a:lstStyle/>
        <a:p>
          <a:r>
            <a:rPr lang="el-GR" b="0" i="0" baseline="0" dirty="0"/>
            <a:t>3 πυλώνες ρωμαϊκού πολιτεύματος: </a:t>
          </a:r>
          <a:endParaRPr lang="en-US" dirty="0"/>
        </a:p>
      </dgm:t>
    </dgm:pt>
    <dgm:pt modelId="{8D4EED99-0257-4F06-AD8F-B5F9AECC8C5C}" type="parTrans" cxnId="{7F12C880-D726-4E20-B5B8-BF845C280EBE}">
      <dgm:prSet/>
      <dgm:spPr/>
      <dgm:t>
        <a:bodyPr/>
        <a:lstStyle/>
        <a:p>
          <a:endParaRPr lang="en-US"/>
        </a:p>
      </dgm:t>
    </dgm:pt>
    <dgm:pt modelId="{BDFBD79E-8557-4705-A59C-244EF3880836}" type="sibTrans" cxnId="{7F12C880-D726-4E20-B5B8-BF845C280EBE}">
      <dgm:prSet/>
      <dgm:spPr/>
      <dgm:t>
        <a:bodyPr/>
        <a:lstStyle/>
        <a:p>
          <a:endParaRPr lang="en-US"/>
        </a:p>
      </dgm:t>
    </dgm:pt>
    <dgm:pt modelId="{E6B47DBA-A458-4FE5-9C43-D929E6752B03}">
      <dgm:prSet/>
      <dgm:spPr/>
      <dgm:t>
        <a:bodyPr/>
        <a:lstStyle/>
        <a:p>
          <a:r>
            <a:rPr lang="el-GR" b="0" i="0" baseline="0"/>
            <a:t>η Σύγκλητος </a:t>
          </a:r>
          <a:endParaRPr lang="en-US"/>
        </a:p>
      </dgm:t>
    </dgm:pt>
    <dgm:pt modelId="{7722826D-5F4D-4771-A100-5AF2D7672BF4}" type="parTrans" cxnId="{8329C663-AB31-462C-9FD9-722674561EBD}">
      <dgm:prSet/>
      <dgm:spPr/>
      <dgm:t>
        <a:bodyPr/>
        <a:lstStyle/>
        <a:p>
          <a:endParaRPr lang="en-US"/>
        </a:p>
      </dgm:t>
    </dgm:pt>
    <dgm:pt modelId="{2FB8470A-0388-4BE9-A456-A6FF134F44B8}" type="sibTrans" cxnId="{8329C663-AB31-462C-9FD9-722674561EBD}">
      <dgm:prSet/>
      <dgm:spPr/>
      <dgm:t>
        <a:bodyPr/>
        <a:lstStyle/>
        <a:p>
          <a:endParaRPr lang="en-US"/>
        </a:p>
      </dgm:t>
    </dgm:pt>
    <dgm:pt modelId="{7A73EFBA-81DE-41A6-AF73-297313411569}">
      <dgm:prSet/>
      <dgm:spPr/>
      <dgm:t>
        <a:bodyPr/>
        <a:lstStyle/>
        <a:p>
          <a:r>
            <a:rPr lang="el-GR" b="0" i="0" baseline="0"/>
            <a:t>οι άρχοντες </a:t>
          </a:r>
          <a:endParaRPr lang="en-US"/>
        </a:p>
      </dgm:t>
    </dgm:pt>
    <dgm:pt modelId="{C45D6A16-99F2-412D-AEF4-9ABCD57919EC}" type="parTrans" cxnId="{829C2185-E883-4F82-BD57-9303CBF02CE6}">
      <dgm:prSet/>
      <dgm:spPr/>
      <dgm:t>
        <a:bodyPr/>
        <a:lstStyle/>
        <a:p>
          <a:endParaRPr lang="en-US"/>
        </a:p>
      </dgm:t>
    </dgm:pt>
    <dgm:pt modelId="{A6710959-9F5D-462C-817B-2F29B4A05720}" type="sibTrans" cxnId="{829C2185-E883-4F82-BD57-9303CBF02CE6}">
      <dgm:prSet/>
      <dgm:spPr/>
      <dgm:t>
        <a:bodyPr/>
        <a:lstStyle/>
        <a:p>
          <a:endParaRPr lang="en-US"/>
        </a:p>
      </dgm:t>
    </dgm:pt>
    <dgm:pt modelId="{A76C9614-C14D-41AF-9215-FECBE22468DD}">
      <dgm:prSet/>
      <dgm:spPr/>
      <dgm:t>
        <a:bodyPr/>
        <a:lstStyle/>
        <a:p>
          <a:r>
            <a:rPr lang="el-GR" b="0" i="0" baseline="0"/>
            <a:t>οι λαϊκές συνελεύσεις.</a:t>
          </a:r>
          <a:endParaRPr lang="en-US"/>
        </a:p>
      </dgm:t>
    </dgm:pt>
    <dgm:pt modelId="{C68A779B-D6EA-43E2-8730-93F7B06381A2}" type="parTrans" cxnId="{62DF2A9A-D77A-446B-9B6B-811FF7400244}">
      <dgm:prSet/>
      <dgm:spPr/>
      <dgm:t>
        <a:bodyPr/>
        <a:lstStyle/>
        <a:p>
          <a:endParaRPr lang="en-US"/>
        </a:p>
      </dgm:t>
    </dgm:pt>
    <dgm:pt modelId="{C7996AA7-E3C4-4FD9-9772-4CEC9CA452D6}" type="sibTrans" cxnId="{62DF2A9A-D77A-446B-9B6B-811FF7400244}">
      <dgm:prSet/>
      <dgm:spPr/>
      <dgm:t>
        <a:bodyPr/>
        <a:lstStyle/>
        <a:p>
          <a:endParaRPr lang="en-US"/>
        </a:p>
      </dgm:t>
    </dgm:pt>
    <dgm:pt modelId="{C3485344-8462-5640-A79C-FC488A44CB3D}" type="pres">
      <dgm:prSet presAssocID="{CA15CEFA-DC75-444C-AE34-A3C7604ED2A4}" presName="linear" presStyleCnt="0">
        <dgm:presLayoutVars>
          <dgm:dir/>
          <dgm:animLvl val="lvl"/>
          <dgm:resizeHandles val="exact"/>
        </dgm:presLayoutVars>
      </dgm:prSet>
      <dgm:spPr/>
    </dgm:pt>
    <dgm:pt modelId="{80EC86CE-F17F-1642-B087-C80B8E8CE54F}" type="pres">
      <dgm:prSet presAssocID="{A936E86D-F958-4816-AD28-A1EEEF2E56D2}" presName="parentLin" presStyleCnt="0"/>
      <dgm:spPr/>
    </dgm:pt>
    <dgm:pt modelId="{F377C5F3-0818-464B-A6B3-4D2AB24966E4}" type="pres">
      <dgm:prSet presAssocID="{A936E86D-F958-4816-AD28-A1EEEF2E56D2}" presName="parentLeftMargin" presStyleLbl="node1" presStyleIdx="0" presStyleCnt="4"/>
      <dgm:spPr/>
    </dgm:pt>
    <dgm:pt modelId="{1B9B82A3-ACAC-E144-AEAB-D51ABBFAC194}" type="pres">
      <dgm:prSet presAssocID="{A936E86D-F958-4816-AD28-A1EEEF2E56D2}" presName="parentText" presStyleLbl="node1" presStyleIdx="0" presStyleCnt="4">
        <dgm:presLayoutVars>
          <dgm:chMax val="0"/>
          <dgm:bulletEnabled val="1"/>
        </dgm:presLayoutVars>
      </dgm:prSet>
      <dgm:spPr/>
    </dgm:pt>
    <dgm:pt modelId="{D38DD7D6-491E-574F-8096-4BAC474AB04F}" type="pres">
      <dgm:prSet presAssocID="{A936E86D-F958-4816-AD28-A1EEEF2E56D2}" presName="negativeSpace" presStyleCnt="0"/>
      <dgm:spPr/>
    </dgm:pt>
    <dgm:pt modelId="{D8D3C952-3761-D449-B596-DBE6FFD6C188}" type="pres">
      <dgm:prSet presAssocID="{A936E86D-F958-4816-AD28-A1EEEF2E56D2}" presName="childText" presStyleLbl="conFgAcc1" presStyleIdx="0" presStyleCnt="4">
        <dgm:presLayoutVars>
          <dgm:bulletEnabled val="1"/>
        </dgm:presLayoutVars>
      </dgm:prSet>
      <dgm:spPr/>
    </dgm:pt>
    <dgm:pt modelId="{85A115C6-665A-BE40-A1D9-E5D1F6CC37DF}" type="pres">
      <dgm:prSet presAssocID="{BDFBD79E-8557-4705-A59C-244EF3880836}" presName="spaceBetweenRectangles" presStyleCnt="0"/>
      <dgm:spPr/>
    </dgm:pt>
    <dgm:pt modelId="{85CF1612-5AA8-6243-8641-BB98F1BE5DAC}" type="pres">
      <dgm:prSet presAssocID="{E6B47DBA-A458-4FE5-9C43-D929E6752B03}" presName="parentLin" presStyleCnt="0"/>
      <dgm:spPr/>
    </dgm:pt>
    <dgm:pt modelId="{EC813C98-30A9-1948-8C8B-471513EB5506}" type="pres">
      <dgm:prSet presAssocID="{E6B47DBA-A458-4FE5-9C43-D929E6752B03}" presName="parentLeftMargin" presStyleLbl="node1" presStyleIdx="0" presStyleCnt="4"/>
      <dgm:spPr/>
    </dgm:pt>
    <dgm:pt modelId="{BCA2CD8E-AE25-E24D-B5E3-6F8854A357BF}" type="pres">
      <dgm:prSet presAssocID="{E6B47DBA-A458-4FE5-9C43-D929E6752B03}" presName="parentText" presStyleLbl="node1" presStyleIdx="1" presStyleCnt="4">
        <dgm:presLayoutVars>
          <dgm:chMax val="0"/>
          <dgm:bulletEnabled val="1"/>
        </dgm:presLayoutVars>
      </dgm:prSet>
      <dgm:spPr/>
    </dgm:pt>
    <dgm:pt modelId="{E29BAD2B-1D73-9B4D-AAE1-878CDD471C0B}" type="pres">
      <dgm:prSet presAssocID="{E6B47DBA-A458-4FE5-9C43-D929E6752B03}" presName="negativeSpace" presStyleCnt="0"/>
      <dgm:spPr/>
    </dgm:pt>
    <dgm:pt modelId="{DE474454-A674-B844-A1C5-A616515666DE}" type="pres">
      <dgm:prSet presAssocID="{E6B47DBA-A458-4FE5-9C43-D929E6752B03}" presName="childText" presStyleLbl="conFgAcc1" presStyleIdx="1" presStyleCnt="4">
        <dgm:presLayoutVars>
          <dgm:bulletEnabled val="1"/>
        </dgm:presLayoutVars>
      </dgm:prSet>
      <dgm:spPr/>
    </dgm:pt>
    <dgm:pt modelId="{1593E61B-29A0-904B-A095-7C31992FFD77}" type="pres">
      <dgm:prSet presAssocID="{2FB8470A-0388-4BE9-A456-A6FF134F44B8}" presName="spaceBetweenRectangles" presStyleCnt="0"/>
      <dgm:spPr/>
    </dgm:pt>
    <dgm:pt modelId="{BCC8A56F-BEB3-5541-BEA8-C8078F243BF8}" type="pres">
      <dgm:prSet presAssocID="{7A73EFBA-81DE-41A6-AF73-297313411569}" presName="parentLin" presStyleCnt="0"/>
      <dgm:spPr/>
    </dgm:pt>
    <dgm:pt modelId="{2B93923B-8870-674B-9B54-8FCF154A7906}" type="pres">
      <dgm:prSet presAssocID="{7A73EFBA-81DE-41A6-AF73-297313411569}" presName="parentLeftMargin" presStyleLbl="node1" presStyleIdx="1" presStyleCnt="4"/>
      <dgm:spPr/>
    </dgm:pt>
    <dgm:pt modelId="{D47C423F-CC16-044D-9EA3-054F52237686}" type="pres">
      <dgm:prSet presAssocID="{7A73EFBA-81DE-41A6-AF73-297313411569}" presName="parentText" presStyleLbl="node1" presStyleIdx="2" presStyleCnt="4">
        <dgm:presLayoutVars>
          <dgm:chMax val="0"/>
          <dgm:bulletEnabled val="1"/>
        </dgm:presLayoutVars>
      </dgm:prSet>
      <dgm:spPr/>
    </dgm:pt>
    <dgm:pt modelId="{5C5C9203-8657-5A47-9908-9FC2B813623E}" type="pres">
      <dgm:prSet presAssocID="{7A73EFBA-81DE-41A6-AF73-297313411569}" presName="negativeSpace" presStyleCnt="0"/>
      <dgm:spPr/>
    </dgm:pt>
    <dgm:pt modelId="{CA16A00C-B8A4-9F40-89EC-A99F479B9229}" type="pres">
      <dgm:prSet presAssocID="{7A73EFBA-81DE-41A6-AF73-297313411569}" presName="childText" presStyleLbl="conFgAcc1" presStyleIdx="2" presStyleCnt="4">
        <dgm:presLayoutVars>
          <dgm:bulletEnabled val="1"/>
        </dgm:presLayoutVars>
      </dgm:prSet>
      <dgm:spPr/>
    </dgm:pt>
    <dgm:pt modelId="{8DBEBC77-BA84-B840-8475-5FBC920DFB74}" type="pres">
      <dgm:prSet presAssocID="{A6710959-9F5D-462C-817B-2F29B4A05720}" presName="spaceBetweenRectangles" presStyleCnt="0"/>
      <dgm:spPr/>
    </dgm:pt>
    <dgm:pt modelId="{EB14AC32-BF9A-8745-9A80-79B912F4C1EB}" type="pres">
      <dgm:prSet presAssocID="{A76C9614-C14D-41AF-9215-FECBE22468DD}" presName="parentLin" presStyleCnt="0"/>
      <dgm:spPr/>
    </dgm:pt>
    <dgm:pt modelId="{8CBB4384-8DD5-F445-B6C9-1AF92D1E25E8}" type="pres">
      <dgm:prSet presAssocID="{A76C9614-C14D-41AF-9215-FECBE22468DD}" presName="parentLeftMargin" presStyleLbl="node1" presStyleIdx="2" presStyleCnt="4"/>
      <dgm:spPr/>
    </dgm:pt>
    <dgm:pt modelId="{E61035F5-9CD1-1040-9BBA-8FE6F7D7726D}" type="pres">
      <dgm:prSet presAssocID="{A76C9614-C14D-41AF-9215-FECBE22468DD}" presName="parentText" presStyleLbl="node1" presStyleIdx="3" presStyleCnt="4">
        <dgm:presLayoutVars>
          <dgm:chMax val="0"/>
          <dgm:bulletEnabled val="1"/>
        </dgm:presLayoutVars>
      </dgm:prSet>
      <dgm:spPr/>
    </dgm:pt>
    <dgm:pt modelId="{5BE0547A-01C7-CF40-B47F-937BCEE01AB4}" type="pres">
      <dgm:prSet presAssocID="{A76C9614-C14D-41AF-9215-FECBE22468DD}" presName="negativeSpace" presStyleCnt="0"/>
      <dgm:spPr/>
    </dgm:pt>
    <dgm:pt modelId="{D50D29B8-6ABD-6B4D-9507-8FD9767813F2}" type="pres">
      <dgm:prSet presAssocID="{A76C9614-C14D-41AF-9215-FECBE22468DD}" presName="childText" presStyleLbl="conFgAcc1" presStyleIdx="3" presStyleCnt="4">
        <dgm:presLayoutVars>
          <dgm:bulletEnabled val="1"/>
        </dgm:presLayoutVars>
      </dgm:prSet>
      <dgm:spPr/>
    </dgm:pt>
  </dgm:ptLst>
  <dgm:cxnLst>
    <dgm:cxn modelId="{B692BD29-319D-3947-A978-A019A48A5F78}" type="presOf" srcId="{CA15CEFA-DC75-444C-AE34-A3C7604ED2A4}" destId="{C3485344-8462-5640-A79C-FC488A44CB3D}" srcOrd="0" destOrd="0" presId="urn:microsoft.com/office/officeart/2005/8/layout/list1"/>
    <dgm:cxn modelId="{58A9AA34-447F-D14D-AE65-22769A985FBC}" type="presOf" srcId="{7A73EFBA-81DE-41A6-AF73-297313411569}" destId="{2B93923B-8870-674B-9B54-8FCF154A7906}" srcOrd="0" destOrd="0" presId="urn:microsoft.com/office/officeart/2005/8/layout/list1"/>
    <dgm:cxn modelId="{74FD9935-9149-E448-8C96-102A1239C939}" type="presOf" srcId="{7A73EFBA-81DE-41A6-AF73-297313411569}" destId="{D47C423F-CC16-044D-9EA3-054F52237686}" srcOrd="1" destOrd="0" presId="urn:microsoft.com/office/officeart/2005/8/layout/list1"/>
    <dgm:cxn modelId="{2E365549-461D-B647-BD1D-2EDA3100D1B1}" type="presOf" srcId="{E6B47DBA-A458-4FE5-9C43-D929E6752B03}" destId="{BCA2CD8E-AE25-E24D-B5E3-6F8854A357BF}" srcOrd="1" destOrd="0" presId="urn:microsoft.com/office/officeart/2005/8/layout/list1"/>
    <dgm:cxn modelId="{D229784F-67F5-BD45-9C30-AEEB8D70C389}" type="presOf" srcId="{A936E86D-F958-4816-AD28-A1EEEF2E56D2}" destId="{F377C5F3-0818-464B-A6B3-4D2AB24966E4}" srcOrd="0" destOrd="0" presId="urn:microsoft.com/office/officeart/2005/8/layout/list1"/>
    <dgm:cxn modelId="{BEAD7161-B11F-7548-97CF-D8E7F6A9AD2F}" type="presOf" srcId="{A76C9614-C14D-41AF-9215-FECBE22468DD}" destId="{E61035F5-9CD1-1040-9BBA-8FE6F7D7726D}" srcOrd="1" destOrd="0" presId="urn:microsoft.com/office/officeart/2005/8/layout/list1"/>
    <dgm:cxn modelId="{8329C663-AB31-462C-9FD9-722674561EBD}" srcId="{CA15CEFA-DC75-444C-AE34-A3C7604ED2A4}" destId="{E6B47DBA-A458-4FE5-9C43-D929E6752B03}" srcOrd="1" destOrd="0" parTransId="{7722826D-5F4D-4771-A100-5AF2D7672BF4}" sibTransId="{2FB8470A-0388-4BE9-A456-A6FF134F44B8}"/>
    <dgm:cxn modelId="{7F12C880-D726-4E20-B5B8-BF845C280EBE}" srcId="{CA15CEFA-DC75-444C-AE34-A3C7604ED2A4}" destId="{A936E86D-F958-4816-AD28-A1EEEF2E56D2}" srcOrd="0" destOrd="0" parTransId="{8D4EED99-0257-4F06-AD8F-B5F9AECC8C5C}" sibTransId="{BDFBD79E-8557-4705-A59C-244EF3880836}"/>
    <dgm:cxn modelId="{829C2185-E883-4F82-BD57-9303CBF02CE6}" srcId="{CA15CEFA-DC75-444C-AE34-A3C7604ED2A4}" destId="{7A73EFBA-81DE-41A6-AF73-297313411569}" srcOrd="2" destOrd="0" parTransId="{C45D6A16-99F2-412D-AEF4-9ABCD57919EC}" sibTransId="{A6710959-9F5D-462C-817B-2F29B4A05720}"/>
    <dgm:cxn modelId="{62DF2A9A-D77A-446B-9B6B-811FF7400244}" srcId="{CA15CEFA-DC75-444C-AE34-A3C7604ED2A4}" destId="{A76C9614-C14D-41AF-9215-FECBE22468DD}" srcOrd="3" destOrd="0" parTransId="{C68A779B-D6EA-43E2-8730-93F7B06381A2}" sibTransId="{C7996AA7-E3C4-4FD9-9772-4CEC9CA452D6}"/>
    <dgm:cxn modelId="{014FE2B6-8DDF-CD4F-94E4-F07A286B5AF4}" type="presOf" srcId="{E6B47DBA-A458-4FE5-9C43-D929E6752B03}" destId="{EC813C98-30A9-1948-8C8B-471513EB5506}" srcOrd="0" destOrd="0" presId="urn:microsoft.com/office/officeart/2005/8/layout/list1"/>
    <dgm:cxn modelId="{6F5678D5-B63D-504C-9C01-A879B9D00924}" type="presOf" srcId="{A936E86D-F958-4816-AD28-A1EEEF2E56D2}" destId="{1B9B82A3-ACAC-E144-AEAB-D51ABBFAC194}" srcOrd="1" destOrd="0" presId="urn:microsoft.com/office/officeart/2005/8/layout/list1"/>
    <dgm:cxn modelId="{B308A9FD-A193-C149-9BAF-D6D49DBD562E}" type="presOf" srcId="{A76C9614-C14D-41AF-9215-FECBE22468DD}" destId="{8CBB4384-8DD5-F445-B6C9-1AF92D1E25E8}" srcOrd="0" destOrd="0" presId="urn:microsoft.com/office/officeart/2005/8/layout/list1"/>
    <dgm:cxn modelId="{C5E3061B-DB53-ED45-80EB-56A08FC77DDA}" type="presParOf" srcId="{C3485344-8462-5640-A79C-FC488A44CB3D}" destId="{80EC86CE-F17F-1642-B087-C80B8E8CE54F}" srcOrd="0" destOrd="0" presId="urn:microsoft.com/office/officeart/2005/8/layout/list1"/>
    <dgm:cxn modelId="{B45CDCE3-C70A-7F44-B6ED-3A2301F733A3}" type="presParOf" srcId="{80EC86CE-F17F-1642-B087-C80B8E8CE54F}" destId="{F377C5F3-0818-464B-A6B3-4D2AB24966E4}" srcOrd="0" destOrd="0" presId="urn:microsoft.com/office/officeart/2005/8/layout/list1"/>
    <dgm:cxn modelId="{363C6DA9-3524-5840-9484-981D17557965}" type="presParOf" srcId="{80EC86CE-F17F-1642-B087-C80B8E8CE54F}" destId="{1B9B82A3-ACAC-E144-AEAB-D51ABBFAC194}" srcOrd="1" destOrd="0" presId="urn:microsoft.com/office/officeart/2005/8/layout/list1"/>
    <dgm:cxn modelId="{8328CC88-D9AF-C74C-972B-19D22B4647A1}" type="presParOf" srcId="{C3485344-8462-5640-A79C-FC488A44CB3D}" destId="{D38DD7D6-491E-574F-8096-4BAC474AB04F}" srcOrd="1" destOrd="0" presId="urn:microsoft.com/office/officeart/2005/8/layout/list1"/>
    <dgm:cxn modelId="{3801F227-644C-E84A-8E27-C32DACEA87F6}" type="presParOf" srcId="{C3485344-8462-5640-A79C-FC488A44CB3D}" destId="{D8D3C952-3761-D449-B596-DBE6FFD6C188}" srcOrd="2" destOrd="0" presId="urn:microsoft.com/office/officeart/2005/8/layout/list1"/>
    <dgm:cxn modelId="{F328DCD3-BFE8-2F40-BF23-45C6FD3DAE76}" type="presParOf" srcId="{C3485344-8462-5640-A79C-FC488A44CB3D}" destId="{85A115C6-665A-BE40-A1D9-E5D1F6CC37DF}" srcOrd="3" destOrd="0" presId="urn:microsoft.com/office/officeart/2005/8/layout/list1"/>
    <dgm:cxn modelId="{8BC1326D-4ABB-4C45-9DFF-6A67C99A53AF}" type="presParOf" srcId="{C3485344-8462-5640-A79C-FC488A44CB3D}" destId="{85CF1612-5AA8-6243-8641-BB98F1BE5DAC}" srcOrd="4" destOrd="0" presId="urn:microsoft.com/office/officeart/2005/8/layout/list1"/>
    <dgm:cxn modelId="{80860AEE-7875-5E40-94C5-4C0B071AA376}" type="presParOf" srcId="{85CF1612-5AA8-6243-8641-BB98F1BE5DAC}" destId="{EC813C98-30A9-1948-8C8B-471513EB5506}" srcOrd="0" destOrd="0" presId="urn:microsoft.com/office/officeart/2005/8/layout/list1"/>
    <dgm:cxn modelId="{3FBBD9CD-DC6E-7741-B672-F6B0D1BC1262}" type="presParOf" srcId="{85CF1612-5AA8-6243-8641-BB98F1BE5DAC}" destId="{BCA2CD8E-AE25-E24D-B5E3-6F8854A357BF}" srcOrd="1" destOrd="0" presId="urn:microsoft.com/office/officeart/2005/8/layout/list1"/>
    <dgm:cxn modelId="{B39C208C-5F1D-9F4D-9A43-4FFEA6FBB342}" type="presParOf" srcId="{C3485344-8462-5640-A79C-FC488A44CB3D}" destId="{E29BAD2B-1D73-9B4D-AAE1-878CDD471C0B}" srcOrd="5" destOrd="0" presId="urn:microsoft.com/office/officeart/2005/8/layout/list1"/>
    <dgm:cxn modelId="{6393DC09-B6DC-F14D-A889-D545BAAA18E1}" type="presParOf" srcId="{C3485344-8462-5640-A79C-FC488A44CB3D}" destId="{DE474454-A674-B844-A1C5-A616515666DE}" srcOrd="6" destOrd="0" presId="urn:microsoft.com/office/officeart/2005/8/layout/list1"/>
    <dgm:cxn modelId="{D6E19EAB-68EC-CC4F-B820-26E95CB97CCA}" type="presParOf" srcId="{C3485344-8462-5640-A79C-FC488A44CB3D}" destId="{1593E61B-29A0-904B-A095-7C31992FFD77}" srcOrd="7" destOrd="0" presId="urn:microsoft.com/office/officeart/2005/8/layout/list1"/>
    <dgm:cxn modelId="{0AD53A10-A547-B64D-B1D8-AAADE22A6C62}" type="presParOf" srcId="{C3485344-8462-5640-A79C-FC488A44CB3D}" destId="{BCC8A56F-BEB3-5541-BEA8-C8078F243BF8}" srcOrd="8" destOrd="0" presId="urn:microsoft.com/office/officeart/2005/8/layout/list1"/>
    <dgm:cxn modelId="{24BCF1E1-629E-B64E-AAF2-40EEE5B38C00}" type="presParOf" srcId="{BCC8A56F-BEB3-5541-BEA8-C8078F243BF8}" destId="{2B93923B-8870-674B-9B54-8FCF154A7906}" srcOrd="0" destOrd="0" presId="urn:microsoft.com/office/officeart/2005/8/layout/list1"/>
    <dgm:cxn modelId="{ED4D8C81-E1E3-7441-96C1-A95AD5B21E86}" type="presParOf" srcId="{BCC8A56F-BEB3-5541-BEA8-C8078F243BF8}" destId="{D47C423F-CC16-044D-9EA3-054F52237686}" srcOrd="1" destOrd="0" presId="urn:microsoft.com/office/officeart/2005/8/layout/list1"/>
    <dgm:cxn modelId="{BF098069-F6FC-FB4A-BAA6-E49257A02960}" type="presParOf" srcId="{C3485344-8462-5640-A79C-FC488A44CB3D}" destId="{5C5C9203-8657-5A47-9908-9FC2B813623E}" srcOrd="9" destOrd="0" presId="urn:microsoft.com/office/officeart/2005/8/layout/list1"/>
    <dgm:cxn modelId="{F8C0E79A-BC3F-3140-A86D-535D9C5D52AB}" type="presParOf" srcId="{C3485344-8462-5640-A79C-FC488A44CB3D}" destId="{CA16A00C-B8A4-9F40-89EC-A99F479B9229}" srcOrd="10" destOrd="0" presId="urn:microsoft.com/office/officeart/2005/8/layout/list1"/>
    <dgm:cxn modelId="{7F4FDAFC-274A-9141-809A-F23FF53EA220}" type="presParOf" srcId="{C3485344-8462-5640-A79C-FC488A44CB3D}" destId="{8DBEBC77-BA84-B840-8475-5FBC920DFB74}" srcOrd="11" destOrd="0" presId="urn:microsoft.com/office/officeart/2005/8/layout/list1"/>
    <dgm:cxn modelId="{B5E4F2C6-1338-8C4B-AC91-BAB09DA6FDBA}" type="presParOf" srcId="{C3485344-8462-5640-A79C-FC488A44CB3D}" destId="{EB14AC32-BF9A-8745-9A80-79B912F4C1EB}" srcOrd="12" destOrd="0" presId="urn:microsoft.com/office/officeart/2005/8/layout/list1"/>
    <dgm:cxn modelId="{98CB9EAF-F526-674E-93D4-EDB1209AEFF2}" type="presParOf" srcId="{EB14AC32-BF9A-8745-9A80-79B912F4C1EB}" destId="{8CBB4384-8DD5-F445-B6C9-1AF92D1E25E8}" srcOrd="0" destOrd="0" presId="urn:microsoft.com/office/officeart/2005/8/layout/list1"/>
    <dgm:cxn modelId="{99D49F38-B5E1-ED46-83F6-D2D6F1B44F13}" type="presParOf" srcId="{EB14AC32-BF9A-8745-9A80-79B912F4C1EB}" destId="{E61035F5-9CD1-1040-9BBA-8FE6F7D7726D}" srcOrd="1" destOrd="0" presId="urn:microsoft.com/office/officeart/2005/8/layout/list1"/>
    <dgm:cxn modelId="{6B40CBAC-E295-C045-BE6D-C605AB69F3BA}" type="presParOf" srcId="{C3485344-8462-5640-A79C-FC488A44CB3D}" destId="{5BE0547A-01C7-CF40-B47F-937BCEE01AB4}" srcOrd="13" destOrd="0" presId="urn:microsoft.com/office/officeart/2005/8/layout/list1"/>
    <dgm:cxn modelId="{785A12CA-81AA-CD45-8567-1E05EAD0E46B}" type="presParOf" srcId="{C3485344-8462-5640-A79C-FC488A44CB3D}" destId="{D50D29B8-6ABD-6B4D-9507-8FD9767813F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D9D2BF-1E93-4684-BBE2-4180A7B09951}"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5F0727AE-3C3E-479C-BAA3-844436080CD4}">
      <dgm:prSet/>
      <dgm:spPr/>
      <dgm:t>
        <a:bodyPr/>
        <a:lstStyle/>
        <a:p>
          <a:r>
            <a:rPr lang="el-GR" b="0" i="0" baseline="0"/>
            <a:t>Οι άρχοντες όφειλαν να ασκούν την δημόσια εξουσία σύμφωνα με ορισμένες άγραφες αλλά απαράγραπτες (σήμερα θα λέγαμε "συνταγματικές") αρχές του ρωμαϊκού πολιτεύματος</a:t>
          </a:r>
          <a:r>
            <a:rPr lang="fr-CA" b="0" i="0" baseline="0"/>
            <a:t>.</a:t>
          </a:r>
          <a:r>
            <a:rPr lang="el-GR" b="0" i="0" baseline="0"/>
            <a:t> </a:t>
          </a:r>
          <a:endParaRPr lang="en-US"/>
        </a:p>
      </dgm:t>
    </dgm:pt>
    <dgm:pt modelId="{1135AC29-CAAA-46F9-B731-6B1C34CDEE24}" type="parTrans" cxnId="{E831755C-312C-44F6-A032-D08B2AE3124E}">
      <dgm:prSet/>
      <dgm:spPr/>
      <dgm:t>
        <a:bodyPr/>
        <a:lstStyle/>
        <a:p>
          <a:endParaRPr lang="en-US"/>
        </a:p>
      </dgm:t>
    </dgm:pt>
    <dgm:pt modelId="{A622A9EB-E533-4946-ADFE-0583E85BF39F}" type="sibTrans" cxnId="{E831755C-312C-44F6-A032-D08B2AE3124E}">
      <dgm:prSet/>
      <dgm:spPr/>
      <dgm:t>
        <a:bodyPr/>
        <a:lstStyle/>
        <a:p>
          <a:endParaRPr lang="en-US"/>
        </a:p>
      </dgm:t>
    </dgm:pt>
    <dgm:pt modelId="{35AD3F5B-D461-4BFC-BD79-39B3BB487DC9}">
      <dgm:prSet/>
      <dgm:spPr/>
      <dgm:t>
        <a:bodyPr/>
        <a:lstStyle/>
        <a:p>
          <a:r>
            <a:rPr lang="el-GR" dirty="0"/>
            <a:t>Συνιστούν </a:t>
          </a:r>
          <a:r>
            <a:rPr lang="el-GR" b="0" i="0" baseline="0" dirty="0"/>
            <a:t>ασφαλιστικές δικλείδες κατά του ενδεχομένου κατάχρησης εξουσίας και μονοπωλίου της από ένα ή από λίγα πρόσωπα.</a:t>
          </a:r>
          <a:endParaRPr lang="en-US" dirty="0"/>
        </a:p>
      </dgm:t>
    </dgm:pt>
    <dgm:pt modelId="{6C4F4A8F-30E4-4FAB-B63A-2F68488315D4}" type="parTrans" cxnId="{25341007-8D85-4E27-8FD5-471D6578575D}">
      <dgm:prSet/>
      <dgm:spPr/>
      <dgm:t>
        <a:bodyPr/>
        <a:lstStyle/>
        <a:p>
          <a:endParaRPr lang="en-US"/>
        </a:p>
      </dgm:t>
    </dgm:pt>
    <dgm:pt modelId="{61DF2122-F2C4-4981-B3BC-28C6079CA1E7}" type="sibTrans" cxnId="{25341007-8D85-4E27-8FD5-471D6578575D}">
      <dgm:prSet/>
      <dgm:spPr/>
      <dgm:t>
        <a:bodyPr/>
        <a:lstStyle/>
        <a:p>
          <a:endParaRPr lang="en-US"/>
        </a:p>
      </dgm:t>
    </dgm:pt>
    <dgm:pt modelId="{4ACEB39A-648D-4DC4-A9ED-C9132C62CEDC}">
      <dgm:prSet/>
      <dgm:spPr/>
      <dgm:t>
        <a:bodyPr/>
        <a:lstStyle/>
        <a:p>
          <a:r>
            <a:rPr lang="el-GR" b="1" i="0" u="sng" baseline="0"/>
            <a:t>Ενιαύσιο αρχών </a:t>
          </a:r>
          <a:r>
            <a:rPr lang="el-GR" b="0" i="0" baseline="0"/>
            <a:t>(πλην αυτών του Δικτάτορα και των Τιμητών).</a:t>
          </a:r>
          <a:endParaRPr lang="en-US"/>
        </a:p>
      </dgm:t>
    </dgm:pt>
    <dgm:pt modelId="{4E4671A0-F5D7-4EE4-89B4-E123E793FD4E}" type="parTrans" cxnId="{9DA8C487-3521-4259-8C8B-F693F60AC584}">
      <dgm:prSet/>
      <dgm:spPr/>
      <dgm:t>
        <a:bodyPr/>
        <a:lstStyle/>
        <a:p>
          <a:endParaRPr lang="en-US"/>
        </a:p>
      </dgm:t>
    </dgm:pt>
    <dgm:pt modelId="{E1C7C15F-96C8-4144-9FAA-A0DDC6E5061E}" type="sibTrans" cxnId="{9DA8C487-3521-4259-8C8B-F693F60AC584}">
      <dgm:prSet/>
      <dgm:spPr/>
      <dgm:t>
        <a:bodyPr/>
        <a:lstStyle/>
        <a:p>
          <a:endParaRPr lang="en-US"/>
        </a:p>
      </dgm:t>
    </dgm:pt>
    <dgm:pt modelId="{A6EE9885-E071-4752-9A27-F60FF37C1A8F}">
      <dgm:prSet/>
      <dgm:spPr/>
      <dgm:t>
        <a:bodyPr/>
        <a:lstStyle/>
        <a:p>
          <a:r>
            <a:rPr lang="el-GR" b="1" i="0" u="sng" baseline="0"/>
            <a:t>Συλλογικότητα</a:t>
          </a:r>
          <a:r>
            <a:rPr lang="el-GR" b="0" i="0" baseline="0"/>
            <a:t> (c</a:t>
          </a:r>
          <a:r>
            <a:rPr lang="el-GR" b="0" i="1" baseline="0"/>
            <a:t>ollegium</a:t>
          </a:r>
          <a:r>
            <a:rPr lang="el-GR" b="0" i="0" baseline="0"/>
            <a:t>) αρχόντων με εξαίρεση του έκτακτου αξιώματος του Δικτάτορα) και ασκούσαν την εξουσία από κοινού. Πριν λάβουν αποφάσεις, όφειλαν να συμβουλεύονται και ζητούν τη γνώμη των λοιπών συν-αρχόντων. </a:t>
          </a:r>
          <a:endParaRPr lang="en-US"/>
        </a:p>
      </dgm:t>
    </dgm:pt>
    <dgm:pt modelId="{5FC0B43A-B1EC-4B45-9DD9-25BB929D6625}" type="parTrans" cxnId="{255C1EEE-54B2-46CC-947F-D3E6433371E0}">
      <dgm:prSet/>
      <dgm:spPr/>
      <dgm:t>
        <a:bodyPr/>
        <a:lstStyle/>
        <a:p>
          <a:endParaRPr lang="en-US"/>
        </a:p>
      </dgm:t>
    </dgm:pt>
    <dgm:pt modelId="{622298DC-2E64-4D2F-BF46-FEFF35EDBB15}" type="sibTrans" cxnId="{255C1EEE-54B2-46CC-947F-D3E6433371E0}">
      <dgm:prSet/>
      <dgm:spPr/>
      <dgm:t>
        <a:bodyPr/>
        <a:lstStyle/>
        <a:p>
          <a:endParaRPr lang="en-US"/>
        </a:p>
      </dgm:t>
    </dgm:pt>
    <dgm:pt modelId="{253BDDC4-524A-43D6-9320-730A25311FED}">
      <dgm:prSet/>
      <dgm:spPr/>
      <dgm:t>
        <a:bodyPr/>
        <a:lstStyle/>
        <a:p>
          <a:r>
            <a:rPr lang="el-GR" b="1" i="0" u="sng" baseline="0"/>
            <a:t>Αρνησικυρία (</a:t>
          </a:r>
          <a:r>
            <a:rPr lang="el-GR" b="1" i="1" u="sng" baseline="0"/>
            <a:t>Veto</a:t>
          </a:r>
          <a:r>
            <a:rPr lang="el-GR" b="1" i="0" u="sng" baseline="0"/>
            <a:t>). </a:t>
          </a:r>
          <a:r>
            <a:rPr lang="el-GR" b="0" i="0" baseline="0"/>
            <a:t>Αν και κάθε άρχοντας διέθετε, αυτοτελώς, πλήρη δημόσια εξουσία, η δυνατότητα ανεξέλεγκτης άσκησής της περιοριζόταν από το δικαίωμα αρνησικυρίας (</a:t>
          </a:r>
          <a:r>
            <a:rPr lang="el-GR" b="0" i="1" baseline="0"/>
            <a:t>veto</a:t>
          </a:r>
          <a:r>
            <a:rPr lang="el-GR" b="0" i="0" baseline="0"/>
            <a:t>) που διαθέτουν οι άρχοντες της ιδίας ή της ανώτερης βαθμίδας, οι οποίοι μπορούσαν να εναντιωθούν σε κάθε πράξη ή απόφαση άλλου άρχοντα με την οποία δεν συμφωνούσαν, είτε απαγορεύοντας εκ προοιμίου την απόφαση (</a:t>
          </a:r>
          <a:r>
            <a:rPr lang="el-GR" b="0" i="1" baseline="0"/>
            <a:t>prohibitio</a:t>
          </a:r>
          <a:r>
            <a:rPr lang="el-GR" b="0" i="0" baseline="0"/>
            <a:t>), είτε ακυρώνοντάς την εκ των υστέρων (</a:t>
          </a:r>
          <a:r>
            <a:rPr lang="el-GR" b="0" i="1" baseline="0"/>
            <a:t>intercessio</a:t>
          </a:r>
          <a:r>
            <a:rPr lang="el-GR" b="0" i="0" baseline="0"/>
            <a:t>). </a:t>
          </a:r>
          <a:endParaRPr lang="en-US"/>
        </a:p>
      </dgm:t>
    </dgm:pt>
    <dgm:pt modelId="{BDD621B4-33C0-4BE6-891B-5ADB1A4CCEA6}" type="parTrans" cxnId="{DFE70D55-160E-4DD8-B277-2399866A746E}">
      <dgm:prSet/>
      <dgm:spPr/>
      <dgm:t>
        <a:bodyPr/>
        <a:lstStyle/>
        <a:p>
          <a:endParaRPr lang="en-US"/>
        </a:p>
      </dgm:t>
    </dgm:pt>
    <dgm:pt modelId="{9DE353A2-F1B9-4C67-A5E0-D2C5D6470311}" type="sibTrans" cxnId="{DFE70D55-160E-4DD8-B277-2399866A746E}">
      <dgm:prSet/>
      <dgm:spPr/>
      <dgm:t>
        <a:bodyPr/>
        <a:lstStyle/>
        <a:p>
          <a:endParaRPr lang="en-US"/>
        </a:p>
      </dgm:t>
    </dgm:pt>
    <dgm:pt modelId="{D47BF98F-2DDF-A146-8FAF-7D09D708926A}" type="pres">
      <dgm:prSet presAssocID="{15D9D2BF-1E93-4684-BBE2-4180A7B09951}" presName="vert0" presStyleCnt="0">
        <dgm:presLayoutVars>
          <dgm:dir/>
          <dgm:animOne val="branch"/>
          <dgm:animLvl val="lvl"/>
        </dgm:presLayoutVars>
      </dgm:prSet>
      <dgm:spPr/>
    </dgm:pt>
    <dgm:pt modelId="{3FA8896C-1AAE-BA49-9783-68D7283C97EF}" type="pres">
      <dgm:prSet presAssocID="{5F0727AE-3C3E-479C-BAA3-844436080CD4}" presName="thickLine" presStyleLbl="alignNode1" presStyleIdx="0" presStyleCnt="5"/>
      <dgm:spPr/>
    </dgm:pt>
    <dgm:pt modelId="{641AA08D-007E-BB4C-B867-8CE938F6EFCC}" type="pres">
      <dgm:prSet presAssocID="{5F0727AE-3C3E-479C-BAA3-844436080CD4}" presName="horz1" presStyleCnt="0"/>
      <dgm:spPr/>
    </dgm:pt>
    <dgm:pt modelId="{FEB2DC82-5629-5B40-90E3-8927EFBAC583}" type="pres">
      <dgm:prSet presAssocID="{5F0727AE-3C3E-479C-BAA3-844436080CD4}" presName="tx1" presStyleLbl="revTx" presStyleIdx="0" presStyleCnt="5"/>
      <dgm:spPr/>
    </dgm:pt>
    <dgm:pt modelId="{15BD448B-318D-4344-8DE1-EDD11906EBCA}" type="pres">
      <dgm:prSet presAssocID="{5F0727AE-3C3E-479C-BAA3-844436080CD4}" presName="vert1" presStyleCnt="0"/>
      <dgm:spPr/>
    </dgm:pt>
    <dgm:pt modelId="{505F2693-520C-0540-AE79-202B4B5BAA54}" type="pres">
      <dgm:prSet presAssocID="{35AD3F5B-D461-4BFC-BD79-39B3BB487DC9}" presName="thickLine" presStyleLbl="alignNode1" presStyleIdx="1" presStyleCnt="5"/>
      <dgm:spPr/>
    </dgm:pt>
    <dgm:pt modelId="{8B21CF37-72CD-894E-8BC4-002BA41AEE9A}" type="pres">
      <dgm:prSet presAssocID="{35AD3F5B-D461-4BFC-BD79-39B3BB487DC9}" presName="horz1" presStyleCnt="0"/>
      <dgm:spPr/>
    </dgm:pt>
    <dgm:pt modelId="{C0641FA1-993D-1B47-9367-ACA6D401BCE3}" type="pres">
      <dgm:prSet presAssocID="{35AD3F5B-D461-4BFC-BD79-39B3BB487DC9}" presName="tx1" presStyleLbl="revTx" presStyleIdx="1" presStyleCnt="5"/>
      <dgm:spPr/>
    </dgm:pt>
    <dgm:pt modelId="{0B19F0C6-891F-624E-B171-A611BEBB4FB8}" type="pres">
      <dgm:prSet presAssocID="{35AD3F5B-D461-4BFC-BD79-39B3BB487DC9}" presName="vert1" presStyleCnt="0"/>
      <dgm:spPr/>
    </dgm:pt>
    <dgm:pt modelId="{18B6FB63-EEC9-9B4D-A156-3E532B003DEB}" type="pres">
      <dgm:prSet presAssocID="{4ACEB39A-648D-4DC4-A9ED-C9132C62CEDC}" presName="thickLine" presStyleLbl="alignNode1" presStyleIdx="2" presStyleCnt="5"/>
      <dgm:spPr/>
    </dgm:pt>
    <dgm:pt modelId="{77BB11E5-2B63-094F-A121-76A2F23FB413}" type="pres">
      <dgm:prSet presAssocID="{4ACEB39A-648D-4DC4-A9ED-C9132C62CEDC}" presName="horz1" presStyleCnt="0"/>
      <dgm:spPr/>
    </dgm:pt>
    <dgm:pt modelId="{CA26F2E6-85C2-F44B-97BE-B1A6EBCB1260}" type="pres">
      <dgm:prSet presAssocID="{4ACEB39A-648D-4DC4-A9ED-C9132C62CEDC}" presName="tx1" presStyleLbl="revTx" presStyleIdx="2" presStyleCnt="5"/>
      <dgm:spPr/>
    </dgm:pt>
    <dgm:pt modelId="{6A141F01-67D4-5043-A43E-35B94909B19E}" type="pres">
      <dgm:prSet presAssocID="{4ACEB39A-648D-4DC4-A9ED-C9132C62CEDC}" presName="vert1" presStyleCnt="0"/>
      <dgm:spPr/>
    </dgm:pt>
    <dgm:pt modelId="{C1CA96CA-5396-4442-8347-82B622AF8BCE}" type="pres">
      <dgm:prSet presAssocID="{A6EE9885-E071-4752-9A27-F60FF37C1A8F}" presName="thickLine" presStyleLbl="alignNode1" presStyleIdx="3" presStyleCnt="5"/>
      <dgm:spPr/>
    </dgm:pt>
    <dgm:pt modelId="{9E53399D-012A-114F-8B25-F675ABE3EB8F}" type="pres">
      <dgm:prSet presAssocID="{A6EE9885-E071-4752-9A27-F60FF37C1A8F}" presName="horz1" presStyleCnt="0"/>
      <dgm:spPr/>
    </dgm:pt>
    <dgm:pt modelId="{E621B9C2-437E-3443-B7D2-7CF16FC4FD09}" type="pres">
      <dgm:prSet presAssocID="{A6EE9885-E071-4752-9A27-F60FF37C1A8F}" presName="tx1" presStyleLbl="revTx" presStyleIdx="3" presStyleCnt="5"/>
      <dgm:spPr/>
    </dgm:pt>
    <dgm:pt modelId="{4191F05D-1481-0E49-BE1C-E46F8600B2C1}" type="pres">
      <dgm:prSet presAssocID="{A6EE9885-E071-4752-9A27-F60FF37C1A8F}" presName="vert1" presStyleCnt="0"/>
      <dgm:spPr/>
    </dgm:pt>
    <dgm:pt modelId="{97BBDF74-AE84-1C4F-90B8-B25FE9F52AA8}" type="pres">
      <dgm:prSet presAssocID="{253BDDC4-524A-43D6-9320-730A25311FED}" presName="thickLine" presStyleLbl="alignNode1" presStyleIdx="4" presStyleCnt="5"/>
      <dgm:spPr/>
    </dgm:pt>
    <dgm:pt modelId="{D3DE0C08-63CC-6E4E-AF7F-602116D479D9}" type="pres">
      <dgm:prSet presAssocID="{253BDDC4-524A-43D6-9320-730A25311FED}" presName="horz1" presStyleCnt="0"/>
      <dgm:spPr/>
    </dgm:pt>
    <dgm:pt modelId="{42B261D8-27EA-2C47-A6B5-6708AE3E135B}" type="pres">
      <dgm:prSet presAssocID="{253BDDC4-524A-43D6-9320-730A25311FED}" presName="tx1" presStyleLbl="revTx" presStyleIdx="4" presStyleCnt="5"/>
      <dgm:spPr/>
    </dgm:pt>
    <dgm:pt modelId="{25293F2C-BF02-5842-BFE6-DDC8366978C6}" type="pres">
      <dgm:prSet presAssocID="{253BDDC4-524A-43D6-9320-730A25311FED}" presName="vert1" presStyleCnt="0"/>
      <dgm:spPr/>
    </dgm:pt>
  </dgm:ptLst>
  <dgm:cxnLst>
    <dgm:cxn modelId="{25341007-8D85-4E27-8FD5-471D6578575D}" srcId="{15D9D2BF-1E93-4684-BBE2-4180A7B09951}" destId="{35AD3F5B-D461-4BFC-BD79-39B3BB487DC9}" srcOrd="1" destOrd="0" parTransId="{6C4F4A8F-30E4-4FAB-B63A-2F68488315D4}" sibTransId="{61DF2122-F2C4-4981-B3BC-28C6079CA1E7}"/>
    <dgm:cxn modelId="{DFE70D55-160E-4DD8-B277-2399866A746E}" srcId="{15D9D2BF-1E93-4684-BBE2-4180A7B09951}" destId="{253BDDC4-524A-43D6-9320-730A25311FED}" srcOrd="4" destOrd="0" parTransId="{BDD621B4-33C0-4BE6-891B-5ADB1A4CCEA6}" sibTransId="{9DE353A2-F1B9-4C67-A5E0-D2C5D6470311}"/>
    <dgm:cxn modelId="{6DA98056-2145-1C45-97D2-4D32B8297CEE}" type="presOf" srcId="{15D9D2BF-1E93-4684-BBE2-4180A7B09951}" destId="{D47BF98F-2DDF-A146-8FAF-7D09D708926A}" srcOrd="0" destOrd="0" presId="urn:microsoft.com/office/officeart/2008/layout/LinedList"/>
    <dgm:cxn modelId="{E831755C-312C-44F6-A032-D08B2AE3124E}" srcId="{15D9D2BF-1E93-4684-BBE2-4180A7B09951}" destId="{5F0727AE-3C3E-479C-BAA3-844436080CD4}" srcOrd="0" destOrd="0" parTransId="{1135AC29-CAAA-46F9-B731-6B1C34CDEE24}" sibTransId="{A622A9EB-E533-4946-ADFE-0583E85BF39F}"/>
    <dgm:cxn modelId="{7359C673-2818-E644-86D3-F0DC933C6FA4}" type="presOf" srcId="{A6EE9885-E071-4752-9A27-F60FF37C1A8F}" destId="{E621B9C2-437E-3443-B7D2-7CF16FC4FD09}" srcOrd="0" destOrd="0" presId="urn:microsoft.com/office/officeart/2008/layout/LinedList"/>
    <dgm:cxn modelId="{426B6678-419F-2D4A-8702-BF1AA3C7D9B8}" type="presOf" srcId="{35AD3F5B-D461-4BFC-BD79-39B3BB487DC9}" destId="{C0641FA1-993D-1B47-9367-ACA6D401BCE3}" srcOrd="0" destOrd="0" presId="urn:microsoft.com/office/officeart/2008/layout/LinedList"/>
    <dgm:cxn modelId="{EAF0B883-8566-8D4A-8BE8-8F89F98658FC}" type="presOf" srcId="{4ACEB39A-648D-4DC4-A9ED-C9132C62CEDC}" destId="{CA26F2E6-85C2-F44B-97BE-B1A6EBCB1260}" srcOrd="0" destOrd="0" presId="urn:microsoft.com/office/officeart/2008/layout/LinedList"/>
    <dgm:cxn modelId="{9DA8C487-3521-4259-8C8B-F693F60AC584}" srcId="{15D9D2BF-1E93-4684-BBE2-4180A7B09951}" destId="{4ACEB39A-648D-4DC4-A9ED-C9132C62CEDC}" srcOrd="2" destOrd="0" parTransId="{4E4671A0-F5D7-4EE4-89B4-E123E793FD4E}" sibTransId="{E1C7C15F-96C8-4144-9FAA-A0DDC6E5061E}"/>
    <dgm:cxn modelId="{2394C6A1-B039-2D44-968B-69B116B7F6E1}" type="presOf" srcId="{5F0727AE-3C3E-479C-BAA3-844436080CD4}" destId="{FEB2DC82-5629-5B40-90E3-8927EFBAC583}" srcOrd="0" destOrd="0" presId="urn:microsoft.com/office/officeart/2008/layout/LinedList"/>
    <dgm:cxn modelId="{4740A6CC-2DE2-6246-B956-3AEA9A5AF4A4}" type="presOf" srcId="{253BDDC4-524A-43D6-9320-730A25311FED}" destId="{42B261D8-27EA-2C47-A6B5-6708AE3E135B}" srcOrd="0" destOrd="0" presId="urn:microsoft.com/office/officeart/2008/layout/LinedList"/>
    <dgm:cxn modelId="{255C1EEE-54B2-46CC-947F-D3E6433371E0}" srcId="{15D9D2BF-1E93-4684-BBE2-4180A7B09951}" destId="{A6EE9885-E071-4752-9A27-F60FF37C1A8F}" srcOrd="3" destOrd="0" parTransId="{5FC0B43A-B1EC-4B45-9DD9-25BB929D6625}" sibTransId="{622298DC-2E64-4D2F-BF46-FEFF35EDBB15}"/>
    <dgm:cxn modelId="{B5C9C922-99AE-BA45-8775-AA6F66E4A9BA}" type="presParOf" srcId="{D47BF98F-2DDF-A146-8FAF-7D09D708926A}" destId="{3FA8896C-1AAE-BA49-9783-68D7283C97EF}" srcOrd="0" destOrd="0" presId="urn:microsoft.com/office/officeart/2008/layout/LinedList"/>
    <dgm:cxn modelId="{FCD9AF2C-923A-1947-8157-07559AFCCC36}" type="presParOf" srcId="{D47BF98F-2DDF-A146-8FAF-7D09D708926A}" destId="{641AA08D-007E-BB4C-B867-8CE938F6EFCC}" srcOrd="1" destOrd="0" presId="urn:microsoft.com/office/officeart/2008/layout/LinedList"/>
    <dgm:cxn modelId="{99A3BF5D-3C05-1348-BD43-DFB3CCC41248}" type="presParOf" srcId="{641AA08D-007E-BB4C-B867-8CE938F6EFCC}" destId="{FEB2DC82-5629-5B40-90E3-8927EFBAC583}" srcOrd="0" destOrd="0" presId="urn:microsoft.com/office/officeart/2008/layout/LinedList"/>
    <dgm:cxn modelId="{CE3BD034-C1DA-2A4E-922F-03D44904BE89}" type="presParOf" srcId="{641AA08D-007E-BB4C-B867-8CE938F6EFCC}" destId="{15BD448B-318D-4344-8DE1-EDD11906EBCA}" srcOrd="1" destOrd="0" presId="urn:microsoft.com/office/officeart/2008/layout/LinedList"/>
    <dgm:cxn modelId="{0E50BC18-B673-6248-AE01-843DA5EF87D4}" type="presParOf" srcId="{D47BF98F-2DDF-A146-8FAF-7D09D708926A}" destId="{505F2693-520C-0540-AE79-202B4B5BAA54}" srcOrd="2" destOrd="0" presId="urn:microsoft.com/office/officeart/2008/layout/LinedList"/>
    <dgm:cxn modelId="{849C3644-F940-F744-A912-EF27826AB496}" type="presParOf" srcId="{D47BF98F-2DDF-A146-8FAF-7D09D708926A}" destId="{8B21CF37-72CD-894E-8BC4-002BA41AEE9A}" srcOrd="3" destOrd="0" presId="urn:microsoft.com/office/officeart/2008/layout/LinedList"/>
    <dgm:cxn modelId="{0317087C-4F21-B541-8B30-DFCAFA5C1D78}" type="presParOf" srcId="{8B21CF37-72CD-894E-8BC4-002BA41AEE9A}" destId="{C0641FA1-993D-1B47-9367-ACA6D401BCE3}" srcOrd="0" destOrd="0" presId="urn:microsoft.com/office/officeart/2008/layout/LinedList"/>
    <dgm:cxn modelId="{E28145F4-1993-DC49-9CC3-2E536C9A92D7}" type="presParOf" srcId="{8B21CF37-72CD-894E-8BC4-002BA41AEE9A}" destId="{0B19F0C6-891F-624E-B171-A611BEBB4FB8}" srcOrd="1" destOrd="0" presId="urn:microsoft.com/office/officeart/2008/layout/LinedList"/>
    <dgm:cxn modelId="{878C5185-CAD3-944F-9C9C-D9E539E093BD}" type="presParOf" srcId="{D47BF98F-2DDF-A146-8FAF-7D09D708926A}" destId="{18B6FB63-EEC9-9B4D-A156-3E532B003DEB}" srcOrd="4" destOrd="0" presId="urn:microsoft.com/office/officeart/2008/layout/LinedList"/>
    <dgm:cxn modelId="{3575E333-8E1E-2940-8C0D-2833FCDB3249}" type="presParOf" srcId="{D47BF98F-2DDF-A146-8FAF-7D09D708926A}" destId="{77BB11E5-2B63-094F-A121-76A2F23FB413}" srcOrd="5" destOrd="0" presId="urn:microsoft.com/office/officeart/2008/layout/LinedList"/>
    <dgm:cxn modelId="{85E363C5-F293-7A47-84BD-AC54B9042193}" type="presParOf" srcId="{77BB11E5-2B63-094F-A121-76A2F23FB413}" destId="{CA26F2E6-85C2-F44B-97BE-B1A6EBCB1260}" srcOrd="0" destOrd="0" presId="urn:microsoft.com/office/officeart/2008/layout/LinedList"/>
    <dgm:cxn modelId="{052C35F0-DBC8-534C-8EFC-CB05F95D4E57}" type="presParOf" srcId="{77BB11E5-2B63-094F-A121-76A2F23FB413}" destId="{6A141F01-67D4-5043-A43E-35B94909B19E}" srcOrd="1" destOrd="0" presId="urn:microsoft.com/office/officeart/2008/layout/LinedList"/>
    <dgm:cxn modelId="{A23DB89B-FE8E-894B-80D5-CAF40B42330C}" type="presParOf" srcId="{D47BF98F-2DDF-A146-8FAF-7D09D708926A}" destId="{C1CA96CA-5396-4442-8347-82B622AF8BCE}" srcOrd="6" destOrd="0" presId="urn:microsoft.com/office/officeart/2008/layout/LinedList"/>
    <dgm:cxn modelId="{366784A0-F8F7-A04B-833B-F8793C24B965}" type="presParOf" srcId="{D47BF98F-2DDF-A146-8FAF-7D09D708926A}" destId="{9E53399D-012A-114F-8B25-F675ABE3EB8F}" srcOrd="7" destOrd="0" presId="urn:microsoft.com/office/officeart/2008/layout/LinedList"/>
    <dgm:cxn modelId="{B5AD9BBF-B7A7-564F-9839-DD2B86FE2E7C}" type="presParOf" srcId="{9E53399D-012A-114F-8B25-F675ABE3EB8F}" destId="{E621B9C2-437E-3443-B7D2-7CF16FC4FD09}" srcOrd="0" destOrd="0" presId="urn:microsoft.com/office/officeart/2008/layout/LinedList"/>
    <dgm:cxn modelId="{685D415A-1CB4-B14A-A2BD-ED1A7ABB5C57}" type="presParOf" srcId="{9E53399D-012A-114F-8B25-F675ABE3EB8F}" destId="{4191F05D-1481-0E49-BE1C-E46F8600B2C1}" srcOrd="1" destOrd="0" presId="urn:microsoft.com/office/officeart/2008/layout/LinedList"/>
    <dgm:cxn modelId="{1AE71F74-378B-5F4E-8823-0C78FD69B038}" type="presParOf" srcId="{D47BF98F-2DDF-A146-8FAF-7D09D708926A}" destId="{97BBDF74-AE84-1C4F-90B8-B25FE9F52AA8}" srcOrd="8" destOrd="0" presId="urn:microsoft.com/office/officeart/2008/layout/LinedList"/>
    <dgm:cxn modelId="{F4E3C13A-FD4A-FF45-AC37-AE87E04D4DDF}" type="presParOf" srcId="{D47BF98F-2DDF-A146-8FAF-7D09D708926A}" destId="{D3DE0C08-63CC-6E4E-AF7F-602116D479D9}" srcOrd="9" destOrd="0" presId="urn:microsoft.com/office/officeart/2008/layout/LinedList"/>
    <dgm:cxn modelId="{54DEB273-7FEA-5142-8001-13C8CB2F4E48}" type="presParOf" srcId="{D3DE0C08-63CC-6E4E-AF7F-602116D479D9}" destId="{42B261D8-27EA-2C47-A6B5-6708AE3E135B}" srcOrd="0" destOrd="0" presId="urn:microsoft.com/office/officeart/2008/layout/LinedList"/>
    <dgm:cxn modelId="{99C7B2F1-3635-C643-A0DA-89EEBF59CE91}" type="presParOf" srcId="{D3DE0C08-63CC-6E4E-AF7F-602116D479D9}" destId="{25293F2C-BF02-5842-BFE6-DDC8366978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0A7A5-B0C1-5C4D-B64D-4A7F00F409B6}">
      <dsp:nvSpPr>
        <dsp:cNvPr id="0" name=""/>
        <dsp:cNvSpPr/>
      </dsp:nvSpPr>
      <dsp:spPr>
        <a:xfrm>
          <a:off x="0" y="0"/>
          <a:ext cx="6995160" cy="1463040"/>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a:t>
          </a:r>
          <a:r>
            <a:rPr lang="el-GR" sz="1300" kern="1200"/>
            <a:t>πόλεις που δεν είχαν αντισταθεί στην ρωμαϊκή προέλαση θεωρούμενες από τους Ρωμαίους οιονεί ανεξάρτητες, αν και γεωγραφικά μπορεί να περιβάλλονταν από τα εδάφη μίας ρωμαϊκής επαρχίας. </a:t>
          </a:r>
          <a:endParaRPr lang="en-US" sz="1300" kern="1200"/>
        </a:p>
      </dsp:txBody>
      <dsp:txXfrm>
        <a:off x="42851" y="42851"/>
        <a:ext cx="5416425" cy="1377338"/>
      </dsp:txXfrm>
    </dsp:sp>
    <dsp:sp modelId="{BB7E8A91-2644-054A-AA80-619971A7D344}">
      <dsp:nvSpPr>
        <dsp:cNvPr id="0" name=""/>
        <dsp:cNvSpPr/>
      </dsp:nvSpPr>
      <dsp:spPr>
        <a:xfrm>
          <a:off x="617219" y="1706879"/>
          <a:ext cx="6995160" cy="1463040"/>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Οι ελεύθερες πόλεις συνάπτουν συνθήκες συμμαχίας με τη Ρώμη (</a:t>
          </a:r>
          <a:r>
            <a:rPr lang="el-GR" sz="1300" i="1" kern="1200"/>
            <a:t>civitates foederatae</a:t>
          </a:r>
          <a:r>
            <a:rPr lang="el-GR" sz="1300" kern="1200"/>
            <a:t>), όπου, σε αντιστάθμισμα για την αναγνώριση της </a:t>
          </a:r>
          <a:r>
            <a:rPr lang="el-GR" sz="1300" i="1" kern="1200"/>
            <a:t>maiestas</a:t>
          </a:r>
          <a:r>
            <a:rPr lang="el-GR" sz="1300" kern="1200"/>
            <a:t> (μεγαλείου) του ρωμαϊκού λαού, οι Ρωμαίοι αναγνωρίζουν στους κατοίκους τους φοροαπαλλαγές και προνόμια, μεταξύ άλλων δικαστικής φύσεως, όπως τη δυνατότητα επιλογής δικαιοδοσίας μεταξύ των τοπικών και ρωμαϊκών δικαστηρίων. </a:t>
          </a:r>
          <a:endParaRPr lang="en-US" sz="1300" kern="1200"/>
        </a:p>
      </dsp:txBody>
      <dsp:txXfrm>
        <a:off x="660070" y="1749730"/>
        <a:ext cx="5341262" cy="1377338"/>
      </dsp:txXfrm>
    </dsp:sp>
    <dsp:sp modelId="{880A1DE8-D9B0-AA49-8DA5-886977149EB1}">
      <dsp:nvSpPr>
        <dsp:cNvPr id="0" name=""/>
        <dsp:cNvSpPr/>
      </dsp:nvSpPr>
      <dsp:spPr>
        <a:xfrm>
          <a:off x="1234439" y="3413759"/>
          <a:ext cx="6995160" cy="1463040"/>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Σε ελληνικές επιγραφές έχουν διασωθεί τα κείμενα διμερών συνθηκών συμμαχίας που είχε συνάψει η Ρώμη με ελληνικές πόλεις, όπως η Μαρώνεια, η Αστυπάλαια, η Μήθυμνα (σημερινός Μόλυβος) και η Μυτιλήνη. </a:t>
          </a:r>
          <a:endParaRPr lang="en-US" sz="1300" kern="1200"/>
        </a:p>
      </dsp:txBody>
      <dsp:txXfrm>
        <a:off x="1277290" y="3456610"/>
        <a:ext cx="5341262" cy="1377338"/>
      </dsp:txXfrm>
    </dsp:sp>
    <dsp:sp modelId="{2A0C0D4A-BA5C-BD44-8C9B-C7A71A73358B}">
      <dsp:nvSpPr>
        <dsp:cNvPr id="0" name=""/>
        <dsp:cNvSpPr/>
      </dsp:nvSpPr>
      <dsp:spPr>
        <a:xfrm>
          <a:off x="6044184" y="1109472"/>
          <a:ext cx="950976" cy="950976"/>
        </a:xfrm>
        <a:prstGeom prst="downArrow">
          <a:avLst>
            <a:gd name="adj1" fmla="val 55000"/>
            <a:gd name="adj2" fmla="val 45000"/>
          </a:avLst>
        </a:prstGeom>
        <a:solidFill>
          <a:schemeClr val="accent2">
            <a:alpha val="90000"/>
            <a:tint val="40000"/>
            <a:hueOff val="0"/>
            <a:satOff val="0"/>
            <a:lumOff val="0"/>
            <a:alphaOff val="0"/>
          </a:schemeClr>
        </a:solidFill>
        <a:ln w="2642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258154" y="1109472"/>
        <a:ext cx="523036" cy="715609"/>
      </dsp:txXfrm>
    </dsp:sp>
    <dsp:sp modelId="{8AF0AC33-6725-C64B-B194-9DCF2623B12F}">
      <dsp:nvSpPr>
        <dsp:cNvPr id="0" name=""/>
        <dsp:cNvSpPr/>
      </dsp:nvSpPr>
      <dsp:spPr>
        <a:xfrm>
          <a:off x="6661403" y="2806598"/>
          <a:ext cx="950976" cy="950976"/>
        </a:xfrm>
        <a:prstGeom prst="downArrow">
          <a:avLst>
            <a:gd name="adj1" fmla="val 55000"/>
            <a:gd name="adj2" fmla="val 45000"/>
          </a:avLst>
        </a:prstGeom>
        <a:solidFill>
          <a:schemeClr val="accent2">
            <a:alpha val="90000"/>
            <a:tint val="40000"/>
            <a:hueOff val="0"/>
            <a:satOff val="0"/>
            <a:lumOff val="0"/>
            <a:alphaOff val="0"/>
          </a:schemeClr>
        </a:solidFill>
        <a:ln w="2642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75373" y="2806598"/>
        <a:ext cx="523036" cy="715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51A0B-33E0-E647-90E5-EFC4D096E877}">
      <dsp:nvSpPr>
        <dsp:cNvPr id="0" name=""/>
        <dsp:cNvSpPr/>
      </dsp:nvSpPr>
      <dsp:spPr>
        <a:xfrm>
          <a:off x="1004" y="1132759"/>
          <a:ext cx="3526110" cy="2239080"/>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E20A296-6308-7A40-92C8-EEEDD60F090C}">
      <dsp:nvSpPr>
        <dsp:cNvPr id="0" name=""/>
        <dsp:cNvSpPr/>
      </dsp:nvSpPr>
      <dsp:spPr>
        <a:xfrm>
          <a:off x="392794" y="1504960"/>
          <a:ext cx="3526110" cy="22390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Όλες οι πόλεις που εντάχθηκαν με τον ένα ή τον άλλο τρόπο στη ρωμαϊκή αυτοκρατορία, ακόμα και οι υποταχθείσες, διατήρησαν επί μακρόν το εθνικό δίκαιό τους, τα όργανά τους (βουλή και εκκλησία του δήμου) και τους άρχοντές τους. </a:t>
          </a:r>
          <a:endParaRPr lang="en-US" sz="1500" kern="1200"/>
        </a:p>
      </dsp:txBody>
      <dsp:txXfrm>
        <a:off x="458374" y="1570540"/>
        <a:ext cx="3394950" cy="2107920"/>
      </dsp:txXfrm>
    </dsp:sp>
    <dsp:sp modelId="{43606FAD-1065-4343-BDDF-0B6C3F81FEA5}">
      <dsp:nvSpPr>
        <dsp:cNvPr id="0" name=""/>
        <dsp:cNvSpPr/>
      </dsp:nvSpPr>
      <dsp:spPr>
        <a:xfrm>
          <a:off x="4310695" y="1132759"/>
          <a:ext cx="3526110" cy="2239080"/>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5F12A01-7ADF-E843-A573-61A44C6EB2D8}">
      <dsp:nvSpPr>
        <dsp:cNvPr id="0" name=""/>
        <dsp:cNvSpPr/>
      </dsp:nvSpPr>
      <dsp:spPr>
        <a:xfrm>
          <a:off x="4702485" y="1504960"/>
          <a:ext cx="3526110" cy="223908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Ορισμένες πόλεις επέλεγαν να υπαχθούν σε σχέση πελατείας (</a:t>
          </a:r>
          <a:r>
            <a:rPr lang="en-US" sz="1500" i="1" kern="1200"/>
            <a:t>clientela</a:t>
          </a:r>
          <a:r>
            <a:rPr lang="el-GR" sz="1500" kern="1200"/>
            <a:t>) υπό την προστασία ισχυρών Ρωμαίων (ακόμα και τους ίδιους που τις είχαν κατακτήσει), παρέχοντας στους πάτρωνές τους πολεμοφόδια κατά τις εκστρατείες και άλλες εξυπηρετήσεις, σε αντάλλαγμα για την προάσπιση των συμφερόντων τους στη Ρώμη.</a:t>
          </a:r>
          <a:endParaRPr lang="en-US" sz="1500" kern="1200"/>
        </a:p>
      </dsp:txBody>
      <dsp:txXfrm>
        <a:off x="4768065" y="1570540"/>
        <a:ext cx="3394950" cy="2107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3C952-3761-D449-B596-DBE6FFD6C188}">
      <dsp:nvSpPr>
        <dsp:cNvPr id="0" name=""/>
        <dsp:cNvSpPr/>
      </dsp:nvSpPr>
      <dsp:spPr>
        <a:xfrm>
          <a:off x="0" y="460379"/>
          <a:ext cx="8229600" cy="68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B9B82A3-ACAC-E144-AEAB-D51ABBFAC194}">
      <dsp:nvSpPr>
        <dsp:cNvPr id="0" name=""/>
        <dsp:cNvSpPr/>
      </dsp:nvSpPr>
      <dsp:spPr>
        <a:xfrm>
          <a:off x="411480" y="61859"/>
          <a:ext cx="5760720" cy="797040"/>
        </a:xfrm>
        <a:prstGeom prst="round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00150">
            <a:lnSpc>
              <a:spcPct val="90000"/>
            </a:lnSpc>
            <a:spcBef>
              <a:spcPct val="0"/>
            </a:spcBef>
            <a:spcAft>
              <a:spcPct val="35000"/>
            </a:spcAft>
            <a:buNone/>
          </a:pPr>
          <a:r>
            <a:rPr lang="el-GR" sz="2700" b="0" i="0" kern="1200" baseline="0" dirty="0"/>
            <a:t>3 πυλώνες ρωμαϊκού πολιτεύματος: </a:t>
          </a:r>
          <a:endParaRPr lang="en-US" sz="2700" kern="1200" dirty="0"/>
        </a:p>
      </dsp:txBody>
      <dsp:txXfrm>
        <a:off x="450388" y="100767"/>
        <a:ext cx="5682904" cy="719224"/>
      </dsp:txXfrm>
    </dsp:sp>
    <dsp:sp modelId="{DE474454-A674-B844-A1C5-A616515666DE}">
      <dsp:nvSpPr>
        <dsp:cNvPr id="0" name=""/>
        <dsp:cNvSpPr/>
      </dsp:nvSpPr>
      <dsp:spPr>
        <a:xfrm>
          <a:off x="0" y="1685099"/>
          <a:ext cx="8229600" cy="68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A2CD8E-AE25-E24D-B5E3-6F8854A357BF}">
      <dsp:nvSpPr>
        <dsp:cNvPr id="0" name=""/>
        <dsp:cNvSpPr/>
      </dsp:nvSpPr>
      <dsp:spPr>
        <a:xfrm>
          <a:off x="411480" y="1286579"/>
          <a:ext cx="5760720" cy="797040"/>
        </a:xfrm>
        <a:prstGeom prst="round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00150">
            <a:lnSpc>
              <a:spcPct val="90000"/>
            </a:lnSpc>
            <a:spcBef>
              <a:spcPct val="0"/>
            </a:spcBef>
            <a:spcAft>
              <a:spcPct val="35000"/>
            </a:spcAft>
            <a:buNone/>
          </a:pPr>
          <a:r>
            <a:rPr lang="el-GR" sz="2700" b="0" i="0" kern="1200" baseline="0"/>
            <a:t>η Σύγκλητος </a:t>
          </a:r>
          <a:endParaRPr lang="en-US" sz="2700" kern="1200"/>
        </a:p>
      </dsp:txBody>
      <dsp:txXfrm>
        <a:off x="450388" y="1325487"/>
        <a:ext cx="5682904" cy="719224"/>
      </dsp:txXfrm>
    </dsp:sp>
    <dsp:sp modelId="{CA16A00C-B8A4-9F40-89EC-A99F479B9229}">
      <dsp:nvSpPr>
        <dsp:cNvPr id="0" name=""/>
        <dsp:cNvSpPr/>
      </dsp:nvSpPr>
      <dsp:spPr>
        <a:xfrm>
          <a:off x="0" y="2909820"/>
          <a:ext cx="8229600" cy="68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7C423F-CC16-044D-9EA3-054F52237686}">
      <dsp:nvSpPr>
        <dsp:cNvPr id="0" name=""/>
        <dsp:cNvSpPr/>
      </dsp:nvSpPr>
      <dsp:spPr>
        <a:xfrm>
          <a:off x="411480" y="2511299"/>
          <a:ext cx="5760720" cy="797040"/>
        </a:xfrm>
        <a:prstGeom prst="round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00150">
            <a:lnSpc>
              <a:spcPct val="90000"/>
            </a:lnSpc>
            <a:spcBef>
              <a:spcPct val="0"/>
            </a:spcBef>
            <a:spcAft>
              <a:spcPct val="35000"/>
            </a:spcAft>
            <a:buNone/>
          </a:pPr>
          <a:r>
            <a:rPr lang="el-GR" sz="2700" b="0" i="0" kern="1200" baseline="0"/>
            <a:t>οι άρχοντες </a:t>
          </a:r>
          <a:endParaRPr lang="en-US" sz="2700" kern="1200"/>
        </a:p>
      </dsp:txBody>
      <dsp:txXfrm>
        <a:off x="450388" y="2550207"/>
        <a:ext cx="5682904" cy="719224"/>
      </dsp:txXfrm>
    </dsp:sp>
    <dsp:sp modelId="{D50D29B8-6ABD-6B4D-9507-8FD9767813F2}">
      <dsp:nvSpPr>
        <dsp:cNvPr id="0" name=""/>
        <dsp:cNvSpPr/>
      </dsp:nvSpPr>
      <dsp:spPr>
        <a:xfrm>
          <a:off x="0" y="4134540"/>
          <a:ext cx="8229600" cy="68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1035F5-9CD1-1040-9BBA-8FE6F7D7726D}">
      <dsp:nvSpPr>
        <dsp:cNvPr id="0" name=""/>
        <dsp:cNvSpPr/>
      </dsp:nvSpPr>
      <dsp:spPr>
        <a:xfrm>
          <a:off x="411480" y="3736020"/>
          <a:ext cx="5760720" cy="797040"/>
        </a:xfrm>
        <a:prstGeom prst="round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00150">
            <a:lnSpc>
              <a:spcPct val="90000"/>
            </a:lnSpc>
            <a:spcBef>
              <a:spcPct val="0"/>
            </a:spcBef>
            <a:spcAft>
              <a:spcPct val="35000"/>
            </a:spcAft>
            <a:buNone/>
          </a:pPr>
          <a:r>
            <a:rPr lang="el-GR" sz="2700" b="0" i="0" kern="1200" baseline="0"/>
            <a:t>οι λαϊκές συνελεύσεις.</a:t>
          </a:r>
          <a:endParaRPr lang="en-US" sz="2700" kern="1200"/>
        </a:p>
      </dsp:txBody>
      <dsp:txXfrm>
        <a:off x="450388" y="3774928"/>
        <a:ext cx="5682904"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8896C-1AAE-BA49-9783-68D7283C97EF}">
      <dsp:nvSpPr>
        <dsp:cNvPr id="0" name=""/>
        <dsp:cNvSpPr/>
      </dsp:nvSpPr>
      <dsp:spPr>
        <a:xfrm>
          <a:off x="0" y="680"/>
          <a:ext cx="5715000" cy="0"/>
        </a:xfrm>
        <a:prstGeom prst="lin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FEB2DC82-5629-5B40-90E3-8927EFBAC583}">
      <dsp:nvSpPr>
        <dsp:cNvPr id="0" name=""/>
        <dsp:cNvSpPr/>
      </dsp:nvSpPr>
      <dsp:spPr>
        <a:xfrm>
          <a:off x="0" y="680"/>
          <a:ext cx="5715000"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b="0" i="0" kern="1200" baseline="0"/>
            <a:t>Οι άρχοντες όφειλαν να ασκούν την δημόσια εξουσία σύμφωνα με ορισμένες άγραφες αλλά απαράγραπτες (σήμερα θα λέγαμε "συνταγματικές") αρχές του ρωμαϊκού πολιτεύματος</a:t>
          </a:r>
          <a:r>
            <a:rPr lang="fr-CA" sz="1200" b="0" i="0" kern="1200" baseline="0"/>
            <a:t>.</a:t>
          </a:r>
          <a:r>
            <a:rPr lang="el-GR" sz="1200" b="0" i="0" kern="1200" baseline="0"/>
            <a:t> </a:t>
          </a:r>
          <a:endParaRPr lang="en-US" sz="1200" kern="1200"/>
        </a:p>
      </dsp:txBody>
      <dsp:txXfrm>
        <a:off x="0" y="680"/>
        <a:ext cx="5715000" cy="1115295"/>
      </dsp:txXfrm>
    </dsp:sp>
    <dsp:sp modelId="{505F2693-520C-0540-AE79-202B4B5BAA54}">
      <dsp:nvSpPr>
        <dsp:cNvPr id="0" name=""/>
        <dsp:cNvSpPr/>
      </dsp:nvSpPr>
      <dsp:spPr>
        <a:xfrm>
          <a:off x="0" y="1115976"/>
          <a:ext cx="5715000" cy="0"/>
        </a:xfrm>
        <a:prstGeom prst="lin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C0641FA1-993D-1B47-9367-ACA6D401BCE3}">
      <dsp:nvSpPr>
        <dsp:cNvPr id="0" name=""/>
        <dsp:cNvSpPr/>
      </dsp:nvSpPr>
      <dsp:spPr>
        <a:xfrm>
          <a:off x="0" y="1115976"/>
          <a:ext cx="5715000"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Συνιστούν </a:t>
          </a:r>
          <a:r>
            <a:rPr lang="el-GR" sz="1200" b="0" i="0" kern="1200" baseline="0" dirty="0"/>
            <a:t>ασφαλιστικές δικλείδες κατά του ενδεχομένου κατάχρησης εξουσίας και μονοπωλίου της από ένα ή από λίγα πρόσωπα.</a:t>
          </a:r>
          <a:endParaRPr lang="en-US" sz="1200" kern="1200" dirty="0"/>
        </a:p>
      </dsp:txBody>
      <dsp:txXfrm>
        <a:off x="0" y="1115976"/>
        <a:ext cx="5715000" cy="1115295"/>
      </dsp:txXfrm>
    </dsp:sp>
    <dsp:sp modelId="{18B6FB63-EEC9-9B4D-A156-3E532B003DEB}">
      <dsp:nvSpPr>
        <dsp:cNvPr id="0" name=""/>
        <dsp:cNvSpPr/>
      </dsp:nvSpPr>
      <dsp:spPr>
        <a:xfrm>
          <a:off x="0" y="2231272"/>
          <a:ext cx="5715000" cy="0"/>
        </a:xfrm>
        <a:prstGeom prst="lin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CA26F2E6-85C2-F44B-97BE-B1A6EBCB1260}">
      <dsp:nvSpPr>
        <dsp:cNvPr id="0" name=""/>
        <dsp:cNvSpPr/>
      </dsp:nvSpPr>
      <dsp:spPr>
        <a:xfrm>
          <a:off x="0" y="2231272"/>
          <a:ext cx="5715000"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b="1" i="0" u="sng" kern="1200" baseline="0"/>
            <a:t>Ενιαύσιο αρχών </a:t>
          </a:r>
          <a:r>
            <a:rPr lang="el-GR" sz="1200" b="0" i="0" kern="1200" baseline="0"/>
            <a:t>(πλην αυτών του Δικτάτορα και των Τιμητών).</a:t>
          </a:r>
          <a:endParaRPr lang="en-US" sz="1200" kern="1200"/>
        </a:p>
      </dsp:txBody>
      <dsp:txXfrm>
        <a:off x="0" y="2231272"/>
        <a:ext cx="5715000" cy="1115295"/>
      </dsp:txXfrm>
    </dsp:sp>
    <dsp:sp modelId="{C1CA96CA-5396-4442-8347-82B622AF8BCE}">
      <dsp:nvSpPr>
        <dsp:cNvPr id="0" name=""/>
        <dsp:cNvSpPr/>
      </dsp:nvSpPr>
      <dsp:spPr>
        <a:xfrm>
          <a:off x="0" y="3346567"/>
          <a:ext cx="5715000" cy="0"/>
        </a:xfrm>
        <a:prstGeom prst="lin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E621B9C2-437E-3443-B7D2-7CF16FC4FD09}">
      <dsp:nvSpPr>
        <dsp:cNvPr id="0" name=""/>
        <dsp:cNvSpPr/>
      </dsp:nvSpPr>
      <dsp:spPr>
        <a:xfrm>
          <a:off x="0" y="3346567"/>
          <a:ext cx="5715000"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b="1" i="0" u="sng" kern="1200" baseline="0"/>
            <a:t>Συλλογικότητα</a:t>
          </a:r>
          <a:r>
            <a:rPr lang="el-GR" sz="1200" b="0" i="0" kern="1200" baseline="0"/>
            <a:t> (c</a:t>
          </a:r>
          <a:r>
            <a:rPr lang="el-GR" sz="1200" b="0" i="1" kern="1200" baseline="0"/>
            <a:t>ollegium</a:t>
          </a:r>
          <a:r>
            <a:rPr lang="el-GR" sz="1200" b="0" i="0" kern="1200" baseline="0"/>
            <a:t>) αρχόντων με εξαίρεση του έκτακτου αξιώματος του Δικτάτορα) και ασκούσαν την εξουσία από κοινού. Πριν λάβουν αποφάσεις, όφειλαν να συμβουλεύονται και ζητούν τη γνώμη των λοιπών συν-αρχόντων. </a:t>
          </a:r>
          <a:endParaRPr lang="en-US" sz="1200" kern="1200"/>
        </a:p>
      </dsp:txBody>
      <dsp:txXfrm>
        <a:off x="0" y="3346567"/>
        <a:ext cx="5715000" cy="1115295"/>
      </dsp:txXfrm>
    </dsp:sp>
    <dsp:sp modelId="{97BBDF74-AE84-1C4F-90B8-B25FE9F52AA8}">
      <dsp:nvSpPr>
        <dsp:cNvPr id="0" name=""/>
        <dsp:cNvSpPr/>
      </dsp:nvSpPr>
      <dsp:spPr>
        <a:xfrm>
          <a:off x="0" y="4461863"/>
          <a:ext cx="5715000" cy="0"/>
        </a:xfrm>
        <a:prstGeom prst="lin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42B261D8-27EA-2C47-A6B5-6708AE3E135B}">
      <dsp:nvSpPr>
        <dsp:cNvPr id="0" name=""/>
        <dsp:cNvSpPr/>
      </dsp:nvSpPr>
      <dsp:spPr>
        <a:xfrm>
          <a:off x="0" y="4461863"/>
          <a:ext cx="5715000" cy="1115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b="1" i="0" u="sng" kern="1200" baseline="0"/>
            <a:t>Αρνησικυρία (</a:t>
          </a:r>
          <a:r>
            <a:rPr lang="el-GR" sz="1200" b="1" i="1" u="sng" kern="1200" baseline="0"/>
            <a:t>Veto</a:t>
          </a:r>
          <a:r>
            <a:rPr lang="el-GR" sz="1200" b="1" i="0" u="sng" kern="1200" baseline="0"/>
            <a:t>). </a:t>
          </a:r>
          <a:r>
            <a:rPr lang="el-GR" sz="1200" b="0" i="0" kern="1200" baseline="0"/>
            <a:t>Αν και κάθε άρχοντας διέθετε, αυτοτελώς, πλήρη δημόσια εξουσία, η δυνατότητα ανεξέλεγκτης άσκησής της περιοριζόταν από το δικαίωμα αρνησικυρίας (</a:t>
          </a:r>
          <a:r>
            <a:rPr lang="el-GR" sz="1200" b="0" i="1" kern="1200" baseline="0"/>
            <a:t>veto</a:t>
          </a:r>
          <a:r>
            <a:rPr lang="el-GR" sz="1200" b="0" i="0" kern="1200" baseline="0"/>
            <a:t>) που διαθέτουν οι άρχοντες της ιδίας ή της ανώτερης βαθμίδας, οι οποίοι μπορούσαν να εναντιωθούν σε κάθε πράξη ή απόφαση άλλου άρχοντα με την οποία δεν συμφωνούσαν, είτε απαγορεύοντας εκ προοιμίου την απόφαση (</a:t>
          </a:r>
          <a:r>
            <a:rPr lang="el-GR" sz="1200" b="0" i="1" kern="1200" baseline="0"/>
            <a:t>prohibitio</a:t>
          </a:r>
          <a:r>
            <a:rPr lang="el-GR" sz="1200" b="0" i="0" kern="1200" baseline="0"/>
            <a:t>), είτε ακυρώνοντάς την εκ των υστέρων (</a:t>
          </a:r>
          <a:r>
            <a:rPr lang="el-GR" sz="1200" b="0" i="1" kern="1200" baseline="0"/>
            <a:t>intercessio</a:t>
          </a:r>
          <a:r>
            <a:rPr lang="el-GR" sz="1200" b="0" i="0" kern="1200" baseline="0"/>
            <a:t>). </a:t>
          </a:r>
          <a:endParaRPr lang="en-US" sz="1200" kern="1200"/>
        </a:p>
      </dsp:txBody>
      <dsp:txXfrm>
        <a:off x="0" y="4461863"/>
        <a:ext cx="5715000" cy="111529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79B1F-E539-CF4E-AA49-A5C51A9DEB98}" type="datetimeFigureOut">
              <a:rPr lang="en-US" smtClean="0"/>
              <a:t>11/13/20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A01720-6DBB-5647-92CF-A42F8B184972}" type="slidenum">
              <a:rPr lang="en-US" smtClean="0"/>
              <a:t>‹#›</a:t>
            </a:fld>
            <a:endParaRPr lang="en-US"/>
          </a:p>
        </p:txBody>
      </p:sp>
    </p:spTree>
    <p:extLst>
      <p:ext uri="{BB962C8B-B14F-4D97-AF65-F5344CB8AC3E}">
        <p14:creationId xmlns:p14="http://schemas.microsoft.com/office/powerpoint/2010/main" val="14290844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A01720-6DBB-5647-92CF-A42F8B184972}" type="slidenum">
              <a:rPr lang="en-US" smtClean="0"/>
              <a:t>1</a:t>
            </a:fld>
            <a:endParaRPr lang="en-US"/>
          </a:p>
        </p:txBody>
      </p:sp>
    </p:spTree>
    <p:extLst>
      <p:ext uri="{BB962C8B-B14F-4D97-AF65-F5344CB8AC3E}">
        <p14:creationId xmlns:p14="http://schemas.microsoft.com/office/powerpoint/2010/main" val="142489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DCA01720-6DBB-5647-92CF-A42F8B184972}" type="slidenum">
              <a:rPr lang="en-US" smtClean="0"/>
              <a:t>19</a:t>
            </a:fld>
            <a:endParaRPr lang="en-US"/>
          </a:p>
        </p:txBody>
      </p:sp>
    </p:spTree>
    <p:extLst>
      <p:ext uri="{BB962C8B-B14F-4D97-AF65-F5344CB8AC3E}">
        <p14:creationId xmlns:p14="http://schemas.microsoft.com/office/powerpoint/2010/main" val="262024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l-GR"/>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Click to edit Master subtitle style</a:t>
            </a:r>
            <a:endParaRPr lang="en-US" dirty="0"/>
          </a:p>
        </p:txBody>
      </p:sp>
      <p:sp>
        <p:nvSpPr>
          <p:cNvPr id="4" name="Date Placeholder 3"/>
          <p:cNvSpPr>
            <a:spLocks noGrp="1"/>
          </p:cNvSpPr>
          <p:nvPr>
            <p:ph type="dt" sz="half" idx="10"/>
          </p:nvPr>
        </p:nvSpPr>
        <p:spPr/>
        <p:txBody>
          <a:bodyPr/>
          <a:lstStyle/>
          <a:p>
            <a:fld id="{70FAA508-F0CD-46EA-95FB-26B559A0B5D9}" type="datetimeFigureOut">
              <a:rPr lang="en-US" smtClean="0"/>
              <a:t>11/13/20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E75B0750-15CC-8C4F-98B9-3D78291D8A5D}" type="datetimeFigureOut">
              <a:rPr lang="en-US" smtClean="0"/>
              <a:t>11/13/20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D80A3-FA0F-AE40-987F-156B094FB1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l-GR"/>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4" name="Date Placeholder 3"/>
          <p:cNvSpPr>
            <a:spLocks noGrp="1"/>
          </p:cNvSpPr>
          <p:nvPr>
            <p:ph type="dt" sz="half" idx="10"/>
          </p:nvPr>
        </p:nvSpPr>
        <p:spPr/>
        <p:txBody>
          <a:bodyPr/>
          <a:lstStyle/>
          <a:p>
            <a:fld id="{E75B0750-15CC-8C4F-98B9-3D78291D8A5D}" type="datetimeFigureOut">
              <a:rPr lang="en-US" smtClean="0"/>
              <a:t>11/13/20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D80A3-FA0F-AE40-987F-156B094FB17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Text Placeholder 2"/>
          <p:cNvSpPr>
            <a:spLocks noGrp="1"/>
          </p:cNvSpPr>
          <p:nvPr>
            <p:ph type="body" idx="1"/>
          </p:nvPr>
        </p:nvSpPr>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326E0C96-0B08-2A4E-BF19-A0B407E2B9EA}" type="datetimeFigureOut">
              <a:rPr lang="en-US" smtClean="0"/>
              <a:t>11/13/20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A8C1B-2F1D-D94B-80CF-E3FD4AE37518}" type="slidenum">
              <a:rPr lang="en-US" smtClean="0"/>
              <a:t>‹#›</a:t>
            </a:fld>
            <a:endParaRPr lang="en-US"/>
          </a:p>
        </p:txBody>
      </p:sp>
    </p:spTree>
    <p:extLst>
      <p:ext uri="{BB962C8B-B14F-4D97-AF65-F5344CB8AC3E}">
        <p14:creationId xmlns:p14="http://schemas.microsoft.com/office/powerpoint/2010/main" val="144211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idx="1"/>
          </p:nvPr>
        </p:nvSpPr>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E75B0750-15CC-8C4F-98B9-3D78291D8A5D}" type="datetimeFigureOut">
              <a:rPr lang="en-US" smtClean="0"/>
              <a:t>11/13/20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D80A3-FA0F-AE40-987F-156B094FB17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l-GR"/>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11/13/20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5" name="Date Placeholder 4"/>
          <p:cNvSpPr>
            <a:spLocks noGrp="1"/>
          </p:cNvSpPr>
          <p:nvPr>
            <p:ph type="dt" sz="half" idx="10"/>
          </p:nvPr>
        </p:nvSpPr>
        <p:spPr/>
        <p:txBody>
          <a:bodyPr/>
          <a:lstStyle/>
          <a:p>
            <a:fld id="{E75B0750-15CC-8C4F-98B9-3D78291D8A5D}" type="datetimeFigureOut">
              <a:rPr lang="en-US" smtClean="0"/>
              <a:t>11/13/20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D80A3-FA0F-AE40-987F-156B094FB17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7" name="Date Placeholder 6"/>
          <p:cNvSpPr>
            <a:spLocks noGrp="1"/>
          </p:cNvSpPr>
          <p:nvPr>
            <p:ph type="dt" sz="half" idx="10"/>
          </p:nvPr>
        </p:nvSpPr>
        <p:spPr/>
        <p:txBody>
          <a:bodyPr/>
          <a:lstStyle/>
          <a:p>
            <a:fld id="{E75B0750-15CC-8C4F-98B9-3D78291D8A5D}" type="datetimeFigureOut">
              <a:rPr lang="en-US" smtClean="0"/>
              <a:t>11/13/20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D80A3-FA0F-AE40-987F-156B094FB178}"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Date Placeholder 2"/>
          <p:cNvSpPr>
            <a:spLocks noGrp="1"/>
          </p:cNvSpPr>
          <p:nvPr>
            <p:ph type="dt" sz="half" idx="10"/>
          </p:nvPr>
        </p:nvSpPr>
        <p:spPr/>
        <p:txBody>
          <a:bodyPr/>
          <a:lstStyle/>
          <a:p>
            <a:fld id="{E75B0750-15CC-8C4F-98B9-3D78291D8A5D}" type="datetimeFigureOut">
              <a:rPr lang="en-US" smtClean="0"/>
              <a:t>11/13/20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D80A3-FA0F-AE40-987F-156B094FB1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B0750-15CC-8C4F-98B9-3D78291D8A5D}" type="datetimeFigureOut">
              <a:rPr lang="en-US" smtClean="0"/>
              <a:t>11/13/20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D80A3-FA0F-AE40-987F-156B094FB1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l-GR"/>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Click to edit Master text styles</a:t>
            </a:r>
          </a:p>
        </p:txBody>
      </p:sp>
      <p:sp>
        <p:nvSpPr>
          <p:cNvPr id="5" name="Date Placeholder 4"/>
          <p:cNvSpPr>
            <a:spLocks noGrp="1"/>
          </p:cNvSpPr>
          <p:nvPr>
            <p:ph type="dt" sz="half" idx="10"/>
          </p:nvPr>
        </p:nvSpPr>
        <p:spPr/>
        <p:txBody>
          <a:bodyPr/>
          <a:lstStyle/>
          <a:p>
            <a:fld id="{E75B0750-15CC-8C4F-98B9-3D78291D8A5D}" type="datetimeFigureOut">
              <a:rPr lang="en-US" smtClean="0"/>
              <a:t>11/13/20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D80A3-FA0F-AE40-987F-156B094FB178}"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l-GR"/>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Click to edit Master text styles</a:t>
            </a:r>
          </a:p>
        </p:txBody>
      </p:sp>
      <p:sp>
        <p:nvSpPr>
          <p:cNvPr id="5" name="Date Placeholder 4"/>
          <p:cNvSpPr>
            <a:spLocks noGrp="1"/>
          </p:cNvSpPr>
          <p:nvPr>
            <p:ph type="dt" sz="half" idx="10"/>
          </p:nvPr>
        </p:nvSpPr>
        <p:spPr/>
        <p:txBody>
          <a:bodyPr/>
          <a:lstStyle/>
          <a:p>
            <a:fld id="{E75B0750-15CC-8C4F-98B9-3D78291D8A5D}" type="datetimeFigureOut">
              <a:rPr lang="en-US" smtClean="0"/>
              <a:t>11/13/20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D80A3-FA0F-AE40-987F-156B094FB1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l-GR"/>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75B0750-15CC-8C4F-98B9-3D78291D8A5D}" type="datetimeFigureOut">
              <a:rPr lang="en-US" smtClean="0"/>
              <a:t>11/13/20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B5D80A3-FA0F-AE40-987F-156B094FB1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9.jp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fr-CA" dirty="0" err="1"/>
              <a:t>Respublica</a:t>
            </a:r>
            <a:br>
              <a:rPr lang="fr-CA" dirty="0"/>
            </a:br>
            <a:br>
              <a:rPr lang="fr-CA" dirty="0"/>
            </a:br>
            <a:r>
              <a:rPr lang="el-GR"/>
              <a:t>ΕΠΙΚΡΑΤΕΙΑ-ΟΡΓΑΝΑ-ΕΞΟΥΣΙΕΣ</a:t>
            </a:r>
            <a:endParaRPr lang="en-US" dirty="0"/>
          </a:p>
        </p:txBody>
      </p:sp>
      <p:sp>
        <p:nvSpPr>
          <p:cNvPr id="3" name="Subtitle 2"/>
          <p:cNvSpPr>
            <a:spLocks noGrp="1"/>
          </p:cNvSpPr>
          <p:nvPr>
            <p:ph type="subTitle" idx="1"/>
          </p:nvPr>
        </p:nvSpPr>
        <p:spPr/>
        <p:txBody>
          <a:bodyPr>
            <a:normAutofit/>
          </a:bodyPr>
          <a:lstStyle/>
          <a:p>
            <a:r>
              <a:rPr lang="el-GR" dirty="0"/>
              <a:t>Α. Δημοπούλου</a:t>
            </a:r>
            <a:endParaRPr lang="fr-CA" dirty="0"/>
          </a:p>
          <a:p>
            <a:r>
              <a:rPr lang="el-GR" dirty="0"/>
              <a:t>Μεταπτυχιακό Ιστορίας Δικαίου, Νομική Σχολή ΕΚΠΑ</a:t>
            </a:r>
            <a:endParaRPr lang="en-US" dirty="0"/>
          </a:p>
        </p:txBody>
      </p:sp>
    </p:spTree>
    <p:extLst>
      <p:ext uri="{BB962C8B-B14F-4D97-AF65-F5344CB8AC3E}">
        <p14:creationId xmlns:p14="http://schemas.microsoft.com/office/powerpoint/2010/main" val="4012988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l-GR" b="1" i="0" u="none" strike="noStrike" baseline="0"/>
              <a:t>Εντός Ρώμης</a:t>
            </a:r>
          </a:p>
        </p:txBody>
      </p:sp>
      <p:sp>
        <p:nvSpPr>
          <p:cNvPr id="3" name="Text Placeholder 2"/>
          <p:cNvSpPr>
            <a:spLocks noGrp="1"/>
          </p:cNvSpPr>
          <p:nvPr>
            <p:ph sz="half" idx="1"/>
          </p:nvPr>
        </p:nvSpPr>
        <p:spPr>
          <a:xfrm>
            <a:off x="457200" y="1673352"/>
            <a:ext cx="4038600" cy="4718304"/>
          </a:xfrm>
        </p:spPr>
        <p:txBody>
          <a:bodyPr>
            <a:normAutofit/>
          </a:bodyPr>
          <a:lstStyle/>
          <a:p>
            <a:pPr lvl="0" rtl="0">
              <a:lnSpc>
                <a:spcPct val="90000"/>
              </a:lnSpc>
            </a:pPr>
            <a:r>
              <a:rPr lang="el-GR" sz="1500" b="0" i="0" u="none" strike="noStrike" baseline="0" dirty="0"/>
              <a:t>Το </a:t>
            </a:r>
            <a:r>
              <a:rPr lang="en-US" sz="1500" b="0" i="1" u="none" strike="noStrike" baseline="0" dirty="0" err="1">
                <a:solidFill>
                  <a:srgbClr val="FF0000"/>
                </a:solidFill>
              </a:rPr>
              <a:t>Comitium</a:t>
            </a:r>
            <a:r>
              <a:rPr lang="el-GR" sz="1500" b="0" i="0" u="none" strike="noStrike" baseline="0" dirty="0"/>
              <a:t>, ένας μικρός πλακόστρωτος χώρος στην καρδιά της Ρώμης, αποτελούσε τον αρχαιότερο τόπο δημόσιας συνάθροισης των Ρωμαίων. </a:t>
            </a:r>
          </a:p>
          <a:p>
            <a:pPr lvl="0" rtl="0">
              <a:lnSpc>
                <a:spcPct val="90000"/>
              </a:lnSpc>
            </a:pPr>
            <a:r>
              <a:rPr lang="el-GR" sz="1500" b="0" i="0" u="none" strike="noStrike" baseline="0" dirty="0"/>
              <a:t>Από ειδική εξέδρα, το βήμα των ρητόρων (</a:t>
            </a:r>
            <a:r>
              <a:rPr lang="en-US" sz="1500" b="0" i="1" u="none" strike="noStrike" baseline="0" dirty="0"/>
              <a:t>Rostra</a:t>
            </a:r>
            <a:r>
              <a:rPr lang="el-GR" sz="1500" b="0" i="0" u="none" strike="noStrike" baseline="0" dirty="0"/>
              <a:t>), οι άρχοντες και οι ρήτορες μπορούσαν να απευθυνθούν στο πλήθος. Επί της εξέδρας αυτής ασκούσαν δημόσια τα καθήκοντά τους οι Πραίτορες.</a:t>
            </a:r>
          </a:p>
          <a:p>
            <a:pPr lvl="0" rtl="0">
              <a:lnSpc>
                <a:spcPct val="90000"/>
              </a:lnSpc>
            </a:pPr>
            <a:r>
              <a:rPr lang="el-GR" sz="1500" b="0" i="0" u="none" strike="noStrike" baseline="0" dirty="0"/>
              <a:t>Η </a:t>
            </a:r>
            <a:r>
              <a:rPr lang="el-GR" sz="1500" b="0" i="1" u="none" strike="noStrike" baseline="0" dirty="0" err="1">
                <a:solidFill>
                  <a:srgbClr val="FF0000"/>
                </a:solidFill>
              </a:rPr>
              <a:t>Rostra</a:t>
            </a:r>
            <a:r>
              <a:rPr lang="el-GR" sz="1500" b="0" i="0" u="none" strike="noStrike" baseline="0" dirty="0"/>
              <a:t>, το δημόσιο βήμα των ρητόρων, πήρε το όνομά της από την λατινική λέξη για τα έμβολα πλοίων που την κοσμούσαν, όντας λάφυρα πολέμου, τα οποία συμβόλιζαν την στρατιωτική θεμελίωση της πολιτικής εξουσίας και της ελευθερίας του λόγου στη Ρώμη. </a:t>
            </a:r>
          </a:p>
          <a:p>
            <a:pPr lvl="0" rtl="0">
              <a:lnSpc>
                <a:spcPct val="90000"/>
              </a:lnSpc>
            </a:pPr>
            <a:endParaRPr lang="el-GR" sz="1500" b="0" i="0" u="none" strike="noStrike" baseline="0" dirty="0"/>
          </a:p>
        </p:txBody>
      </p:sp>
      <p:pic>
        <p:nvPicPr>
          <p:cNvPr id="5" name="Picture 4" descr="Diagram&#10;&#10;Description automatically generated">
            <a:extLst>
              <a:ext uri="{FF2B5EF4-FFF2-40B4-BE49-F238E27FC236}">
                <a16:creationId xmlns:a16="http://schemas.microsoft.com/office/drawing/2014/main" id="{40892072-04B0-0A47-9E5D-F0D494F059A7}"/>
              </a:ext>
            </a:extLst>
          </p:cNvPr>
          <p:cNvPicPr>
            <a:picLocks noChangeAspect="1"/>
          </p:cNvPicPr>
          <p:nvPr/>
        </p:nvPicPr>
        <p:blipFill>
          <a:blip r:embed="rId2"/>
          <a:stretch>
            <a:fillRect/>
          </a:stretch>
        </p:blipFill>
        <p:spPr>
          <a:xfrm>
            <a:off x="4910959" y="1028700"/>
            <a:ext cx="4038600" cy="3220783"/>
          </a:xfrm>
          <a:prstGeom prst="rect">
            <a:avLst/>
          </a:prstGeom>
          <a:noFill/>
        </p:spPr>
      </p:pic>
      <p:pic>
        <p:nvPicPr>
          <p:cNvPr id="7" name="Picture 6" descr="A picture containing indoor, table, room, sitting&#10;&#10;Description automatically generated">
            <a:extLst>
              <a:ext uri="{FF2B5EF4-FFF2-40B4-BE49-F238E27FC236}">
                <a16:creationId xmlns:a16="http://schemas.microsoft.com/office/drawing/2014/main" id="{9E2DE053-0D40-694D-BF9E-40ED1DCD8ABC}"/>
              </a:ext>
            </a:extLst>
          </p:cNvPr>
          <p:cNvPicPr>
            <a:picLocks noChangeAspect="1"/>
          </p:cNvPicPr>
          <p:nvPr/>
        </p:nvPicPr>
        <p:blipFill>
          <a:blip r:embed="rId3"/>
          <a:stretch>
            <a:fillRect/>
          </a:stretch>
        </p:blipFill>
        <p:spPr>
          <a:xfrm>
            <a:off x="5463737" y="4481379"/>
            <a:ext cx="2933043" cy="2197945"/>
          </a:xfrm>
          <a:prstGeom prst="rect">
            <a:avLst/>
          </a:prstGeom>
        </p:spPr>
      </p:pic>
    </p:spTree>
    <p:extLst>
      <p:ext uri="{BB962C8B-B14F-4D97-AF65-F5344CB8AC3E}">
        <p14:creationId xmlns:p14="http://schemas.microsoft.com/office/powerpoint/2010/main" val="160878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457200" y="1600199"/>
            <a:ext cx="8351802" cy="5075755"/>
          </a:xfrm>
        </p:spPr>
        <p:txBody>
          <a:bodyPr/>
          <a:lstStyle/>
          <a:p>
            <a:endParaRPr lang="en-US" dirty="0"/>
          </a:p>
        </p:txBody>
      </p:sp>
      <p:pic>
        <p:nvPicPr>
          <p:cNvPr id="5" name="Picture 4" descr="Curia_Hostilia,_Comitium,_Rostra_and_Lapis_Niger_layou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7835004" cy="6858000"/>
          </a:xfrm>
          <a:prstGeom prst="rect">
            <a:avLst/>
          </a:prstGeom>
        </p:spPr>
      </p:pic>
      <p:pic>
        <p:nvPicPr>
          <p:cNvPr id="6" name="Picture 5" descr="4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751" y="4955064"/>
            <a:ext cx="2537249" cy="1902936"/>
          </a:xfrm>
          <a:prstGeom prst="rect">
            <a:avLst/>
          </a:prstGeom>
        </p:spPr>
      </p:pic>
      <p:pic>
        <p:nvPicPr>
          <p:cNvPr id="7" name="Picture 6" descr="88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1256" y="0"/>
            <a:ext cx="2978929" cy="2020086"/>
          </a:xfrm>
          <a:prstGeom prst="rect">
            <a:avLst/>
          </a:prstGeom>
        </p:spPr>
      </p:pic>
    </p:spTree>
    <p:extLst>
      <p:ext uri="{BB962C8B-B14F-4D97-AF65-F5344CB8AC3E}">
        <p14:creationId xmlns:p14="http://schemas.microsoft.com/office/powerpoint/2010/main" val="328413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Forum</a:t>
            </a:r>
            <a:endParaRPr lang="en-US" dirty="0"/>
          </a:p>
        </p:txBody>
      </p:sp>
      <p:sp>
        <p:nvSpPr>
          <p:cNvPr id="3" name="Text Placeholder 2"/>
          <p:cNvSpPr>
            <a:spLocks noGrp="1"/>
          </p:cNvSpPr>
          <p:nvPr>
            <p:ph type="body" idx="1"/>
          </p:nvPr>
        </p:nvSpPr>
        <p:spPr/>
        <p:txBody>
          <a:bodyPr>
            <a:normAutofit/>
          </a:bodyPr>
          <a:lstStyle/>
          <a:p>
            <a:pPr lvl="0"/>
            <a:r>
              <a:rPr lang="el-GR" dirty="0">
                <a:latin typeface="Times New Roman"/>
                <a:ea typeface="ＭＳ ゴシック"/>
              </a:rPr>
              <a:t>Το </a:t>
            </a:r>
            <a:r>
              <a:rPr lang="en-US" i="1" dirty="0">
                <a:ea typeface="ＭＳ ゴシック"/>
              </a:rPr>
              <a:t>Forum</a:t>
            </a:r>
            <a:r>
              <a:rPr lang="el-GR" dirty="0">
                <a:latin typeface="Times New Roman"/>
                <a:ea typeface="ＭＳ ゴシック"/>
              </a:rPr>
              <a:t> της Ρώμης, η ευρύτερη δημόσια αγορά που περιέβαλλε το </a:t>
            </a:r>
            <a:r>
              <a:rPr lang="en-US" i="1" dirty="0" err="1">
                <a:ea typeface="ＭＳ ゴシック"/>
              </a:rPr>
              <a:t>comitium</a:t>
            </a:r>
            <a:r>
              <a:rPr lang="el-GR" i="1" dirty="0">
                <a:ea typeface="ＭＳ ゴシック"/>
              </a:rPr>
              <a:t>, </a:t>
            </a:r>
            <a:r>
              <a:rPr lang="el-GR" dirty="0">
                <a:latin typeface="Times New Roman"/>
                <a:ea typeface="ＭＳ ゴシック"/>
              </a:rPr>
              <a:t>ήταν το σημαντικότερο κέντρο διοίκησης και δικαιοδοσίας του αρχαίου κόσμου. Εκεί βρίσκονταν πολλά δημόσια κτίρια (μεταξύ αυτών και η Σύγκλητος) και λάμβανε χώρα η απονομή της δικαιοσύνης. </a:t>
            </a:r>
          </a:p>
          <a:p>
            <a:pPr lvl="0"/>
            <a:endParaRPr lang="el-GR" dirty="0">
              <a:latin typeface="Times New Roman"/>
              <a:ea typeface="ＭＳ ゴシック"/>
            </a:endParaRPr>
          </a:p>
          <a:p>
            <a:pPr lvl="0"/>
            <a:r>
              <a:rPr lang="el-GR" dirty="0">
                <a:latin typeface="Times New Roman"/>
                <a:ea typeface="ＭＳ ゴシック"/>
              </a:rPr>
              <a:t>Ο όρος</a:t>
            </a:r>
            <a:r>
              <a:rPr lang="el-GR" dirty="0">
                <a:ea typeface="ＭＳ ゴシック"/>
              </a:rPr>
              <a:t> </a:t>
            </a:r>
            <a:r>
              <a:rPr lang="en-US" i="1" dirty="0">
                <a:ea typeface="ＭＳ ゴシック"/>
              </a:rPr>
              <a:t>forum</a:t>
            </a:r>
            <a:r>
              <a:rPr lang="el-GR" i="1" dirty="0">
                <a:ea typeface="ＭＳ ゴシック"/>
              </a:rPr>
              <a:t> </a:t>
            </a:r>
            <a:r>
              <a:rPr lang="el-GR" dirty="0">
                <a:latin typeface="Times New Roman"/>
                <a:ea typeface="ＭＳ ゴシック"/>
              </a:rPr>
              <a:t>κατέληξε στη σύγχρονη ορολογία να χαρακτηρίζει τον καθιερωμένο τόπο δημόσιας έκφρασης ή δικαιοδοσίας. Συναφής είναι και η έκφραση </a:t>
            </a:r>
            <a:r>
              <a:rPr lang="en-US" i="1" dirty="0">
                <a:ea typeface="ＭＳ ゴシック"/>
              </a:rPr>
              <a:t>forum shopping</a:t>
            </a:r>
            <a:r>
              <a:rPr lang="el-GR" i="1" dirty="0">
                <a:ea typeface="ＭＳ ゴシック"/>
              </a:rPr>
              <a:t> </a:t>
            </a:r>
            <a:r>
              <a:rPr lang="el-GR" dirty="0">
                <a:latin typeface="Times New Roman"/>
                <a:ea typeface="ＭＳ ゴシック"/>
              </a:rPr>
              <a:t>στο πλαίσιο του Ιδιωτικού Διεθνούς Δικαίου.</a:t>
            </a:r>
          </a:p>
          <a:p>
            <a:pPr lvl="0"/>
            <a:endParaRPr lang="el-GR" dirty="0">
              <a:latin typeface="Times New Roman"/>
              <a:ea typeface="ＭＳ ゴシック"/>
            </a:endParaRPr>
          </a:p>
          <a:p>
            <a:endParaRPr lang="en-US" dirty="0"/>
          </a:p>
        </p:txBody>
      </p:sp>
    </p:spTree>
    <p:extLst>
      <p:ext uri="{BB962C8B-B14F-4D97-AF65-F5344CB8AC3E}">
        <p14:creationId xmlns:p14="http://schemas.microsoft.com/office/powerpoint/2010/main" val="197126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a:t>
            </a:r>
            <a:r>
              <a:rPr lang="fr-CA" dirty="0"/>
              <a:t>Forum </a:t>
            </a:r>
            <a:r>
              <a:rPr lang="fr-CA" dirty="0" err="1"/>
              <a:t>Romanum</a:t>
            </a:r>
            <a:endParaRPr lang="en-US" dirty="0"/>
          </a:p>
        </p:txBody>
      </p:sp>
      <p:pic>
        <p:nvPicPr>
          <p:cNvPr id="5" name="Content Placeholder 4" descr="roman-forum-palatine-hill-panorama-12043067.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35" r="9" b="13785"/>
          <a:stretch/>
        </p:blipFill>
        <p:spPr>
          <a:xfrm>
            <a:off x="-181793" y="2092572"/>
            <a:ext cx="9767106" cy="4125436"/>
          </a:xfrm>
        </p:spPr>
      </p:pic>
    </p:spTree>
    <p:extLst>
      <p:ext uri="{BB962C8B-B14F-4D97-AF65-F5344CB8AC3E}">
        <p14:creationId xmlns:p14="http://schemas.microsoft.com/office/powerpoint/2010/main" val="261844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Pomerium</a:t>
            </a:r>
            <a:endParaRPr lang="en-US" dirty="0"/>
          </a:p>
        </p:txBody>
      </p:sp>
      <p:sp>
        <p:nvSpPr>
          <p:cNvPr id="3" name="Text Placeholder 2"/>
          <p:cNvSpPr>
            <a:spLocks noGrp="1"/>
          </p:cNvSpPr>
          <p:nvPr>
            <p:ph type="body" idx="1"/>
          </p:nvPr>
        </p:nvSpPr>
        <p:spPr>
          <a:xfrm>
            <a:off x="457200" y="1293248"/>
            <a:ext cx="8229600" cy="5183752"/>
          </a:xfrm>
        </p:spPr>
        <p:txBody>
          <a:bodyPr>
            <a:normAutofit fontScale="85000" lnSpcReduction="10000"/>
          </a:bodyPr>
          <a:lstStyle/>
          <a:p>
            <a:pPr lvl="0"/>
            <a:r>
              <a:rPr lang="el-GR" dirty="0">
                <a:latin typeface="Times New Roman"/>
                <a:ea typeface="ＭＳ ゴシック"/>
              </a:rPr>
              <a:t>Το </a:t>
            </a:r>
            <a:r>
              <a:rPr lang="en-US" i="1" dirty="0" err="1">
                <a:ea typeface="ＭＳ ゴシック"/>
              </a:rPr>
              <a:t>Pomerium</a:t>
            </a:r>
            <a:r>
              <a:rPr lang="el-GR" dirty="0">
                <a:latin typeface="Times New Roman"/>
                <a:ea typeface="ＭＳ ゴシック"/>
              </a:rPr>
              <a:t> αποτελούσε τον ευρύτερο ιερό περίβολο της Ρώμης (γύρω από το </a:t>
            </a:r>
            <a:r>
              <a:rPr lang="en-US" i="1" dirty="0" err="1">
                <a:ea typeface="ＭＳ ゴシック"/>
              </a:rPr>
              <a:t>comitium</a:t>
            </a:r>
            <a:r>
              <a:rPr lang="el-GR" dirty="0">
                <a:latin typeface="Times New Roman"/>
                <a:ea typeface="ＭＳ ゴシック"/>
              </a:rPr>
              <a:t> και το </a:t>
            </a:r>
            <a:r>
              <a:rPr lang="en-US" i="1" dirty="0">
                <a:ea typeface="ＭＳ ゴシック"/>
              </a:rPr>
              <a:t>forum</a:t>
            </a:r>
            <a:r>
              <a:rPr lang="en-US" dirty="0">
                <a:ea typeface="ＭＳ ゴシック"/>
              </a:rPr>
              <a:t>)</a:t>
            </a:r>
            <a:r>
              <a:rPr lang="el-GR" dirty="0">
                <a:latin typeface="Times New Roman"/>
                <a:ea typeface="ＭＳ ゴシック"/>
              </a:rPr>
              <a:t>, εντός του οποίου υφίστατο νομικά η πόλη. </a:t>
            </a:r>
            <a:endParaRPr lang="fr-CA" dirty="0">
              <a:latin typeface="Times New Roman"/>
              <a:ea typeface="ＭＳ ゴシック"/>
            </a:endParaRPr>
          </a:p>
          <a:p>
            <a:pPr lvl="0"/>
            <a:r>
              <a:rPr lang="el-GR" dirty="0">
                <a:latin typeface="Times New Roman"/>
                <a:ea typeface="ＭＳ ゴシック"/>
              </a:rPr>
              <a:t>Η οριοθέτησή του ανάγεται σε αρχαϊκά τελετουργικά χάραξης των ορίων της Ρώμης από τους Ετρούσκους βασιλείς, κατά μήκος των τότε τειχών της. </a:t>
            </a:r>
          </a:p>
          <a:p>
            <a:pPr lvl="0"/>
            <a:r>
              <a:rPr lang="el-GR" dirty="0">
                <a:latin typeface="Times New Roman"/>
                <a:ea typeface="ＭＳ ゴシック"/>
              </a:rPr>
              <a:t>Το </a:t>
            </a:r>
            <a:r>
              <a:rPr lang="en-US" i="1" dirty="0" err="1">
                <a:ea typeface="ＭＳ ゴシック"/>
              </a:rPr>
              <a:t>pomerium</a:t>
            </a:r>
            <a:r>
              <a:rPr lang="en-US" dirty="0">
                <a:ea typeface="ＭＳ ゴシック"/>
              </a:rPr>
              <a:t> </a:t>
            </a:r>
            <a:r>
              <a:rPr lang="el-GR" dirty="0">
                <a:latin typeface="Times New Roman"/>
                <a:ea typeface="ＭＳ ゴシック"/>
              </a:rPr>
              <a:t>είχε πέραν από οικιστική, σημαντική νομική σημασία, καθώς προσδιόριζε τα όρια δημόσιας εξουσίας, χωρίζοντας ως σύνορο την αστική (</a:t>
            </a:r>
            <a:r>
              <a:rPr lang="en-US" i="1" dirty="0">
                <a:ea typeface="ＭＳ ゴシック"/>
              </a:rPr>
              <a:t>imperium </a:t>
            </a:r>
            <a:r>
              <a:rPr lang="en-US" i="1" dirty="0" err="1">
                <a:ea typeface="ＭＳ ゴシック"/>
              </a:rPr>
              <a:t>domi</a:t>
            </a:r>
            <a:r>
              <a:rPr lang="en-US" dirty="0">
                <a:ea typeface="ＭＳ ゴシック"/>
              </a:rPr>
              <a:t>) </a:t>
            </a:r>
            <a:r>
              <a:rPr lang="el-GR" dirty="0">
                <a:latin typeface="Times New Roman"/>
                <a:ea typeface="ＭＳ ゴシック"/>
              </a:rPr>
              <a:t>από τη στρατιωτική εξουσία (</a:t>
            </a:r>
            <a:r>
              <a:rPr lang="el-GR" i="1" dirty="0">
                <a:ea typeface="ＭＳ ゴシック"/>
              </a:rPr>
              <a:t>imperium </a:t>
            </a:r>
            <a:r>
              <a:rPr lang="el-GR" i="1" dirty="0" err="1">
                <a:ea typeface="ＭＳ ゴシック"/>
              </a:rPr>
              <a:t>militiae</a:t>
            </a:r>
            <a:r>
              <a:rPr lang="el-GR" dirty="0">
                <a:latin typeface="Times New Roman"/>
                <a:ea typeface="ＭＳ ゴシック"/>
              </a:rPr>
              <a:t>) των Υπάτων.</a:t>
            </a:r>
          </a:p>
          <a:p>
            <a:pPr lvl="0"/>
            <a:r>
              <a:rPr lang="el-GR" dirty="0">
                <a:latin typeface="Times New Roman"/>
                <a:ea typeface="ＭＳ ゴシック"/>
              </a:rPr>
              <a:t>Στο εσωτερικό του </a:t>
            </a:r>
            <a:r>
              <a:rPr lang="en-US" i="1" dirty="0" err="1">
                <a:ea typeface="ＭＳ ゴシック"/>
              </a:rPr>
              <a:t>pomerium</a:t>
            </a:r>
            <a:r>
              <a:rPr lang="en-US" dirty="0">
                <a:ea typeface="ＭＳ ゴシック"/>
              </a:rPr>
              <a:t> </a:t>
            </a:r>
            <a:r>
              <a:rPr lang="el-GR" dirty="0">
                <a:latin typeface="Times New Roman"/>
                <a:ea typeface="ＭＳ ゴシック"/>
              </a:rPr>
              <a:t>απαγορευόταν η επιβολή θανατικής ποινής, οι ταφές και η οπλοφορία (με την εξαίρεση της περίπτωσης τέλεσης θριάμβου που χορηγούσε η Σύγκλητος σε νικηφόρους στρατηγούς). </a:t>
            </a:r>
          </a:p>
          <a:p>
            <a:pPr lvl="0"/>
            <a:r>
              <a:rPr lang="el-GR" dirty="0">
                <a:latin typeface="Times New Roman"/>
                <a:ea typeface="ＭＳ ゴシック"/>
              </a:rPr>
              <a:t>Πέραν του </a:t>
            </a:r>
            <a:r>
              <a:rPr lang="en-US" i="1" dirty="0" err="1">
                <a:ea typeface="ＭＳ ゴシック"/>
              </a:rPr>
              <a:t>pomerium</a:t>
            </a:r>
            <a:r>
              <a:rPr lang="el-GR" dirty="0">
                <a:latin typeface="Times New Roman"/>
                <a:ea typeface="ＭＳ ゴシック"/>
              </a:rPr>
              <a:t> (το οποίο εκτείνεται σε μικρό μέρος του κέντρου της πόλης), οι εκτάσεις αποτελούσαν απλώς εδάφη (</a:t>
            </a:r>
            <a:r>
              <a:rPr lang="en-US" i="1" dirty="0">
                <a:ea typeface="ＭＳ ゴシック"/>
              </a:rPr>
              <a:t>ager</a:t>
            </a:r>
            <a:r>
              <a:rPr lang="el-GR" dirty="0">
                <a:latin typeface="Times New Roman"/>
                <a:ea typeface="ＭＳ ゴシック"/>
              </a:rPr>
              <a:t>) ελεγχόμενα από την Ρώμη.</a:t>
            </a:r>
            <a:endParaRPr lang="fr-CA" dirty="0">
              <a:latin typeface="Times New Roman"/>
              <a:ea typeface="ＭＳ ゴシック"/>
            </a:endParaRPr>
          </a:p>
          <a:p>
            <a:pPr lvl="0"/>
            <a:r>
              <a:rPr lang="fr-CA" dirty="0">
                <a:latin typeface="Times New Roman"/>
                <a:ea typeface="ＭＳ ゴシック"/>
              </a:rPr>
              <a:t>M</a:t>
            </a:r>
            <a:r>
              <a:rPr lang="el-GR" dirty="0">
                <a:latin typeface="Times New Roman"/>
                <a:ea typeface="ＭＳ ゴシック"/>
              </a:rPr>
              <a:t>όνος που τάφηκε εντός του </a:t>
            </a:r>
            <a:r>
              <a:rPr lang="fr-CA" dirty="0">
                <a:latin typeface="Times New Roman"/>
                <a:ea typeface="ＭＳ ゴシック"/>
              </a:rPr>
              <a:t>pomerium</a:t>
            </a:r>
            <a:r>
              <a:rPr lang="el-GR" dirty="0">
                <a:latin typeface="Times New Roman"/>
                <a:ea typeface="ＭＳ ゴシック"/>
              </a:rPr>
              <a:t>: Ιούλιος Καίσαρ</a:t>
            </a:r>
          </a:p>
        </p:txBody>
      </p:sp>
      <p:pic>
        <p:nvPicPr>
          <p:cNvPr id="5" name="Picture 4" descr="Caesars-Tomb-300x2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751" y="5156063"/>
            <a:ext cx="2269250" cy="1701937"/>
          </a:xfrm>
          <a:prstGeom prst="rect">
            <a:avLst/>
          </a:prstGeom>
        </p:spPr>
      </p:pic>
    </p:spTree>
    <p:extLst>
      <p:ext uri="{BB962C8B-B14F-4D97-AF65-F5344CB8AC3E}">
        <p14:creationId xmlns:p14="http://schemas.microsoft.com/office/powerpoint/2010/main" val="38715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n-Hills-of-Ro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3918" y="0"/>
            <a:ext cx="5040082" cy="4808885"/>
          </a:xfrm>
          <a:prstGeom prst="rect">
            <a:avLst/>
          </a:prstGeom>
        </p:spPr>
      </p:pic>
      <p:sp>
        <p:nvSpPr>
          <p:cNvPr id="2" name="Title 1"/>
          <p:cNvSpPr>
            <a:spLocks noGrp="1"/>
          </p:cNvSpPr>
          <p:nvPr>
            <p:ph type="title"/>
          </p:nvPr>
        </p:nvSpPr>
        <p:spPr/>
        <p:txBody>
          <a:bodyPr/>
          <a:lstStyle/>
          <a:p>
            <a:r>
              <a:rPr lang="fr-CA" dirty="0"/>
              <a:t>Pomerium</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descr="1a3c7a6fc0557c192e116a88e9c5766c--la-religion-myth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27" y="2411732"/>
            <a:ext cx="5665406" cy="4446268"/>
          </a:xfrm>
          <a:prstGeom prst="rect">
            <a:avLst/>
          </a:prstGeom>
        </p:spPr>
      </p:pic>
      <p:pic>
        <p:nvPicPr>
          <p:cNvPr id="6" name="Picture 5" descr="Inscription-marking-the-Claudian-Pomerium-225x3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1766" y="4511312"/>
            <a:ext cx="1760016" cy="2346688"/>
          </a:xfrm>
          <a:prstGeom prst="rect">
            <a:avLst/>
          </a:prstGeom>
        </p:spPr>
      </p:pic>
    </p:spTree>
    <p:extLst>
      <p:ext uri="{BB962C8B-B14F-4D97-AF65-F5344CB8AC3E}">
        <p14:creationId xmlns:p14="http://schemas.microsoft.com/office/powerpoint/2010/main" val="333190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l-GR" b="1" i="0" u="none" strike="noStrike" baseline="0"/>
              <a:t>Εκτός Ρώμης </a:t>
            </a:r>
          </a:p>
        </p:txBody>
      </p:sp>
      <p:sp>
        <p:nvSpPr>
          <p:cNvPr id="3" name="Text Placeholder 2"/>
          <p:cNvSpPr>
            <a:spLocks noGrp="1"/>
          </p:cNvSpPr>
          <p:nvPr>
            <p:ph sz="half" idx="1"/>
          </p:nvPr>
        </p:nvSpPr>
        <p:spPr>
          <a:xfrm>
            <a:off x="457200" y="1673352"/>
            <a:ext cx="4038600" cy="4718304"/>
          </a:xfrm>
        </p:spPr>
        <p:txBody>
          <a:bodyPr>
            <a:normAutofit/>
          </a:bodyPr>
          <a:lstStyle/>
          <a:p>
            <a:pPr lvl="0" rtl="0"/>
            <a:r>
              <a:rPr lang="en-US" b="0" i="1" u="none" strike="noStrike" baseline="0"/>
              <a:t>Ager </a:t>
            </a:r>
            <a:r>
              <a:rPr lang="en-US" b="0" i="1" u="none" strike="noStrike" baseline="0" err="1"/>
              <a:t>Romanus</a:t>
            </a:r>
            <a:r>
              <a:rPr lang="el-GR" b="0" i="1" u="none" strike="noStrike" baseline="0"/>
              <a:t> ή </a:t>
            </a:r>
            <a:r>
              <a:rPr lang="en-US" b="0" i="1" u="none" strike="noStrike" baseline="0" err="1"/>
              <a:t>publicus</a:t>
            </a:r>
            <a:r>
              <a:rPr lang="el-GR" b="0" i="0" u="none" strike="noStrike" baseline="0"/>
              <a:t> αποτελούσαν οι ευρύτερες δημόσιες κτήσεις που συνιστούσαν κτήμα του ρωμαϊκού λαού. </a:t>
            </a:r>
          </a:p>
          <a:p>
            <a:pPr lvl="0" rtl="0"/>
            <a:r>
              <a:rPr lang="el-GR" b="0" i="0" u="none" strike="noStrike" baseline="0"/>
              <a:t>Οι περιοχές που κατακτά η Ρώμη εντάσσονται στον </a:t>
            </a:r>
            <a:r>
              <a:rPr lang="en-US" b="0" i="1" u="none" strike="noStrike" baseline="0"/>
              <a:t>ager </a:t>
            </a:r>
            <a:r>
              <a:rPr lang="en-US" b="0" i="1" u="none" strike="noStrike" baseline="0" err="1"/>
              <a:t>publicus</a:t>
            </a:r>
            <a:r>
              <a:rPr lang="en-US" b="0" i="0" u="none" strike="noStrike" baseline="0"/>
              <a:t>. </a:t>
            </a:r>
          </a:p>
          <a:p>
            <a:pPr lvl="0" rtl="0"/>
            <a:endParaRPr lang="el-GR" b="0" i="0" u="none" strike="noStrike" baseline="0"/>
          </a:p>
        </p:txBody>
      </p:sp>
      <p:pic>
        <p:nvPicPr>
          <p:cNvPr id="5" name="Picture 4" descr="A picture containing clothing, fabric, rug&#10;&#10;Description automatically generated">
            <a:extLst>
              <a:ext uri="{FF2B5EF4-FFF2-40B4-BE49-F238E27FC236}">
                <a16:creationId xmlns:a16="http://schemas.microsoft.com/office/drawing/2014/main" id="{050EA039-41FD-3344-8C36-2BCF78616023}"/>
              </a:ext>
            </a:extLst>
          </p:cNvPr>
          <p:cNvPicPr>
            <a:picLocks noChangeAspect="1"/>
          </p:cNvPicPr>
          <p:nvPr/>
        </p:nvPicPr>
        <p:blipFill rotWithShape="1">
          <a:blip r:embed="rId2"/>
          <a:srcRect l="16364" r="10942" b="-3"/>
          <a:stretch/>
        </p:blipFill>
        <p:spPr>
          <a:xfrm>
            <a:off x="4648200" y="1673352"/>
            <a:ext cx="4038600" cy="4718304"/>
          </a:xfrm>
          <a:prstGeom prst="rect">
            <a:avLst/>
          </a:prstGeom>
          <a:noFill/>
        </p:spPr>
      </p:pic>
    </p:spTree>
    <p:extLst>
      <p:ext uri="{BB962C8B-B14F-4D97-AF65-F5344CB8AC3E}">
        <p14:creationId xmlns:p14="http://schemas.microsoft.com/office/powerpoint/2010/main" val="3249004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dirty="0"/>
              <a:t>A</a:t>
            </a:r>
            <a:r>
              <a:rPr lang="el-GR" dirty="0" err="1"/>
              <a:t>ποικίες</a:t>
            </a:r>
            <a:r>
              <a:rPr lang="el-GR" dirty="0"/>
              <a:t> (</a:t>
            </a:r>
            <a:r>
              <a:rPr lang="fr-CA" dirty="0" err="1"/>
              <a:t>Coloniae</a:t>
            </a:r>
            <a:r>
              <a:rPr lang="fr-CA" dirty="0"/>
              <a:t>)</a:t>
            </a:r>
            <a:endParaRPr lang="en-US" dirty="0"/>
          </a:p>
        </p:txBody>
      </p:sp>
      <p:sp>
        <p:nvSpPr>
          <p:cNvPr id="3" name="Text Placeholder 2"/>
          <p:cNvSpPr>
            <a:spLocks noGrp="1"/>
          </p:cNvSpPr>
          <p:nvPr>
            <p:ph sz="half" idx="1"/>
          </p:nvPr>
        </p:nvSpPr>
        <p:spPr>
          <a:xfrm>
            <a:off x="457200" y="1673352"/>
            <a:ext cx="4038600" cy="4718304"/>
          </a:xfrm>
        </p:spPr>
        <p:txBody>
          <a:bodyPr>
            <a:normAutofit/>
          </a:bodyPr>
          <a:lstStyle/>
          <a:p>
            <a:pPr lvl="0">
              <a:lnSpc>
                <a:spcPct val="90000"/>
              </a:lnSpc>
            </a:pPr>
            <a:r>
              <a:rPr lang="el-GR" sz="1800"/>
              <a:t>Οι αποικίες (</a:t>
            </a:r>
            <a:r>
              <a:rPr lang="en-US" sz="1800" i="1" err="1"/>
              <a:t>Coloniae</a:t>
            </a:r>
            <a:r>
              <a:rPr lang="el-GR" sz="1800"/>
              <a:t>) αποτελούσαν πόλεις που ίδρυσε η Ρώμη σε διάφορες περιοχές της αυτοκρατορίας, ιδίως κατά τη διάρκεια των κατακτήσεων, προκειμένου να διασφαλίσει τις κτήσεις της και για να εγκατασταθούν σε αυτές βετεράνοι των λεγεώνων, που λάμβαναν κατά την αποστράτευσή τους δημόσιες γαίες προς καλλιέργεια. </a:t>
            </a:r>
            <a:endParaRPr lang="fr-CA" sz="1800"/>
          </a:p>
          <a:p>
            <a:pPr lvl="0">
              <a:lnSpc>
                <a:spcPct val="90000"/>
              </a:lnSpc>
            </a:pPr>
            <a:r>
              <a:rPr lang="el-GR" sz="1800"/>
              <a:t>Οι πολίτες τους έχουν δικαίωμα ψήφου στη Ρώμη, πρόσβαση στα ρωμαϊκά δικαστήρια και το έδαφός τους θεωρείται μέρος του </a:t>
            </a:r>
            <a:r>
              <a:rPr lang="el-GR" sz="1800" i="1"/>
              <a:t>ager </a:t>
            </a:r>
            <a:r>
              <a:rPr lang="en-US" sz="1800" i="1" err="1"/>
              <a:t>romanus</a:t>
            </a:r>
            <a:r>
              <a:rPr lang="en-US" sz="1800"/>
              <a:t>. </a:t>
            </a:r>
          </a:p>
          <a:p>
            <a:pPr>
              <a:lnSpc>
                <a:spcPct val="90000"/>
              </a:lnSpc>
            </a:pPr>
            <a:endParaRPr lang="en-US" sz="1800"/>
          </a:p>
        </p:txBody>
      </p:sp>
      <p:pic>
        <p:nvPicPr>
          <p:cNvPr id="5" name="Picture 4" descr="A picture containing food, table&#10;&#10;Description automatically generated">
            <a:extLst>
              <a:ext uri="{FF2B5EF4-FFF2-40B4-BE49-F238E27FC236}">
                <a16:creationId xmlns:a16="http://schemas.microsoft.com/office/drawing/2014/main" id="{A2E5EC28-19AC-FE45-96B4-4F18D53FFF99}"/>
              </a:ext>
            </a:extLst>
          </p:cNvPr>
          <p:cNvPicPr>
            <a:picLocks noChangeAspect="1"/>
          </p:cNvPicPr>
          <p:nvPr/>
        </p:nvPicPr>
        <p:blipFill rotWithShape="1">
          <a:blip r:embed="rId2"/>
          <a:srcRect l="28233" r="19554" b="-2"/>
          <a:stretch/>
        </p:blipFill>
        <p:spPr>
          <a:xfrm>
            <a:off x="4648200" y="1673352"/>
            <a:ext cx="4038600" cy="4718304"/>
          </a:xfrm>
          <a:prstGeom prst="rect">
            <a:avLst/>
          </a:prstGeom>
          <a:noFill/>
        </p:spPr>
      </p:pic>
    </p:spTree>
    <p:extLst>
      <p:ext uri="{BB962C8B-B14F-4D97-AF65-F5344CB8AC3E}">
        <p14:creationId xmlns:p14="http://schemas.microsoft.com/office/powerpoint/2010/main" val="3277964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ea typeface="ＭＳ ゴシック"/>
              </a:rPr>
              <a:t>Coloniae</a:t>
            </a:r>
            <a:r>
              <a:rPr lang="en-US" i="1" dirty="0">
                <a:ea typeface="ＭＳ ゴシック"/>
              </a:rPr>
              <a:t> </a:t>
            </a:r>
            <a:r>
              <a:rPr lang="en-US" i="1" dirty="0" err="1">
                <a:ea typeface="ＭＳ ゴシック"/>
              </a:rPr>
              <a:t>romane</a:t>
            </a:r>
            <a:r>
              <a:rPr lang="el-GR" dirty="0">
                <a:latin typeface="Times New Roman"/>
                <a:ea typeface="ＭＳ ゴシック"/>
              </a:rPr>
              <a:t> </a:t>
            </a:r>
            <a:endParaRPr lang="en-US" dirty="0"/>
          </a:p>
        </p:txBody>
      </p:sp>
      <p:sp>
        <p:nvSpPr>
          <p:cNvPr id="3" name="Text Placeholder 2"/>
          <p:cNvSpPr>
            <a:spLocks noGrp="1"/>
          </p:cNvSpPr>
          <p:nvPr>
            <p:ph type="body" idx="1"/>
          </p:nvPr>
        </p:nvSpPr>
        <p:spPr>
          <a:xfrm>
            <a:off x="457200" y="1600200"/>
            <a:ext cx="4599819" cy="4876800"/>
          </a:xfrm>
        </p:spPr>
        <p:txBody>
          <a:bodyPr>
            <a:normAutofit lnSpcReduction="10000"/>
          </a:bodyPr>
          <a:lstStyle/>
          <a:p>
            <a:pPr lvl="0"/>
            <a:r>
              <a:rPr lang="el-GR" dirty="0">
                <a:latin typeface="Times New Roman"/>
                <a:ea typeface="ＭＳ ゴシック"/>
              </a:rPr>
              <a:t>Εκατοντάδες ιδρύθηκαν από τους Ρωμαίους, </a:t>
            </a:r>
            <a:endParaRPr lang="fr-CA" dirty="0">
              <a:latin typeface="Times New Roman"/>
              <a:ea typeface="ＭＳ ゴシック"/>
            </a:endParaRPr>
          </a:p>
          <a:p>
            <a:pPr lvl="0"/>
            <a:r>
              <a:rPr lang="el-GR" dirty="0">
                <a:latin typeface="Times New Roman"/>
                <a:ea typeface="ＭＳ ゴシック"/>
              </a:rPr>
              <a:t>Σημαντικές πόλεις: η </a:t>
            </a:r>
            <a:r>
              <a:rPr lang="en-US" dirty="0">
                <a:ea typeface="ＭＳ ゴシック"/>
              </a:rPr>
              <a:t>Arles</a:t>
            </a:r>
            <a:r>
              <a:rPr lang="el-GR" dirty="0">
                <a:latin typeface="Times New Roman"/>
                <a:ea typeface="ＭＳ ゴシック"/>
              </a:rPr>
              <a:t> στη Γαλλία, το Βελιγράδι στη Σερβία, η Κολωνία (κατά κυριολεξία ρωμαϊκή </a:t>
            </a:r>
            <a:r>
              <a:rPr lang="en-US" i="1" dirty="0">
                <a:ea typeface="ＭＳ ゴシック"/>
              </a:rPr>
              <a:t>Colonia</a:t>
            </a:r>
            <a:r>
              <a:rPr lang="el-GR" dirty="0">
                <a:latin typeface="Times New Roman"/>
                <a:ea typeface="ＭＳ ゴシック"/>
              </a:rPr>
              <a:t>) στη Γερμανία, το </a:t>
            </a:r>
            <a:r>
              <a:rPr lang="en-US" dirty="0">
                <a:ea typeface="ＭＳ ゴシック"/>
              </a:rPr>
              <a:t>Colchester</a:t>
            </a:r>
            <a:r>
              <a:rPr lang="el-GR" dirty="0">
                <a:latin typeface="Times New Roman"/>
                <a:ea typeface="ＭＳ ゴシック"/>
              </a:rPr>
              <a:t> και το </a:t>
            </a:r>
            <a:r>
              <a:rPr lang="en-US" dirty="0">
                <a:ea typeface="ＭＳ ゴシック"/>
              </a:rPr>
              <a:t>York</a:t>
            </a:r>
            <a:r>
              <a:rPr lang="el-GR" dirty="0">
                <a:latin typeface="Times New Roman"/>
                <a:ea typeface="ＭＳ ゴシック"/>
              </a:rPr>
              <a:t> στην Αγγλία, η </a:t>
            </a:r>
            <a:r>
              <a:rPr lang="en-US" dirty="0">
                <a:ea typeface="ＭＳ ゴシック"/>
              </a:rPr>
              <a:t>Valencia</a:t>
            </a:r>
            <a:r>
              <a:rPr lang="el-GR" dirty="0">
                <a:latin typeface="Times New Roman"/>
                <a:ea typeface="ＭＳ ゴシック"/>
              </a:rPr>
              <a:t> και η </a:t>
            </a:r>
            <a:r>
              <a:rPr lang="en-US" dirty="0">
                <a:ea typeface="ＭＳ ゴシック"/>
              </a:rPr>
              <a:t>Mérida</a:t>
            </a:r>
            <a:r>
              <a:rPr lang="el-GR" dirty="0">
                <a:latin typeface="Times New Roman"/>
                <a:ea typeface="ＭＳ ゴシック"/>
              </a:rPr>
              <a:t> στην Ισπανία, η Πάτρα στην Ελλάδα (</a:t>
            </a:r>
            <a:r>
              <a:rPr lang="el-GR" i="1" dirty="0">
                <a:ea typeface="ＭＳ ゴシック"/>
              </a:rPr>
              <a:t>Colonia Augusta </a:t>
            </a:r>
            <a:r>
              <a:rPr lang="el-GR" i="1" dirty="0" err="1">
                <a:ea typeface="ＭＳ ゴシック"/>
              </a:rPr>
              <a:t>Achaica</a:t>
            </a:r>
            <a:r>
              <a:rPr lang="el-GR" i="1" dirty="0">
                <a:ea typeface="ＭＳ ゴシック"/>
              </a:rPr>
              <a:t> </a:t>
            </a:r>
            <a:r>
              <a:rPr lang="el-GR" i="1" dirty="0" err="1">
                <a:ea typeface="ＭＳ ゴシック"/>
              </a:rPr>
              <a:t>Patrensis</a:t>
            </a:r>
            <a:r>
              <a:rPr lang="el-GR" dirty="0">
                <a:latin typeface="Times New Roman"/>
                <a:ea typeface="ＭＳ ゴシック"/>
              </a:rPr>
              <a:t>, ιδρυθείσα μετά τη νίκη του Αυγούστου στη ναυμαχία του Ακτίου). </a:t>
            </a:r>
          </a:p>
          <a:p>
            <a:endParaRPr lang="en-US" dirty="0"/>
          </a:p>
        </p:txBody>
      </p:sp>
      <p:pic>
        <p:nvPicPr>
          <p:cNvPr id="4" name="Picture 3" descr="6464897611_65dc0bb1f7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019" y="1600200"/>
            <a:ext cx="4462761" cy="2976627"/>
          </a:xfrm>
          <a:prstGeom prst="rect">
            <a:avLst/>
          </a:prstGeom>
        </p:spPr>
      </p:pic>
    </p:spTree>
    <p:extLst>
      <p:ext uri="{BB962C8B-B14F-4D97-AF65-F5344CB8AC3E}">
        <p14:creationId xmlns:p14="http://schemas.microsoft.com/office/powerpoint/2010/main" val="3057372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l-GR"/>
              <a:t>Τα</a:t>
            </a:r>
            <a:r>
              <a:rPr lang="el-GR" i="1"/>
              <a:t> </a:t>
            </a:r>
            <a:r>
              <a:rPr lang="en-US" i="1"/>
              <a:t>m</a:t>
            </a:r>
            <a:r>
              <a:rPr lang="el-GR" i="1" err="1"/>
              <a:t>unicipia</a:t>
            </a:r>
            <a:r>
              <a:rPr lang="el-GR"/>
              <a:t> </a:t>
            </a:r>
            <a:endParaRPr lang="en-US" dirty="0"/>
          </a:p>
        </p:txBody>
      </p:sp>
      <p:sp>
        <p:nvSpPr>
          <p:cNvPr id="3" name="Text Placeholder 2"/>
          <p:cNvSpPr>
            <a:spLocks noGrp="1"/>
          </p:cNvSpPr>
          <p:nvPr>
            <p:ph sz="half" idx="1"/>
          </p:nvPr>
        </p:nvSpPr>
        <p:spPr>
          <a:xfrm>
            <a:off x="457200" y="1673352"/>
            <a:ext cx="4038600" cy="4718304"/>
          </a:xfrm>
        </p:spPr>
        <p:txBody>
          <a:bodyPr>
            <a:normAutofit/>
          </a:bodyPr>
          <a:lstStyle/>
          <a:p>
            <a:pPr lvl="0">
              <a:lnSpc>
                <a:spcPct val="90000"/>
              </a:lnSpc>
            </a:pPr>
            <a:r>
              <a:rPr lang="el-GR" sz="2200"/>
              <a:t>=  πόλεις, συνήθως με συγγενικούς δεσμούς με τους Ρωμαίους (π.χ. κάτοικοι λατινικών πόλεων), στις οποίες αρχικά αναγνωρίζονται όλες οι υποχρεώσεις, αλλά μερικά μόνον από τα δικαιώματα των Ρωμαίων πολιτών </a:t>
            </a:r>
          </a:p>
          <a:p>
            <a:pPr lvl="0">
              <a:lnSpc>
                <a:spcPct val="90000"/>
              </a:lnSpc>
            </a:pPr>
            <a:r>
              <a:rPr lang="el-GR" sz="2200"/>
              <a:t>Π.χ. </a:t>
            </a:r>
            <a:r>
              <a:rPr lang="en-US" sz="2200" i="1" err="1"/>
              <a:t>municipia</a:t>
            </a:r>
            <a:r>
              <a:rPr lang="en-US" sz="2200" i="1"/>
              <a:t> sine </a:t>
            </a:r>
            <a:r>
              <a:rPr lang="en-US" sz="2200" i="1" err="1"/>
              <a:t>suffragio</a:t>
            </a:r>
            <a:r>
              <a:rPr lang="el-GR" sz="2200"/>
              <a:t>, χωρίς δικαίωμα ψήφου, αν και σε αυτά θα αναγνωρισθούν αργότερα πλήρη δικαιώματα. </a:t>
            </a:r>
            <a:endParaRPr lang="en-US" sz="2200"/>
          </a:p>
        </p:txBody>
      </p:sp>
      <p:pic>
        <p:nvPicPr>
          <p:cNvPr id="5" name="Picture 4" descr="A picture containing food, table&#10;&#10;Description automatically generated">
            <a:extLst>
              <a:ext uri="{FF2B5EF4-FFF2-40B4-BE49-F238E27FC236}">
                <a16:creationId xmlns:a16="http://schemas.microsoft.com/office/drawing/2014/main" id="{7578418E-FE3B-F542-AFB8-6C0552B4D297}"/>
              </a:ext>
            </a:extLst>
          </p:cNvPr>
          <p:cNvPicPr>
            <a:picLocks noChangeAspect="1"/>
          </p:cNvPicPr>
          <p:nvPr/>
        </p:nvPicPr>
        <p:blipFill rotWithShape="1">
          <a:blip r:embed="rId3"/>
          <a:srcRect l="28233" r="19554" b="-2"/>
          <a:stretch/>
        </p:blipFill>
        <p:spPr>
          <a:xfrm>
            <a:off x="4648200" y="1673352"/>
            <a:ext cx="4038600" cy="4718304"/>
          </a:xfrm>
          <a:prstGeom prst="rect">
            <a:avLst/>
          </a:prstGeom>
          <a:noFill/>
        </p:spPr>
      </p:pic>
    </p:spTree>
    <p:extLst>
      <p:ext uri="{BB962C8B-B14F-4D97-AF65-F5344CB8AC3E}">
        <p14:creationId xmlns:p14="http://schemas.microsoft.com/office/powerpoint/2010/main" val="132645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lnSpc>
                <a:spcPct val="90000"/>
              </a:lnSpc>
            </a:pPr>
            <a:r>
              <a:rPr lang="el-GR" sz="3100" b="1" i="0" u="none" strike="noStrike" baseline="0"/>
              <a:t>Άγραφες αρχές του ρωμαϊκού πολιτεύματος</a:t>
            </a:r>
          </a:p>
        </p:txBody>
      </p:sp>
      <p:sp>
        <p:nvSpPr>
          <p:cNvPr id="3" name="Text Placeholder 2"/>
          <p:cNvSpPr>
            <a:spLocks noGrp="1"/>
          </p:cNvSpPr>
          <p:nvPr>
            <p:ph sz="half" idx="1"/>
          </p:nvPr>
        </p:nvSpPr>
        <p:spPr>
          <a:xfrm>
            <a:off x="457200" y="1673352"/>
            <a:ext cx="4038600" cy="4718304"/>
          </a:xfrm>
        </p:spPr>
        <p:txBody>
          <a:bodyPr>
            <a:normAutofit/>
          </a:bodyPr>
          <a:lstStyle/>
          <a:p>
            <a:pPr lvl="0" rtl="0">
              <a:lnSpc>
                <a:spcPct val="90000"/>
              </a:lnSpc>
            </a:pPr>
            <a:r>
              <a:rPr lang="el-GR" sz="1500" b="0" i="0" u="none" strike="noStrike" baseline="0" dirty="0"/>
              <a:t>Το ρωμαϊκό κράτος = το σύνολο των πολιτών (</a:t>
            </a:r>
            <a:r>
              <a:rPr lang="en-US" sz="1500" b="0" i="1" u="none" strike="noStrike" baseline="0" dirty="0" err="1"/>
              <a:t>populus</a:t>
            </a:r>
            <a:r>
              <a:rPr lang="en-US" sz="1500" b="0" i="1" u="none" strike="noStrike" baseline="0" dirty="0"/>
              <a:t> </a:t>
            </a:r>
            <a:r>
              <a:rPr lang="en-US" sz="1500" b="0" i="1" u="none" strike="noStrike" baseline="0" dirty="0" err="1"/>
              <a:t>romanus</a:t>
            </a:r>
            <a:r>
              <a:rPr lang="mr-IN" sz="1500" b="0" i="0" u="none" strike="noStrike" baseline="0" dirty="0"/>
              <a:t>). </a:t>
            </a:r>
          </a:p>
          <a:p>
            <a:pPr lvl="0" rtl="0">
              <a:lnSpc>
                <a:spcPct val="90000"/>
              </a:lnSpc>
            </a:pPr>
            <a:r>
              <a:rPr lang="el-GR" sz="1500" b="0" i="0" u="none" strike="noStrike" baseline="0" dirty="0"/>
              <a:t>Ατομική ελευθερία - δικαιώματα των πολιτών: </a:t>
            </a:r>
            <a:r>
              <a:rPr lang="el-GR" sz="1500" b="0" i="0" u="none" strike="noStrike" baseline="0" dirty="0" err="1"/>
              <a:t>οριοθετούνται</a:t>
            </a:r>
            <a:r>
              <a:rPr lang="el-GR" sz="1500" b="0" i="0" u="none" strike="noStrike" baseline="0" dirty="0"/>
              <a:t> με γνώμονα το </a:t>
            </a:r>
            <a:r>
              <a:rPr lang="el-GR" sz="1500" b="1" i="0" u="none" strike="noStrike" baseline="0" dirty="0"/>
              <a:t>δημόσιο συμφέρον (</a:t>
            </a:r>
            <a:r>
              <a:rPr lang="en-US" sz="1500" b="1" i="1" u="none" strike="noStrike" baseline="0" dirty="0" err="1"/>
              <a:t>salus</a:t>
            </a:r>
            <a:r>
              <a:rPr lang="en-US" sz="1500" b="1" i="1" u="none" strike="noStrike" baseline="0" dirty="0"/>
              <a:t> publica</a:t>
            </a:r>
            <a:r>
              <a:rPr lang="el-GR" sz="1500" dirty="0"/>
              <a:t>)</a:t>
            </a:r>
            <a:r>
              <a:rPr lang="mr-IN" sz="1500" b="0" i="0" u="none" strike="noStrike" baseline="0" dirty="0"/>
              <a:t>. </a:t>
            </a:r>
          </a:p>
          <a:p>
            <a:pPr lvl="0" rtl="0">
              <a:lnSpc>
                <a:spcPct val="90000"/>
              </a:lnSpc>
            </a:pPr>
            <a:r>
              <a:rPr lang="el-GR" sz="1500" b="0" i="0" u="none" strike="noStrike" baseline="0" dirty="0"/>
              <a:t>Η ένταξη του ατόμου σε </a:t>
            </a:r>
            <a:r>
              <a:rPr lang="el-GR" sz="1500" b="1" i="0" u="none" strike="noStrike" baseline="0" dirty="0"/>
              <a:t>ιεραρχικές δομές </a:t>
            </a:r>
            <a:r>
              <a:rPr lang="el-GR" sz="1500" b="0" i="0" u="none" strike="noStrike" baseline="0" dirty="0"/>
              <a:t>αποτελεί χαρακτηριστικό γνώρισμα της ρωμαϊκής κοινωνίας. </a:t>
            </a:r>
          </a:p>
          <a:p>
            <a:pPr lvl="0" rtl="0">
              <a:lnSpc>
                <a:spcPct val="90000"/>
              </a:lnSpc>
            </a:pPr>
            <a:r>
              <a:rPr lang="el-GR" sz="1500" b="0" i="0" u="none" strike="noStrike" baseline="0" dirty="0"/>
              <a:t>Το κράτος αναπαράγει την ιεραρχία που επικρατεί στο εσωτερικό του οίκου, όπου ο υπεξούσιος γιός τελεί υπό την απόλυτη εξουσία του </a:t>
            </a:r>
            <a:r>
              <a:rPr lang="en-US" sz="1500" b="0" i="1" u="none" strike="noStrike" baseline="0" dirty="0"/>
              <a:t>pater </a:t>
            </a:r>
            <a:r>
              <a:rPr lang="en-US" sz="1500" b="0" i="1" u="none" strike="noStrike" baseline="0" dirty="0" err="1"/>
              <a:t>familias</a:t>
            </a:r>
            <a:r>
              <a:rPr lang="en-US" sz="1500" b="0" i="0" u="none" strike="noStrike" baseline="0" dirty="0"/>
              <a:t>. </a:t>
            </a:r>
          </a:p>
          <a:p>
            <a:pPr lvl="0" rtl="0">
              <a:lnSpc>
                <a:spcPct val="90000"/>
              </a:lnSpc>
            </a:pPr>
            <a:r>
              <a:rPr lang="el-GR" sz="1500" b="0" i="0" u="none" strike="noStrike" baseline="0" dirty="0"/>
              <a:t>Ο ρωμαϊκός λαός τρέφει μεγάλο σεβασμό για το κράτος και τους θεσμούς και για το </a:t>
            </a:r>
            <a:r>
              <a:rPr lang="el-GR" sz="1500" b="1" i="0" u="none" strike="noStrike" baseline="0" dirty="0"/>
              <a:t>κύρος (</a:t>
            </a:r>
            <a:r>
              <a:rPr lang="en-US" sz="1500" b="1" i="1" u="none" strike="noStrike" baseline="0" dirty="0" err="1"/>
              <a:t>auctoritas</a:t>
            </a:r>
            <a:r>
              <a:rPr lang="el-GR" sz="1500" b="1" i="0" u="none" strike="noStrike" baseline="0" dirty="0"/>
              <a:t>) των ηγετών του</a:t>
            </a:r>
            <a:r>
              <a:rPr lang="el-GR" sz="1500" b="0" i="0" u="none" strike="noStrike" baseline="0" dirty="0"/>
              <a:t>. </a:t>
            </a:r>
          </a:p>
          <a:p>
            <a:pPr lvl="0" rtl="0">
              <a:lnSpc>
                <a:spcPct val="90000"/>
              </a:lnSpc>
            </a:pPr>
            <a:r>
              <a:rPr lang="el-GR" sz="1500" b="0" i="0" u="none" strike="noStrike" baseline="0" dirty="0"/>
              <a:t>Νομική χροιά = </a:t>
            </a:r>
            <a:r>
              <a:rPr lang="en-US" sz="1500" b="0" i="1" u="none" strike="noStrike" baseline="0" dirty="0"/>
              <a:t>fides</a:t>
            </a:r>
            <a:r>
              <a:rPr lang="el-GR" sz="1500" b="0" i="0" u="none" strike="noStrike" baseline="0" dirty="0"/>
              <a:t>, αμοιβαία καλή πίστη που οφείλει να διακρίνει τις σχέσεις μεταξύ διοικούντων και διοικουμένων. </a:t>
            </a:r>
          </a:p>
          <a:p>
            <a:pPr lvl="1" rtl="0">
              <a:lnSpc>
                <a:spcPct val="90000"/>
              </a:lnSpc>
            </a:pPr>
            <a:endParaRPr lang="el-GR" sz="1500" b="0" i="0" u="none" strike="noStrike" baseline="0" dirty="0"/>
          </a:p>
        </p:txBody>
      </p:sp>
      <p:pic>
        <p:nvPicPr>
          <p:cNvPr id="5" name="Picture 4" descr="A close up of a coin&#10;&#10;Description automatically generated">
            <a:extLst>
              <a:ext uri="{FF2B5EF4-FFF2-40B4-BE49-F238E27FC236}">
                <a16:creationId xmlns:a16="http://schemas.microsoft.com/office/drawing/2014/main" id="{A0B8423A-1FF7-4D43-9F44-A6EB001D743D}"/>
              </a:ext>
            </a:extLst>
          </p:cNvPr>
          <p:cNvPicPr>
            <a:picLocks noChangeAspect="1"/>
          </p:cNvPicPr>
          <p:nvPr/>
        </p:nvPicPr>
        <p:blipFill>
          <a:blip r:embed="rId2"/>
          <a:stretch>
            <a:fillRect/>
          </a:stretch>
        </p:blipFill>
        <p:spPr>
          <a:xfrm>
            <a:off x="4648200" y="2013204"/>
            <a:ext cx="4038600" cy="4038600"/>
          </a:xfrm>
          <a:prstGeom prst="rect">
            <a:avLst/>
          </a:prstGeom>
          <a:noFill/>
        </p:spPr>
      </p:pic>
    </p:spTree>
    <p:extLst>
      <p:ext uri="{BB962C8B-B14F-4D97-AF65-F5344CB8AC3E}">
        <p14:creationId xmlns:p14="http://schemas.microsoft.com/office/powerpoint/2010/main" val="23960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l-GR" dirty="0" err="1"/>
              <a:t>παρχίες</a:t>
            </a:r>
            <a:r>
              <a:rPr lang="el-GR" dirty="0"/>
              <a:t> (</a:t>
            </a:r>
            <a:r>
              <a:rPr lang="fr-CA" dirty="0" err="1"/>
              <a:t>provinciae</a:t>
            </a:r>
            <a:r>
              <a:rPr lang="fr-CA" dirty="0"/>
              <a:t>)</a:t>
            </a:r>
            <a:endParaRPr lang="en-US" dirty="0"/>
          </a:p>
        </p:txBody>
      </p:sp>
      <p:sp>
        <p:nvSpPr>
          <p:cNvPr id="3" name="Text Placeholder 2"/>
          <p:cNvSpPr>
            <a:spLocks noGrp="1"/>
          </p:cNvSpPr>
          <p:nvPr>
            <p:ph type="body" idx="1"/>
          </p:nvPr>
        </p:nvSpPr>
        <p:spPr/>
        <p:txBody>
          <a:bodyPr>
            <a:normAutofit/>
          </a:bodyPr>
          <a:lstStyle/>
          <a:p>
            <a:pPr lvl="0"/>
            <a:r>
              <a:rPr lang="el-GR" dirty="0">
                <a:latin typeface="Times New Roman"/>
                <a:ea typeface="ＭＳ ゴシック"/>
              </a:rPr>
              <a:t>Επαρχίες (</a:t>
            </a:r>
            <a:r>
              <a:rPr lang="en-US" i="1" dirty="0" err="1">
                <a:ea typeface="ＭＳ ゴシック"/>
              </a:rPr>
              <a:t>provinciae</a:t>
            </a:r>
            <a:r>
              <a:rPr lang="el-GR" dirty="0">
                <a:ea typeface="ＭＳ ゴシック"/>
              </a:rPr>
              <a:t>) = </a:t>
            </a:r>
            <a:r>
              <a:rPr lang="el-GR" dirty="0">
                <a:latin typeface="Times New Roman"/>
                <a:ea typeface="ＭＳ ゴシック"/>
              </a:rPr>
              <a:t>μεγάλες διοικητικές περιφέρειες της ρωμαϊκής αυτοκρατορίας, αντίστοιχες σε έκταση με σύγχρονα κράτη. </a:t>
            </a:r>
          </a:p>
          <a:p>
            <a:pPr lvl="0"/>
            <a:r>
              <a:rPr lang="el-GR" dirty="0">
                <a:latin typeface="Times New Roman"/>
                <a:ea typeface="ＭＳ ゴシック"/>
              </a:rPr>
              <a:t>Σε αυτές εντάσσεται η συντριπτική πλειοψηφία των </a:t>
            </a:r>
            <a:r>
              <a:rPr lang="el-GR" dirty="0" err="1">
                <a:latin typeface="Times New Roman"/>
                <a:ea typeface="ＭＳ ゴシック"/>
              </a:rPr>
              <a:t>κατακτηθέντων</a:t>
            </a:r>
            <a:r>
              <a:rPr lang="el-GR" dirty="0">
                <a:latin typeface="Times New Roman"/>
                <a:ea typeface="ＭＳ ゴシック"/>
              </a:rPr>
              <a:t> από τους Ρωμαίους πόλεων και εκτάσεων της αυτοκρατορίας, που είχαν </a:t>
            </a:r>
            <a:r>
              <a:rPr lang="el-GR" dirty="0" err="1">
                <a:latin typeface="Times New Roman"/>
                <a:ea typeface="ＭＳ ゴシック"/>
              </a:rPr>
              <a:t>υποταγεί</a:t>
            </a:r>
            <a:r>
              <a:rPr lang="el-GR" dirty="0">
                <a:latin typeface="Times New Roman"/>
                <a:ea typeface="ＭＳ ゴシック"/>
              </a:rPr>
              <a:t> με τη δύναμη των όπλων. </a:t>
            </a:r>
          </a:p>
          <a:p>
            <a:pPr lvl="0"/>
            <a:r>
              <a:rPr lang="el-GR" dirty="0">
                <a:latin typeface="Times New Roman"/>
                <a:ea typeface="ＭＳ ゴシック"/>
              </a:rPr>
              <a:t>Οι επαρχίες </a:t>
            </a:r>
            <a:r>
              <a:rPr lang="el-GR" dirty="0" err="1">
                <a:latin typeface="Times New Roman"/>
                <a:ea typeface="ＭＳ ゴシック"/>
              </a:rPr>
              <a:t>υπόκειντο</a:t>
            </a:r>
            <a:r>
              <a:rPr lang="el-GR" dirty="0">
                <a:latin typeface="Times New Roman"/>
                <a:ea typeface="ＭＳ ゴシック"/>
              </a:rPr>
              <a:t> σε φορολόγηση (</a:t>
            </a:r>
            <a:r>
              <a:rPr lang="el-GR" i="1" dirty="0" err="1">
                <a:ea typeface="ＭＳ ゴシック"/>
              </a:rPr>
              <a:t>civitates</a:t>
            </a:r>
            <a:r>
              <a:rPr lang="el-GR" i="1" dirty="0">
                <a:ea typeface="ＭＳ ゴシック"/>
              </a:rPr>
              <a:t> </a:t>
            </a:r>
            <a:r>
              <a:rPr lang="el-GR" i="1" dirty="0" err="1">
                <a:ea typeface="ＭＳ ゴシック"/>
              </a:rPr>
              <a:t>stipendariae</a:t>
            </a:r>
            <a:r>
              <a:rPr lang="el-GR" dirty="0">
                <a:latin typeface="Times New Roman"/>
                <a:ea typeface="ＭＳ ゴシック"/>
              </a:rPr>
              <a:t>) και σε αυτές οι Ρωμαίοι αποστέλλουν κάθε χρόνο Διοικητές (Ανθυπάτους) που επιλέγονται μεταξύ όσων είχαν διατελέσει στο αξίωμα του Υπάτου ή Πραίτορα. </a:t>
            </a:r>
          </a:p>
          <a:p>
            <a:pPr lvl="0"/>
            <a:endParaRPr lang="el-GR" dirty="0">
              <a:latin typeface="Times New Roman"/>
              <a:ea typeface="ＭＳ ゴシック"/>
            </a:endParaRPr>
          </a:p>
          <a:p>
            <a:endParaRPr lang="en-US" dirty="0"/>
          </a:p>
        </p:txBody>
      </p:sp>
    </p:spTree>
    <p:extLst>
      <p:ext uri="{BB962C8B-B14F-4D97-AF65-F5344CB8AC3E}">
        <p14:creationId xmlns:p14="http://schemas.microsoft.com/office/powerpoint/2010/main" val="2289045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Ελληνόφωνες επαρχίες</a:t>
            </a:r>
            <a:endParaRPr lang="en-US" dirty="0"/>
          </a:p>
        </p:txBody>
      </p:sp>
      <p:sp>
        <p:nvSpPr>
          <p:cNvPr id="3" name="Text Placeholder 2"/>
          <p:cNvSpPr>
            <a:spLocks noGrp="1"/>
          </p:cNvSpPr>
          <p:nvPr>
            <p:ph type="body" idx="1"/>
          </p:nvPr>
        </p:nvSpPr>
        <p:spPr/>
        <p:txBody>
          <a:bodyPr>
            <a:normAutofit fontScale="92500" lnSpcReduction="10000"/>
          </a:bodyPr>
          <a:lstStyle/>
          <a:p>
            <a:pPr lvl="0"/>
            <a:r>
              <a:rPr lang="el-GR" dirty="0">
                <a:latin typeface="Times New Roman"/>
                <a:ea typeface="ＭＳ ゴシック"/>
              </a:rPr>
              <a:t>Μακεδονία</a:t>
            </a:r>
            <a:endParaRPr lang="fr-CA" dirty="0">
              <a:latin typeface="Times New Roman"/>
              <a:ea typeface="ＭＳ ゴシック"/>
            </a:endParaRPr>
          </a:p>
          <a:p>
            <a:pPr lvl="0"/>
            <a:r>
              <a:rPr lang="el-GR" dirty="0">
                <a:latin typeface="Times New Roman"/>
                <a:ea typeface="ＭＳ ゴシック"/>
              </a:rPr>
              <a:t>Αχαΐα (περιλαμβάνει μέρος της σημερινής Στερεάς Ελλάδας και την Πελοπόννησο)</a:t>
            </a:r>
            <a:endParaRPr lang="fr-CA" dirty="0">
              <a:latin typeface="Times New Roman"/>
              <a:ea typeface="ＭＳ ゴシック"/>
            </a:endParaRPr>
          </a:p>
          <a:p>
            <a:pPr lvl="0"/>
            <a:r>
              <a:rPr lang="el-GR" dirty="0">
                <a:latin typeface="Times New Roman"/>
                <a:ea typeface="ＭＳ ゴシック"/>
              </a:rPr>
              <a:t> Ήπειρος</a:t>
            </a:r>
            <a:endParaRPr lang="fr-CA" dirty="0">
              <a:latin typeface="Times New Roman"/>
              <a:ea typeface="ＭＳ ゴシック"/>
            </a:endParaRPr>
          </a:p>
          <a:p>
            <a:pPr lvl="0"/>
            <a:r>
              <a:rPr lang="el-GR" dirty="0">
                <a:latin typeface="Times New Roman"/>
                <a:ea typeface="ＭＳ ゴシック"/>
              </a:rPr>
              <a:t>Ασία</a:t>
            </a:r>
            <a:endParaRPr lang="fr-CA" dirty="0">
              <a:latin typeface="Times New Roman"/>
              <a:ea typeface="ＭＳ ゴシック"/>
            </a:endParaRPr>
          </a:p>
          <a:p>
            <a:pPr lvl="0"/>
            <a:r>
              <a:rPr lang="el-GR" dirty="0">
                <a:latin typeface="Times New Roman"/>
                <a:ea typeface="ＭＳ ゴシック"/>
              </a:rPr>
              <a:t>Βιθυνία και Πόντος</a:t>
            </a:r>
            <a:endParaRPr lang="fr-CA" dirty="0">
              <a:latin typeface="Times New Roman"/>
              <a:ea typeface="ＭＳ ゴシック"/>
            </a:endParaRPr>
          </a:p>
          <a:p>
            <a:pPr lvl="0"/>
            <a:r>
              <a:rPr lang="el-GR" dirty="0">
                <a:latin typeface="Times New Roman"/>
                <a:ea typeface="ＭＳ ゴシック"/>
              </a:rPr>
              <a:t>Γαλατία</a:t>
            </a:r>
            <a:endParaRPr lang="fr-CA" dirty="0">
              <a:latin typeface="Times New Roman"/>
              <a:ea typeface="ＭＳ ゴシック"/>
            </a:endParaRPr>
          </a:p>
          <a:p>
            <a:pPr lvl="0"/>
            <a:r>
              <a:rPr lang="el-GR" dirty="0">
                <a:latin typeface="Times New Roman"/>
                <a:ea typeface="ＭＳ ゴシック"/>
              </a:rPr>
              <a:t>Καππαδοκία</a:t>
            </a:r>
            <a:endParaRPr lang="fr-CA" dirty="0">
              <a:latin typeface="Times New Roman"/>
              <a:ea typeface="ＭＳ ゴシック"/>
            </a:endParaRPr>
          </a:p>
          <a:p>
            <a:pPr lvl="0"/>
            <a:r>
              <a:rPr lang="el-GR" dirty="0">
                <a:latin typeface="Times New Roman"/>
                <a:ea typeface="ＭＳ ゴシック"/>
              </a:rPr>
              <a:t>Λυκία και Παμφυλία</a:t>
            </a:r>
            <a:endParaRPr lang="fr-CA" dirty="0">
              <a:latin typeface="Times New Roman"/>
              <a:ea typeface="ＭＳ ゴシック"/>
            </a:endParaRPr>
          </a:p>
          <a:p>
            <a:pPr lvl="0"/>
            <a:r>
              <a:rPr lang="el-GR" dirty="0">
                <a:latin typeface="Times New Roman"/>
                <a:ea typeface="ＭＳ ゴシック"/>
              </a:rPr>
              <a:t>Κιλικία</a:t>
            </a:r>
            <a:endParaRPr lang="fr-CA" dirty="0">
              <a:latin typeface="Times New Roman"/>
              <a:ea typeface="ＭＳ ゴシック"/>
            </a:endParaRPr>
          </a:p>
          <a:p>
            <a:pPr lvl="0"/>
            <a:r>
              <a:rPr lang="el-GR" dirty="0">
                <a:latin typeface="Times New Roman"/>
                <a:ea typeface="ＭＳ ゴシック"/>
              </a:rPr>
              <a:t>Συρία</a:t>
            </a:r>
            <a:endParaRPr lang="fr-CA" dirty="0">
              <a:latin typeface="Times New Roman"/>
              <a:ea typeface="ＭＳ ゴシック"/>
            </a:endParaRPr>
          </a:p>
          <a:p>
            <a:pPr lvl="0"/>
            <a:r>
              <a:rPr lang="el-GR" dirty="0">
                <a:latin typeface="Times New Roman"/>
                <a:ea typeface="ＭＳ ゴシック"/>
              </a:rPr>
              <a:t>Αίγυπτος</a:t>
            </a:r>
            <a:endParaRPr lang="fr-CA" dirty="0">
              <a:latin typeface="Times New Roman"/>
              <a:ea typeface="ＭＳ ゴシック"/>
            </a:endParaRPr>
          </a:p>
          <a:p>
            <a:pPr lvl="0"/>
            <a:r>
              <a:rPr lang="el-GR" dirty="0">
                <a:latin typeface="Times New Roman"/>
                <a:ea typeface="ＭＳ ゴシック"/>
              </a:rPr>
              <a:t> Κρήτη και Κυρηναϊκή.</a:t>
            </a:r>
            <a:r>
              <a:rPr lang="el-GR" dirty="0">
                <a:ea typeface="ＭＳ ゴシック"/>
              </a:rPr>
              <a:t> </a:t>
            </a:r>
          </a:p>
          <a:p>
            <a:endParaRPr lang="en-US" dirty="0"/>
          </a:p>
        </p:txBody>
      </p:sp>
    </p:spTree>
    <p:extLst>
      <p:ext uri="{BB962C8B-B14F-4D97-AF65-F5344CB8AC3E}">
        <p14:creationId xmlns:p14="http://schemas.microsoft.com/office/powerpoint/2010/main" val="3591615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descr="1732px-Roman_provinces_traja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370563"/>
            <a:ext cx="9953677" cy="5689457"/>
          </a:xfrm>
          <a:prstGeom prst="rect">
            <a:avLst/>
          </a:prstGeom>
        </p:spPr>
      </p:pic>
    </p:spTree>
    <p:extLst>
      <p:ext uri="{BB962C8B-B14F-4D97-AF65-F5344CB8AC3E}">
        <p14:creationId xmlns:p14="http://schemas.microsoft.com/office/powerpoint/2010/main" val="135035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i="1" err="1"/>
              <a:t>Civitates</a:t>
            </a:r>
            <a:r>
              <a:rPr lang="en-US" i="1"/>
              <a:t> </a:t>
            </a:r>
            <a:r>
              <a:rPr lang="en-US" i="1" err="1"/>
              <a:t>liberae</a:t>
            </a:r>
            <a:r>
              <a:rPr lang="en-US" i="1"/>
              <a:t> - </a:t>
            </a:r>
            <a:r>
              <a:rPr lang="en-US" i="1" err="1"/>
              <a:t>foederatae</a:t>
            </a:r>
            <a:r>
              <a:rPr lang="en-US"/>
              <a:t> </a:t>
            </a:r>
            <a:endParaRPr lang="en-US" dirty="0"/>
          </a:p>
        </p:txBody>
      </p:sp>
      <p:graphicFrame>
        <p:nvGraphicFramePr>
          <p:cNvPr id="5" name="Text Placeholder 2">
            <a:extLst>
              <a:ext uri="{FF2B5EF4-FFF2-40B4-BE49-F238E27FC236}">
                <a16:creationId xmlns:a16="http://schemas.microsoft.com/office/drawing/2014/main" id="{22835C21-4343-4473-BE72-9F7573CC6E0B}"/>
              </a:ext>
            </a:extLst>
          </p:cNvPr>
          <p:cNvGraphicFramePr/>
          <p:nvPr>
            <p:extLst>
              <p:ext uri="{D42A27DB-BD31-4B8C-83A1-F6EECF244321}">
                <p14:modId xmlns:p14="http://schemas.microsoft.com/office/powerpoint/2010/main" val="247846830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73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algn="ctr"/>
            <a:r>
              <a:rPr lang="el-GR" dirty="0"/>
              <a:t>Πόλεις ρωμαϊκής αυτοκρατορίας</a:t>
            </a:r>
            <a:endParaRPr lang="en-US" dirty="0"/>
          </a:p>
        </p:txBody>
      </p:sp>
      <p:graphicFrame>
        <p:nvGraphicFramePr>
          <p:cNvPr id="5" name="Text Placeholder 2">
            <a:extLst>
              <a:ext uri="{FF2B5EF4-FFF2-40B4-BE49-F238E27FC236}">
                <a16:creationId xmlns:a16="http://schemas.microsoft.com/office/drawing/2014/main" id="{BECD47E0-A6A3-4291-B157-5CECABA573C5}"/>
              </a:ext>
            </a:extLst>
          </p:cNvPr>
          <p:cNvGraphicFramePr/>
          <p:nvPr>
            <p:extLst>
              <p:ext uri="{D42A27DB-BD31-4B8C-83A1-F6EECF244321}">
                <p14:modId xmlns:p14="http://schemas.microsoft.com/office/powerpoint/2010/main" val="329069126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043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algn="ctr" rtl="0"/>
            <a:r>
              <a:rPr lang="el-GR" b="1" i="0" u="none" strike="noStrike" baseline="0" dirty="0"/>
              <a:t>Μορφή ρωμαϊκού πολιτεύματος</a:t>
            </a:r>
          </a:p>
        </p:txBody>
      </p:sp>
      <p:graphicFrame>
        <p:nvGraphicFramePr>
          <p:cNvPr id="5" name="Text Placeholder 2">
            <a:extLst>
              <a:ext uri="{FF2B5EF4-FFF2-40B4-BE49-F238E27FC236}">
                <a16:creationId xmlns:a16="http://schemas.microsoft.com/office/drawing/2014/main" id="{6BA55EAB-1D9E-47AF-A8ED-8CFADE5CD54B}"/>
              </a:ext>
            </a:extLst>
          </p:cNvPr>
          <p:cNvGraphicFramePr/>
          <p:nvPr>
            <p:extLst>
              <p:ext uri="{D42A27DB-BD31-4B8C-83A1-F6EECF244321}">
                <p14:modId xmlns:p14="http://schemas.microsoft.com/office/powerpoint/2010/main" val="388247103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4754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rmAutofit/>
          </a:bodyPr>
          <a:lstStyle/>
          <a:p>
            <a:r>
              <a:rPr lang="mr-IN"/>
              <a:t>“</a:t>
            </a:r>
            <a:r>
              <a:rPr lang="en-US" i="1"/>
              <a:t>Senatus </a:t>
            </a:r>
            <a:r>
              <a:rPr lang="en-US" i="1" err="1"/>
              <a:t>Populus</a:t>
            </a:r>
            <a:r>
              <a:rPr lang="en-US" i="1"/>
              <a:t> </a:t>
            </a:r>
            <a:r>
              <a:rPr lang="en-US" i="1" err="1"/>
              <a:t>Que</a:t>
            </a:r>
            <a:r>
              <a:rPr lang="en-US" i="1"/>
              <a:t> </a:t>
            </a:r>
            <a:r>
              <a:rPr lang="en-US" i="1" err="1"/>
              <a:t>Romanus</a:t>
            </a:r>
            <a:r>
              <a:rPr lang="en-US" i="1"/>
              <a:t> </a:t>
            </a:r>
            <a:r>
              <a:rPr lang="el-GR" i="1"/>
              <a:t>” </a:t>
            </a:r>
            <a:endParaRPr lang="en-US" dirty="0"/>
          </a:p>
        </p:txBody>
      </p:sp>
      <p:pic>
        <p:nvPicPr>
          <p:cNvPr id="4" name="Content Placeholder 3" descr="Spqrstone.jpg">
            <a:extLst>
              <a:ext uri="{FF2B5EF4-FFF2-40B4-BE49-F238E27FC236}">
                <a16:creationId xmlns:a16="http://schemas.microsoft.com/office/drawing/2014/main" id="{F11AC7E2-B291-CE48-A8A3-5922B40C30C8}"/>
              </a:ext>
            </a:extLst>
          </p:cNvPr>
          <p:cNvPicPr>
            <a:picLocks noChangeAspect="1"/>
          </p:cNvPicPr>
          <p:nvPr/>
        </p:nvPicPr>
        <p:blipFill>
          <a:blip r:embed="rId2">
            <a:extLst>
              <a:ext uri="{28A0092B-C50C-407E-A947-70E740481C1C}">
                <a14:useLocalDpi xmlns:a14="http://schemas.microsoft.com/office/drawing/2010/main" val="0"/>
              </a:ext>
            </a:extLst>
          </a:blip>
          <a:srcRect l="2633" r="2633"/>
          <a:stretch>
            <a:fillRect/>
          </a:stretch>
        </p:blipFill>
        <p:spPr>
          <a:xfrm>
            <a:off x="2971800" y="2012503"/>
            <a:ext cx="5715000" cy="3136993"/>
          </a:xfrm>
          <a:prstGeom prst="rect">
            <a:avLst/>
          </a:prstGeom>
          <a:noFill/>
        </p:spPr>
      </p:pic>
      <p:sp>
        <p:nvSpPr>
          <p:cNvPr id="3" name="Text Placeholder 2"/>
          <p:cNvSpPr>
            <a:spLocks noGrp="1"/>
          </p:cNvSpPr>
          <p:nvPr>
            <p:ph type="body" sz="half" idx="2"/>
          </p:nvPr>
        </p:nvSpPr>
        <p:spPr>
          <a:xfrm>
            <a:off x="457201" y="2130552"/>
            <a:ext cx="2139696" cy="4243615"/>
          </a:xfrm>
        </p:spPr>
        <p:txBody>
          <a:bodyPr>
            <a:normAutofit lnSpcReduction="10000"/>
          </a:bodyPr>
          <a:lstStyle/>
          <a:p>
            <a:pPr marL="285750" lvl="0" indent="-285750">
              <a:buFont typeface="Arial" panose="020B0604020202020204" pitchFamily="34" charset="0"/>
              <a:buChar char="•"/>
            </a:pPr>
            <a:r>
              <a:rPr lang="mr-IN" dirty="0"/>
              <a:t> </a:t>
            </a:r>
            <a:r>
              <a:rPr lang="el-GR" dirty="0"/>
              <a:t>(Σύγκλητος Και Ρωμαϊκός Λαός) </a:t>
            </a:r>
          </a:p>
          <a:p>
            <a:pPr marL="285750" lvl="0" indent="-285750">
              <a:buFont typeface="Arial" panose="020B0604020202020204" pitchFamily="34" charset="0"/>
              <a:buChar char="•"/>
            </a:pPr>
            <a:r>
              <a:rPr lang="el-GR" dirty="0"/>
              <a:t>Το ακρωνύμιο </a:t>
            </a:r>
            <a:r>
              <a:rPr lang="en-US" i="1" dirty="0"/>
              <a:t>S.P.Q.R</a:t>
            </a:r>
            <a:r>
              <a:rPr lang="el-GR" i="1" dirty="0"/>
              <a:t>.</a:t>
            </a:r>
            <a:r>
              <a:rPr lang="el-GR" dirty="0"/>
              <a:t> θα κοσμήσει επί μακρόν τις δημόσιες επιγραφές και τα εμβλήματα του ρωμαϊκού στρατού </a:t>
            </a:r>
          </a:p>
          <a:p>
            <a:pPr marL="285750" lvl="0" indent="-285750">
              <a:buFont typeface="Arial" panose="020B0604020202020204" pitchFamily="34" charset="0"/>
              <a:buChar char="•"/>
            </a:pPr>
            <a:r>
              <a:rPr lang="el-GR" dirty="0"/>
              <a:t>Ακόμα και κατά την περίοδο της Ηγεμονίας, καθώς ο Αυτοκράτορας θεωρείται εκπρόσωπος του ρωμαϊκού λαού. </a:t>
            </a:r>
          </a:p>
          <a:p>
            <a:pPr marL="285750" lvl="0" indent="-285750">
              <a:buFont typeface="Arial" panose="020B0604020202020204" pitchFamily="34" charset="0"/>
              <a:buChar char="•"/>
            </a:pPr>
            <a:r>
              <a:rPr lang="el-GR" dirty="0"/>
              <a:t>Σήμερα, αποτελεί το επίσημο σύμβολο του σύγχρονου Δήμου της Ρώμης.</a:t>
            </a:r>
          </a:p>
          <a:p>
            <a:endParaRPr lang="en-US" dirty="0"/>
          </a:p>
        </p:txBody>
      </p:sp>
    </p:spTree>
    <p:extLst>
      <p:ext uri="{BB962C8B-B14F-4D97-AF65-F5344CB8AC3E}">
        <p14:creationId xmlns:p14="http://schemas.microsoft.com/office/powerpoint/2010/main" val="698940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lvl="0">
              <a:lnSpc>
                <a:spcPct val="90000"/>
              </a:lnSpc>
            </a:pPr>
            <a:r>
              <a:rPr lang="el-GR" sz="3100"/>
              <a:t>Πολύβιος (</a:t>
            </a:r>
            <a:r>
              <a:rPr lang="el-GR" sz="3100" i="1"/>
              <a:t>Ιστορίες)</a:t>
            </a:r>
            <a:r>
              <a:rPr lang="el-GR" sz="3100"/>
              <a:t> </a:t>
            </a:r>
            <a:br>
              <a:rPr lang="el-GR" sz="3100"/>
            </a:br>
            <a:endParaRPr lang="en-US" sz="3100"/>
          </a:p>
        </p:txBody>
      </p:sp>
      <p:sp>
        <p:nvSpPr>
          <p:cNvPr id="3" name="Text Placeholder 2"/>
          <p:cNvSpPr>
            <a:spLocks noGrp="1"/>
          </p:cNvSpPr>
          <p:nvPr>
            <p:ph sz="half" idx="1"/>
          </p:nvPr>
        </p:nvSpPr>
        <p:spPr>
          <a:xfrm>
            <a:off x="457200" y="1673352"/>
            <a:ext cx="4038600" cy="4718304"/>
          </a:xfrm>
        </p:spPr>
        <p:txBody>
          <a:bodyPr>
            <a:normAutofit/>
          </a:bodyPr>
          <a:lstStyle/>
          <a:p>
            <a:pPr lvl="0">
              <a:lnSpc>
                <a:spcPct val="90000"/>
              </a:lnSpc>
            </a:pPr>
            <a:r>
              <a:rPr lang="en-US" sz="1800" i="1" dirty="0"/>
              <a:t>Res Publica:</a:t>
            </a:r>
            <a:r>
              <a:rPr lang="el-GR" sz="1800" dirty="0"/>
              <a:t> στοιχεία </a:t>
            </a:r>
          </a:p>
          <a:p>
            <a:pPr lvl="1">
              <a:lnSpc>
                <a:spcPct val="90000"/>
              </a:lnSpc>
            </a:pPr>
            <a:r>
              <a:rPr lang="el-GR" sz="1800" dirty="0"/>
              <a:t>βασιλείας (η εξουσία των αρχόντων), </a:t>
            </a:r>
          </a:p>
          <a:p>
            <a:pPr lvl="1">
              <a:lnSpc>
                <a:spcPct val="90000"/>
              </a:lnSpc>
            </a:pPr>
            <a:r>
              <a:rPr lang="el-GR" sz="1800" dirty="0"/>
              <a:t>ολιγαρχίας (η Σύγκλητος) </a:t>
            </a:r>
          </a:p>
          <a:p>
            <a:pPr lvl="1">
              <a:lnSpc>
                <a:spcPct val="90000"/>
              </a:lnSpc>
            </a:pPr>
            <a:r>
              <a:rPr lang="el-GR" sz="1800" dirty="0"/>
              <a:t>δημοκρατίας (οι λαϊκές συνελεύσεις).</a:t>
            </a:r>
          </a:p>
          <a:p>
            <a:pPr lvl="0">
              <a:lnSpc>
                <a:spcPct val="90000"/>
              </a:lnSpc>
            </a:pPr>
            <a:r>
              <a:rPr lang="el-GR" sz="1800" dirty="0"/>
              <a:t> Αποδίδει στον συνδυασμό αυτό την μακρά σταθερότητα του ρωμαϊκού πολιτεύματος. </a:t>
            </a:r>
          </a:p>
          <a:p>
            <a:pPr lvl="0">
              <a:lnSpc>
                <a:spcPct val="90000"/>
              </a:lnSpc>
            </a:pPr>
            <a:r>
              <a:rPr lang="el-GR" sz="1800" dirty="0"/>
              <a:t>Η λειτουργία των λαϊκών συνελεύσεων και το εκλογικό σύστημα κατά την ψήφιση νόμων και την ανάδειξη αρχόντων, είναι έτσι ρυθμισμένα, ώστε να επιτρέπουν στη Σύγκλητο και τις ανώτερες τάξεις της Ρώμης να ελέγχουν το τελικό αποτέλεσμα. </a:t>
            </a:r>
          </a:p>
          <a:p>
            <a:pPr>
              <a:lnSpc>
                <a:spcPct val="90000"/>
              </a:lnSpc>
            </a:pPr>
            <a:endParaRPr lang="en-US" sz="1800" dirty="0"/>
          </a:p>
        </p:txBody>
      </p:sp>
      <p:pic>
        <p:nvPicPr>
          <p:cNvPr id="5" name="Picture 4" descr="Diagram&#10;&#10;Description automatically generated">
            <a:extLst>
              <a:ext uri="{FF2B5EF4-FFF2-40B4-BE49-F238E27FC236}">
                <a16:creationId xmlns:a16="http://schemas.microsoft.com/office/drawing/2014/main" id="{2D31109F-6A9D-1345-8E66-4A45ED7BC116}"/>
              </a:ext>
            </a:extLst>
          </p:cNvPr>
          <p:cNvPicPr>
            <a:picLocks noChangeAspect="1"/>
          </p:cNvPicPr>
          <p:nvPr/>
        </p:nvPicPr>
        <p:blipFill rotWithShape="1">
          <a:blip r:embed="rId2"/>
          <a:srcRect t="9248" r="-3" b="13721"/>
          <a:stretch/>
        </p:blipFill>
        <p:spPr>
          <a:xfrm>
            <a:off x="4648200" y="1673352"/>
            <a:ext cx="4038600" cy="4718304"/>
          </a:xfrm>
          <a:prstGeom prst="rect">
            <a:avLst/>
          </a:prstGeom>
          <a:noFill/>
        </p:spPr>
      </p:pic>
    </p:spTree>
    <p:extLst>
      <p:ext uri="{BB962C8B-B14F-4D97-AF65-F5344CB8AC3E}">
        <p14:creationId xmlns:p14="http://schemas.microsoft.com/office/powerpoint/2010/main" val="4035525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rmAutofit/>
          </a:bodyPr>
          <a:lstStyle/>
          <a:p>
            <a:pPr rtl="0"/>
            <a:r>
              <a:rPr lang="el-GR" b="1" i="0" u="none" strike="noStrike" baseline="0"/>
              <a:t>Η Σύγκλητος</a:t>
            </a:r>
          </a:p>
        </p:txBody>
      </p:sp>
      <p:pic>
        <p:nvPicPr>
          <p:cNvPr id="4" name="Content Placeholder 3" descr="latest.jpg">
            <a:extLst>
              <a:ext uri="{FF2B5EF4-FFF2-40B4-BE49-F238E27FC236}">
                <a16:creationId xmlns:a16="http://schemas.microsoft.com/office/drawing/2014/main" id="{DB75476B-47B0-774A-8576-4D777F8F02EF}"/>
              </a:ext>
            </a:extLst>
          </p:cNvPr>
          <p:cNvPicPr>
            <a:picLocks noChangeAspect="1"/>
          </p:cNvPicPr>
          <p:nvPr/>
        </p:nvPicPr>
        <p:blipFill rotWithShape="1">
          <a:blip r:embed="rId2">
            <a:extLst>
              <a:ext uri="{28A0092B-C50C-407E-A947-70E740481C1C}">
                <a14:useLocalDpi xmlns:a14="http://schemas.microsoft.com/office/drawing/2010/main" val="0"/>
              </a:ext>
            </a:extLst>
          </a:blip>
          <a:srcRect l="1240" r="24732" b="-3"/>
          <a:stretch/>
        </p:blipFill>
        <p:spPr>
          <a:xfrm>
            <a:off x="2971800" y="792080"/>
            <a:ext cx="5715000" cy="5577840"/>
          </a:xfrm>
          <a:prstGeom prst="rect">
            <a:avLst/>
          </a:prstGeom>
          <a:noFill/>
        </p:spPr>
      </p:pic>
      <p:sp>
        <p:nvSpPr>
          <p:cNvPr id="3" name="Text Placeholder 2"/>
          <p:cNvSpPr>
            <a:spLocks noGrp="1"/>
          </p:cNvSpPr>
          <p:nvPr>
            <p:ph type="body" sz="half" idx="2"/>
          </p:nvPr>
        </p:nvSpPr>
        <p:spPr>
          <a:xfrm>
            <a:off x="457201" y="2130552"/>
            <a:ext cx="2139696" cy="4243615"/>
          </a:xfrm>
        </p:spPr>
        <p:txBody>
          <a:bodyPr>
            <a:normAutofit lnSpcReduction="10000"/>
          </a:bodyPr>
          <a:lstStyle/>
          <a:p>
            <a:pPr marL="171450" lvl="0" indent="-171450" rtl="0">
              <a:lnSpc>
                <a:spcPct val="90000"/>
              </a:lnSpc>
              <a:buFont typeface="Arial" panose="020B0604020202020204" pitchFamily="34" charset="0"/>
              <a:buChar char="•"/>
            </a:pPr>
            <a:r>
              <a:rPr lang="el-GR" sz="1200" b="0" i="0" u="none" strike="noStrike" baseline="0" dirty="0"/>
              <a:t>Από τα σημαντικότερα και μακροβιότερα πολυμελή όργανα της αρχαιότητας. Από την ίδρυση της Ρώμης έως τα τέλη της αυτοκρατορίας (τον 7</a:t>
            </a:r>
            <a:r>
              <a:rPr lang="el-GR" sz="1200" b="0" i="0" u="none" strike="noStrike" baseline="30000" dirty="0"/>
              <a:t>ο</a:t>
            </a:r>
            <a:r>
              <a:rPr lang="el-GR" sz="1200" b="0" i="0" u="none" strike="noStrike" baseline="0" dirty="0"/>
              <a:t> μ.Χ. αιώνα για τη Δύση και έως το τέλος του Βυζαντίου στην Ανατολή). </a:t>
            </a:r>
          </a:p>
          <a:p>
            <a:pPr marL="171450" lvl="0" indent="-171450" rtl="0">
              <a:lnSpc>
                <a:spcPct val="90000"/>
              </a:lnSpc>
              <a:buFont typeface="Arial" panose="020B0604020202020204" pitchFamily="34" charset="0"/>
              <a:buChar char="•"/>
            </a:pPr>
            <a:r>
              <a:rPr lang="el-GR" sz="1200" b="0" i="0" u="none" strike="noStrike" baseline="0" dirty="0"/>
              <a:t>Την περίοδο της </a:t>
            </a:r>
            <a:r>
              <a:rPr lang="en-US" sz="1200" b="0" i="1" u="none" strike="noStrike" baseline="0" dirty="0"/>
              <a:t>Res publica</a:t>
            </a:r>
            <a:r>
              <a:rPr lang="el-GR" sz="1200" b="0" i="0" u="none" strike="noStrike" baseline="0" dirty="0"/>
              <a:t> είναι το κυρίαρχο σώμα της δημόσιας ζωής στη Ρώμη. </a:t>
            </a:r>
          </a:p>
          <a:p>
            <a:pPr marL="171450" lvl="0" indent="-171450" rtl="0">
              <a:lnSpc>
                <a:spcPct val="90000"/>
              </a:lnSpc>
              <a:buFont typeface="Arial" panose="020B0604020202020204" pitchFamily="34" charset="0"/>
              <a:buChar char="•"/>
            </a:pPr>
            <a:r>
              <a:rPr lang="el-GR" sz="1200" b="0" i="0" u="none" strike="noStrike" baseline="0" dirty="0"/>
              <a:t>Αν και επισήμως ο ρόλος της είναι κυρίως συμβουλευτικός προς τα άλλα όργανα του κράτους, αποτελεί τον ουσιαστικό ρυθμιστή του πολιτεύματος</a:t>
            </a:r>
          </a:p>
          <a:p>
            <a:pPr marL="171450" lvl="0" indent="-171450" rtl="0">
              <a:lnSpc>
                <a:spcPct val="90000"/>
              </a:lnSpc>
              <a:buFont typeface="Arial" panose="020B0604020202020204" pitchFamily="34" charset="0"/>
              <a:buChar char="•"/>
            </a:pPr>
            <a:r>
              <a:rPr lang="el-GR" sz="1200" b="0" i="0" u="none" strike="noStrike" baseline="0" dirty="0"/>
              <a:t> Μεγάλο κύρος (</a:t>
            </a:r>
            <a:r>
              <a:rPr lang="en-US" sz="1200" b="0" i="1" u="none" strike="noStrike" baseline="0" dirty="0" err="1"/>
              <a:t>auctoritas</a:t>
            </a:r>
            <a:r>
              <a:rPr lang="el-GR" sz="1200" b="0" i="0" u="none" strike="noStrike" baseline="0" dirty="0"/>
              <a:t>) και σεβασμό στη ρωμαϊκή κοινωνία, χάρις τον αποτελεσματικό χειρισμό κρίσεων, όπως η πολιορκία της Ρώμης από τον Αννίβα. </a:t>
            </a:r>
          </a:p>
        </p:txBody>
      </p:sp>
    </p:spTree>
    <p:extLst>
      <p:ext uri="{BB962C8B-B14F-4D97-AF65-F5344CB8AC3E}">
        <p14:creationId xmlns:p14="http://schemas.microsoft.com/office/powerpoint/2010/main" val="3418518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931"/>
          </a:xfrm>
        </p:spPr>
        <p:txBody>
          <a:bodyPr>
            <a:noAutofit/>
          </a:bodyPr>
          <a:lstStyle/>
          <a:p>
            <a:pPr algn="ctr"/>
            <a:r>
              <a:rPr lang="fr-CA" sz="3200" dirty="0" err="1"/>
              <a:t>Curia</a:t>
            </a:r>
            <a:r>
              <a:rPr lang="fr-CA" sz="3200" dirty="0"/>
              <a:t> Julia, </a:t>
            </a:r>
            <a:r>
              <a:rPr lang="el-GR" sz="3200" dirty="0"/>
              <a:t>Η ρωμαϊκή Σύγκλητος</a:t>
            </a:r>
            <a:endParaRPr lang="en-US" sz="3200" dirty="0"/>
          </a:p>
        </p:txBody>
      </p:sp>
      <p:sp>
        <p:nvSpPr>
          <p:cNvPr id="3" name="Content Placeholder 2"/>
          <p:cNvSpPr>
            <a:spLocks noGrp="1"/>
          </p:cNvSpPr>
          <p:nvPr>
            <p:ph idx="1"/>
          </p:nvPr>
        </p:nvSpPr>
        <p:spPr/>
        <p:txBody>
          <a:bodyPr/>
          <a:lstStyle/>
          <a:p>
            <a:endParaRPr lang="en-US"/>
          </a:p>
        </p:txBody>
      </p:sp>
      <p:pic>
        <p:nvPicPr>
          <p:cNvPr id="5" name="Picture 4" descr="49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8213"/>
            <a:ext cx="9144000" cy="6079787"/>
          </a:xfrm>
          <a:prstGeom prst="rect">
            <a:avLst/>
          </a:prstGeom>
        </p:spPr>
      </p:pic>
    </p:spTree>
    <p:extLst>
      <p:ext uri="{BB962C8B-B14F-4D97-AF65-F5344CB8AC3E}">
        <p14:creationId xmlns:p14="http://schemas.microsoft.com/office/powerpoint/2010/main" val="343056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l-GR" sz="3700" b="1" i="0" u="none" strike="noStrike" baseline="0"/>
              <a:t>Αρχές του ρωμαϊκού πολιτεύματος. </a:t>
            </a:r>
          </a:p>
        </p:txBody>
      </p:sp>
      <p:pic>
        <p:nvPicPr>
          <p:cNvPr id="5" name="Picture 4" descr="A view of a city&#10;&#10;Description automatically generated">
            <a:extLst>
              <a:ext uri="{FF2B5EF4-FFF2-40B4-BE49-F238E27FC236}">
                <a16:creationId xmlns:a16="http://schemas.microsoft.com/office/drawing/2014/main" id="{A227AB38-6021-834D-AC82-DEF29BDC5B9F}"/>
              </a:ext>
            </a:extLst>
          </p:cNvPr>
          <p:cNvPicPr>
            <a:picLocks noChangeAspect="1"/>
          </p:cNvPicPr>
          <p:nvPr/>
        </p:nvPicPr>
        <p:blipFill rotWithShape="1">
          <a:blip r:embed="rId2"/>
          <a:srcRect l="12788" r="31789" b="-2"/>
          <a:stretch/>
        </p:blipFill>
        <p:spPr>
          <a:xfrm>
            <a:off x="457200" y="1673352"/>
            <a:ext cx="4038600" cy="4718304"/>
          </a:xfrm>
          <a:prstGeom prst="rect">
            <a:avLst/>
          </a:prstGeom>
          <a:noFill/>
        </p:spPr>
      </p:pic>
      <p:sp>
        <p:nvSpPr>
          <p:cNvPr id="3" name="Text Placeholder 2"/>
          <p:cNvSpPr>
            <a:spLocks noGrp="1"/>
          </p:cNvSpPr>
          <p:nvPr>
            <p:ph sz="half" idx="2"/>
          </p:nvPr>
        </p:nvSpPr>
        <p:spPr>
          <a:xfrm>
            <a:off x="4648200" y="1673352"/>
            <a:ext cx="4038600" cy="4718304"/>
          </a:xfrm>
        </p:spPr>
        <p:txBody>
          <a:bodyPr>
            <a:normAutofit/>
          </a:bodyPr>
          <a:lstStyle/>
          <a:p>
            <a:pPr lvl="0" rtl="0">
              <a:lnSpc>
                <a:spcPct val="90000"/>
              </a:lnSpc>
            </a:pPr>
            <a:r>
              <a:rPr lang="el-GR" sz="1500" b="0" i="0" u="none" strike="noStrike" baseline="0"/>
              <a:t>Δεν υπάρχει γραπτό “σύνταγμα” στη Ρώμη.</a:t>
            </a:r>
          </a:p>
          <a:p>
            <a:pPr lvl="0" rtl="0">
              <a:lnSpc>
                <a:spcPct val="90000"/>
              </a:lnSpc>
            </a:pPr>
            <a:r>
              <a:rPr lang="el-GR" sz="1500" b="0" i="0" u="none" strike="noStrike" baseline="0"/>
              <a:t>Η δομή και λειτουργία της </a:t>
            </a:r>
            <a:r>
              <a:rPr lang="en-US" sz="1500" b="0" i="1" u="none" strike="noStrike" baseline="0"/>
              <a:t>Res publica</a:t>
            </a:r>
            <a:r>
              <a:rPr lang="el-GR" sz="1500" b="0" i="0" u="none" strike="noStrike" baseline="0"/>
              <a:t> καθορίζεται από </a:t>
            </a:r>
            <a:r>
              <a:rPr lang="el-GR" sz="1500" b="1" i="0" u="none" strike="noStrike" baseline="0"/>
              <a:t>άγραφες εθιμικές αρχές </a:t>
            </a:r>
            <a:r>
              <a:rPr lang="el-GR" sz="1500" b="0" i="0" u="none" strike="noStrike" baseline="0"/>
              <a:t>που έχουν διαμορφωθεί κατά τη διάρκεια πολλών γενεών. </a:t>
            </a:r>
          </a:p>
          <a:p>
            <a:pPr lvl="0" rtl="0">
              <a:lnSpc>
                <a:spcPct val="90000"/>
              </a:lnSpc>
            </a:pPr>
            <a:r>
              <a:rPr lang="el-GR" sz="1500" b="0" i="0" u="none" strike="noStrike" baseline="0"/>
              <a:t>Ως ευρύτερα γνωστές μεταξύ των Ρωμαίων πολιτών γίνονται κοινά σεβαστές με την εξαίρεση περιπτώσεων θεσμικών παρεκτροπών.</a:t>
            </a:r>
          </a:p>
          <a:p>
            <a:pPr lvl="0" rtl="0">
              <a:lnSpc>
                <a:spcPct val="90000"/>
              </a:lnSpc>
            </a:pPr>
            <a:r>
              <a:rPr lang="el-GR" sz="1500" b="0" i="0" u="none" strike="noStrike" baseline="0"/>
              <a:t>Οι αρχές αυτές οριοθετούν την εξουσία κάθε δημοσίου οργάνου, χαράσσουν τα όρια του δημοσίου χώρου σε συνάρτηση με επιμέρους δημόσιες εξουσίες, προσδιορίζουν τα καθήκοντα των αρχόντων, τον τρόπο λειτουργίας του πολιτεύματος και αποδίδουν στο ρωμαϊκό λαό συγκεκριμένες ιδιότητες, ως φορέα εξουσιών με αξιώσεις παγκόσμιας κυριαρχίας. </a:t>
            </a:r>
          </a:p>
        </p:txBody>
      </p:sp>
    </p:spTree>
    <p:extLst>
      <p:ext uri="{BB962C8B-B14F-4D97-AF65-F5344CB8AC3E}">
        <p14:creationId xmlns:p14="http://schemas.microsoft.com/office/powerpoint/2010/main" val="4015434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algn="ctr" rtl="0"/>
            <a:r>
              <a:rPr lang="el-GR" b="1" i="0" u="none" strike="noStrike" baseline="0" dirty="0"/>
              <a:t>Συγκρότηση Συγκλήτου</a:t>
            </a:r>
            <a:endParaRPr lang="el-GR" b="0" i="0" u="none" strike="noStrike" baseline="0" dirty="0"/>
          </a:p>
        </p:txBody>
      </p:sp>
      <p:sp>
        <p:nvSpPr>
          <p:cNvPr id="3" name="Text Placeholder 2"/>
          <p:cNvSpPr>
            <a:spLocks noGrp="1"/>
          </p:cNvSpPr>
          <p:nvPr>
            <p:ph sz="half" idx="1"/>
          </p:nvPr>
        </p:nvSpPr>
        <p:spPr>
          <a:xfrm>
            <a:off x="457200" y="1673352"/>
            <a:ext cx="4038600" cy="4718304"/>
          </a:xfrm>
        </p:spPr>
        <p:txBody>
          <a:bodyPr>
            <a:normAutofit/>
          </a:bodyPr>
          <a:lstStyle/>
          <a:p>
            <a:pPr lvl="0" rtl="0">
              <a:lnSpc>
                <a:spcPct val="90000"/>
              </a:lnSpc>
            </a:pPr>
            <a:r>
              <a:rPr lang="el-GR" sz="1300" b="0" i="0" u="none" strike="noStrike" baseline="0" dirty="0"/>
              <a:t>Ανάγεται στο </a:t>
            </a:r>
            <a:r>
              <a:rPr lang="el-GR" sz="1300" b="1" i="0" u="none" strike="noStrike" baseline="0" dirty="0"/>
              <a:t>Ρωμύλο</a:t>
            </a:r>
            <a:r>
              <a:rPr lang="el-GR" sz="1300" b="0" i="0" u="none" strike="noStrike" baseline="0" dirty="0"/>
              <a:t>: όρισε τα 300 μέλη του συμβουλίου του από τους επικεφαλής των γενών, που έκτοτε ονομάζονται </a:t>
            </a:r>
            <a:r>
              <a:rPr lang="en-US" sz="1300" b="1" i="1" u="none" strike="noStrike" baseline="0" dirty="0" err="1"/>
              <a:t>Patres</a:t>
            </a:r>
            <a:r>
              <a:rPr lang="el-GR" sz="1300" b="0" i="1" u="none" strike="noStrike" baseline="0" dirty="0"/>
              <a:t> </a:t>
            </a:r>
            <a:r>
              <a:rPr lang="el-GR" sz="1300" b="0" i="0" u="none" strike="noStrike" baseline="0" dirty="0"/>
              <a:t>(πατέρες του έθνους). </a:t>
            </a:r>
          </a:p>
          <a:p>
            <a:pPr lvl="0" rtl="0">
              <a:lnSpc>
                <a:spcPct val="90000"/>
              </a:lnSpc>
            </a:pPr>
            <a:r>
              <a:rPr lang="el-GR" sz="1300" b="0" i="0" u="none" strike="noStrike" baseline="0" dirty="0"/>
              <a:t>Οι Συγκλητικοί αποτελούν μία κλειστή ομάδα που συγκεντρώνει τα </a:t>
            </a:r>
            <a:r>
              <a:rPr lang="el-GR" sz="1300" b="1" i="0" u="none" strike="noStrike" baseline="0" dirty="0"/>
              <a:t>αριστοκρατικότερα και ευπορότερα μέλη της ρωμαϊκής κοινωνίας</a:t>
            </a:r>
            <a:r>
              <a:rPr lang="el-GR" sz="1300" b="0" i="0" u="none" strike="noStrike" baseline="0" dirty="0"/>
              <a:t>. </a:t>
            </a:r>
          </a:p>
          <a:p>
            <a:pPr lvl="0" rtl="0">
              <a:lnSpc>
                <a:spcPct val="90000"/>
              </a:lnSpc>
            </a:pPr>
            <a:r>
              <a:rPr lang="el-GR" sz="1300" b="0" i="0" u="none" strike="noStrike" baseline="0" dirty="0"/>
              <a:t>Δεν εκλέγονται από το λαό, καθώς το σώμα </a:t>
            </a:r>
            <a:r>
              <a:rPr lang="el-GR" sz="1300" b="0" i="0" u="sng" strike="noStrike" baseline="0" dirty="0"/>
              <a:t>συγκροτείται από τέως και εν ενεργεία άρχοντες</a:t>
            </a:r>
            <a:r>
              <a:rPr lang="el-GR" sz="1300" b="0" i="0" u="none" strike="noStrike" baseline="0" dirty="0"/>
              <a:t>. </a:t>
            </a:r>
          </a:p>
          <a:p>
            <a:pPr lvl="0" rtl="0">
              <a:lnSpc>
                <a:spcPct val="90000"/>
              </a:lnSpc>
            </a:pPr>
            <a:r>
              <a:rPr lang="el-GR" sz="1300" b="0" i="0" u="none" strike="noStrike" baseline="0" dirty="0"/>
              <a:t>Αρχικά είναι </a:t>
            </a:r>
            <a:r>
              <a:rPr lang="el-GR" sz="1300" b="0" i="0" u="sng" strike="noStrike" baseline="0" dirty="0"/>
              <a:t>ισόβιοι</a:t>
            </a:r>
            <a:r>
              <a:rPr lang="el-GR" sz="1300" b="0" i="0" u="none" strike="noStrike" baseline="0" dirty="0"/>
              <a:t>, μπορούν μόνο να αποβληθούν με απόφαση των Τιμητών σε περίπτωση σοβαρού ηθικού παραπτώματος ή καταδίκης τους μετά από δίκη. </a:t>
            </a:r>
          </a:p>
          <a:p>
            <a:pPr lvl="0" rtl="0">
              <a:lnSpc>
                <a:spcPct val="90000"/>
              </a:lnSpc>
            </a:pPr>
            <a:r>
              <a:rPr lang="el-GR" sz="1300" b="0" i="0" u="none" strike="noStrike" baseline="0" dirty="0"/>
              <a:t>Η ισοβιότητα συνεπάγεται τη δημιουργία μίας </a:t>
            </a:r>
            <a:r>
              <a:rPr lang="el-GR" sz="1300" b="1" i="0" u="none" strike="noStrike" baseline="0" dirty="0"/>
              <a:t>"πολιτικής τάξης" Συγκλητικών (</a:t>
            </a:r>
            <a:r>
              <a:rPr lang="el-GR" sz="1300" b="1" i="1" u="none" strike="noStrike" baseline="0" dirty="0" err="1"/>
              <a:t>ordo</a:t>
            </a:r>
            <a:r>
              <a:rPr lang="el-GR" sz="1300" b="1" i="1" u="none" strike="noStrike" baseline="0" dirty="0"/>
              <a:t> </a:t>
            </a:r>
            <a:r>
              <a:rPr lang="el-GR" sz="1300" b="1" i="1" u="none" strike="noStrike" baseline="0" dirty="0" err="1"/>
              <a:t>senatorius</a:t>
            </a:r>
            <a:r>
              <a:rPr lang="el-GR" sz="1300" b="1" i="0" u="none" strike="noStrike" baseline="0" dirty="0"/>
              <a:t>) </a:t>
            </a:r>
            <a:r>
              <a:rPr lang="el-GR" sz="1300" b="0" i="0" u="none" strike="noStrike" baseline="0" dirty="0"/>
              <a:t>και συμβάλλει στη συνοχή της εσωτερικής και εξωτερικής πολιτικής της Ρώμης.</a:t>
            </a:r>
          </a:p>
          <a:p>
            <a:pPr lvl="0" rtl="0">
              <a:lnSpc>
                <a:spcPct val="90000"/>
              </a:lnSpc>
            </a:pPr>
            <a:r>
              <a:rPr lang="el-GR" sz="1300" b="0" i="0" u="none" strike="noStrike" baseline="0" dirty="0"/>
              <a:t>Όταν κενώνεται μία θέση, λόγω θανάτου ή ηθικού παραπτώματος, ο νέος Συγκλητικός επιλέγεται από τους Τιμητές </a:t>
            </a:r>
            <a:r>
              <a:rPr lang="el-GR" sz="1300" b="0" i="0" u="sng" strike="noStrike" baseline="0" dirty="0"/>
              <a:t>μεταξύ όσων έχουν διατελέσει Ύπατοι, Πραίτορες ή </a:t>
            </a:r>
            <a:r>
              <a:rPr lang="en-US" sz="1300" b="0" i="0" u="sng" strike="noStrike" baseline="0" dirty="0"/>
              <a:t>A</a:t>
            </a:r>
            <a:r>
              <a:rPr lang="el-GR" sz="1300" b="0" i="0" u="sng" strike="noStrike" baseline="0" dirty="0" err="1"/>
              <a:t>γορανόμοι</a:t>
            </a:r>
            <a:r>
              <a:rPr lang="el-GR" sz="1300" b="0" i="0" u="sng" strike="noStrike" baseline="0" dirty="0"/>
              <a:t> </a:t>
            </a:r>
            <a:r>
              <a:rPr lang="el-GR" sz="1300" b="0" i="0" u="none" strike="noStrike" baseline="0" dirty="0"/>
              <a:t>= </a:t>
            </a:r>
          </a:p>
          <a:p>
            <a:pPr lvl="0" rtl="0">
              <a:lnSpc>
                <a:spcPct val="90000"/>
              </a:lnSpc>
            </a:pPr>
            <a:r>
              <a:rPr lang="el-GR" sz="1300" dirty="0"/>
              <a:t>Πρόσωπα με </a:t>
            </a:r>
            <a:r>
              <a:rPr lang="el-GR" sz="1300" b="0" i="0" u="none" strike="noStrike" baseline="0" dirty="0"/>
              <a:t>σημαντική διοικητική, πολιτική, νομική και στρατιωτική εμπειρία. </a:t>
            </a:r>
          </a:p>
        </p:txBody>
      </p:sp>
      <p:pic>
        <p:nvPicPr>
          <p:cNvPr id="5" name="Picture 4" descr="A statue of a person standing in front of a door&#10;&#10;Description automatically generated">
            <a:extLst>
              <a:ext uri="{FF2B5EF4-FFF2-40B4-BE49-F238E27FC236}">
                <a16:creationId xmlns:a16="http://schemas.microsoft.com/office/drawing/2014/main" id="{6568D490-833A-9043-B9E8-3FAB4685CEB8}"/>
              </a:ext>
            </a:extLst>
          </p:cNvPr>
          <p:cNvPicPr>
            <a:picLocks noChangeAspect="1"/>
          </p:cNvPicPr>
          <p:nvPr/>
        </p:nvPicPr>
        <p:blipFill rotWithShape="1">
          <a:blip r:embed="rId2"/>
          <a:srcRect l="5801" r="8608" b="4"/>
          <a:stretch/>
        </p:blipFill>
        <p:spPr>
          <a:xfrm>
            <a:off x="4648200" y="1673352"/>
            <a:ext cx="4038600" cy="4718304"/>
          </a:xfrm>
          <a:prstGeom prst="rect">
            <a:avLst/>
          </a:prstGeom>
          <a:noFill/>
        </p:spPr>
      </p:pic>
    </p:spTree>
    <p:extLst>
      <p:ext uri="{BB962C8B-B14F-4D97-AF65-F5344CB8AC3E}">
        <p14:creationId xmlns:p14="http://schemas.microsoft.com/office/powerpoint/2010/main" val="3996295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Princeps </a:t>
            </a:r>
            <a:r>
              <a:rPr lang="en-US" dirty="0" err="1"/>
              <a:t>Senatus</a:t>
            </a:r>
            <a:endParaRPr lang="en-US" dirty="0"/>
          </a:p>
        </p:txBody>
      </p:sp>
      <p:sp>
        <p:nvSpPr>
          <p:cNvPr id="3" name="Text Placeholder 2"/>
          <p:cNvSpPr>
            <a:spLocks noGrp="1"/>
          </p:cNvSpPr>
          <p:nvPr>
            <p:ph type="body" idx="1"/>
          </p:nvPr>
        </p:nvSpPr>
        <p:spPr>
          <a:xfrm>
            <a:off x="457200" y="1600200"/>
            <a:ext cx="4871545" cy="4876800"/>
          </a:xfrm>
        </p:spPr>
        <p:txBody>
          <a:bodyPr>
            <a:normAutofit/>
          </a:bodyPr>
          <a:lstStyle/>
          <a:p>
            <a:pPr lvl="0"/>
            <a:r>
              <a:rPr lang="el-GR" sz="1600" dirty="0">
                <a:latin typeface="Times New Roman" panose="02020603050405020304" pitchFamily="18" charset="0"/>
                <a:ea typeface="ＭＳ ゴシック"/>
                <a:cs typeface="Times New Roman" panose="02020603050405020304" pitchFamily="18" charset="0"/>
              </a:rPr>
              <a:t>Μετά την κατάλυση της βασιλείας οι Ύπατοι εγγράφουν στη Σύγκλητο και Ιππείς (</a:t>
            </a:r>
            <a:r>
              <a:rPr lang="en-US" sz="1600" i="1" dirty="0" err="1">
                <a:latin typeface="Times New Roman" panose="02020603050405020304" pitchFamily="18" charset="0"/>
                <a:ea typeface="ＭＳ ゴシック"/>
                <a:cs typeface="Times New Roman" panose="02020603050405020304" pitchFamily="18" charset="0"/>
              </a:rPr>
              <a:t>conscripti</a:t>
            </a:r>
            <a:r>
              <a:rPr lang="en-US" sz="1600" i="1" dirty="0">
                <a:latin typeface="Times New Roman" panose="02020603050405020304" pitchFamily="18" charset="0"/>
                <a:ea typeface="ＭＳ ゴシック"/>
                <a:cs typeface="Times New Roman" panose="02020603050405020304" pitchFamily="18" charset="0"/>
              </a:rPr>
              <a:t>-</a:t>
            </a:r>
            <a:r>
              <a:rPr lang="el-GR" sz="1600" dirty="0">
                <a:latin typeface="Times New Roman" panose="02020603050405020304" pitchFamily="18" charset="0"/>
                <a:ea typeface="ＭＳ ゴシック"/>
                <a:cs typeface="Times New Roman" panose="02020603050405020304" pitchFamily="18" charset="0"/>
              </a:rPr>
              <a:t>εγγεγραμμένοι). </a:t>
            </a:r>
            <a:endParaRPr lang="fr-CA" sz="1600" dirty="0">
              <a:latin typeface="Times New Roman" panose="02020603050405020304" pitchFamily="18" charset="0"/>
              <a:ea typeface="ＭＳ ゴシック"/>
              <a:cs typeface="Times New Roman" panose="02020603050405020304" pitchFamily="18" charset="0"/>
            </a:endParaRPr>
          </a:p>
          <a:p>
            <a:pPr lvl="0"/>
            <a:r>
              <a:rPr lang="el-GR" sz="1600" dirty="0">
                <a:latin typeface="Times New Roman" panose="02020603050405020304" pitchFamily="18" charset="0"/>
                <a:ea typeface="ＭＳ ゴシック"/>
                <a:cs typeface="Times New Roman" panose="02020603050405020304" pitchFamily="18" charset="0"/>
              </a:rPr>
              <a:t>Οι Πληβείοι γίνονται δεκτοί μετά τους </a:t>
            </a:r>
            <a:r>
              <a:rPr lang="el-GR" sz="1600" dirty="0" err="1">
                <a:latin typeface="Times New Roman" panose="02020603050405020304" pitchFamily="18" charset="0"/>
                <a:ea typeface="ＭＳ ゴシック"/>
                <a:cs typeface="Times New Roman" panose="02020603050405020304" pitchFamily="18" charset="0"/>
              </a:rPr>
              <a:t>Λικίνιους-Σέξτιους</a:t>
            </a:r>
            <a:r>
              <a:rPr lang="el-GR" sz="1600" dirty="0">
                <a:latin typeface="Times New Roman" panose="02020603050405020304" pitchFamily="18" charset="0"/>
                <a:ea typeface="ＭＳ ゴシック"/>
                <a:cs typeface="Times New Roman" panose="02020603050405020304" pitchFamily="18" charset="0"/>
              </a:rPr>
              <a:t> Νόμους (367 π.Χ.). </a:t>
            </a:r>
          </a:p>
          <a:p>
            <a:pPr lvl="0"/>
            <a:r>
              <a:rPr lang="el-GR" sz="1600" dirty="0">
                <a:latin typeface="Times New Roman" panose="02020603050405020304" pitchFamily="18" charset="0"/>
                <a:ea typeface="ＭＳ ゴシック"/>
                <a:cs typeface="Times New Roman" panose="02020603050405020304" pitchFamily="18" charset="0"/>
              </a:rPr>
              <a:t>Δεν αμείβονται για τις υπηρεσίες τους, διά νόμου τους </a:t>
            </a:r>
            <a:r>
              <a:rPr lang="el-GR" sz="1600" u="sng" dirty="0">
                <a:latin typeface="Times New Roman" panose="02020603050405020304" pitchFamily="18" charset="0"/>
                <a:ea typeface="ＭＳ ゴシック"/>
                <a:cs typeface="Times New Roman" panose="02020603050405020304" pitchFamily="18" charset="0"/>
              </a:rPr>
              <a:t>απαγορεύεται να ασχολούνται με οιαδήποτε κερδοσκοπική δραστηριότητα</a:t>
            </a:r>
            <a:r>
              <a:rPr lang="el-GR" sz="1600" dirty="0">
                <a:latin typeface="Times New Roman" panose="02020603050405020304" pitchFamily="18" charset="0"/>
                <a:ea typeface="ＭＳ ゴシック"/>
                <a:cs typeface="Times New Roman" panose="02020603050405020304" pitchFamily="18" charset="0"/>
              </a:rPr>
              <a:t>. </a:t>
            </a:r>
          </a:p>
          <a:p>
            <a:pPr lvl="0"/>
            <a:r>
              <a:rPr lang="el-GR" sz="1600" dirty="0">
                <a:latin typeface="Times New Roman" panose="02020603050405020304" pitchFamily="18" charset="0"/>
                <a:ea typeface="ＭＳ ゴシック"/>
                <a:cs typeface="Times New Roman" panose="02020603050405020304" pitchFamily="18" charset="0"/>
              </a:rPr>
              <a:t>Το σώμα συγκεντρώνει τους μεγαλύτερους γαιοκτήμονες της Ρώμης. </a:t>
            </a:r>
          </a:p>
          <a:p>
            <a:pPr lvl="0"/>
            <a:r>
              <a:rPr lang="el-GR" sz="1600" dirty="0">
                <a:latin typeface="Times New Roman" panose="02020603050405020304" pitchFamily="18" charset="0"/>
                <a:ea typeface="ＭＳ ゴシック"/>
                <a:cs typeface="Times New Roman" panose="02020603050405020304" pitchFamily="18" charset="0"/>
              </a:rPr>
              <a:t>Επικεφαλής της Συγκλήτου τίθεται κάθε πέντε χρόνια ο </a:t>
            </a:r>
            <a:r>
              <a:rPr lang="en-US" sz="1600" i="1" dirty="0">
                <a:solidFill>
                  <a:srgbClr val="FF0000"/>
                </a:solidFill>
                <a:latin typeface="Times New Roman" panose="02020603050405020304" pitchFamily="18" charset="0"/>
                <a:ea typeface="ＭＳ ゴシック"/>
                <a:cs typeface="Times New Roman" panose="02020603050405020304" pitchFamily="18" charset="0"/>
              </a:rPr>
              <a:t>Princeps </a:t>
            </a:r>
            <a:r>
              <a:rPr lang="en-US" sz="1600" i="1" dirty="0" err="1">
                <a:solidFill>
                  <a:srgbClr val="FF0000"/>
                </a:solidFill>
                <a:latin typeface="Times New Roman" panose="02020603050405020304" pitchFamily="18" charset="0"/>
                <a:ea typeface="ＭＳ ゴシック"/>
                <a:cs typeface="Times New Roman" panose="02020603050405020304" pitchFamily="18" charset="0"/>
              </a:rPr>
              <a:t>Senatus</a:t>
            </a:r>
            <a:r>
              <a:rPr lang="el-GR" sz="1600" i="1" dirty="0">
                <a:solidFill>
                  <a:srgbClr val="FF0000"/>
                </a:solidFill>
                <a:latin typeface="Times New Roman" panose="02020603050405020304" pitchFamily="18" charset="0"/>
                <a:ea typeface="ＭＳ ゴシック"/>
                <a:cs typeface="Times New Roman" panose="02020603050405020304" pitchFamily="18" charset="0"/>
              </a:rPr>
              <a:t> </a:t>
            </a:r>
            <a:r>
              <a:rPr lang="el-GR" sz="1600" dirty="0">
                <a:latin typeface="Times New Roman" panose="02020603050405020304" pitchFamily="18" charset="0"/>
                <a:ea typeface="ＭＳ ゴシック"/>
                <a:cs typeface="Times New Roman" panose="02020603050405020304" pitchFamily="18" charset="0"/>
              </a:rPr>
              <a:t>("πρώτος" Συγκλήτου), πρόσωπο μεγάλου κύρους που επιλέγεται από τους Τιμητές για την αψεγάδιαστη πορεία του στο δημόσιο και ιδιωτικό βίο. </a:t>
            </a:r>
          </a:p>
          <a:p>
            <a:pPr lvl="0"/>
            <a:r>
              <a:rPr lang="el-GR" sz="1600" dirty="0">
                <a:latin typeface="Times New Roman" panose="02020603050405020304" pitchFamily="18" charset="0"/>
                <a:ea typeface="ＭＳ ゴシック"/>
                <a:cs typeface="Times New Roman" panose="02020603050405020304" pitchFamily="18" charset="0"/>
              </a:rPr>
              <a:t>Τον περιζήτητο τίτλο του </a:t>
            </a:r>
            <a:r>
              <a:rPr lang="en-US" sz="1600" i="1" dirty="0">
                <a:latin typeface="Times New Roman" panose="02020603050405020304" pitchFamily="18" charset="0"/>
                <a:ea typeface="ＭＳ ゴシック"/>
                <a:cs typeface="Times New Roman" panose="02020603050405020304" pitchFamily="18" charset="0"/>
              </a:rPr>
              <a:t>Princeps</a:t>
            </a:r>
            <a:r>
              <a:rPr lang="el-GR" sz="1600" dirty="0">
                <a:latin typeface="Times New Roman" panose="02020603050405020304" pitchFamily="18" charset="0"/>
                <a:ea typeface="ＭＳ ゴシック"/>
                <a:cs typeface="Times New Roman" panose="02020603050405020304" pitchFamily="18" charset="0"/>
              </a:rPr>
              <a:t> θα υιοθετήσουν αργότερα οι αυτοκράτορες, ως ένα από τα διακριτικά της εξουσίας τους. </a:t>
            </a:r>
          </a:p>
        </p:txBody>
      </p:sp>
      <p:pic>
        <p:nvPicPr>
          <p:cNvPr id="5" name="Picture 4" descr="A group of people in a room&#10;&#10;Description automatically generated">
            <a:extLst>
              <a:ext uri="{FF2B5EF4-FFF2-40B4-BE49-F238E27FC236}">
                <a16:creationId xmlns:a16="http://schemas.microsoft.com/office/drawing/2014/main" id="{81D909F4-B434-1849-82CB-2F329DEB0302}"/>
              </a:ext>
            </a:extLst>
          </p:cNvPr>
          <p:cNvPicPr>
            <a:picLocks noChangeAspect="1"/>
          </p:cNvPicPr>
          <p:nvPr/>
        </p:nvPicPr>
        <p:blipFill>
          <a:blip r:embed="rId2"/>
          <a:stretch>
            <a:fillRect/>
          </a:stretch>
        </p:blipFill>
        <p:spPr>
          <a:xfrm>
            <a:off x="5234152" y="1445173"/>
            <a:ext cx="3758590" cy="2593427"/>
          </a:xfrm>
          <a:prstGeom prst="rect">
            <a:avLst/>
          </a:prstGeom>
        </p:spPr>
      </p:pic>
      <p:pic>
        <p:nvPicPr>
          <p:cNvPr id="11" name="Picture 10" descr="Diagram&#10;&#10;Description automatically generated">
            <a:extLst>
              <a:ext uri="{FF2B5EF4-FFF2-40B4-BE49-F238E27FC236}">
                <a16:creationId xmlns:a16="http://schemas.microsoft.com/office/drawing/2014/main" id="{7A10970E-E116-5846-A7F4-C3964D224551}"/>
              </a:ext>
            </a:extLst>
          </p:cNvPr>
          <p:cNvPicPr>
            <a:picLocks noChangeAspect="1"/>
          </p:cNvPicPr>
          <p:nvPr/>
        </p:nvPicPr>
        <p:blipFill>
          <a:blip r:embed="rId3"/>
          <a:stretch>
            <a:fillRect/>
          </a:stretch>
        </p:blipFill>
        <p:spPr>
          <a:xfrm>
            <a:off x="5509744" y="4191000"/>
            <a:ext cx="3175000" cy="2286000"/>
          </a:xfrm>
          <a:prstGeom prst="rect">
            <a:avLst/>
          </a:prstGeom>
        </p:spPr>
      </p:pic>
    </p:spTree>
    <p:extLst>
      <p:ext uri="{BB962C8B-B14F-4D97-AF65-F5344CB8AC3E}">
        <p14:creationId xmlns:p14="http://schemas.microsoft.com/office/powerpoint/2010/main" val="3986110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l-GR" b="0" i="0" u="none" strike="noStrike" baseline="0"/>
              <a:t>Αποφάσεις Συγκλήτου </a:t>
            </a:r>
          </a:p>
        </p:txBody>
      </p:sp>
      <p:sp>
        <p:nvSpPr>
          <p:cNvPr id="3" name="Text Placeholder 2"/>
          <p:cNvSpPr>
            <a:spLocks noGrp="1"/>
          </p:cNvSpPr>
          <p:nvPr>
            <p:ph sz="half" idx="1"/>
          </p:nvPr>
        </p:nvSpPr>
        <p:spPr>
          <a:xfrm>
            <a:off x="457200" y="1673352"/>
            <a:ext cx="4038600" cy="4718304"/>
          </a:xfrm>
        </p:spPr>
        <p:txBody>
          <a:bodyPr>
            <a:normAutofit/>
          </a:bodyPr>
          <a:lstStyle/>
          <a:p>
            <a:pPr lvl="0" rtl="0">
              <a:lnSpc>
                <a:spcPct val="90000"/>
              </a:lnSpc>
            </a:pPr>
            <a:r>
              <a:rPr lang="el-GR" sz="1800" b="0" i="0" u="none" strike="noStrike" baseline="0" dirty="0"/>
              <a:t>Αν και η Σύγκλητος δεν έχει επισήμως νομοθετική εξουσία, </a:t>
            </a:r>
            <a:r>
              <a:rPr lang="el-GR" sz="1800" b="1" i="0" u="none" strike="noStrike" baseline="0" dirty="0"/>
              <a:t>στην πράξη ελέγχει την πολιτική ζωή της Ρώμης και κάθε άλλη εξουσία, εκτελεστική και νομοθετική. </a:t>
            </a:r>
          </a:p>
          <a:p>
            <a:pPr lvl="0" rtl="0">
              <a:lnSpc>
                <a:spcPct val="90000"/>
              </a:lnSpc>
            </a:pPr>
            <a:r>
              <a:rPr lang="el-GR" sz="1800" b="0" i="0" u="none" strike="noStrike" baseline="0" dirty="0"/>
              <a:t>Πριν από κάθε σημαντική απόφαση, οι άρχοντες, που είχαν ενιαύσια θητεία και έφεραν ευθύνη για τις πράξεις τους, </a:t>
            </a:r>
            <a:r>
              <a:rPr lang="el-GR" sz="1800" b="0" i="0" u="sng" strike="noStrike" baseline="0" dirty="0"/>
              <a:t>συνήθιζαν να συμβουλεύονται τη Σύγκλητο</a:t>
            </a:r>
            <a:r>
              <a:rPr lang="el-GR" sz="1800" b="0" i="0" u="none" strike="noStrike" baseline="0" dirty="0"/>
              <a:t>. </a:t>
            </a:r>
          </a:p>
          <a:p>
            <a:pPr lvl="0" rtl="0">
              <a:lnSpc>
                <a:spcPct val="90000"/>
              </a:lnSpc>
            </a:pPr>
            <a:r>
              <a:rPr lang="el-GR" sz="1800" b="0" i="0" u="none" strike="noStrike" baseline="0" dirty="0"/>
              <a:t>Υπέβαλλαν σε αυτήν </a:t>
            </a:r>
            <a:r>
              <a:rPr lang="el-GR" sz="1800" b="0" i="0" u="sng" strike="noStrike" baseline="0" dirty="0"/>
              <a:t>προς έγκριση </a:t>
            </a:r>
            <a:r>
              <a:rPr lang="el-GR" sz="1800" b="0" i="0" u="none" strike="noStrike" baseline="0" dirty="0"/>
              <a:t>τα σχέδια νόμων και λοιπών αποφάσεων, πριν τα θέσουν προς ψήφιση ενώπιον των λαϊκών συνελεύσεων (</a:t>
            </a:r>
            <a:r>
              <a:rPr lang="el-GR" sz="1800" b="0" i="1" u="none" strike="noStrike" baseline="0" dirty="0" err="1"/>
              <a:t>patrum</a:t>
            </a:r>
            <a:r>
              <a:rPr lang="el-GR" sz="1800" b="0" i="1" u="none" strike="noStrike" baseline="0" dirty="0"/>
              <a:t> </a:t>
            </a:r>
            <a:r>
              <a:rPr lang="el-GR" sz="1800" b="0" i="1" u="none" strike="noStrike" baseline="0" dirty="0" err="1"/>
              <a:t>auctoritas</a:t>
            </a:r>
            <a:r>
              <a:rPr lang="el-GR" sz="1800" b="0" i="0" u="none" strike="noStrike" baseline="0" dirty="0"/>
              <a:t>). </a:t>
            </a:r>
          </a:p>
        </p:txBody>
      </p:sp>
      <p:pic>
        <p:nvPicPr>
          <p:cNvPr id="5" name="Picture 4" descr="A close up&#10;&#10;Description automatically generated">
            <a:extLst>
              <a:ext uri="{FF2B5EF4-FFF2-40B4-BE49-F238E27FC236}">
                <a16:creationId xmlns:a16="http://schemas.microsoft.com/office/drawing/2014/main" id="{8798D21F-8E67-3F4D-B00F-2AAF7164A33A}"/>
              </a:ext>
            </a:extLst>
          </p:cNvPr>
          <p:cNvPicPr>
            <a:picLocks noChangeAspect="1"/>
          </p:cNvPicPr>
          <p:nvPr/>
        </p:nvPicPr>
        <p:blipFill>
          <a:blip r:embed="rId2"/>
          <a:stretch>
            <a:fillRect/>
          </a:stretch>
        </p:blipFill>
        <p:spPr>
          <a:xfrm>
            <a:off x="4907210" y="1673352"/>
            <a:ext cx="3520580" cy="4718304"/>
          </a:xfrm>
          <a:prstGeom prst="rect">
            <a:avLst/>
          </a:prstGeom>
          <a:noFill/>
        </p:spPr>
      </p:pic>
    </p:spTree>
    <p:extLst>
      <p:ext uri="{BB962C8B-B14F-4D97-AF65-F5344CB8AC3E}">
        <p14:creationId xmlns:p14="http://schemas.microsoft.com/office/powerpoint/2010/main" val="3836643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l-GR" b="1" i="0" u="none" strike="noStrike" baseline="0">
                <a:latin typeface="Helvetica"/>
                <a:ea typeface="ＭＳ ゴシック"/>
              </a:rPr>
              <a:t>Συμβουλευτικό χαρακτήρα</a:t>
            </a:r>
          </a:p>
        </p:txBody>
      </p:sp>
      <p:sp>
        <p:nvSpPr>
          <p:cNvPr id="3" name="Text Placeholder 2"/>
          <p:cNvSpPr>
            <a:spLocks noGrp="1"/>
          </p:cNvSpPr>
          <p:nvPr>
            <p:ph type="body" idx="1"/>
          </p:nvPr>
        </p:nvSpPr>
        <p:spPr/>
        <p:txBody>
          <a:bodyPr>
            <a:normAutofit lnSpcReduction="10000"/>
          </a:bodyPr>
          <a:lstStyle/>
          <a:p>
            <a:pPr lvl="0" rtl="0"/>
            <a:r>
              <a:rPr lang="el-GR" b="0" i="0" u="none" strike="noStrike" baseline="0" dirty="0">
                <a:latin typeface="Helvetica"/>
                <a:ea typeface="ＭＳ ゴシック"/>
              </a:rPr>
              <a:t>Οι αποφάσεις της ιδίας της Συγκλήτου, που αποκαλούνται "δόγματα" (</a:t>
            </a:r>
            <a:r>
              <a:rPr lang="el-GR" b="0" i="1" u="none" strike="noStrike" baseline="0" dirty="0" err="1">
                <a:latin typeface="Calibri"/>
                <a:ea typeface="ＭＳ ゴシック"/>
              </a:rPr>
              <a:t>senatus</a:t>
            </a:r>
            <a:r>
              <a:rPr lang="el-GR" b="0" i="1" u="none" strike="noStrike" baseline="0" dirty="0">
                <a:latin typeface="Calibri"/>
                <a:ea typeface="ＭＳ ゴシック"/>
              </a:rPr>
              <a:t> </a:t>
            </a:r>
            <a:r>
              <a:rPr lang="el-GR" b="0" i="1" u="none" strike="noStrike" baseline="0" dirty="0" err="1">
                <a:latin typeface="Calibri"/>
                <a:ea typeface="ＭＳ ゴシック"/>
              </a:rPr>
              <a:t>consulta</a:t>
            </a:r>
            <a:r>
              <a:rPr lang="el-GR" b="0" i="0" u="none" strike="noStrike" baseline="0" dirty="0">
                <a:latin typeface="Helvetica"/>
                <a:ea typeface="ＭＳ ゴシック"/>
              </a:rPr>
              <a:t>), έχουν -– όπως και το όνομά τους δηλοί – </a:t>
            </a:r>
            <a:r>
              <a:rPr lang="el-GR" b="0" i="0" u="sng" strike="noStrike" baseline="0" dirty="0">
                <a:latin typeface="Helvetica"/>
                <a:ea typeface="ＭＳ ゴシック"/>
              </a:rPr>
              <a:t>συμβουλευτικό </a:t>
            </a:r>
            <a:r>
              <a:rPr lang="el-GR" b="0" i="0" u="sng" strike="noStrike" baseline="0" dirty="0" err="1">
                <a:latin typeface="Helvetica"/>
                <a:ea typeface="ＭＳ ゴシック"/>
              </a:rPr>
              <a:t>τύποις</a:t>
            </a:r>
            <a:r>
              <a:rPr lang="el-GR" b="0" i="0" u="sng" strike="noStrike" baseline="0" dirty="0">
                <a:latin typeface="Helvetica"/>
                <a:ea typeface="ＭＳ ゴシック"/>
              </a:rPr>
              <a:t> χαρακτήρα προς τους λοιπούς άρχοντες και τις λαϊκές συνελεύσεις</a:t>
            </a:r>
            <a:r>
              <a:rPr lang="el-GR" b="0" i="0" u="none" strike="noStrike" baseline="0" dirty="0">
                <a:latin typeface="Helvetica"/>
                <a:ea typeface="ＭＳ ゴシック"/>
              </a:rPr>
              <a:t>, χωρίς θεωρητικά να είναι νομικά δεσμευτικές. </a:t>
            </a:r>
          </a:p>
          <a:p>
            <a:pPr lvl="0" rtl="0"/>
            <a:r>
              <a:rPr lang="el-GR" b="0" i="0" u="none" strike="noStrike" baseline="0" dirty="0">
                <a:latin typeface="Helvetica"/>
                <a:ea typeface="ＭＳ ゴシック"/>
              </a:rPr>
              <a:t>Λόγω όμως του υψηλού κύρους του σώματος, τα συγκλητικά δόγματα γίνονται </a:t>
            </a:r>
            <a:r>
              <a:rPr lang="el-GR" b="0" i="0" u="none" strike="noStrike" baseline="0" dirty="0">
                <a:latin typeface="Calibri"/>
                <a:ea typeface="ＭＳ ゴシック"/>
              </a:rPr>
              <a:t>de facto</a:t>
            </a:r>
            <a:r>
              <a:rPr lang="el-GR" b="0" i="0" u="none" strike="noStrike" baseline="0" dirty="0">
                <a:latin typeface="Helvetica"/>
                <a:ea typeface="ＭＳ ゴシック"/>
              </a:rPr>
              <a:t> σεβαστά, ωσάν να ήταν νόμοι. </a:t>
            </a:r>
          </a:p>
          <a:p>
            <a:pPr lvl="0" rtl="0"/>
            <a:r>
              <a:rPr lang="el-GR" b="0" i="0" u="none" strike="noStrike" baseline="0" dirty="0">
                <a:latin typeface="Helvetica"/>
                <a:ea typeface="ＭＳ ゴシック"/>
              </a:rPr>
              <a:t>Σε αυτό βοηθά και το γεγονός ότι οι Συγκλητικοί είναι κατ' ουσίαν ισόβιοι, ενώ η θητεία των αρχόντων ήταν ενιαύσια, μετά το τέλος της οποίας προαλείφονται για μέλη της. </a:t>
            </a:r>
            <a:endParaRPr lang="el-GR" b="0" i="0" u="none" strike="noStrike" baseline="0" dirty="0">
              <a:latin typeface="Calibri"/>
              <a:ea typeface="ＭＳ ゴシック"/>
            </a:endParaRPr>
          </a:p>
        </p:txBody>
      </p:sp>
    </p:spTree>
    <p:extLst>
      <p:ext uri="{BB962C8B-B14F-4D97-AF65-F5344CB8AC3E}">
        <p14:creationId xmlns:p14="http://schemas.microsoft.com/office/powerpoint/2010/main" val="287276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Συγκλητικά Δόγματα = </a:t>
            </a:r>
            <a:r>
              <a:rPr lang="fr-CA" dirty="0"/>
              <a:t>Senatus Consulta</a:t>
            </a:r>
            <a:endParaRPr lang="en-US" dirty="0"/>
          </a:p>
        </p:txBody>
      </p:sp>
      <p:pic>
        <p:nvPicPr>
          <p:cNvPr id="4" name="Content Placeholder 3" descr="wmpkcPfsnJzl-9aZtFIE2KN4BHpXvXGgTioV4nsstWJlDxVEehvTS20F3hBdVbo.jpg"/>
          <p:cNvPicPr>
            <a:picLocks noGrp="1" noChangeAspect="1"/>
          </p:cNvPicPr>
          <p:nvPr>
            <p:ph idx="1"/>
          </p:nvPr>
        </p:nvPicPr>
        <p:blipFill>
          <a:blip r:embed="rId2">
            <a:extLst>
              <a:ext uri="{28A0092B-C50C-407E-A947-70E740481C1C}">
                <a14:useLocalDpi xmlns:a14="http://schemas.microsoft.com/office/drawing/2010/main" val="0"/>
              </a:ext>
            </a:extLst>
          </a:blip>
          <a:srcRect l="-35233" r="-35233"/>
          <a:stretch>
            <a:fillRect/>
          </a:stretch>
        </p:blipFill>
        <p:spPr>
          <a:xfrm>
            <a:off x="-214321" y="1417638"/>
            <a:ext cx="9142208" cy="5027862"/>
          </a:xfrm>
        </p:spPr>
      </p:pic>
      <p:sp>
        <p:nvSpPr>
          <p:cNvPr id="5" name="TextBox 4"/>
          <p:cNvSpPr txBox="1"/>
          <p:nvPr/>
        </p:nvSpPr>
        <p:spPr>
          <a:xfrm>
            <a:off x="2116751" y="6584264"/>
            <a:ext cx="4715246" cy="369332"/>
          </a:xfrm>
          <a:prstGeom prst="rect">
            <a:avLst/>
          </a:prstGeom>
          <a:noFill/>
        </p:spPr>
        <p:txBody>
          <a:bodyPr wrap="square" rtlCol="0">
            <a:spAutoFit/>
          </a:bodyPr>
          <a:lstStyle/>
          <a:p>
            <a:r>
              <a:rPr lang="en-US" dirty="0"/>
              <a:t>Senatus Consultum de </a:t>
            </a:r>
            <a:r>
              <a:rPr lang="en-US" dirty="0" err="1"/>
              <a:t>Bacchanalibus</a:t>
            </a:r>
            <a:r>
              <a:rPr lang="en-US" dirty="0"/>
              <a:t>, </a:t>
            </a:r>
            <a:r>
              <a:rPr lang="el-GR" dirty="0"/>
              <a:t>Βιέννη</a:t>
            </a:r>
            <a:endParaRPr lang="en-US" dirty="0"/>
          </a:p>
        </p:txBody>
      </p:sp>
    </p:spTree>
    <p:extLst>
      <p:ext uri="{BB962C8B-B14F-4D97-AF65-F5344CB8AC3E}">
        <p14:creationId xmlns:p14="http://schemas.microsoft.com/office/powerpoint/2010/main" val="3848947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l-GR" b="1" i="0" u="none" strike="noStrike" baseline="0">
                <a:latin typeface="Helvetica"/>
                <a:ea typeface="ＭＳ ゴシック"/>
              </a:rPr>
              <a:t>Κεντρικό όργανο εξουσίας της Ρώμης</a:t>
            </a:r>
            <a:r>
              <a:rPr lang="el-GR" b="0" i="0" u="none" strike="noStrike" baseline="0">
                <a:latin typeface="Helvetica"/>
                <a:ea typeface="ＭＳ ゴシック"/>
              </a:rPr>
              <a:t> </a:t>
            </a:r>
            <a:endParaRPr lang="el-GR" b="1" i="0" u="none" strike="noStrike" baseline="0">
              <a:latin typeface="Helvetica"/>
              <a:ea typeface="ＭＳ ゴシック"/>
            </a:endParaRPr>
          </a:p>
        </p:txBody>
      </p:sp>
      <p:sp>
        <p:nvSpPr>
          <p:cNvPr id="3" name="Text Placeholder 2"/>
          <p:cNvSpPr>
            <a:spLocks noGrp="1"/>
          </p:cNvSpPr>
          <p:nvPr>
            <p:ph type="body" idx="1"/>
          </p:nvPr>
        </p:nvSpPr>
        <p:spPr/>
        <p:txBody>
          <a:bodyPr>
            <a:normAutofit/>
          </a:bodyPr>
          <a:lstStyle/>
          <a:p>
            <a:pPr lvl="0" rtl="0"/>
            <a:r>
              <a:rPr lang="el-GR" b="0" i="0" u="none" strike="noStrike" baseline="0" dirty="0">
                <a:latin typeface="Helvetica"/>
                <a:ea typeface="ＭＳ ゴシック"/>
              </a:rPr>
              <a:t>Η </a:t>
            </a:r>
            <a:r>
              <a:rPr lang="el-GR" dirty="0">
                <a:latin typeface="Helvetica"/>
                <a:ea typeface="ＭＳ ゴシック"/>
              </a:rPr>
              <a:t>Σύγκλητος χ</a:t>
            </a:r>
            <a:r>
              <a:rPr lang="el-GR" b="0" i="0" u="none" strike="noStrike" baseline="0" dirty="0">
                <a:latin typeface="Helvetica"/>
                <a:ea typeface="ＭＳ ゴシック"/>
              </a:rPr>
              <a:t>άρασσε, σε συνεργασία με τους Υπάτους, την πολιτική του ρωμαϊκού κράτους.</a:t>
            </a:r>
            <a:endParaRPr lang="fr-CA" b="0" i="0" u="none" strike="noStrike" baseline="0" dirty="0">
              <a:latin typeface="Helvetica"/>
              <a:ea typeface="ＭＳ ゴシック"/>
            </a:endParaRPr>
          </a:p>
          <a:p>
            <a:pPr lvl="0" rtl="0"/>
            <a:r>
              <a:rPr lang="el-GR" b="0" i="0" u="none" strike="noStrike" baseline="0" dirty="0">
                <a:latin typeface="Helvetica"/>
                <a:ea typeface="ＭＳ ゴシック"/>
              </a:rPr>
              <a:t> </a:t>
            </a:r>
            <a:r>
              <a:rPr lang="fr-CA" dirty="0">
                <a:latin typeface="Helvetica"/>
                <a:ea typeface="ＭＳ ゴシック"/>
              </a:rPr>
              <a:t>X</a:t>
            </a:r>
            <a:r>
              <a:rPr lang="el-GR" b="0" i="0" u="none" strike="noStrike" baseline="0" dirty="0" err="1">
                <a:latin typeface="Helvetica"/>
                <a:ea typeface="ＭＳ ゴシック"/>
              </a:rPr>
              <a:t>ρησιμοποιώντας</a:t>
            </a:r>
            <a:r>
              <a:rPr lang="el-GR" b="0" i="0" u="none" strike="noStrike" baseline="0" dirty="0">
                <a:latin typeface="Helvetica"/>
                <a:ea typeface="ＭＳ ゴシック"/>
              </a:rPr>
              <a:t> τους λοιπούς άρχοντες ως εκτελεστικά όργανα των αποφάσεών τους. </a:t>
            </a:r>
          </a:p>
          <a:p>
            <a:pPr lvl="0" rtl="0"/>
            <a:r>
              <a:rPr lang="el-GR" b="0" i="0" u="none" strike="noStrike" baseline="0" dirty="0">
                <a:latin typeface="Helvetica"/>
                <a:ea typeface="ＭＳ ゴシック"/>
              </a:rPr>
              <a:t>Ένας εκ των Υπάτων συγκαλεί το σώμα σε συνεδρίαση μία φορά το μήνα, όπου προεδρεύει και θέτει τα θέματα προς συζήτηση. </a:t>
            </a:r>
          </a:p>
          <a:p>
            <a:pPr lvl="0" rtl="0"/>
            <a:r>
              <a:rPr lang="el-GR" b="0" i="0" u="none" strike="noStrike" baseline="0" dirty="0">
                <a:latin typeface="Helvetica"/>
                <a:ea typeface="ＭＳ ゴシック"/>
              </a:rPr>
              <a:t> </a:t>
            </a:r>
            <a:r>
              <a:rPr lang="el-GR" dirty="0">
                <a:latin typeface="Helvetica"/>
                <a:ea typeface="ＭＳ ゴシック"/>
              </a:rPr>
              <a:t>Ο</a:t>
            </a:r>
            <a:r>
              <a:rPr lang="el-GR" b="0" i="0" u="none" strike="noStrike" baseline="0" dirty="0">
                <a:latin typeface="Helvetica"/>
                <a:ea typeface="ＭＳ ゴシック"/>
              </a:rPr>
              <a:t>ι Συγκλητικοί λαμβάνουν το λόγο με αυστηρή σειρά "πρωτοκόλλου", ανάλογα με τα αξιώματα στα οποία είχαν διατελέσει. </a:t>
            </a:r>
          </a:p>
        </p:txBody>
      </p:sp>
    </p:spTree>
    <p:extLst>
      <p:ext uri="{BB962C8B-B14F-4D97-AF65-F5344CB8AC3E}">
        <p14:creationId xmlns:p14="http://schemas.microsoft.com/office/powerpoint/2010/main" val="127083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l-GR" b="0" i="0" u="none" strike="noStrike" baseline="0">
                <a:latin typeface="Helvetica"/>
                <a:ea typeface="ＭＳ ゴシック"/>
              </a:rPr>
              <a:t>Αρμοδιότητες Συγκλήτου</a:t>
            </a:r>
            <a:endParaRPr lang="el-GR" b="1" i="0" u="none" strike="noStrike" baseline="0">
              <a:latin typeface="Helvetica"/>
              <a:ea typeface="ＭＳ ゴシック"/>
            </a:endParaRPr>
          </a:p>
        </p:txBody>
      </p:sp>
      <p:sp>
        <p:nvSpPr>
          <p:cNvPr id="3" name="Text Placeholder 2"/>
          <p:cNvSpPr>
            <a:spLocks noGrp="1"/>
          </p:cNvSpPr>
          <p:nvPr>
            <p:ph type="body" idx="1"/>
          </p:nvPr>
        </p:nvSpPr>
        <p:spPr/>
        <p:txBody>
          <a:bodyPr>
            <a:normAutofit lnSpcReduction="10000"/>
          </a:bodyPr>
          <a:lstStyle/>
          <a:p>
            <a:r>
              <a:rPr lang="el-GR" dirty="0"/>
              <a:t>Εποπτεία της δημόσιας λατρείας </a:t>
            </a:r>
          </a:p>
          <a:p>
            <a:r>
              <a:rPr lang="el-GR" dirty="0"/>
              <a:t>Εθιμικά προληπτικό έλεγχο στα σχέδια νόμων (</a:t>
            </a:r>
            <a:r>
              <a:rPr lang="el-GR" i="1" dirty="0" err="1"/>
              <a:t>auctoritas</a:t>
            </a:r>
            <a:r>
              <a:rPr lang="el-GR" i="1" dirty="0"/>
              <a:t> </a:t>
            </a:r>
            <a:r>
              <a:rPr lang="el-GR" i="1" dirty="0" err="1"/>
              <a:t>patrum</a:t>
            </a:r>
            <a:r>
              <a:rPr lang="el-GR" dirty="0"/>
              <a:t>). </a:t>
            </a:r>
          </a:p>
          <a:p>
            <a:r>
              <a:rPr lang="el-GR" dirty="0"/>
              <a:t>Αποκλειστικά αρμόδια για τα δημοσιονομικά ζητήματα, ύψος των φόρων, δημόσια έργα και το όριο δημοσίων δαπανών κάθε άρχοντα. </a:t>
            </a:r>
          </a:p>
          <a:p>
            <a:r>
              <a:rPr lang="el-GR" dirty="0"/>
              <a:t>Καθόριζε, στην αρχή κάθε έτους, την κατανομή στρατιωτικής δύναμης μεταξύ των Υπάτων και το πεδίο των πολεμικών επιχειρήσεων. </a:t>
            </a:r>
          </a:p>
          <a:p>
            <a:r>
              <a:rPr lang="el-GR" dirty="0"/>
              <a:t>Αποκλειστική εποπτεία των επαρχιών της ρωμαϊκής αυτοκρατορίας, διορίζοντας τους Διοικητές και σε ορισμένες περιπτώσεις θεσπίζοντας ειδικό νομικό πλαίσιο για τη διοίκησή τους (</a:t>
            </a:r>
            <a:r>
              <a:rPr lang="el-GR" i="1" dirty="0"/>
              <a:t>lex </a:t>
            </a:r>
            <a:r>
              <a:rPr lang="el-GR" i="1" dirty="0" err="1"/>
              <a:t>provinciae</a:t>
            </a:r>
            <a:r>
              <a:rPr lang="el-GR" dirty="0"/>
              <a:t>). </a:t>
            </a:r>
            <a:endParaRPr lang="en-US" dirty="0"/>
          </a:p>
        </p:txBody>
      </p:sp>
    </p:spTree>
    <p:extLst>
      <p:ext uri="{BB962C8B-B14F-4D97-AF65-F5344CB8AC3E}">
        <p14:creationId xmlns:p14="http://schemas.microsoft.com/office/powerpoint/2010/main" val="2401621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l-GR" b="1" i="0" u="none" strike="noStrike" baseline="0">
                <a:latin typeface="Helvetica"/>
                <a:ea typeface="ＭＳ ゴシック"/>
              </a:rPr>
              <a:t>Εξωτερική πολιτική και διπλωματία </a:t>
            </a:r>
          </a:p>
        </p:txBody>
      </p:sp>
      <p:sp>
        <p:nvSpPr>
          <p:cNvPr id="3" name="Text Placeholder 2"/>
          <p:cNvSpPr>
            <a:spLocks noGrp="1"/>
          </p:cNvSpPr>
          <p:nvPr>
            <p:ph type="body" idx="1"/>
          </p:nvPr>
        </p:nvSpPr>
        <p:spPr/>
        <p:txBody>
          <a:bodyPr>
            <a:normAutofit/>
          </a:bodyPr>
          <a:lstStyle/>
          <a:p>
            <a:pPr lvl="0" rtl="0"/>
            <a:r>
              <a:rPr lang="el-GR" b="0" i="0" u="none" strike="noStrike" baseline="0" dirty="0">
                <a:latin typeface="Helvetica"/>
                <a:ea typeface="ＭＳ ゴシック"/>
              </a:rPr>
              <a:t>Ενώπιόν της </a:t>
            </a:r>
            <a:r>
              <a:rPr lang="el-GR" b="0" i="0" u="none" strike="noStrike" baseline="0" dirty="0" err="1">
                <a:latin typeface="Helvetica"/>
                <a:ea typeface="ＭＳ ゴシック"/>
              </a:rPr>
              <a:t>παρουσιάζοντο</a:t>
            </a:r>
            <a:r>
              <a:rPr lang="el-GR" b="0" i="0" u="none" strike="noStrike" baseline="0" dirty="0">
                <a:latin typeface="Helvetica"/>
                <a:ea typeface="ＭＳ ゴシック"/>
              </a:rPr>
              <a:t> τα αιτήματα των πρέσβεων που έρχονται στη Ρώμη για να διαπραγματευθούν συνθήκες ή να αιτηθούν προνόμια. Ασκούσε επίσης διεθνή διαιτητικά καθήκοντα μεταξύ ξένων πόλεων (αρκετές ελληνικές προσφεύγουν σε αυτά). </a:t>
            </a:r>
          </a:p>
          <a:p>
            <a:pPr lvl="0" rtl="0"/>
            <a:r>
              <a:rPr lang="el-GR" b="0" i="0" u="none" strike="noStrike" baseline="0" dirty="0">
                <a:latin typeface="Helvetica"/>
                <a:ea typeface="ＭＳ ゴシック"/>
              </a:rPr>
              <a:t>Καθώς οι περισσότερες πρεσβείες προς τη ρωμαϊκή Σύγκλητο προέρχονται από ελληνικές πόλεις, η εξέδρα στο </a:t>
            </a:r>
            <a:r>
              <a:rPr lang="el-GR" b="0" i="1" u="none" strike="noStrike" baseline="0" dirty="0" err="1">
                <a:latin typeface="Calibri"/>
                <a:ea typeface="ＭＳ ゴシック"/>
              </a:rPr>
              <a:t>Comitium</a:t>
            </a:r>
            <a:r>
              <a:rPr lang="el-GR" b="0" i="1" u="none" strike="noStrike" baseline="0" dirty="0">
                <a:latin typeface="Calibri"/>
                <a:ea typeface="ＭＳ ゴシック"/>
              </a:rPr>
              <a:t> </a:t>
            </a:r>
            <a:r>
              <a:rPr lang="el-GR" b="0" i="0" u="none" strike="noStrike" baseline="0" dirty="0">
                <a:latin typeface="Helvetica"/>
                <a:ea typeface="ＭＳ ゴシック"/>
              </a:rPr>
              <a:t>δίπλα στο κτίριο της Συγκλήτου (</a:t>
            </a:r>
            <a:r>
              <a:rPr lang="el-GR" b="0" i="1" u="none" strike="noStrike" baseline="0" dirty="0" err="1">
                <a:latin typeface="Calibri"/>
                <a:ea typeface="ＭＳ ゴシック"/>
              </a:rPr>
              <a:t>Curia</a:t>
            </a:r>
            <a:r>
              <a:rPr lang="el-GR" b="0" i="0" u="none" strike="noStrike" baseline="0" dirty="0">
                <a:latin typeface="Calibri"/>
                <a:ea typeface="ＭＳ ゴシック"/>
              </a:rPr>
              <a:t>), </a:t>
            </a:r>
            <a:r>
              <a:rPr lang="el-GR" b="0" i="0" u="none" strike="noStrike" baseline="0" dirty="0">
                <a:latin typeface="Helvetica"/>
                <a:ea typeface="ＭＳ ゴシック"/>
              </a:rPr>
              <a:t>όπου στέκονται οι πρέσβεις εν αναμονή των αποφάσεών της (το αντίστοιχο των θεωρείων της σύγχρονης Βουλής), ονομαζόταν </a:t>
            </a:r>
            <a:r>
              <a:rPr lang="el-GR" b="0" i="1" u="none" strike="noStrike" baseline="0" dirty="0" err="1">
                <a:solidFill>
                  <a:srgbClr val="FF0000"/>
                </a:solidFill>
                <a:latin typeface="Calibri"/>
                <a:ea typeface="ＭＳ ゴシック"/>
              </a:rPr>
              <a:t>Graecostasis</a:t>
            </a:r>
            <a:r>
              <a:rPr lang="el-GR" b="0" i="0" u="none" strike="noStrike" baseline="0" dirty="0">
                <a:latin typeface="Calibri"/>
                <a:ea typeface="ＭＳ ゴシック"/>
              </a:rPr>
              <a:t>. </a:t>
            </a:r>
          </a:p>
        </p:txBody>
      </p:sp>
    </p:spTree>
    <p:extLst>
      <p:ext uri="{BB962C8B-B14F-4D97-AF65-F5344CB8AC3E}">
        <p14:creationId xmlns:p14="http://schemas.microsoft.com/office/powerpoint/2010/main" val="3922703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a:latin typeface="Calibri"/>
                <a:ea typeface="ＭＳ ゴシック"/>
              </a:rPr>
              <a:t>Senatus Consultum Ultimum</a:t>
            </a:r>
          </a:p>
        </p:txBody>
      </p:sp>
      <p:sp>
        <p:nvSpPr>
          <p:cNvPr id="3" name="Text Placeholder 2"/>
          <p:cNvSpPr>
            <a:spLocks noGrp="1"/>
          </p:cNvSpPr>
          <p:nvPr>
            <p:ph type="body" idx="1"/>
          </p:nvPr>
        </p:nvSpPr>
        <p:spPr/>
        <p:txBody>
          <a:bodyPr>
            <a:normAutofit lnSpcReduction="10000"/>
          </a:bodyPr>
          <a:lstStyle/>
          <a:p>
            <a:pPr lvl="0" rtl="0"/>
            <a:r>
              <a:rPr lang="el-GR" b="0" i="1" u="none" strike="noStrike" baseline="0" dirty="0">
                <a:latin typeface="Calibri"/>
                <a:ea typeface="ＭＳ ゴシック"/>
              </a:rPr>
              <a:t> </a:t>
            </a:r>
            <a:r>
              <a:rPr lang="el-GR" b="0" i="0" u="none" strike="noStrike" baseline="0" dirty="0">
                <a:latin typeface="Helvetica"/>
                <a:ea typeface="ＭＳ ゴシック"/>
              </a:rPr>
              <a:t>Προς </a:t>
            </a:r>
            <a:r>
              <a:rPr lang="el-GR" b="1" i="0" u="none" strike="noStrike" baseline="0" dirty="0">
                <a:latin typeface="Helvetica"/>
                <a:ea typeface="ＭＳ ゴシック"/>
              </a:rPr>
              <a:t>αποτροπή σοβαρού κινδύνου για το κράτος </a:t>
            </a:r>
            <a:r>
              <a:rPr lang="el-GR" b="0" i="0" u="none" strike="noStrike" baseline="0" dirty="0">
                <a:latin typeface="Helvetica"/>
                <a:ea typeface="ＭＳ ゴシック"/>
              </a:rPr>
              <a:t>(συνήθως πολεμικής φύσεως)</a:t>
            </a:r>
          </a:p>
          <a:p>
            <a:pPr lvl="0" rtl="0"/>
            <a:r>
              <a:rPr lang="el-GR" b="0" i="0" u="none" strike="noStrike" baseline="0" dirty="0">
                <a:latin typeface="Helvetica"/>
                <a:ea typeface="ＭＳ ゴシック"/>
              </a:rPr>
              <a:t> η Σύγκλητος μπορούσε να λάβει </a:t>
            </a:r>
            <a:r>
              <a:rPr lang="el-GR" b="0" i="0" u="sng" strike="noStrike" baseline="0" dirty="0">
                <a:latin typeface="Helvetica"/>
                <a:ea typeface="ＭＳ ゴシック"/>
              </a:rPr>
              <a:t>έκτακτα μέτρα</a:t>
            </a:r>
            <a:r>
              <a:rPr lang="el-GR" b="0" i="0" u="none" strike="noStrike" baseline="0" dirty="0">
                <a:latin typeface="Helvetica"/>
                <a:ea typeface="ＭＳ ゴシック"/>
              </a:rPr>
              <a:t>: </a:t>
            </a:r>
          </a:p>
          <a:p>
            <a:pPr lvl="0" rtl="0"/>
            <a:r>
              <a:rPr lang="el-GR" b="0" i="0" u="none" strike="noStrike" baseline="0" dirty="0">
                <a:latin typeface="Helvetica"/>
                <a:ea typeface="ＭＳ ゴシック"/>
              </a:rPr>
              <a:t>είτε να </a:t>
            </a:r>
            <a:r>
              <a:rPr lang="el-GR" b="0" i="0" u="sng" strike="noStrike" baseline="0" dirty="0">
                <a:latin typeface="Helvetica"/>
                <a:ea typeface="ＭＳ ゴシック"/>
              </a:rPr>
              <a:t>αναστείλει την εξουσία των Υπά</a:t>
            </a:r>
            <a:r>
              <a:rPr lang="el-GR" b="0" i="0" u="none" strike="noStrike" baseline="0" dirty="0">
                <a:latin typeface="Helvetica"/>
                <a:ea typeface="ＭＳ ゴシック"/>
              </a:rPr>
              <a:t>των, αναθέτοντας την </a:t>
            </a:r>
            <a:r>
              <a:rPr lang="el-GR" b="0" i="0" u="sng" strike="noStrike" baseline="0" dirty="0">
                <a:latin typeface="Helvetica"/>
                <a:ea typeface="ＭＳ ゴシック"/>
              </a:rPr>
              <a:t>εξουσία σε έναν Δικτάτορα (</a:t>
            </a:r>
            <a:r>
              <a:rPr lang="el-GR" b="0" i="1" u="sng" strike="noStrike" baseline="0" dirty="0" err="1">
                <a:latin typeface="Calibri"/>
                <a:ea typeface="ＭＳ ゴシック"/>
              </a:rPr>
              <a:t>Dictator</a:t>
            </a:r>
            <a:r>
              <a:rPr lang="el-GR" b="0" i="0" u="sng" strike="noStrike" baseline="0" dirty="0">
                <a:latin typeface="Helvetica"/>
                <a:ea typeface="ＭＳ ゴシック"/>
              </a:rPr>
              <a:t>) για εξάμηνη θητεία, </a:t>
            </a:r>
          </a:p>
          <a:p>
            <a:pPr lvl="0" rtl="0"/>
            <a:r>
              <a:rPr lang="el-GR" b="0" i="0" u="none" strike="noStrike" baseline="0" dirty="0">
                <a:latin typeface="Helvetica"/>
                <a:ea typeface="ＭＳ ゴシック"/>
              </a:rPr>
              <a:t>είτε να εκδώσει το </a:t>
            </a:r>
            <a:r>
              <a:rPr lang="el-GR" b="0" i="1" u="none" strike="noStrike" baseline="0" dirty="0" err="1">
                <a:solidFill>
                  <a:srgbClr val="FF0000"/>
                </a:solidFill>
                <a:latin typeface="Calibri"/>
                <a:ea typeface="ＭＳ ゴシック"/>
              </a:rPr>
              <a:t>Senatus</a:t>
            </a:r>
            <a:r>
              <a:rPr lang="el-GR" b="0" i="1" u="none" strike="noStrike" baseline="0" dirty="0">
                <a:solidFill>
                  <a:srgbClr val="FF0000"/>
                </a:solidFill>
                <a:latin typeface="Calibri"/>
                <a:ea typeface="ＭＳ ゴシック"/>
              </a:rPr>
              <a:t> </a:t>
            </a:r>
            <a:r>
              <a:rPr lang="el-GR" b="0" i="1" u="none" strike="noStrike" baseline="0" dirty="0" err="1">
                <a:solidFill>
                  <a:srgbClr val="FF0000"/>
                </a:solidFill>
                <a:latin typeface="Calibri"/>
                <a:ea typeface="ＭＳ ゴシック"/>
              </a:rPr>
              <a:t>Consultum</a:t>
            </a:r>
            <a:r>
              <a:rPr lang="el-GR" b="0" i="1" u="none" strike="noStrike" baseline="0" dirty="0">
                <a:solidFill>
                  <a:srgbClr val="FF0000"/>
                </a:solidFill>
                <a:latin typeface="Calibri"/>
                <a:ea typeface="ＭＳ ゴシック"/>
              </a:rPr>
              <a:t> </a:t>
            </a:r>
            <a:r>
              <a:rPr lang="el-GR" b="0" i="1" u="none" strike="noStrike" baseline="0" dirty="0" err="1">
                <a:solidFill>
                  <a:srgbClr val="FF0000"/>
                </a:solidFill>
                <a:latin typeface="Calibri"/>
                <a:ea typeface="ＭＳ ゴシック"/>
              </a:rPr>
              <a:t>Ultimum</a:t>
            </a:r>
            <a:r>
              <a:rPr lang="el-GR" b="0" i="1" u="none" strike="noStrike" baseline="0" dirty="0">
                <a:solidFill>
                  <a:srgbClr val="FF0000"/>
                </a:solidFill>
                <a:latin typeface="Calibri"/>
                <a:ea typeface="ＭＳ ゴシック"/>
              </a:rPr>
              <a:t> </a:t>
            </a:r>
            <a:r>
              <a:rPr lang="el-GR" b="0" i="0" u="none" strike="noStrike" baseline="0" dirty="0">
                <a:latin typeface="Helvetica"/>
                <a:ea typeface="ＭＳ ゴシック"/>
              </a:rPr>
              <a:t>("έσχατο συγκλητικό δόγμα"), με το οποίο ανέθετε υπερεξουσίες στους Υπάτους για την λήψη κάθε αναγκαίου μέτρου προς αποτροπή του εκτάκτου κινδύνου για το κράτος. </a:t>
            </a:r>
          </a:p>
          <a:p>
            <a:pPr lvl="0" rtl="0"/>
            <a:r>
              <a:rPr lang="el-GR" b="0" i="0" u="none" strike="noStrike" baseline="0" dirty="0">
                <a:latin typeface="Helvetica"/>
                <a:ea typeface="ＭＳ ゴシック"/>
              </a:rPr>
              <a:t>(το αντίστοιχο του συγχρόνου νόμου για την κατάσταση πολιορκίας, άρ. 48 Συντάγματος)</a:t>
            </a:r>
            <a:r>
              <a:rPr lang="el-GR" b="0" i="0" u="none" strike="noStrike" baseline="0" dirty="0">
                <a:latin typeface="Calibri"/>
                <a:ea typeface="ＭＳ ゴシック"/>
              </a:rPr>
              <a:t>. </a:t>
            </a:r>
          </a:p>
        </p:txBody>
      </p:sp>
    </p:spTree>
    <p:extLst>
      <p:ext uri="{BB962C8B-B14F-4D97-AF65-F5344CB8AC3E}">
        <p14:creationId xmlns:p14="http://schemas.microsoft.com/office/powerpoint/2010/main" val="1795132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rmAutofit fontScale="90000"/>
          </a:bodyPr>
          <a:lstStyle/>
          <a:p>
            <a:pPr rtl="0"/>
            <a:r>
              <a:rPr lang="el-GR" sz="2000" b="1" i="0" u="none" strike="noStrike" baseline="0" dirty="0"/>
              <a:t>Περιπτωσιολογία – </a:t>
            </a:r>
            <a:r>
              <a:rPr lang="fr-CA" sz="2000" b="1" i="0" u="none" strike="noStrike" baseline="0" dirty="0" err="1"/>
              <a:t>Senatus</a:t>
            </a:r>
            <a:r>
              <a:rPr lang="fr-CA" sz="2000" b="1" i="0" u="none" strike="noStrike" baseline="0" dirty="0"/>
              <a:t> </a:t>
            </a:r>
            <a:r>
              <a:rPr lang="fr-CA" sz="2000" b="1" i="0" u="none" strike="noStrike" baseline="0" dirty="0" err="1"/>
              <a:t>Consultum</a:t>
            </a:r>
            <a:r>
              <a:rPr lang="fr-CA" sz="2000" b="1" i="0" u="none" strike="noStrike" baseline="0" dirty="0"/>
              <a:t> </a:t>
            </a:r>
            <a:r>
              <a:rPr lang="fr-CA" sz="2000" b="1" i="0" u="none" strike="noStrike" baseline="0" dirty="0" err="1"/>
              <a:t>Ultimum</a:t>
            </a:r>
            <a:endParaRPr lang="el-GR" sz="2000" b="1" i="0" u="none" strike="noStrike" baseline="0" dirty="0"/>
          </a:p>
        </p:txBody>
      </p:sp>
      <p:sp>
        <p:nvSpPr>
          <p:cNvPr id="3" name="Text Placeholder 2"/>
          <p:cNvSpPr>
            <a:spLocks noGrp="1"/>
          </p:cNvSpPr>
          <p:nvPr>
            <p:ph type="body" sz="half" idx="2"/>
          </p:nvPr>
        </p:nvSpPr>
        <p:spPr>
          <a:xfrm>
            <a:off x="457201" y="2130552"/>
            <a:ext cx="2139696" cy="4243615"/>
          </a:xfrm>
        </p:spPr>
        <p:txBody>
          <a:bodyPr>
            <a:normAutofit/>
          </a:bodyPr>
          <a:lstStyle/>
          <a:p>
            <a:pPr marL="171450" lvl="0" indent="-171450" rtl="0">
              <a:lnSpc>
                <a:spcPct val="90000"/>
              </a:lnSpc>
              <a:buFont typeface="Arial" panose="020B0604020202020204" pitchFamily="34" charset="0"/>
              <a:buChar char="•"/>
            </a:pPr>
            <a:r>
              <a:rPr lang="el-GR" sz="1200" b="0" i="0" u="none" strike="noStrike" baseline="0" dirty="0"/>
              <a:t>Έσχατα συγκλητικά δόγματα θα εκδοθούν όμως και κατά της δράσης πολιτικών, τους οποίους οι Συγκλητικοί θεωρούν απειλή για τα συμφέροντά τους</a:t>
            </a:r>
            <a:r>
              <a:rPr lang="fr-CA" sz="1200" dirty="0"/>
              <a:t>:</a:t>
            </a:r>
            <a:endParaRPr lang="el-GR" sz="1200" b="0" i="0" u="none" strike="noStrike" baseline="0" dirty="0"/>
          </a:p>
          <a:p>
            <a:pPr marL="171450" lvl="0" indent="-171450" rtl="0">
              <a:lnSpc>
                <a:spcPct val="90000"/>
              </a:lnSpc>
              <a:buFont typeface="Arial" panose="020B0604020202020204" pitchFamily="34" charset="0"/>
              <a:buChar char="•"/>
            </a:pPr>
            <a:r>
              <a:rPr lang="el-GR" sz="1200" b="0" i="0" u="none" strike="noStrike" baseline="0" dirty="0" err="1"/>
              <a:t>Γάιου</a:t>
            </a:r>
            <a:r>
              <a:rPr lang="el-GR" sz="1200" b="0" i="0" u="none" strike="noStrike" baseline="0" dirty="0"/>
              <a:t> </a:t>
            </a:r>
            <a:r>
              <a:rPr lang="el-GR" sz="1200" b="0" i="0" u="none" strike="noStrike" baseline="0" dirty="0" err="1"/>
              <a:t>Γράκχου</a:t>
            </a:r>
            <a:r>
              <a:rPr lang="el-GR" sz="1200" b="0" i="0" u="none" strike="noStrike" baseline="0" dirty="0"/>
              <a:t>, του </a:t>
            </a:r>
            <a:r>
              <a:rPr lang="el-GR" sz="1200" b="0" i="0" u="none" strike="noStrike" baseline="0" dirty="0" err="1"/>
              <a:t>Κατιλίνα</a:t>
            </a:r>
            <a:r>
              <a:rPr lang="el-GR" sz="1200" b="0" i="0" u="none" strike="noStrike" baseline="0" dirty="0"/>
              <a:t> και όταν ο Καίσαρας διέσχισε τον ποταμό </a:t>
            </a:r>
            <a:r>
              <a:rPr lang="el-GR" sz="1200" b="0" i="0" u="none" strike="noStrike" baseline="0" dirty="0" err="1"/>
              <a:t>Ρουβίκωνα</a:t>
            </a:r>
            <a:r>
              <a:rPr lang="el-GR" sz="1200" b="0" i="0" u="none" strike="noStrike" baseline="0" dirty="0"/>
              <a:t>, ετοιμαζόμενος να στρέψει τις λεγεώνες του κατά της Ρώμης. </a:t>
            </a:r>
            <a:endParaRPr lang="fr-CA" sz="1200" b="0" i="0" u="none" strike="noStrike" baseline="0" dirty="0"/>
          </a:p>
          <a:p>
            <a:pPr marL="171450" lvl="0" indent="-171450" rtl="0">
              <a:lnSpc>
                <a:spcPct val="90000"/>
              </a:lnSpc>
              <a:buFont typeface="Arial" panose="020B0604020202020204" pitchFamily="34" charset="0"/>
              <a:buChar char="•"/>
            </a:pPr>
            <a:r>
              <a:rPr lang="el-GR" sz="1200" b="0" i="0" u="none" strike="noStrike" baseline="0" dirty="0"/>
              <a:t>Υπό το πρόσχημα της προστασίας του πολιτεύματος, ενίοτε διευκολύνεται η διάπραξη εγκλημάτων</a:t>
            </a:r>
            <a:endParaRPr lang="fr-CA" sz="1200" b="0" i="0" u="none" strike="noStrike" baseline="0" dirty="0"/>
          </a:p>
          <a:p>
            <a:pPr marL="171450" lvl="0" indent="-171450" rtl="0">
              <a:lnSpc>
                <a:spcPct val="90000"/>
              </a:lnSpc>
              <a:buFont typeface="Arial" panose="020B0604020202020204" pitchFamily="34" charset="0"/>
              <a:buChar char="•"/>
            </a:pPr>
            <a:r>
              <a:rPr lang="el-GR" sz="1200" b="0" i="0" u="none" strike="noStrike" baseline="0" dirty="0"/>
              <a:t> </a:t>
            </a:r>
            <a:r>
              <a:rPr lang="fr-CA" sz="1200" dirty="0"/>
              <a:t>O</a:t>
            </a:r>
            <a:r>
              <a:rPr lang="el-GR" sz="1200" b="0" i="0" u="none" strike="noStrike" baseline="0" dirty="0"/>
              <a:t>πως η εκτέλεση, κατ' εντολή του </a:t>
            </a:r>
            <a:r>
              <a:rPr lang="el-GR" sz="1200" b="0" i="0" u="none" strike="noStrike" baseline="0" dirty="0" err="1"/>
              <a:t>Κικέρωνα</a:t>
            </a:r>
            <a:r>
              <a:rPr lang="el-GR" sz="1200" b="0" i="0" u="none" strike="noStrike" baseline="0" dirty="0"/>
              <a:t>, χωρίς δίκη, των υπόπτων για συμμετοχή στη συνωμοσία του </a:t>
            </a:r>
            <a:r>
              <a:rPr lang="el-GR" sz="1200" b="0" i="0" u="none" strike="noStrike" baseline="0" dirty="0" err="1"/>
              <a:t>Κατιλίνα</a:t>
            </a:r>
            <a:r>
              <a:rPr lang="el-GR" sz="1200" b="0" i="0" u="none" strike="noStrike" baseline="0" dirty="0"/>
              <a:t>. </a:t>
            </a:r>
            <a:endParaRPr lang="el-GR" sz="1200" b="0" i="1" u="none" strike="noStrike" baseline="0" dirty="0"/>
          </a:p>
        </p:txBody>
      </p:sp>
      <p:pic>
        <p:nvPicPr>
          <p:cNvPr id="7" name="Picture 6" descr="A group of people in a room&#10;&#10;Description automatically generated">
            <a:extLst>
              <a:ext uri="{FF2B5EF4-FFF2-40B4-BE49-F238E27FC236}">
                <a16:creationId xmlns:a16="http://schemas.microsoft.com/office/drawing/2014/main" id="{DBC31241-7EB2-4840-A61B-F1EB52A0D60B}"/>
              </a:ext>
            </a:extLst>
          </p:cNvPr>
          <p:cNvPicPr>
            <a:picLocks noChangeAspect="1"/>
          </p:cNvPicPr>
          <p:nvPr/>
        </p:nvPicPr>
        <p:blipFill>
          <a:blip r:embed="rId2"/>
          <a:stretch>
            <a:fillRect/>
          </a:stretch>
        </p:blipFill>
        <p:spPr>
          <a:xfrm>
            <a:off x="3724603" y="2331983"/>
            <a:ext cx="4610100" cy="2766060"/>
          </a:xfrm>
          <a:prstGeom prst="rect">
            <a:avLst/>
          </a:prstGeom>
        </p:spPr>
      </p:pic>
    </p:spTree>
    <p:extLst>
      <p:ext uri="{BB962C8B-B14F-4D97-AF65-F5344CB8AC3E}">
        <p14:creationId xmlns:p14="http://schemas.microsoft.com/office/powerpoint/2010/main" val="218269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l-GR" b="1" i="0" u="none" strike="noStrike" baseline="0"/>
              <a:t>Αξίες Ρωμαίων</a:t>
            </a:r>
          </a:p>
        </p:txBody>
      </p:sp>
      <p:sp>
        <p:nvSpPr>
          <p:cNvPr id="3" name="Text Placeholder 2"/>
          <p:cNvSpPr>
            <a:spLocks noGrp="1"/>
          </p:cNvSpPr>
          <p:nvPr>
            <p:ph sz="half" idx="1"/>
          </p:nvPr>
        </p:nvSpPr>
        <p:spPr>
          <a:xfrm>
            <a:off x="457200" y="1673352"/>
            <a:ext cx="4038600" cy="4718304"/>
          </a:xfrm>
        </p:spPr>
        <p:txBody>
          <a:bodyPr>
            <a:normAutofit/>
          </a:bodyPr>
          <a:lstStyle/>
          <a:p>
            <a:pPr lvl="0" rtl="0">
              <a:lnSpc>
                <a:spcPct val="90000"/>
              </a:lnSpc>
            </a:pPr>
            <a:r>
              <a:rPr lang="el-GR" sz="1500" b="0" i="0" u="none" strike="noStrike" baseline="0"/>
              <a:t>Ο ρωμαϊκός λαός θεωρεί τον εαυτό του ελεύθερο και κυρίαρχο, αξίες που αποδίδονται με όρους όπως</a:t>
            </a:r>
          </a:p>
          <a:p>
            <a:pPr lvl="0" rtl="0">
              <a:lnSpc>
                <a:spcPct val="90000"/>
              </a:lnSpc>
            </a:pPr>
            <a:r>
              <a:rPr lang="el-GR" sz="1500" b="0" i="0" u="none" strike="noStrike" baseline="0"/>
              <a:t>η </a:t>
            </a:r>
            <a:r>
              <a:rPr lang="en-US" sz="1500" b="0" i="1" u="none" strike="noStrike" baseline="0" err="1"/>
              <a:t>Dignitas</a:t>
            </a:r>
            <a:r>
              <a:rPr lang="mr-IN" sz="1500"/>
              <a:t> </a:t>
            </a:r>
            <a:r>
              <a:rPr lang="el-GR" sz="1500"/>
              <a:t>(αξία)</a:t>
            </a:r>
            <a:r>
              <a:rPr lang="mr-IN" sz="1500"/>
              <a:t>, </a:t>
            </a:r>
          </a:p>
          <a:p>
            <a:pPr lvl="0" rtl="0">
              <a:lnSpc>
                <a:spcPct val="90000"/>
              </a:lnSpc>
            </a:pPr>
            <a:r>
              <a:rPr lang="el-GR" sz="1500" b="0" i="0" u="none" strike="noStrike" baseline="0"/>
              <a:t>η </a:t>
            </a:r>
            <a:r>
              <a:rPr lang="en-US" sz="1500" b="0" i="1" u="none" strike="noStrike" baseline="0" err="1"/>
              <a:t>Maiestas</a:t>
            </a:r>
            <a:r>
              <a:rPr lang="el-GR" sz="1500" b="0" i="0" u="none" strike="noStrike" baseline="0"/>
              <a:t> (μεγαλείο), </a:t>
            </a:r>
          </a:p>
          <a:p>
            <a:pPr lvl="0" rtl="0">
              <a:lnSpc>
                <a:spcPct val="90000"/>
              </a:lnSpc>
            </a:pPr>
            <a:r>
              <a:rPr lang="el-GR" sz="1500" b="0" i="0" u="none" strike="noStrike" baseline="0"/>
              <a:t>η </a:t>
            </a:r>
            <a:r>
              <a:rPr lang="en-US" sz="1500" b="0" i="1" u="none" strike="noStrike" baseline="0" err="1"/>
              <a:t>Auctoritas</a:t>
            </a:r>
            <a:r>
              <a:rPr lang="el-GR" sz="1500" b="0" i="0" u="none" strike="noStrike" baseline="0"/>
              <a:t> (αυθεντία) και </a:t>
            </a:r>
          </a:p>
          <a:p>
            <a:pPr lvl="0" rtl="0">
              <a:lnSpc>
                <a:spcPct val="90000"/>
              </a:lnSpc>
            </a:pPr>
            <a:r>
              <a:rPr lang="el-GR" sz="1500" b="0" i="0" u="none" strike="noStrike" baseline="0"/>
              <a:t>η </a:t>
            </a:r>
            <a:r>
              <a:rPr lang="en-US" sz="1500" b="0" i="1" u="none" strike="noStrike" baseline="0" err="1"/>
              <a:t>Libertas</a:t>
            </a:r>
            <a:r>
              <a:rPr lang="el-GR" sz="1500" b="0" i="0" u="none" strike="noStrike" baseline="0"/>
              <a:t> (ελευθερία), η υπέρτατη ρωμαϊκή αξία.</a:t>
            </a:r>
          </a:p>
          <a:p>
            <a:pPr lvl="0" rtl="0">
              <a:lnSpc>
                <a:spcPct val="90000"/>
              </a:lnSpc>
            </a:pPr>
            <a:endParaRPr lang="el-GR" sz="1500" b="0" i="0" u="none" strike="noStrike" baseline="30000"/>
          </a:p>
          <a:p>
            <a:pPr lvl="0" rtl="0">
              <a:lnSpc>
                <a:spcPct val="90000"/>
              </a:lnSpc>
            </a:pPr>
            <a:r>
              <a:rPr lang="el-GR" sz="1500" b="0" i="0" u="none" strike="noStrike" baseline="0"/>
              <a:t>Ο όρος "</a:t>
            </a:r>
            <a:r>
              <a:rPr lang="el-GR" sz="1500" b="1" i="1" u="none" strike="noStrike" baseline="0"/>
              <a:t>Μ</a:t>
            </a:r>
            <a:r>
              <a:rPr lang="en-US" sz="1500" b="1" i="1" u="none" strike="noStrike" baseline="0" err="1"/>
              <a:t>aiestas</a:t>
            </a:r>
            <a:r>
              <a:rPr lang="it-IT" sz="1500" b="1" i="0" u="none" strike="noStrike" baseline="0"/>
              <a:t> </a:t>
            </a:r>
            <a:r>
              <a:rPr lang="it-IT" sz="1500" b="1" i="1" u="none" strike="noStrike" baseline="0" err="1"/>
              <a:t>Populi</a:t>
            </a:r>
            <a:r>
              <a:rPr lang="it-IT" sz="1500" b="1" i="1" u="none" strike="noStrike" baseline="0"/>
              <a:t> Romani</a:t>
            </a:r>
            <a:r>
              <a:rPr lang="it-IT" sz="1500" b="0" i="1" u="none" strike="noStrike" baseline="0"/>
              <a:t>" </a:t>
            </a:r>
            <a:r>
              <a:rPr lang="it-IT" sz="1500" b="0" i="0" u="none" strike="noStrike" baseline="0"/>
              <a:t>(απ</a:t>
            </a:r>
            <a:r>
              <a:rPr lang="it-IT" sz="1500" b="0" i="0" u="none" strike="noStrike" baseline="0" err="1"/>
              <a:t>ό</a:t>
            </a:r>
            <a:r>
              <a:rPr lang="it-IT" sz="1500" b="0" i="0" u="none" strike="noStrike" baseline="0"/>
              <a:t> το </a:t>
            </a:r>
            <a:r>
              <a:rPr lang="it-IT" sz="1500" b="0" i="1" u="none" strike="noStrike" baseline="0" err="1"/>
              <a:t>magnus</a:t>
            </a:r>
            <a:r>
              <a:rPr lang="el-GR" sz="1500" b="0" i="0" u="none" strike="noStrike" baseline="0"/>
              <a:t>, μέγας) περικλείει όλα όσα συγκροτούν τη ρωμαϊκή πολιτεία και είναι συνώνυμος της εθνικής κυριαρχίας των Ρωμαίων. </a:t>
            </a:r>
          </a:p>
          <a:p>
            <a:pPr lvl="0" rtl="0">
              <a:lnSpc>
                <a:spcPct val="90000"/>
              </a:lnSpc>
            </a:pPr>
            <a:r>
              <a:rPr lang="el-GR" sz="1500" b="0" i="0" u="none" strike="noStrike" baseline="0"/>
              <a:t>Σε διεθνείς συνθήκες, αποτελεί μία </a:t>
            </a:r>
            <a:r>
              <a:rPr lang="en-US" sz="1500" b="0" i="0" u="none" strike="noStrike" baseline="0"/>
              <a:t>de facto</a:t>
            </a:r>
            <a:r>
              <a:rPr lang="el-GR" sz="1500" b="0" i="0" u="none" strike="noStrike" baseline="0"/>
              <a:t> αναγνώριση της κυριαρχίας των Ρωμαίων. </a:t>
            </a:r>
          </a:p>
          <a:p>
            <a:pPr lvl="0" rtl="0">
              <a:lnSpc>
                <a:spcPct val="90000"/>
              </a:lnSpc>
            </a:pPr>
            <a:r>
              <a:rPr lang="el-GR" sz="1500" b="0" i="0" u="none" strike="noStrike" baseline="0"/>
              <a:t>Η προσβολή της </a:t>
            </a:r>
            <a:r>
              <a:rPr lang="en-US" sz="1500" b="0" i="1" u="none" strike="noStrike" baseline="0" err="1"/>
              <a:t>Maiestas</a:t>
            </a:r>
            <a:r>
              <a:rPr lang="el-GR" sz="1500" b="0" i="0" u="none" strike="noStrike" baseline="0"/>
              <a:t> του ρωμαϊκού λαού συνιστά </a:t>
            </a:r>
            <a:r>
              <a:rPr lang="el-GR" sz="1500" b="1" i="0" u="none" strike="noStrike" baseline="0"/>
              <a:t>έγκλημα εσχάτης προδοσίας,</a:t>
            </a:r>
            <a:r>
              <a:rPr lang="el-GR" sz="1500" b="0" i="0" u="none" strike="noStrike" baseline="0"/>
              <a:t> που εκδικάζεται στα τέλη της </a:t>
            </a:r>
            <a:r>
              <a:rPr lang="en-US" sz="1500" b="0" i="1" u="none" strike="noStrike" baseline="0"/>
              <a:t>Res publica</a:t>
            </a:r>
            <a:r>
              <a:rPr lang="el-GR" sz="1500" b="0" i="0" u="none" strike="noStrike" baseline="0"/>
              <a:t> από ειδικό ποινικό δικαστήριο. </a:t>
            </a:r>
          </a:p>
        </p:txBody>
      </p:sp>
      <p:pic>
        <p:nvPicPr>
          <p:cNvPr id="7" name="Picture 6" descr="A close up of a coin&#10;&#10;Description automatically generated">
            <a:extLst>
              <a:ext uri="{FF2B5EF4-FFF2-40B4-BE49-F238E27FC236}">
                <a16:creationId xmlns:a16="http://schemas.microsoft.com/office/drawing/2014/main" id="{650F5766-476A-5A4C-B412-CEC3B4391712}"/>
              </a:ext>
            </a:extLst>
          </p:cNvPr>
          <p:cNvPicPr>
            <a:picLocks noChangeAspect="1"/>
          </p:cNvPicPr>
          <p:nvPr/>
        </p:nvPicPr>
        <p:blipFill>
          <a:blip r:embed="rId2"/>
          <a:stretch>
            <a:fillRect/>
          </a:stretch>
        </p:blipFill>
        <p:spPr>
          <a:xfrm>
            <a:off x="4952562" y="2048203"/>
            <a:ext cx="3022600" cy="2971800"/>
          </a:xfrm>
          <a:prstGeom prst="rect">
            <a:avLst/>
          </a:prstGeom>
        </p:spPr>
      </p:pic>
    </p:spTree>
    <p:extLst>
      <p:ext uri="{BB962C8B-B14F-4D97-AF65-F5344CB8AC3E}">
        <p14:creationId xmlns:p14="http://schemas.microsoft.com/office/powerpoint/2010/main" val="1068766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0" i="0" u="none" strike="noStrike" baseline="0">
                <a:latin typeface="Helvetica"/>
                <a:ea typeface="ＭＳ ゴシック"/>
              </a:rPr>
              <a:t>Άρχοντες (magistrati populi romani)</a:t>
            </a:r>
            <a:endParaRPr lang="en-US" b="0" i="0" u="none" strike="noStrike" baseline="0">
              <a:latin typeface="Times New Roman"/>
              <a:ea typeface="ＭＳ ゴシック"/>
            </a:endParaRPr>
          </a:p>
        </p:txBody>
      </p:sp>
      <p:sp>
        <p:nvSpPr>
          <p:cNvPr id="3" name="Text Placeholder 2"/>
          <p:cNvSpPr>
            <a:spLocks noGrp="1"/>
          </p:cNvSpPr>
          <p:nvPr>
            <p:ph type="body" idx="1"/>
          </p:nvPr>
        </p:nvSpPr>
        <p:spPr/>
        <p:txBody>
          <a:bodyPr>
            <a:normAutofit/>
          </a:bodyPr>
          <a:lstStyle/>
          <a:p>
            <a:pPr lvl="0" rtl="0"/>
            <a:r>
              <a:rPr lang="el-GR" b="0" i="0" u="none" strike="noStrike" baseline="0" dirty="0">
                <a:latin typeface="Helvetica"/>
                <a:ea typeface="ＭＳ ゴシック"/>
              </a:rPr>
              <a:t>Η κατάλυση της ετρουσκικής βασιλείας σηματοδοτήθηκε από την αντικατάσταση του βασιλέως από </a:t>
            </a:r>
            <a:r>
              <a:rPr lang="el-GR" b="1" i="0" u="sng" strike="noStrike" baseline="0" dirty="0">
                <a:latin typeface="Helvetica"/>
                <a:ea typeface="ＭＳ ゴシック"/>
              </a:rPr>
              <a:t>δύο Υπάτους</a:t>
            </a:r>
            <a:r>
              <a:rPr lang="el-GR" b="0" i="0" u="none" strike="noStrike" baseline="0" dirty="0">
                <a:latin typeface="Helvetica"/>
                <a:ea typeface="ＭＳ ゴシック"/>
              </a:rPr>
              <a:t>, που μοιράζονται μεταξύ τους το </a:t>
            </a:r>
            <a:r>
              <a:rPr lang="el-GR" b="0" i="1" u="none" strike="noStrike" baseline="0" dirty="0" err="1">
                <a:latin typeface="Calibri"/>
                <a:ea typeface="ＭＳ ゴシック"/>
              </a:rPr>
              <a:t>imperium</a:t>
            </a:r>
            <a:r>
              <a:rPr lang="el-GR" b="0" i="1" u="none" strike="noStrike" baseline="0" dirty="0">
                <a:latin typeface="Calibri"/>
                <a:ea typeface="ＭＳ ゴシック"/>
              </a:rPr>
              <a:t> </a:t>
            </a:r>
            <a:r>
              <a:rPr lang="el-GR" b="0" i="0" u="none" strike="noStrike" baseline="0" dirty="0">
                <a:latin typeface="Helvetica"/>
                <a:ea typeface="ＭＳ ゴシック"/>
              </a:rPr>
              <a:t>(εκτελεστική εξουσία) των αρχαίων βασιλέων. </a:t>
            </a:r>
          </a:p>
          <a:p>
            <a:pPr lvl="0" rtl="0"/>
            <a:r>
              <a:rPr lang="el-GR" b="0" i="0" u="none" strike="noStrike" baseline="0" dirty="0">
                <a:latin typeface="Helvetica"/>
                <a:ea typeface="ＭＳ ゴシック"/>
              </a:rPr>
              <a:t>Η εξουσία των Υπάτων προοδευτικά επιμερίζεται σε περισσότερους άρχοντες με διαφορετικές αρμοδιότητες, που αναπτύσσονται σε μία πυραμίδα αξιωμάτων, ιεραρχικά διαρθρωμένων σε βαθμίδες.</a:t>
            </a:r>
            <a:endParaRPr lang="el-GR" b="0" i="0" u="none" strike="noStrike" baseline="0" dirty="0">
              <a:latin typeface="Calibri"/>
              <a:ea typeface="ＭＳ ゴシック"/>
            </a:endParaRPr>
          </a:p>
        </p:txBody>
      </p:sp>
    </p:spTree>
    <p:extLst>
      <p:ext uri="{BB962C8B-B14F-4D97-AF65-F5344CB8AC3E}">
        <p14:creationId xmlns:p14="http://schemas.microsoft.com/office/powerpoint/2010/main" val="3500175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l-GR" sz="3700" b="0" i="0" u="none" strike="noStrike" baseline="0"/>
              <a:t>Η δημόσια καριέρα (Cursus honorum)</a:t>
            </a:r>
          </a:p>
        </p:txBody>
      </p:sp>
      <p:sp>
        <p:nvSpPr>
          <p:cNvPr id="3" name="Text Placeholder 2"/>
          <p:cNvSpPr>
            <a:spLocks noGrp="1"/>
          </p:cNvSpPr>
          <p:nvPr>
            <p:ph sz="half" idx="1"/>
          </p:nvPr>
        </p:nvSpPr>
        <p:spPr>
          <a:xfrm>
            <a:off x="457200" y="1673352"/>
            <a:ext cx="4038600" cy="4718304"/>
          </a:xfrm>
        </p:spPr>
        <p:txBody>
          <a:bodyPr>
            <a:normAutofit/>
          </a:bodyPr>
          <a:lstStyle/>
          <a:p>
            <a:pPr lvl="0" rtl="0">
              <a:lnSpc>
                <a:spcPct val="90000"/>
              </a:lnSpc>
            </a:pPr>
            <a:r>
              <a:rPr lang="el-GR" sz="2000" b="0" i="0" u="none" strike="noStrike" baseline="0"/>
              <a:t>Σύμφωνα και με το πνεύμα ιεραρχίας </a:t>
            </a:r>
          </a:p>
          <a:p>
            <a:pPr lvl="0" rtl="0">
              <a:lnSpc>
                <a:spcPct val="90000"/>
              </a:lnSpc>
            </a:pPr>
            <a:r>
              <a:rPr lang="el-GR" sz="2000" b="0" i="0" u="none" strike="noStrike" baseline="0"/>
              <a:t>διαμορφώθηκε εθιμικά μία ιδανική πολιτική σταδιοδρομία για τους γόνους των αριστοκρατικών οικογενειών, το </a:t>
            </a:r>
            <a:r>
              <a:rPr lang="el-GR" sz="2000" b="0" i="1" u="none" strike="noStrike" baseline="0" err="1"/>
              <a:t>cursus</a:t>
            </a:r>
            <a:r>
              <a:rPr lang="el-GR" sz="2000" b="0" i="1" u="none" strike="noStrike" baseline="0"/>
              <a:t> </a:t>
            </a:r>
            <a:r>
              <a:rPr lang="el-GR" sz="2000" b="0" i="1" u="none" strike="noStrike" baseline="0" err="1"/>
              <a:t>honorum</a:t>
            </a:r>
            <a:r>
              <a:rPr lang="el-GR" sz="2000" b="0" i="0" u="none" strike="noStrike" baseline="0"/>
              <a:t> (πορεία αξιωμάτων). </a:t>
            </a:r>
          </a:p>
          <a:p>
            <a:pPr lvl="0" rtl="0">
              <a:lnSpc>
                <a:spcPct val="90000"/>
              </a:lnSpc>
            </a:pPr>
            <a:r>
              <a:rPr lang="el-GR" sz="2000" b="0" i="0" u="none" strike="noStrike" baseline="0"/>
              <a:t>Ο </a:t>
            </a:r>
            <a:r>
              <a:rPr lang="el-GR" sz="2000" b="0" i="0" u="none" strike="noStrike" baseline="0" err="1"/>
              <a:t>Σύλλας</a:t>
            </a:r>
            <a:r>
              <a:rPr lang="el-GR" sz="2000" b="0" i="0" u="none" strike="noStrike" baseline="0"/>
              <a:t> ως Δικτάτωρ κατέστησε την σειρά των αξιωμάτων υποχρεωτική, ορίζοντας ελάχιστη ηλικία για την ανάληψη κάθε αξιώματος και </a:t>
            </a:r>
            <a:r>
              <a:rPr lang="el-GR" sz="2000" b="0" i="0" u="none" strike="noStrike" baseline="0" err="1"/>
              <a:t>απογορεύοντας</a:t>
            </a:r>
            <a:r>
              <a:rPr lang="el-GR" sz="2000" b="0" i="0" u="none" strike="noStrike" baseline="0"/>
              <a:t> την άσκηση του ιδίου αξιώματος πάνω από δύο φορές σε μία δεκαετία. </a:t>
            </a:r>
          </a:p>
        </p:txBody>
      </p:sp>
      <p:pic>
        <p:nvPicPr>
          <p:cNvPr id="5" name="Picture 4" descr="A statue of a person&#10;&#10;Description automatically generated">
            <a:extLst>
              <a:ext uri="{FF2B5EF4-FFF2-40B4-BE49-F238E27FC236}">
                <a16:creationId xmlns:a16="http://schemas.microsoft.com/office/drawing/2014/main" id="{A1544C57-5647-D54F-9308-608C603304E8}"/>
              </a:ext>
            </a:extLst>
          </p:cNvPr>
          <p:cNvPicPr>
            <a:picLocks noChangeAspect="1"/>
          </p:cNvPicPr>
          <p:nvPr/>
        </p:nvPicPr>
        <p:blipFill rotWithShape="1">
          <a:blip r:embed="rId2"/>
          <a:srcRect t="5444" r="-1" b="17831"/>
          <a:stretch/>
        </p:blipFill>
        <p:spPr>
          <a:xfrm>
            <a:off x="4648200" y="1673352"/>
            <a:ext cx="4038600" cy="4718304"/>
          </a:xfrm>
          <a:prstGeom prst="rect">
            <a:avLst/>
          </a:prstGeom>
          <a:noFill/>
        </p:spPr>
      </p:pic>
    </p:spTree>
    <p:extLst>
      <p:ext uri="{BB962C8B-B14F-4D97-AF65-F5344CB8AC3E}">
        <p14:creationId xmlns:p14="http://schemas.microsoft.com/office/powerpoint/2010/main" val="2990397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rsus.jpg"/>
          <p:cNvPicPr>
            <a:picLocks noGrp="1" noChangeAspect="1"/>
          </p:cNvPicPr>
          <p:nvPr>
            <p:ph idx="1"/>
          </p:nvPr>
        </p:nvPicPr>
        <p:blipFill>
          <a:blip r:embed="rId2">
            <a:extLst>
              <a:ext uri="{28A0092B-C50C-407E-A947-70E740481C1C}">
                <a14:useLocalDpi xmlns:a14="http://schemas.microsoft.com/office/drawing/2010/main" val="0"/>
              </a:ext>
            </a:extLst>
          </a:blip>
          <a:srcRect l="-94638" r="-94638"/>
          <a:stretch>
            <a:fillRect/>
          </a:stretch>
        </p:blipFill>
        <p:spPr>
          <a:xfrm>
            <a:off x="-1279996" y="0"/>
            <a:ext cx="11139258" cy="6730257"/>
          </a:xfrm>
        </p:spPr>
      </p:pic>
    </p:spTree>
    <p:extLst>
      <p:ext uri="{BB962C8B-B14F-4D97-AF65-F5344CB8AC3E}">
        <p14:creationId xmlns:p14="http://schemas.microsoft.com/office/powerpoint/2010/main" val="2545844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l-GR" b="0" i="0" u="none" strike="noStrike" baseline="0"/>
              <a:t>Προϋποθέσεις δημόσιας καριέρας</a:t>
            </a:r>
          </a:p>
        </p:txBody>
      </p:sp>
      <p:sp>
        <p:nvSpPr>
          <p:cNvPr id="3" name="Text Placeholder 2"/>
          <p:cNvSpPr>
            <a:spLocks noGrp="1"/>
          </p:cNvSpPr>
          <p:nvPr>
            <p:ph sz="half" idx="1"/>
          </p:nvPr>
        </p:nvSpPr>
        <p:spPr>
          <a:xfrm>
            <a:off x="457200" y="1673352"/>
            <a:ext cx="4038600" cy="4718304"/>
          </a:xfrm>
        </p:spPr>
        <p:txBody>
          <a:bodyPr>
            <a:normAutofit/>
          </a:bodyPr>
          <a:lstStyle/>
          <a:p>
            <a:pPr lvl="0" rtl="0">
              <a:lnSpc>
                <a:spcPct val="90000"/>
              </a:lnSpc>
            </a:pPr>
            <a:r>
              <a:rPr lang="el-GR" sz="1300" b="0" i="0" u="none" strike="noStrike" baseline="0"/>
              <a:t>Οι άρχοντες κάθε βαθμίδας του </a:t>
            </a:r>
            <a:r>
              <a:rPr lang="el-GR" sz="1300" b="0" i="1" u="none" strike="noStrike" baseline="0"/>
              <a:t>cursus honorum </a:t>
            </a:r>
            <a:r>
              <a:rPr lang="el-GR" sz="1300" b="0" i="0" u="none" strike="noStrike" baseline="0"/>
              <a:t>αναδεικνύονται με εκλογές (που λαμβάνουν χώρα μία φορά το χρόνο), εφόσον πληρούν ορισμένες νόμιμες προϋποθέσεις (ηλικίας, κοινωνικής τάξης, σειράς αξιωμάτων στο </a:t>
            </a:r>
            <a:r>
              <a:rPr lang="el-GR" sz="1300" b="0" i="1" u="none" strike="noStrike" baseline="0"/>
              <a:t>cursus honorum</a:t>
            </a:r>
            <a:r>
              <a:rPr lang="el-GR" sz="1300" b="0" i="0" u="none" strike="noStrike" baseline="0"/>
              <a:t>). </a:t>
            </a:r>
          </a:p>
          <a:p>
            <a:pPr lvl="0" rtl="0">
              <a:lnSpc>
                <a:spcPct val="90000"/>
              </a:lnSpc>
            </a:pPr>
            <a:r>
              <a:rPr lang="el-GR" sz="1300" b="0" i="0" u="none" strike="noStrike" baseline="0"/>
              <a:t>Για να θέσει κάποιος υποψηφιότητα έπρεπε να κατέχει ένα ελάχιστο όριο περιουσίας και να έχει ολοκληρώσει τη στρατιωτική του θητεία. </a:t>
            </a:r>
          </a:p>
          <a:p>
            <a:pPr lvl="0" rtl="0">
              <a:lnSpc>
                <a:spcPct val="90000"/>
              </a:lnSpc>
            </a:pPr>
            <a:r>
              <a:rPr lang="el-GR" sz="1300" b="0" i="0" u="none" strike="noStrike" baseline="0"/>
              <a:t>Για να αναρριχηθεί στην κορυφή των αρχών, στο αξίωμα του Υπάτου, έπρεπε να ακολουθήσει πολιτική καριέρα με συγκεκριμένα βήματα</a:t>
            </a:r>
          </a:p>
          <a:p>
            <a:pPr lvl="0" rtl="0">
              <a:lnSpc>
                <a:spcPct val="90000"/>
              </a:lnSpc>
            </a:pPr>
            <a:r>
              <a:rPr lang="el-GR" sz="1300" b="0" i="0" u="none" strike="noStrike" baseline="0"/>
              <a:t> εκλεγόμενος διαδοχικά σε διάφορα αξιώματα με τη νόμιμη σειρά, από τα κατώτερα προς τα ανώτερα, αφού μεσολαβούσε ορισμένο χρονικό διάστημα (τουλάχιστον δύο ετών) μεταξύ της θητείας του στις επιμέρους βαθμίδες.</a:t>
            </a:r>
          </a:p>
          <a:p>
            <a:pPr lvl="0" rtl="0">
              <a:lnSpc>
                <a:spcPct val="90000"/>
              </a:lnSpc>
            </a:pPr>
            <a:r>
              <a:rPr lang="el-GR" sz="1300" b="1" i="0" u="none" strike="noStrike" baseline="0"/>
              <a:t>Κατά σειρά αξιωμάτων του </a:t>
            </a:r>
            <a:r>
              <a:rPr lang="el-GR" sz="1300" b="1" i="1" u="none" strike="noStrike" baseline="0"/>
              <a:t>cursus honorum</a:t>
            </a:r>
            <a:r>
              <a:rPr lang="el-GR" sz="1300" b="1" i="0" u="none" strike="noStrike" baseline="0"/>
              <a:t>, κάποιος μπορούσε να εκλεγεί Δήμαρχος στην ηλικία των 27 ετών, Ταμίας στα 30, Αγορανόμος στα 36, Πραίτορας στα 40, Ύπατος στα 42 και Τιμητής μετά τα 44 έτη. </a:t>
            </a:r>
          </a:p>
          <a:p>
            <a:pPr lvl="0" rtl="0">
              <a:lnSpc>
                <a:spcPct val="90000"/>
              </a:lnSpc>
            </a:pPr>
            <a:endParaRPr lang="el-GR" sz="1300" b="0" i="0" u="none" strike="noStrike" baseline="0"/>
          </a:p>
          <a:p>
            <a:pPr lvl="0" rtl="0">
              <a:lnSpc>
                <a:spcPct val="90000"/>
              </a:lnSpc>
            </a:pPr>
            <a:endParaRPr lang="el-GR" sz="1300" b="0" i="0" u="none" strike="noStrike" baseline="0"/>
          </a:p>
        </p:txBody>
      </p:sp>
      <p:pic>
        <p:nvPicPr>
          <p:cNvPr id="5" name="Picture 4" descr="A sculpture of a person&#10;&#10;Description automatically generated">
            <a:extLst>
              <a:ext uri="{FF2B5EF4-FFF2-40B4-BE49-F238E27FC236}">
                <a16:creationId xmlns:a16="http://schemas.microsoft.com/office/drawing/2014/main" id="{A82A1EEE-E7F7-9B4D-AD93-9FF16D3B7618}"/>
              </a:ext>
            </a:extLst>
          </p:cNvPr>
          <p:cNvPicPr>
            <a:picLocks noChangeAspect="1"/>
          </p:cNvPicPr>
          <p:nvPr/>
        </p:nvPicPr>
        <p:blipFill rotWithShape="1">
          <a:blip r:embed="rId2"/>
          <a:srcRect b="8008"/>
          <a:stretch/>
        </p:blipFill>
        <p:spPr>
          <a:xfrm>
            <a:off x="4648200" y="1673352"/>
            <a:ext cx="4038600" cy="4718304"/>
          </a:xfrm>
          <a:prstGeom prst="rect">
            <a:avLst/>
          </a:prstGeom>
          <a:noFill/>
        </p:spPr>
      </p:pic>
    </p:spTree>
    <p:extLst>
      <p:ext uri="{BB962C8B-B14F-4D97-AF65-F5344CB8AC3E}">
        <p14:creationId xmlns:p14="http://schemas.microsoft.com/office/powerpoint/2010/main" val="2987237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l-GR" b="1" i="0" u="none" strike="noStrike" baseline="0"/>
              <a:t>Πλεονεκτήματα</a:t>
            </a:r>
          </a:p>
        </p:txBody>
      </p:sp>
      <p:sp>
        <p:nvSpPr>
          <p:cNvPr id="3" name="Text Placeholder 2"/>
          <p:cNvSpPr>
            <a:spLocks noGrp="1"/>
          </p:cNvSpPr>
          <p:nvPr>
            <p:ph sz="half" idx="1"/>
          </p:nvPr>
        </p:nvSpPr>
        <p:spPr>
          <a:xfrm>
            <a:off x="457200" y="1673352"/>
            <a:ext cx="4038600" cy="4718304"/>
          </a:xfrm>
        </p:spPr>
        <p:txBody>
          <a:bodyPr>
            <a:normAutofit/>
          </a:bodyPr>
          <a:lstStyle/>
          <a:p>
            <a:pPr lvl="0" rtl="0">
              <a:lnSpc>
                <a:spcPct val="90000"/>
              </a:lnSpc>
            </a:pPr>
            <a:r>
              <a:rPr lang="el-GR" sz="2400" b="0" i="0" u="none" strike="noStrike" baseline="0"/>
              <a:t>οι νεοεισερχόμενοι στα δημόσια πράγματα αποκτούσαν διοικητική εμπειρία και τεχνογνωσία σε έναν τομέα διαχείρισης των δημοσίων υποθέσεων,</a:t>
            </a:r>
          </a:p>
          <a:p>
            <a:pPr lvl="0" rtl="0">
              <a:lnSpc>
                <a:spcPct val="90000"/>
              </a:lnSpc>
            </a:pPr>
            <a:r>
              <a:rPr lang="el-GR" sz="2400" b="0" i="0" u="none" strike="noStrike" baseline="0"/>
              <a:t>πριν εξελιχθούν στην επόμενη βαθμίδα και αναλάβουν μεγαλύτερες ευθύνες</a:t>
            </a:r>
          </a:p>
          <a:p>
            <a:pPr lvl="0" rtl="0">
              <a:lnSpc>
                <a:spcPct val="90000"/>
              </a:lnSpc>
            </a:pPr>
            <a:r>
              <a:rPr lang="el-GR" sz="2400" b="0" i="0" u="none" strike="noStrike" baseline="0"/>
              <a:t>καλύπτοντας σταδιακά κάθε τομέα της δημόσιας διοίκησης. </a:t>
            </a:r>
          </a:p>
        </p:txBody>
      </p:sp>
      <p:pic>
        <p:nvPicPr>
          <p:cNvPr id="7" name="Picture 6" descr="Diagram&#10;&#10;Description automatically generated">
            <a:extLst>
              <a:ext uri="{FF2B5EF4-FFF2-40B4-BE49-F238E27FC236}">
                <a16:creationId xmlns:a16="http://schemas.microsoft.com/office/drawing/2014/main" id="{053F23BA-18AB-3548-8F06-802D71896E68}"/>
              </a:ext>
            </a:extLst>
          </p:cNvPr>
          <p:cNvPicPr>
            <a:picLocks noChangeAspect="1"/>
          </p:cNvPicPr>
          <p:nvPr/>
        </p:nvPicPr>
        <p:blipFill>
          <a:blip r:embed="rId2"/>
          <a:stretch>
            <a:fillRect/>
          </a:stretch>
        </p:blipFill>
        <p:spPr>
          <a:xfrm>
            <a:off x="4648200" y="2161286"/>
            <a:ext cx="4038600" cy="3742436"/>
          </a:xfrm>
          <a:prstGeom prst="rect">
            <a:avLst/>
          </a:prstGeom>
          <a:noFill/>
        </p:spPr>
      </p:pic>
    </p:spTree>
    <p:extLst>
      <p:ext uri="{BB962C8B-B14F-4D97-AF65-F5344CB8AC3E}">
        <p14:creationId xmlns:p14="http://schemas.microsoft.com/office/powerpoint/2010/main" val="1998134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l-GR" b="1" i="0" u="none" strike="noStrike" baseline="0"/>
              <a:t>Μειονεκτήματα</a:t>
            </a:r>
          </a:p>
        </p:txBody>
      </p:sp>
      <p:sp>
        <p:nvSpPr>
          <p:cNvPr id="3" name="Text Placeholder 2"/>
          <p:cNvSpPr>
            <a:spLocks noGrp="1"/>
          </p:cNvSpPr>
          <p:nvPr>
            <p:ph sz="half" idx="1"/>
          </p:nvPr>
        </p:nvSpPr>
        <p:spPr>
          <a:xfrm>
            <a:off x="457200" y="1673352"/>
            <a:ext cx="4038600" cy="4718304"/>
          </a:xfrm>
        </p:spPr>
        <p:txBody>
          <a:bodyPr>
            <a:normAutofit/>
          </a:bodyPr>
          <a:lstStyle/>
          <a:p>
            <a:pPr lvl="0" rtl="0">
              <a:lnSpc>
                <a:spcPct val="90000"/>
              </a:lnSpc>
            </a:pPr>
            <a:r>
              <a:rPr lang="el-GR" sz="1500" b="0" i="0" u="none" strike="noStrike" baseline="0"/>
              <a:t>Ο μικρός συνολικά αριθμός των αξιωματούχων (τριάντα) και ο περιορισμός στη θέση υποψηφιοτήτων, αφού μόνον όσοι είχαν διατελέσει στην προηγούμενη βαθμίδα μπορούσαν να θέσουν υποψηφιότητα για την επόμενη, περιόριζε τον κύκλο των προσώπων που είχαν πρόσβαση στην εκτελεστική εξουσία </a:t>
            </a:r>
          </a:p>
          <a:p>
            <a:pPr lvl="0" rtl="0">
              <a:lnSpc>
                <a:spcPct val="90000"/>
              </a:lnSpc>
            </a:pPr>
            <a:r>
              <a:rPr lang="el-GR" sz="1500"/>
              <a:t>Ε</a:t>
            </a:r>
            <a:r>
              <a:rPr lang="el-GR" sz="1500" b="0" i="0" u="none" strike="noStrike" baseline="0"/>
              <a:t>νέτεινε τον ανταγωνισμό μεταξύ των μελών της αριστοκρατίας για την κατάληψη των αξιωμάτων. </a:t>
            </a:r>
          </a:p>
          <a:p>
            <a:pPr lvl="0" rtl="0">
              <a:lnSpc>
                <a:spcPct val="90000"/>
              </a:lnSpc>
            </a:pPr>
            <a:r>
              <a:rPr lang="el-GR" sz="1500" b="0" i="0" u="none" strike="noStrike" baseline="0"/>
              <a:t>Αν και όλα τα αξιώματα καθίστανται προοδευτικά προσιτά στους Πληβείους, καθώς οι άρχοντες είναι άμισθοι, στην πράξη μόνον οι εύποροι μπορούν να θέσουν υποψηφιότητα. </a:t>
            </a:r>
          </a:p>
        </p:txBody>
      </p:sp>
      <p:pic>
        <p:nvPicPr>
          <p:cNvPr id="5" name="Picture 4" descr="A group of people standing next to a stone wall&#10;&#10;Description automatically generated">
            <a:extLst>
              <a:ext uri="{FF2B5EF4-FFF2-40B4-BE49-F238E27FC236}">
                <a16:creationId xmlns:a16="http://schemas.microsoft.com/office/drawing/2014/main" id="{A4A0CC0D-8D21-3B4B-A04E-F1194165E891}"/>
              </a:ext>
            </a:extLst>
          </p:cNvPr>
          <p:cNvPicPr>
            <a:picLocks noChangeAspect="1"/>
          </p:cNvPicPr>
          <p:nvPr/>
        </p:nvPicPr>
        <p:blipFill rotWithShape="1">
          <a:blip r:embed="rId2"/>
          <a:srcRect l="17674" r="18343" b="-2"/>
          <a:stretch/>
        </p:blipFill>
        <p:spPr>
          <a:xfrm>
            <a:off x="4648200" y="1673352"/>
            <a:ext cx="4038600" cy="4718304"/>
          </a:xfrm>
          <a:prstGeom prst="rect">
            <a:avLst/>
          </a:prstGeom>
          <a:noFill/>
        </p:spPr>
      </p:pic>
    </p:spTree>
    <p:extLst>
      <p:ext uri="{BB962C8B-B14F-4D97-AF65-F5344CB8AC3E}">
        <p14:creationId xmlns:p14="http://schemas.microsoft.com/office/powerpoint/2010/main" val="2782541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rmAutofit/>
          </a:bodyPr>
          <a:lstStyle/>
          <a:p>
            <a:pPr rtl="0"/>
            <a:r>
              <a:rPr lang="el-GR" b="0" i="0" u="none" strike="noStrike" baseline="0"/>
              <a:t>Αρχές άσκησης δημόσιας εξουσίας</a:t>
            </a:r>
          </a:p>
        </p:txBody>
      </p:sp>
      <p:sp>
        <p:nvSpPr>
          <p:cNvPr id="9" name="Text Placeholder 3">
            <a:extLst>
              <a:ext uri="{FF2B5EF4-FFF2-40B4-BE49-F238E27FC236}">
                <a16:creationId xmlns:a16="http://schemas.microsoft.com/office/drawing/2014/main" id="{55A656C0-A22C-4188-B90E-D0FEEE0EBE9D}"/>
              </a:ext>
            </a:extLst>
          </p:cNvPr>
          <p:cNvSpPr>
            <a:spLocks noGrp="1"/>
          </p:cNvSpPr>
          <p:nvPr>
            <p:ph type="body" sz="half" idx="2"/>
          </p:nvPr>
        </p:nvSpPr>
        <p:spPr>
          <a:xfrm>
            <a:off x="457201" y="2130552"/>
            <a:ext cx="2139696" cy="4243615"/>
          </a:xfrm>
        </p:spPr>
        <p:txBody>
          <a:bodyPr/>
          <a:lstStyle/>
          <a:p>
            <a:endParaRPr lang="en-US"/>
          </a:p>
        </p:txBody>
      </p:sp>
      <p:graphicFrame>
        <p:nvGraphicFramePr>
          <p:cNvPr id="5" name="Text Placeholder 2">
            <a:extLst>
              <a:ext uri="{FF2B5EF4-FFF2-40B4-BE49-F238E27FC236}">
                <a16:creationId xmlns:a16="http://schemas.microsoft.com/office/drawing/2014/main" id="{AC82C31D-0385-4905-B87F-DCF2AEC32D54}"/>
              </a:ext>
            </a:extLst>
          </p:cNvPr>
          <p:cNvGraphicFramePr/>
          <p:nvPr>
            <p:extLst>
              <p:ext uri="{D42A27DB-BD31-4B8C-83A1-F6EECF244321}">
                <p14:modId xmlns:p14="http://schemas.microsoft.com/office/powerpoint/2010/main" val="2296853096"/>
              </p:ext>
            </p:extLst>
          </p:nvPr>
        </p:nvGraphicFramePr>
        <p:xfrm>
          <a:off x="2971800" y="792080"/>
          <a:ext cx="5715000"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n old photo of a person&#10;&#10;Description automatically generated">
            <a:extLst>
              <a:ext uri="{FF2B5EF4-FFF2-40B4-BE49-F238E27FC236}">
                <a16:creationId xmlns:a16="http://schemas.microsoft.com/office/drawing/2014/main" id="{E1F28C8E-CA51-DA4B-841D-CCC10127769A}"/>
              </a:ext>
            </a:extLst>
          </p:cNvPr>
          <p:cNvPicPr>
            <a:picLocks noChangeAspect="1"/>
          </p:cNvPicPr>
          <p:nvPr/>
        </p:nvPicPr>
        <p:blipFill>
          <a:blip r:embed="rId7"/>
          <a:stretch>
            <a:fillRect/>
          </a:stretch>
        </p:blipFill>
        <p:spPr>
          <a:xfrm>
            <a:off x="-274182" y="2759660"/>
            <a:ext cx="3155969" cy="2201222"/>
          </a:xfrm>
          <a:prstGeom prst="rect">
            <a:avLst/>
          </a:prstGeom>
        </p:spPr>
      </p:pic>
    </p:spTree>
    <p:extLst>
      <p:ext uri="{BB962C8B-B14F-4D97-AF65-F5344CB8AC3E}">
        <p14:creationId xmlns:p14="http://schemas.microsoft.com/office/powerpoint/2010/main" val="2000683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l-GR" b="0" i="0" u="none" strike="noStrike" baseline="0">
                <a:latin typeface="Helvetica"/>
                <a:ea typeface="ＭＳ ゴシック"/>
              </a:rPr>
              <a:t>Οριοθέτηση εξουσίας</a:t>
            </a:r>
            <a:r>
              <a:rPr lang="el-GR" b="1" i="0" u="none" strike="noStrike" baseline="0">
                <a:latin typeface="Helvetica"/>
                <a:ea typeface="ＭＳ ゴシック"/>
              </a:rPr>
              <a:t> </a:t>
            </a:r>
          </a:p>
        </p:txBody>
      </p:sp>
      <p:sp>
        <p:nvSpPr>
          <p:cNvPr id="3" name="Text Placeholder 2"/>
          <p:cNvSpPr>
            <a:spLocks noGrp="1"/>
          </p:cNvSpPr>
          <p:nvPr>
            <p:ph type="body" idx="1"/>
          </p:nvPr>
        </p:nvSpPr>
        <p:spPr/>
        <p:txBody>
          <a:bodyPr>
            <a:normAutofit fontScale="85000" lnSpcReduction="20000"/>
          </a:bodyPr>
          <a:lstStyle/>
          <a:p>
            <a:pPr lvl="0" rtl="0"/>
            <a:r>
              <a:rPr lang="el-GR" b="0" i="0" u="none" strike="noStrike" baseline="0" dirty="0">
                <a:latin typeface="Helvetica"/>
                <a:ea typeface="ＭＳ ゴシック"/>
              </a:rPr>
              <a:t>Η δράση των αρχόντων έπρεπε να κινείται αυστηρά </a:t>
            </a:r>
            <a:r>
              <a:rPr lang="el-GR" b="1" i="0" u="none" strike="noStrike" baseline="0" dirty="0">
                <a:latin typeface="Helvetica"/>
                <a:ea typeface="ＭＳ ゴシック"/>
              </a:rPr>
              <a:t>εντός των ορίων του νόμου και της ειδικότερης εξουσίας που τους είχε ανατεθεί (</a:t>
            </a:r>
            <a:r>
              <a:rPr lang="el-GR" b="1" i="1" u="none" strike="noStrike" baseline="0" dirty="0" err="1">
                <a:latin typeface="Calibri"/>
                <a:ea typeface="ＭＳ ゴシック"/>
              </a:rPr>
              <a:t>imperium</a:t>
            </a:r>
            <a:r>
              <a:rPr lang="el-GR" b="1" i="0" u="none" strike="noStrike" baseline="0" dirty="0">
                <a:latin typeface="Helvetica"/>
                <a:ea typeface="ＭＳ ゴシック"/>
              </a:rPr>
              <a:t> ή </a:t>
            </a:r>
            <a:r>
              <a:rPr lang="el-GR" b="1" i="1" u="none" strike="noStrike" baseline="0" dirty="0" err="1">
                <a:latin typeface="Calibri"/>
                <a:ea typeface="ＭＳ ゴシック"/>
              </a:rPr>
              <a:t>potestas</a:t>
            </a:r>
            <a:r>
              <a:rPr lang="el-GR" b="1" i="0" u="none" strike="noStrike" baseline="0" dirty="0">
                <a:latin typeface="Helvetica"/>
                <a:ea typeface="ＭＳ ゴシック"/>
              </a:rPr>
              <a:t>)</a:t>
            </a:r>
          </a:p>
          <a:p>
            <a:pPr lvl="0" rtl="0"/>
            <a:r>
              <a:rPr lang="el-GR" b="0" i="0" u="none" strike="noStrike" baseline="0" dirty="0">
                <a:latin typeface="Helvetica"/>
                <a:ea typeface="ＭＳ ゴシック"/>
              </a:rPr>
              <a:t>Δεν μπορούσε να υπερβεί συγκεκριμένα όρια, τόσο </a:t>
            </a:r>
            <a:r>
              <a:rPr lang="el-GR" b="0" i="0" u="sng" strike="noStrike" baseline="0" dirty="0">
                <a:latin typeface="Helvetica"/>
                <a:ea typeface="ＭＳ ゴシック"/>
              </a:rPr>
              <a:t>γεωγραφικά</a:t>
            </a:r>
            <a:r>
              <a:rPr lang="el-GR" b="0" i="0" u="none" strike="noStrike" baseline="0" dirty="0">
                <a:latin typeface="Helvetica"/>
                <a:ea typeface="ＭＳ ゴシック"/>
              </a:rPr>
              <a:t> (π.χ. για το διοικητή της επαρχίας, τα σύνορα της επαρχίας που του είχε ανατεθεί), όσο και </a:t>
            </a:r>
            <a:r>
              <a:rPr lang="el-GR" b="0" i="0" u="sng" strike="noStrike" baseline="0" dirty="0">
                <a:latin typeface="Helvetica"/>
                <a:ea typeface="ＭＳ ゴシック"/>
              </a:rPr>
              <a:t>χρονικά</a:t>
            </a:r>
            <a:r>
              <a:rPr lang="el-GR" b="0" i="0" u="none" strike="noStrike" baseline="0" dirty="0">
                <a:latin typeface="Helvetica"/>
                <a:ea typeface="ＭＳ ゴシック"/>
              </a:rPr>
              <a:t> (το πέρας της θητείας).</a:t>
            </a:r>
          </a:p>
          <a:p>
            <a:pPr lvl="0" rtl="0"/>
            <a:r>
              <a:rPr lang="el-GR" b="0" i="0" u="none" strike="noStrike" baseline="0" dirty="0">
                <a:latin typeface="Helvetica"/>
                <a:ea typeface="ＭＳ ゴシック"/>
              </a:rPr>
              <a:t>Για κάθε παρέκβαση ή επέκταση της συνήθους εξουσίας ενός άρχοντα ή αν αυτό ήταν αναγκαίο για να φέρει εις πέρας κάποια ειδική αποστολή, έπρεπε να του χορηγηθεί </a:t>
            </a:r>
            <a:r>
              <a:rPr lang="el-GR" b="1" i="0" u="sng" strike="noStrike" baseline="0" dirty="0">
                <a:latin typeface="Helvetica"/>
                <a:ea typeface="ＭＳ ゴシック"/>
              </a:rPr>
              <a:t>ειδική άδεια από τη Σύγκλητο </a:t>
            </a:r>
          </a:p>
          <a:p>
            <a:pPr lvl="0" rtl="0"/>
            <a:r>
              <a:rPr lang="el-GR" b="0" i="0" u="none" strike="noStrike" baseline="0" dirty="0">
                <a:latin typeface="Helvetica"/>
                <a:ea typeface="ＭＳ ゴシック"/>
              </a:rPr>
              <a:t>π.χ. στον Πομπήιο δόθηκαν υπερεξουσίες να φέρει εις πέρας ειδική στρατιωτική αποστολή για την εκκαθάριση της Μεσογείου από τους πειρατές. </a:t>
            </a:r>
          </a:p>
          <a:p>
            <a:pPr lvl="0" rtl="0"/>
            <a:r>
              <a:rPr lang="el-GR" b="0" i="0" u="none" strike="noStrike" baseline="0" dirty="0">
                <a:latin typeface="Helvetica"/>
                <a:ea typeface="ＭＳ ゴシック"/>
              </a:rPr>
              <a:t>Αν ο άρχοντας αναγκαζόταν να υπερβεί τα χρονικά, τοπικά ή καθ' ύλην όρια των εξουσιών του λόγω ειδικών συνθηκών (π.χ. στο πλαίσιο εκστρατείας), οι πράξεις του έπρεπε να </a:t>
            </a:r>
            <a:r>
              <a:rPr lang="el-GR" b="0" i="0" u="sng" strike="noStrike" baseline="0" dirty="0">
                <a:latin typeface="Helvetica"/>
                <a:ea typeface="ＭＳ ゴシック"/>
              </a:rPr>
              <a:t>επικυρωθούν στη συνέχεια νομοθετικά από τη Σύγκλητο, άλλως οι αποφάσεις του έπασχαν ακυρότητας</a:t>
            </a:r>
            <a:r>
              <a:rPr lang="el-GR" b="0" i="0" u="none" strike="noStrike" baseline="0" dirty="0">
                <a:latin typeface="Helvetica"/>
                <a:ea typeface="ＭＳ ゴシック"/>
              </a:rPr>
              <a:t>. </a:t>
            </a:r>
          </a:p>
          <a:p>
            <a:pPr lvl="0" rtl="0"/>
            <a:endParaRPr lang="el-GR" b="0" i="0" u="none" strike="noStrike" baseline="0" dirty="0">
              <a:latin typeface="Calibri"/>
              <a:ea typeface="ＭＳ ゴシック"/>
            </a:endParaRPr>
          </a:p>
        </p:txBody>
      </p:sp>
    </p:spTree>
    <p:extLst>
      <p:ext uri="{BB962C8B-B14F-4D97-AF65-F5344CB8AC3E}">
        <p14:creationId xmlns:p14="http://schemas.microsoft.com/office/powerpoint/2010/main" val="974251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l-GR" b="0" i="0" u="none" strike="noStrike" baseline="0">
                <a:latin typeface="Helvetica"/>
                <a:ea typeface="ＭＳ ゴシック"/>
              </a:rPr>
              <a:t>Τεκμήριο νομιμότητας</a:t>
            </a:r>
            <a:endParaRPr lang="el-GR" b="0" i="0" u="none" strike="noStrike" baseline="0">
              <a:latin typeface="Calibri"/>
              <a:ea typeface="ＭＳ ゴシック"/>
            </a:endParaRPr>
          </a:p>
        </p:txBody>
      </p:sp>
      <p:sp>
        <p:nvSpPr>
          <p:cNvPr id="3" name="Text Placeholder 2"/>
          <p:cNvSpPr>
            <a:spLocks noGrp="1"/>
          </p:cNvSpPr>
          <p:nvPr>
            <p:ph type="body" idx="1"/>
          </p:nvPr>
        </p:nvSpPr>
        <p:spPr/>
        <p:txBody>
          <a:bodyPr>
            <a:normAutofit fontScale="92500"/>
          </a:bodyPr>
          <a:lstStyle/>
          <a:p>
            <a:pPr lvl="0" rtl="0"/>
            <a:r>
              <a:rPr lang="el-GR" b="0" i="0" u="none" strike="noStrike" baseline="0" dirty="0">
                <a:latin typeface="Helvetica"/>
                <a:ea typeface="ＭＳ ゴシック"/>
              </a:rPr>
              <a:t>Καθώς οι άρχοντες εκλέγονταν από τη λαϊκή συνέλευση, θεωρείτο ότι ενεργούν δυνάμει της συναφούς νομοθετικής εξουσιοδότησης και οι πράξεις και αποφάσεις τους έχαιραν κατ' αρχάς του τεκμηρίου νομιμότητας. </a:t>
            </a:r>
          </a:p>
          <a:p>
            <a:pPr lvl="0" rtl="0"/>
            <a:r>
              <a:rPr lang="el-GR" b="0" i="1" u="none" strike="noStrike" baseline="0" dirty="0">
                <a:latin typeface="Helvetica"/>
                <a:ea typeface="ＭＳ ゴシック"/>
              </a:rPr>
              <a:t>Στον Πανδέκτη σχολιάζεται η περίπτωση ενός φυγάδα δούλου, του </a:t>
            </a:r>
            <a:r>
              <a:rPr lang="el-GR" b="0" i="1" u="none" strike="noStrike" baseline="0" dirty="0" err="1">
                <a:latin typeface="Calibri"/>
                <a:ea typeface="ＭＳ ゴシック"/>
              </a:rPr>
              <a:t>Barbarius</a:t>
            </a:r>
            <a:r>
              <a:rPr lang="el-GR" b="0" i="1" u="none" strike="noStrike" baseline="0" dirty="0">
                <a:latin typeface="Calibri"/>
                <a:ea typeface="ＭＳ ゴシック"/>
              </a:rPr>
              <a:t> </a:t>
            </a:r>
            <a:r>
              <a:rPr lang="el-GR" b="0" i="1" u="none" strike="noStrike" baseline="0" dirty="0" err="1">
                <a:latin typeface="Calibri"/>
                <a:ea typeface="ＭＳ ゴシック"/>
              </a:rPr>
              <a:t>Philippus</a:t>
            </a:r>
            <a:r>
              <a:rPr lang="el-GR" b="0" i="1" u="none" strike="noStrike" baseline="0" dirty="0">
                <a:latin typeface="Helvetica"/>
                <a:ea typeface="ＭＳ ゴシック"/>
              </a:rPr>
              <a:t>, που φέρεται να πέτυχε να εκλεγεί Πραίτορας στη Ρώμη, δίνοντας αφορμή για την καθιέρωση της αρχής σύμφωνα με την οποία οι πράξεις ενός </a:t>
            </a:r>
            <a:r>
              <a:rPr lang="el-GR" b="0" i="1" u="none" strike="noStrike" baseline="0" dirty="0">
                <a:latin typeface="Calibri"/>
                <a:ea typeface="ＭＳ ゴシック"/>
              </a:rPr>
              <a:t>de facto</a:t>
            </a:r>
            <a:r>
              <a:rPr lang="el-GR" b="0" i="1" u="none" strike="noStrike" baseline="0" dirty="0">
                <a:latin typeface="Helvetica"/>
                <a:ea typeface="ＭＳ ゴシック"/>
              </a:rPr>
              <a:t> οργάνου είναι έγκυρες, καθώς το αντίθετο θα ήταν αντίθετο προς το δημόσιο συμφέρον και για την προστασία όσων τον εμπιστεύθηκαν. Παρόμοια αρχή έχει υιοθετηθεί και σήμερα από την ελληνική νομολογία και τη νομική θεωρία.</a:t>
            </a:r>
            <a:r>
              <a:rPr lang="el-GR" b="0" i="1" u="none" strike="noStrike" baseline="0" dirty="0">
                <a:latin typeface="Calibri"/>
                <a:ea typeface="ＭＳ ゴシック"/>
              </a:rPr>
              <a:t> </a:t>
            </a:r>
          </a:p>
          <a:p>
            <a:pPr lvl="0" rtl="0"/>
            <a:endParaRPr lang="el-GR" b="0" i="0" u="none" strike="noStrike" baseline="0" dirty="0">
              <a:latin typeface="Helvetica"/>
              <a:ea typeface="ＭＳ ゴシック"/>
            </a:endParaRPr>
          </a:p>
          <a:p>
            <a:pPr lvl="0" rtl="0"/>
            <a:endParaRPr lang="el-GR" b="0" i="0" u="none" strike="noStrike" baseline="0" dirty="0">
              <a:latin typeface="Calibri"/>
              <a:ea typeface="ＭＳ ゴシック"/>
            </a:endParaRPr>
          </a:p>
        </p:txBody>
      </p:sp>
    </p:spTree>
    <p:extLst>
      <p:ext uri="{BB962C8B-B14F-4D97-AF65-F5344CB8AC3E}">
        <p14:creationId xmlns:p14="http://schemas.microsoft.com/office/powerpoint/2010/main" val="1676724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78B9-9EC4-834D-8AC9-0C845B9B1D70}"/>
              </a:ext>
            </a:extLst>
          </p:cNvPr>
          <p:cNvSpPr>
            <a:spLocks noGrp="1"/>
          </p:cNvSpPr>
          <p:nvPr>
            <p:ph type="title"/>
          </p:nvPr>
        </p:nvSpPr>
        <p:spPr/>
        <p:txBody>
          <a:bodyPr/>
          <a:lstStyle/>
          <a:p>
            <a:endParaRPr lang="en-GR"/>
          </a:p>
        </p:txBody>
      </p:sp>
      <p:sp>
        <p:nvSpPr>
          <p:cNvPr id="3" name="Text Placeholder 2">
            <a:extLst>
              <a:ext uri="{FF2B5EF4-FFF2-40B4-BE49-F238E27FC236}">
                <a16:creationId xmlns:a16="http://schemas.microsoft.com/office/drawing/2014/main" id="{A4627B44-518B-E24F-8DF4-EAC95B4CE5DD}"/>
              </a:ext>
            </a:extLst>
          </p:cNvPr>
          <p:cNvSpPr>
            <a:spLocks noGrp="1"/>
          </p:cNvSpPr>
          <p:nvPr>
            <p:ph type="body" idx="1"/>
          </p:nvPr>
        </p:nvSpPr>
        <p:spPr/>
        <p:txBody>
          <a:bodyPr>
            <a:normAutofit/>
          </a:bodyPr>
          <a:lstStyle/>
          <a:p>
            <a:pPr lvl="0"/>
            <a:r>
              <a:rPr lang="el-GR" b="1" u="sng" dirty="0">
                <a:latin typeface="Helvetica"/>
                <a:ea typeface="ＭＳ ゴシック"/>
              </a:rPr>
              <a:t>Έλεγχος. </a:t>
            </a:r>
            <a:r>
              <a:rPr lang="el-GR" dirty="0">
                <a:latin typeface="Helvetica"/>
                <a:ea typeface="ＭＳ ゴシック"/>
              </a:rPr>
              <a:t>Οι άρχοντες μετά το πέρας της θητείας τους υπόκειντο σε έλεγχο για ορθή διαχείριση των δημοσίων υποθέσεων και υπείχαν σχετική ποινική ευθύνη. </a:t>
            </a:r>
          </a:p>
          <a:p>
            <a:pPr lvl="0"/>
            <a:r>
              <a:rPr lang="el-GR" b="1" u="sng" dirty="0">
                <a:latin typeface="Helvetica"/>
                <a:ea typeface="ＭＳ ゴシック"/>
              </a:rPr>
              <a:t>Άμισθο</a:t>
            </a:r>
            <a:r>
              <a:rPr lang="el-GR" dirty="0">
                <a:latin typeface="Helvetica"/>
                <a:ea typeface="ＭＳ ゴシック"/>
              </a:rPr>
              <a:t>. Η άσκηση δημόσιας εξουσίας θεωρείται τιμητική (</a:t>
            </a:r>
            <a:r>
              <a:rPr lang="el-GR" i="1" dirty="0" err="1">
                <a:latin typeface="Calibri"/>
                <a:ea typeface="ＭＳ ゴシック"/>
              </a:rPr>
              <a:t>honos</a:t>
            </a:r>
            <a:r>
              <a:rPr lang="el-GR" dirty="0">
                <a:latin typeface="Helvetica"/>
                <a:ea typeface="ＭＳ ゴシック"/>
              </a:rPr>
              <a:t>) και είναι πάντοτε άμισθη, γεγονός που συνεπάγεται όμως ότι τα αξιώματα μονοπωλούν τα μέλη της ελίτ.</a:t>
            </a:r>
          </a:p>
        </p:txBody>
      </p:sp>
    </p:spTree>
    <p:extLst>
      <p:ext uri="{BB962C8B-B14F-4D97-AF65-F5344CB8AC3E}">
        <p14:creationId xmlns:p14="http://schemas.microsoft.com/office/powerpoint/2010/main" val="2318858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l-GR" b="1" i="0" u="none" strike="noStrike" baseline="0"/>
              <a:t>Αξίες της Romanitas </a:t>
            </a:r>
          </a:p>
        </p:txBody>
      </p:sp>
      <p:sp>
        <p:nvSpPr>
          <p:cNvPr id="3" name="Text Placeholder 2"/>
          <p:cNvSpPr>
            <a:spLocks noGrp="1"/>
          </p:cNvSpPr>
          <p:nvPr>
            <p:ph sz="half" idx="1"/>
          </p:nvPr>
        </p:nvSpPr>
        <p:spPr>
          <a:xfrm>
            <a:off x="457200" y="1673352"/>
            <a:ext cx="4038600" cy="4718304"/>
          </a:xfrm>
        </p:spPr>
        <p:txBody>
          <a:bodyPr>
            <a:noAutofit/>
          </a:bodyPr>
          <a:lstStyle/>
          <a:p>
            <a:pPr lvl="0" rtl="0">
              <a:lnSpc>
                <a:spcPct val="90000"/>
              </a:lnSpc>
            </a:pPr>
            <a:r>
              <a:rPr lang="el-GR" sz="1200" b="0" i="0" u="none" strike="noStrike" baseline="0" dirty="0"/>
              <a:t>Ρωμαϊκά πολιτισμικά χαρακτηριστικά: συμπυκνώνονται στην έννοια της </a:t>
            </a:r>
            <a:r>
              <a:rPr lang="el-GR" sz="1200" b="1" i="1" u="none" strike="noStrike" baseline="0" dirty="0" err="1"/>
              <a:t>Romanitas</a:t>
            </a:r>
            <a:r>
              <a:rPr lang="el-GR" sz="1200" b="0" i="0" u="none" strike="noStrike" baseline="0" dirty="0"/>
              <a:t>, της ρωμαϊκής ταυτότητας. </a:t>
            </a:r>
          </a:p>
          <a:p>
            <a:pPr lvl="0" rtl="0">
              <a:lnSpc>
                <a:spcPct val="90000"/>
              </a:lnSpc>
            </a:pPr>
            <a:r>
              <a:rPr lang="el-GR" sz="1200" b="1" i="0" u="none" strike="noStrike" baseline="0" dirty="0"/>
              <a:t>Πατριωτισμός, υπηρεσία του κράτους, πειθαρχία σε ιεραρχικές δομές, </a:t>
            </a:r>
            <a:r>
              <a:rPr lang="el-GR" sz="1200" b="1" i="0" u="none" strike="noStrike" baseline="0" dirty="0" err="1"/>
              <a:t>οργανωτικότητα</a:t>
            </a:r>
            <a:r>
              <a:rPr lang="el-GR" sz="1200" b="1" i="0" u="none" strike="noStrike" baseline="0" dirty="0"/>
              <a:t>, η πίστη στο μεγαλείο της Ρώμης και -τουλάχιστον αρχικά-  η αυστηρότητα και λιτότητα. </a:t>
            </a:r>
          </a:p>
          <a:p>
            <a:pPr lvl="0" rtl="0">
              <a:lnSpc>
                <a:spcPct val="90000"/>
              </a:lnSpc>
            </a:pPr>
            <a:r>
              <a:rPr lang="el-GR" sz="1200" b="0" i="0" u="none" strike="noStrike" baseline="0" dirty="0"/>
              <a:t>Οι αξίες αυτές τους καθιστούν </a:t>
            </a:r>
            <a:r>
              <a:rPr lang="el-GR" sz="1200" b="1" i="0" u="none" strike="noStrike" baseline="0" dirty="0"/>
              <a:t>αποτελεσματικούς διοικητές και νομικούς</a:t>
            </a:r>
            <a:r>
              <a:rPr lang="el-GR" sz="1200" b="0" i="0" u="none" strike="noStrike" baseline="0" dirty="0"/>
              <a:t>.</a:t>
            </a:r>
          </a:p>
          <a:p>
            <a:pPr lvl="0" rtl="0">
              <a:lnSpc>
                <a:spcPct val="90000"/>
              </a:lnSpc>
            </a:pPr>
            <a:r>
              <a:rPr lang="el-GR" sz="1200" b="0" i="0" u="none" strike="noStrike" baseline="0" dirty="0"/>
              <a:t>Αποτελούν συνάρτηση των αντιλήψεών τους περί του υποδειγματικού πολίτη, της ορθής διακυβέρνησης και των δικαιωμάτων και υποχρεώσεων των πολιτών</a:t>
            </a:r>
            <a:endParaRPr lang="el-GR" sz="1200" dirty="0"/>
          </a:p>
          <a:p>
            <a:pPr lvl="0" rtl="0">
              <a:lnSpc>
                <a:spcPct val="90000"/>
              </a:lnSpc>
            </a:pPr>
            <a:r>
              <a:rPr lang="el-GR" sz="1200" b="0" i="0" u="none" strike="noStrike" baseline="0" dirty="0"/>
              <a:t>Διαφέρουν ανάλογα με την κοινωνική τους θέση. </a:t>
            </a:r>
          </a:p>
          <a:p>
            <a:pPr lvl="0" rtl="0">
              <a:lnSpc>
                <a:spcPct val="90000"/>
              </a:lnSpc>
            </a:pPr>
            <a:r>
              <a:rPr lang="el-GR" sz="1200" b="0" i="0" u="none" strike="noStrike" baseline="0" dirty="0"/>
              <a:t>Για τα μέλη των ανωτέρων τάξεων, η προνομιακή τους θέση στη ρωμαϊκή κοινωνία συνοδεύεται από την υποχρέωση συμμετοχής στα πολιτικά πράγματα, ανάληψης δημοσίων ευθυνών, ηγεσίας του στρατού. </a:t>
            </a:r>
          </a:p>
          <a:p>
            <a:pPr lvl="0" rtl="0">
              <a:lnSpc>
                <a:spcPct val="90000"/>
              </a:lnSpc>
            </a:pPr>
            <a:r>
              <a:rPr lang="el-GR" sz="1200" b="0" i="0" u="none" strike="noStrike" baseline="0" dirty="0"/>
              <a:t>Τις αξίες της </a:t>
            </a:r>
            <a:r>
              <a:rPr lang="en-US" sz="1200" b="0" i="1" u="none" strike="noStrike" baseline="0" dirty="0" err="1"/>
              <a:t>Romanitas</a:t>
            </a:r>
            <a:r>
              <a:rPr lang="en-US" sz="1200" b="0" i="0" u="none" strike="noStrike" baseline="0" dirty="0"/>
              <a:t> </a:t>
            </a:r>
            <a:r>
              <a:rPr lang="el-GR" sz="1200" b="0" i="0" u="none" strike="noStrike" baseline="0" dirty="0"/>
              <a:t>– ενίοτε σε αντιδιαστολή προς την "Ελληνικότητα" οι Ρωμαίοι προβάλλουν και στο ιστορικό τους παρελθόν, με ιδεολογικούς μύθους γύρω από ήρωες και αντί-ήρωες, που λειτουργούν ως πρότυπα προς μίμηση ή αποφυγή. </a:t>
            </a:r>
          </a:p>
        </p:txBody>
      </p:sp>
      <p:pic>
        <p:nvPicPr>
          <p:cNvPr id="7" name="Picture 6" descr="A statue&#10;&#10;Description automatically generated">
            <a:extLst>
              <a:ext uri="{FF2B5EF4-FFF2-40B4-BE49-F238E27FC236}">
                <a16:creationId xmlns:a16="http://schemas.microsoft.com/office/drawing/2014/main" id="{3A294E13-25C6-B14D-B5AC-671333A0F389}"/>
              </a:ext>
            </a:extLst>
          </p:cNvPr>
          <p:cNvPicPr>
            <a:picLocks noChangeAspect="1"/>
          </p:cNvPicPr>
          <p:nvPr/>
        </p:nvPicPr>
        <p:blipFill>
          <a:blip r:embed="rId2"/>
          <a:stretch>
            <a:fillRect/>
          </a:stretch>
        </p:blipFill>
        <p:spPr>
          <a:xfrm>
            <a:off x="4572000" y="2091558"/>
            <a:ext cx="4379311" cy="3284483"/>
          </a:xfrm>
          <a:prstGeom prst="rect">
            <a:avLst/>
          </a:prstGeom>
        </p:spPr>
      </p:pic>
    </p:spTree>
    <p:extLst>
      <p:ext uri="{BB962C8B-B14F-4D97-AF65-F5344CB8AC3E}">
        <p14:creationId xmlns:p14="http://schemas.microsoft.com/office/powerpoint/2010/main" val="3325802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ACBF-3D79-EC44-A905-3CFF0FCF12FA}"/>
              </a:ext>
            </a:extLst>
          </p:cNvPr>
          <p:cNvSpPr>
            <a:spLocks noGrp="1"/>
          </p:cNvSpPr>
          <p:nvPr>
            <p:ph type="title"/>
          </p:nvPr>
        </p:nvSpPr>
        <p:spPr/>
        <p:txBody>
          <a:bodyPr>
            <a:normAutofit fontScale="90000"/>
          </a:bodyPr>
          <a:lstStyle/>
          <a:p>
            <a:r>
              <a:rPr lang="el-GR" dirty="0">
                <a:latin typeface="Helvetica"/>
                <a:ea typeface="ＭＳ ゴシック"/>
              </a:rPr>
              <a:t>Μορφές και όρια εξουσίας</a:t>
            </a:r>
            <a:br>
              <a:rPr lang="el-GR" dirty="0">
                <a:latin typeface="Helvetica"/>
                <a:ea typeface="ＭＳ ゴシック"/>
              </a:rPr>
            </a:br>
            <a:endParaRPr lang="en-GR" dirty="0"/>
          </a:p>
        </p:txBody>
      </p:sp>
      <p:sp>
        <p:nvSpPr>
          <p:cNvPr id="3" name="Text Placeholder 2">
            <a:extLst>
              <a:ext uri="{FF2B5EF4-FFF2-40B4-BE49-F238E27FC236}">
                <a16:creationId xmlns:a16="http://schemas.microsoft.com/office/drawing/2014/main" id="{AC888232-5C82-A340-A6DF-A8BE06C2F721}"/>
              </a:ext>
            </a:extLst>
          </p:cNvPr>
          <p:cNvSpPr>
            <a:spLocks noGrp="1"/>
          </p:cNvSpPr>
          <p:nvPr>
            <p:ph type="body" idx="1"/>
          </p:nvPr>
        </p:nvSpPr>
        <p:spPr/>
        <p:txBody>
          <a:bodyPr/>
          <a:lstStyle/>
          <a:p>
            <a:pPr lvl="0"/>
            <a:r>
              <a:rPr lang="el-GR" dirty="0">
                <a:latin typeface="Helvetica"/>
                <a:ea typeface="ＭＳ ゴシック"/>
              </a:rPr>
              <a:t>Το είδος της δημόσιας εξουσίας που αναλογούσε σε κάθε άρχοντα είχε ειδική ονομασία: </a:t>
            </a:r>
          </a:p>
          <a:p>
            <a:pPr lvl="0"/>
            <a:r>
              <a:rPr lang="el-GR" i="1" dirty="0" err="1">
                <a:solidFill>
                  <a:srgbClr val="FF0000"/>
                </a:solidFill>
                <a:latin typeface="Calibri"/>
                <a:ea typeface="ＭＳ ゴシック"/>
              </a:rPr>
              <a:t>potestas</a:t>
            </a:r>
            <a:r>
              <a:rPr lang="el-GR" dirty="0">
                <a:latin typeface="Helvetica"/>
                <a:ea typeface="ＭＳ ゴシック"/>
              </a:rPr>
              <a:t> (που διαθέτουν όλοι οι άρχοντες) ή </a:t>
            </a:r>
          </a:p>
          <a:p>
            <a:pPr lvl="0"/>
            <a:r>
              <a:rPr lang="el-GR" i="1" dirty="0" err="1">
                <a:solidFill>
                  <a:srgbClr val="FF0000"/>
                </a:solidFill>
                <a:latin typeface="Calibri"/>
                <a:ea typeface="ＭＳ ゴシック"/>
              </a:rPr>
              <a:t>imperium</a:t>
            </a:r>
            <a:r>
              <a:rPr lang="el-GR" dirty="0">
                <a:latin typeface="Helvetica"/>
                <a:ea typeface="ＭＳ ゴシック"/>
              </a:rPr>
              <a:t> (που διαθέτουν μόνον οι Ύπατοι και οι Πραίτορες). </a:t>
            </a:r>
          </a:p>
          <a:p>
            <a:pPr lvl="0"/>
            <a:r>
              <a:rPr lang="el-GR" dirty="0">
                <a:latin typeface="Helvetica"/>
                <a:ea typeface="ＭＳ ゴシック"/>
              </a:rPr>
              <a:t>Οι εξουσίες ήταν αυστηρά οριοθετημένες κατά περιεχόμενο</a:t>
            </a:r>
            <a:r>
              <a:rPr lang="el-GR" dirty="0">
                <a:latin typeface="Calibri"/>
                <a:ea typeface="ＭＳ ゴシック"/>
              </a:rPr>
              <a:t>.</a:t>
            </a:r>
            <a:endParaRPr lang="en-GR" dirty="0"/>
          </a:p>
          <a:p>
            <a:endParaRPr lang="en-GR" dirty="0"/>
          </a:p>
        </p:txBody>
      </p:sp>
    </p:spTree>
    <p:extLst>
      <p:ext uri="{BB962C8B-B14F-4D97-AF65-F5344CB8AC3E}">
        <p14:creationId xmlns:p14="http://schemas.microsoft.com/office/powerpoint/2010/main" val="323569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1" u="none" strike="noStrike" baseline="0">
                <a:latin typeface="Calibri"/>
                <a:ea typeface="ＭＳ ゴシック"/>
              </a:rPr>
              <a:t>Imperium</a:t>
            </a:r>
            <a:endParaRPr lang="en-US" b="0" i="0" u="none" strike="noStrike" baseline="0">
              <a:latin typeface="Calibri"/>
              <a:ea typeface="ＭＳ ゴシック"/>
            </a:endParaRPr>
          </a:p>
        </p:txBody>
      </p:sp>
      <p:sp>
        <p:nvSpPr>
          <p:cNvPr id="3" name="Text Placeholder 2"/>
          <p:cNvSpPr>
            <a:spLocks noGrp="1"/>
          </p:cNvSpPr>
          <p:nvPr>
            <p:ph type="body" idx="1"/>
          </p:nvPr>
        </p:nvSpPr>
        <p:spPr/>
        <p:txBody>
          <a:bodyPr>
            <a:normAutofit fontScale="85000" lnSpcReduction="10000"/>
          </a:bodyPr>
          <a:lstStyle/>
          <a:p>
            <a:pPr lvl="0" rtl="0"/>
            <a:r>
              <a:rPr lang="el-GR" b="0" i="0" u="none" strike="noStrike" baseline="0" dirty="0" err="1">
                <a:latin typeface="Helvetica"/>
                <a:ea typeface="ＭＳ ゴシック"/>
              </a:rPr>
              <a:t>Tο</a:t>
            </a:r>
            <a:r>
              <a:rPr lang="el-GR" b="0" i="0" u="none" strike="noStrike" baseline="0" dirty="0">
                <a:latin typeface="Calibri"/>
                <a:ea typeface="ＭＳ ゴシック"/>
              </a:rPr>
              <a:t> </a:t>
            </a:r>
            <a:r>
              <a:rPr lang="el-GR" b="0" i="1" u="none" strike="noStrike" baseline="0" dirty="0" err="1">
                <a:latin typeface="Calibri"/>
                <a:ea typeface="ＭＳ ゴシック"/>
              </a:rPr>
              <a:t>imperium</a:t>
            </a:r>
            <a:r>
              <a:rPr lang="el-GR" b="0" i="1" u="none" strike="noStrike" baseline="0" dirty="0">
                <a:latin typeface="Calibri"/>
                <a:ea typeface="ＭＳ ゴシック"/>
              </a:rPr>
              <a:t>, </a:t>
            </a:r>
            <a:r>
              <a:rPr lang="el-GR" b="0" i="0" u="none" strike="noStrike" baseline="0" dirty="0">
                <a:latin typeface="Helvetica"/>
                <a:ea typeface="ＭＳ ゴシック"/>
              </a:rPr>
              <a:t>ως θεσμός ανάγεται στην </a:t>
            </a:r>
            <a:r>
              <a:rPr lang="el-GR" b="0" i="0" u="sng" strike="noStrike" baseline="0" dirty="0">
                <a:latin typeface="Helvetica"/>
                <a:ea typeface="ＭＳ ゴシック"/>
              </a:rPr>
              <a:t>ετρουσκική βασιλεία</a:t>
            </a:r>
          </a:p>
          <a:p>
            <a:pPr lvl="0" rtl="0"/>
            <a:r>
              <a:rPr lang="el-GR" b="0" i="0" u="none" strike="noStrike" baseline="0" dirty="0">
                <a:latin typeface="Helvetica"/>
                <a:ea typeface="ＭＳ ゴシック"/>
              </a:rPr>
              <a:t>αποτελούσε την</a:t>
            </a:r>
            <a:r>
              <a:rPr lang="el-GR" b="0" i="1" u="none" strike="noStrike" baseline="0" dirty="0">
                <a:latin typeface="Calibri"/>
                <a:ea typeface="ＭＳ ゴシック"/>
              </a:rPr>
              <a:t> </a:t>
            </a:r>
            <a:r>
              <a:rPr lang="el-GR" b="0" i="0" u="sng" strike="noStrike" baseline="0" dirty="0">
                <a:latin typeface="Helvetica"/>
                <a:ea typeface="ＭＳ ゴシック"/>
              </a:rPr>
              <a:t>υπέρτατη μορφή εκτελεστικής εξουσίας</a:t>
            </a:r>
            <a:r>
              <a:rPr lang="el-GR" b="0" i="0" u="none" strike="noStrike" baseline="0" dirty="0">
                <a:latin typeface="Helvetica"/>
                <a:ea typeface="ＭＳ ゴシック"/>
              </a:rPr>
              <a:t>, που κατείχαν </a:t>
            </a:r>
            <a:r>
              <a:rPr lang="el-GR" b="0" i="1" u="none" strike="noStrike" baseline="0" dirty="0">
                <a:latin typeface="Helvetica"/>
                <a:ea typeface="ＭＳ ゴシック"/>
              </a:rPr>
              <a:t>όσοι άρχοντες μπορούσαν να ηγηθούν του στρατού</a:t>
            </a:r>
            <a:r>
              <a:rPr lang="el-GR" b="0" i="0" u="none" strike="noStrike" baseline="0" dirty="0">
                <a:latin typeface="Helvetica"/>
                <a:ea typeface="ＭＳ ゴシック"/>
              </a:rPr>
              <a:t>. </a:t>
            </a:r>
          </a:p>
          <a:p>
            <a:pPr lvl="0" rtl="0"/>
            <a:r>
              <a:rPr lang="el-GR" b="0" i="0" u="none" strike="noStrike" baseline="0" dirty="0">
                <a:latin typeface="Helvetica"/>
                <a:ea typeface="ＭＳ ゴシック"/>
              </a:rPr>
              <a:t>Συνίσταται στη δυνατότητα άσκησης θεμιτού κρατικού καταναγκασμού σε βάρος των πολιτών, για σκοπούς δημοσίου συμφέροντος.</a:t>
            </a:r>
          </a:p>
          <a:p>
            <a:pPr lvl="0" rtl="0"/>
            <a:r>
              <a:rPr lang="el-GR" b="0" i="0" u="none" strike="noStrike" baseline="0" dirty="0">
                <a:latin typeface="Helvetica"/>
                <a:ea typeface="ＭＳ ゴシック"/>
              </a:rPr>
              <a:t> </a:t>
            </a:r>
            <a:r>
              <a:rPr lang="el-GR" b="0" i="1" u="none" strike="noStrike" baseline="0" dirty="0" err="1">
                <a:latin typeface="Calibri"/>
                <a:ea typeface="ＭＳ ゴシック"/>
              </a:rPr>
              <a:t>Imperium</a:t>
            </a:r>
            <a:r>
              <a:rPr lang="el-GR" b="0" i="0" u="none" strike="noStrike" baseline="0" dirty="0">
                <a:latin typeface="Helvetica"/>
                <a:ea typeface="ＭＳ ゴシック"/>
              </a:rPr>
              <a:t> διέθεταν μόνον οι ανώτεροι άρχοντες: </a:t>
            </a:r>
            <a:r>
              <a:rPr lang="el-GR" b="0" i="0" u="none" strike="noStrike" baseline="0" dirty="0">
                <a:solidFill>
                  <a:srgbClr val="FF0000"/>
                </a:solidFill>
                <a:latin typeface="Helvetica"/>
                <a:ea typeface="ＭＳ ゴシック"/>
              </a:rPr>
              <a:t>οι Πραίτορες, οι Ύπατοι και το έκτακτο αξίωμα του Δικτάτορα.</a:t>
            </a:r>
          </a:p>
          <a:p>
            <a:pPr lvl="0" rtl="0"/>
            <a:r>
              <a:rPr lang="el-GR" b="0" i="0" u="none" strike="noStrike" baseline="0" dirty="0">
                <a:latin typeface="Helvetica"/>
                <a:ea typeface="ＭＳ ゴシック"/>
              </a:rPr>
              <a:t>Το </a:t>
            </a:r>
            <a:r>
              <a:rPr lang="el-GR" b="0" i="1" u="none" strike="noStrike" baseline="0" dirty="0" err="1">
                <a:latin typeface="Calibri"/>
                <a:ea typeface="ＭＳ ゴシック"/>
              </a:rPr>
              <a:t>imperium</a:t>
            </a:r>
            <a:r>
              <a:rPr lang="el-GR" b="0" i="0" u="none" strike="noStrike" baseline="0" dirty="0">
                <a:latin typeface="Helvetica"/>
                <a:ea typeface="ＭＳ ゴシック"/>
              </a:rPr>
              <a:t> απονέμεται στους άρχοντες με </a:t>
            </a:r>
            <a:r>
              <a:rPr lang="el-GR" b="0" i="0" u="sng" strike="noStrike" baseline="0" dirty="0">
                <a:latin typeface="Helvetica"/>
                <a:ea typeface="ＭＳ ゴシック"/>
              </a:rPr>
              <a:t>ειδικό νόμο </a:t>
            </a:r>
            <a:r>
              <a:rPr lang="el-GR" b="0" i="0" u="none" strike="noStrike" baseline="0" dirty="0">
                <a:latin typeface="Helvetica"/>
                <a:ea typeface="ＭＳ ゴシック"/>
              </a:rPr>
              <a:t>από τη λαϊκή συνέλευση (</a:t>
            </a:r>
            <a:r>
              <a:rPr lang="el-GR" b="0" i="1" u="none" strike="noStrike" baseline="0" dirty="0" err="1">
                <a:latin typeface="Calibri"/>
                <a:ea typeface="ＭＳ ゴシック"/>
              </a:rPr>
              <a:t>lex</a:t>
            </a:r>
            <a:r>
              <a:rPr lang="el-GR" b="0" i="1" u="none" strike="noStrike" baseline="0" dirty="0">
                <a:latin typeface="Calibri"/>
                <a:ea typeface="ＭＳ ゴシック"/>
              </a:rPr>
              <a:t> </a:t>
            </a:r>
            <a:r>
              <a:rPr lang="el-GR" b="0" i="1" u="none" strike="noStrike" baseline="0" dirty="0" err="1">
                <a:latin typeface="Calibri"/>
                <a:ea typeface="ＭＳ ゴシック"/>
              </a:rPr>
              <a:t>curiata</a:t>
            </a:r>
            <a:r>
              <a:rPr lang="el-GR" b="0" i="1" u="none" strike="noStrike" baseline="0" dirty="0">
                <a:latin typeface="Calibri"/>
                <a:ea typeface="ＭＳ ゴシック"/>
              </a:rPr>
              <a:t> de </a:t>
            </a:r>
            <a:r>
              <a:rPr lang="el-GR" b="0" i="1" u="none" strike="noStrike" baseline="0" dirty="0" err="1">
                <a:latin typeface="Calibri"/>
                <a:ea typeface="ＭＳ ゴシック"/>
              </a:rPr>
              <a:t>imperio</a:t>
            </a:r>
            <a:r>
              <a:rPr lang="el-GR" b="0" i="0" u="none" strike="noStrike" baseline="0" dirty="0">
                <a:latin typeface="Helvetica"/>
                <a:ea typeface="ＭＳ ゴシック"/>
              </a:rPr>
              <a:t>). </a:t>
            </a:r>
          </a:p>
          <a:p>
            <a:pPr lvl="0" rtl="0"/>
            <a:r>
              <a:rPr lang="el-GR" b="0" i="0" u="none" strike="noStrike" baseline="0" dirty="0">
                <a:latin typeface="Helvetica"/>
                <a:ea typeface="ＭＳ ゴシック"/>
              </a:rPr>
              <a:t>Περιλαμβάνει το δικαίωμα</a:t>
            </a:r>
            <a:r>
              <a:rPr lang="fr-CA" b="0" i="0" u="none" strike="noStrike" baseline="0" dirty="0">
                <a:latin typeface="Helvetica"/>
                <a:ea typeface="ＭＳ ゴシック"/>
              </a:rPr>
              <a:t>:</a:t>
            </a:r>
          </a:p>
          <a:p>
            <a:pPr lvl="1"/>
            <a:r>
              <a:rPr lang="el-GR" b="0" i="0" u="none" strike="noStrike" baseline="0" dirty="0">
                <a:latin typeface="Helvetica"/>
                <a:ea typeface="ＭＳ ゴシック"/>
              </a:rPr>
              <a:t> να </a:t>
            </a:r>
            <a:r>
              <a:rPr lang="el-GR" b="0" i="0" strike="noStrike" baseline="0" dirty="0">
                <a:latin typeface="Helvetica"/>
                <a:ea typeface="ＭＳ ゴシック"/>
              </a:rPr>
              <a:t>ηγούνται του στρατού, </a:t>
            </a:r>
            <a:endParaRPr lang="fr-CA" b="0" i="0" strike="noStrike" baseline="0" dirty="0">
              <a:latin typeface="Helvetica"/>
              <a:ea typeface="ＭＳ ゴシック"/>
            </a:endParaRPr>
          </a:p>
          <a:p>
            <a:pPr lvl="1"/>
            <a:r>
              <a:rPr lang="el-GR" b="0" i="0" u="none" strike="noStrike" baseline="0" dirty="0">
                <a:latin typeface="Helvetica"/>
                <a:ea typeface="ＭＳ ゴシック"/>
              </a:rPr>
              <a:t>να συγκαλούν τη Σύγκλητο (</a:t>
            </a:r>
            <a:r>
              <a:rPr lang="el-GR" b="0" i="1" u="none" strike="noStrike" baseline="0" dirty="0" err="1">
                <a:latin typeface="Calibri"/>
                <a:ea typeface="ＭＳ ゴシック"/>
              </a:rPr>
              <a:t>ius</a:t>
            </a:r>
            <a:r>
              <a:rPr lang="el-GR" b="0" i="1" u="none" strike="noStrike" baseline="0" dirty="0">
                <a:latin typeface="Calibri"/>
                <a:ea typeface="ＭＳ ゴシック"/>
              </a:rPr>
              <a:t> </a:t>
            </a:r>
            <a:r>
              <a:rPr lang="el-GR" b="0" i="1" u="none" strike="noStrike" baseline="0" dirty="0" err="1">
                <a:latin typeface="Calibri"/>
                <a:ea typeface="ＭＳ ゴシック"/>
              </a:rPr>
              <a:t>agendi</a:t>
            </a:r>
            <a:r>
              <a:rPr lang="el-GR" b="0" i="1" u="none" strike="noStrike" baseline="0" dirty="0">
                <a:latin typeface="Calibri"/>
                <a:ea typeface="ＭＳ ゴシック"/>
              </a:rPr>
              <a:t> </a:t>
            </a:r>
            <a:r>
              <a:rPr lang="el-GR" b="0" i="1" u="none" strike="noStrike" baseline="0" dirty="0" err="1">
                <a:latin typeface="Calibri"/>
                <a:ea typeface="ＭＳ ゴシック"/>
              </a:rPr>
              <a:t>cum</a:t>
            </a:r>
            <a:r>
              <a:rPr lang="el-GR" b="0" i="1" u="none" strike="noStrike" baseline="0" dirty="0">
                <a:latin typeface="Calibri"/>
                <a:ea typeface="ＭＳ ゴシック"/>
              </a:rPr>
              <a:t> </a:t>
            </a:r>
            <a:r>
              <a:rPr lang="el-GR" b="0" i="1" u="none" strike="noStrike" baseline="0" dirty="0" err="1">
                <a:latin typeface="Calibri"/>
                <a:ea typeface="ＭＳ ゴシック"/>
              </a:rPr>
              <a:t>senatu</a:t>
            </a:r>
            <a:r>
              <a:rPr lang="el-GR" b="0" i="0" u="none" strike="noStrike" baseline="0" dirty="0">
                <a:latin typeface="Helvetica"/>
                <a:ea typeface="ＭＳ ゴシック"/>
              </a:rPr>
              <a:t>) </a:t>
            </a:r>
            <a:endParaRPr lang="fr-CA" b="0" i="0" u="none" strike="noStrike" baseline="0" dirty="0">
              <a:latin typeface="Helvetica"/>
              <a:ea typeface="ＭＳ ゴシック"/>
            </a:endParaRPr>
          </a:p>
          <a:p>
            <a:pPr lvl="1"/>
            <a:r>
              <a:rPr lang="el-GR" b="0" i="0" u="none" strike="noStrike" baseline="0" dirty="0">
                <a:latin typeface="Helvetica"/>
                <a:ea typeface="ＭＳ ゴシック"/>
              </a:rPr>
              <a:t>τις συνελεύσεις του λαού (</a:t>
            </a:r>
            <a:r>
              <a:rPr lang="el-GR" b="0" i="1" u="none" strike="noStrike" baseline="0" dirty="0" err="1">
                <a:latin typeface="Calibri"/>
                <a:ea typeface="ＭＳ ゴシック"/>
              </a:rPr>
              <a:t>ius</a:t>
            </a:r>
            <a:r>
              <a:rPr lang="el-GR" b="0" i="1" u="none" strike="noStrike" baseline="0" dirty="0">
                <a:latin typeface="Calibri"/>
                <a:ea typeface="ＭＳ ゴシック"/>
              </a:rPr>
              <a:t> </a:t>
            </a:r>
            <a:r>
              <a:rPr lang="el-GR" b="0" i="1" u="none" strike="noStrike" baseline="0" dirty="0" err="1">
                <a:latin typeface="Calibri"/>
                <a:ea typeface="ＭＳ ゴシック"/>
              </a:rPr>
              <a:t>agendi</a:t>
            </a:r>
            <a:r>
              <a:rPr lang="el-GR" b="0" i="1" u="none" strike="noStrike" baseline="0" dirty="0">
                <a:latin typeface="Calibri"/>
                <a:ea typeface="ＭＳ ゴシック"/>
              </a:rPr>
              <a:t> </a:t>
            </a:r>
            <a:r>
              <a:rPr lang="el-GR" b="0" i="1" u="none" strike="noStrike" baseline="0" dirty="0" err="1">
                <a:latin typeface="Calibri"/>
                <a:ea typeface="ＭＳ ゴシック"/>
              </a:rPr>
              <a:t>cum</a:t>
            </a:r>
            <a:r>
              <a:rPr lang="el-GR" b="0" i="1" u="none" strike="noStrike" baseline="0" dirty="0">
                <a:latin typeface="Calibri"/>
                <a:ea typeface="ＭＳ ゴシック"/>
              </a:rPr>
              <a:t> </a:t>
            </a:r>
            <a:r>
              <a:rPr lang="el-GR" b="0" i="1" u="none" strike="noStrike" baseline="0" dirty="0" err="1">
                <a:latin typeface="Calibri"/>
                <a:ea typeface="ＭＳ ゴシック"/>
              </a:rPr>
              <a:t>populo</a:t>
            </a:r>
            <a:r>
              <a:rPr lang="el-GR" b="0" i="0" u="none" strike="noStrike" baseline="0" dirty="0">
                <a:latin typeface="Helvetica"/>
                <a:ea typeface="ＭＳ ゴシック"/>
              </a:rPr>
              <a:t>) </a:t>
            </a:r>
            <a:endParaRPr lang="fr-CA" b="0" i="0" u="none" strike="noStrike" baseline="0" dirty="0">
              <a:latin typeface="Helvetica"/>
              <a:ea typeface="ＭＳ ゴシック"/>
            </a:endParaRPr>
          </a:p>
          <a:p>
            <a:pPr lvl="1"/>
            <a:r>
              <a:rPr lang="el-GR" b="0" i="0" u="none" strike="noStrike" baseline="0" dirty="0">
                <a:latin typeface="Helvetica"/>
                <a:ea typeface="ＭＳ ゴシック"/>
              </a:rPr>
              <a:t> να προεδρεύουν στα σώματα αυτά. </a:t>
            </a:r>
          </a:p>
        </p:txBody>
      </p:sp>
    </p:spTree>
    <p:extLst>
      <p:ext uri="{BB962C8B-B14F-4D97-AF65-F5344CB8AC3E}">
        <p14:creationId xmlns:p14="http://schemas.microsoft.com/office/powerpoint/2010/main" val="3780978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n-US" b="1" i="1" u="none" strike="noStrike" baseline="0" err="1"/>
              <a:t>coercitio</a:t>
            </a:r>
            <a:r>
              <a:rPr lang="en-US" b="1" i="1" u="none" strike="noStrike" baseline="0"/>
              <a:t> </a:t>
            </a:r>
            <a:r>
              <a:rPr lang="en-US" b="1" i="1" u="none" strike="noStrike" baseline="0" err="1"/>
              <a:t>maior</a:t>
            </a:r>
            <a:endParaRPr lang="en-US" b="1" i="0" u="none" strike="noStrike" baseline="0"/>
          </a:p>
        </p:txBody>
      </p:sp>
      <p:sp>
        <p:nvSpPr>
          <p:cNvPr id="3" name="Text Placeholder 2"/>
          <p:cNvSpPr>
            <a:spLocks noGrp="1"/>
          </p:cNvSpPr>
          <p:nvPr>
            <p:ph sz="half" idx="1"/>
          </p:nvPr>
        </p:nvSpPr>
        <p:spPr>
          <a:xfrm>
            <a:off x="457200" y="1673352"/>
            <a:ext cx="4038600" cy="4718304"/>
          </a:xfrm>
        </p:spPr>
        <p:txBody>
          <a:bodyPr>
            <a:normAutofit/>
          </a:bodyPr>
          <a:lstStyle/>
          <a:p>
            <a:pPr lvl="0" rtl="0">
              <a:lnSpc>
                <a:spcPct val="90000"/>
              </a:lnSpc>
            </a:pPr>
            <a:r>
              <a:rPr lang="el-GR" sz="1800" b="0" i="0" u="none" strike="noStrike" baseline="0" dirty="0"/>
              <a:t>Χαρακτηριστικό της σημασίας του </a:t>
            </a:r>
            <a:r>
              <a:rPr lang="el-GR" sz="1800" b="0" i="1" u="none" strike="noStrike" baseline="0" dirty="0" err="1"/>
              <a:t>imperium</a:t>
            </a:r>
            <a:r>
              <a:rPr lang="el-GR" sz="1800" b="0" i="1" u="none" strike="noStrike" baseline="0" dirty="0"/>
              <a:t> </a:t>
            </a:r>
            <a:r>
              <a:rPr lang="el-GR" sz="1800" b="0" i="0" u="none" strike="noStrike" baseline="0" dirty="0"/>
              <a:t>είναι ότι περιλαμβάνει την μείζονα εξουσία καταναγκασμού (</a:t>
            </a:r>
            <a:r>
              <a:rPr lang="el-GR" sz="1800" b="0" i="1" u="none" strike="noStrike" baseline="0" dirty="0" err="1"/>
              <a:t>coercitio</a:t>
            </a:r>
            <a:r>
              <a:rPr lang="el-GR" sz="1800" b="0" i="1" u="none" strike="noStrike" baseline="0" dirty="0"/>
              <a:t> </a:t>
            </a:r>
            <a:r>
              <a:rPr lang="el-GR" sz="1800" b="0" i="1" u="none" strike="noStrike" baseline="0" dirty="0" err="1"/>
              <a:t>maior</a:t>
            </a:r>
            <a:r>
              <a:rPr lang="el-GR" sz="1800" b="0" i="0" u="none" strike="noStrike" baseline="0" dirty="0"/>
              <a:t>)</a:t>
            </a:r>
          </a:p>
          <a:p>
            <a:pPr lvl="0" rtl="0">
              <a:lnSpc>
                <a:spcPct val="90000"/>
              </a:lnSpc>
            </a:pPr>
            <a:r>
              <a:rPr lang="el-GR" sz="1800" b="0" i="0" u="none" strike="noStrike" baseline="0" dirty="0"/>
              <a:t>δηλαδή το δικαίωμα επιβολής κυρώσεων σε πολίτες σε περίπτωση μη συμμόρφωσης ή απειθαρχίας προς τις εντολές του άρχοντα, περιλαμβανομένης και αυτής ακόμα της θανατικής ποινής (χωρίς προηγούμενη δίκη του πολίτη από δικαστήριο)</a:t>
            </a:r>
          </a:p>
          <a:p>
            <a:pPr lvl="0" rtl="0">
              <a:lnSpc>
                <a:spcPct val="90000"/>
              </a:lnSpc>
            </a:pPr>
            <a:r>
              <a:rPr lang="el-GR" sz="1800" b="0" i="0" u="none" strike="noStrike" baseline="0" dirty="0"/>
              <a:t>κατά της οποίας χωρούσε μόνον προσφυγή του μελλοθανάτου στην κρίση της λαϊκής συνέλευσης (</a:t>
            </a:r>
            <a:r>
              <a:rPr lang="el-GR" sz="1800" b="0" i="1" u="none" strike="noStrike" baseline="0" dirty="0" err="1"/>
              <a:t>provocatio</a:t>
            </a:r>
            <a:r>
              <a:rPr lang="el-GR" sz="1800" b="0" i="1" u="none" strike="noStrike" baseline="0" dirty="0"/>
              <a:t> ad </a:t>
            </a:r>
            <a:r>
              <a:rPr lang="el-GR" sz="1800" b="0" i="1" u="none" strike="noStrike" baseline="0" dirty="0" err="1"/>
              <a:t>populum</a:t>
            </a:r>
            <a:r>
              <a:rPr lang="el-GR" sz="1800" b="0" i="0" u="none" strike="noStrike" baseline="0" dirty="0"/>
              <a:t>). </a:t>
            </a:r>
          </a:p>
        </p:txBody>
      </p:sp>
      <p:pic>
        <p:nvPicPr>
          <p:cNvPr id="5" name="Picture 4" descr="A picture containing dress, standing&#10;&#10;Description automatically generated">
            <a:extLst>
              <a:ext uri="{FF2B5EF4-FFF2-40B4-BE49-F238E27FC236}">
                <a16:creationId xmlns:a16="http://schemas.microsoft.com/office/drawing/2014/main" id="{0C27BBB2-5E76-8041-9F62-8D3B55916921}"/>
              </a:ext>
            </a:extLst>
          </p:cNvPr>
          <p:cNvPicPr>
            <a:picLocks noChangeAspect="1"/>
          </p:cNvPicPr>
          <p:nvPr/>
        </p:nvPicPr>
        <p:blipFill>
          <a:blip r:embed="rId2"/>
          <a:stretch>
            <a:fillRect/>
          </a:stretch>
        </p:blipFill>
        <p:spPr>
          <a:xfrm>
            <a:off x="5332131" y="1673352"/>
            <a:ext cx="2670738" cy="4718304"/>
          </a:xfrm>
          <a:prstGeom prst="rect">
            <a:avLst/>
          </a:prstGeom>
          <a:noFill/>
        </p:spPr>
      </p:pic>
    </p:spTree>
    <p:extLst>
      <p:ext uri="{BB962C8B-B14F-4D97-AF65-F5344CB8AC3E}">
        <p14:creationId xmlns:p14="http://schemas.microsoft.com/office/powerpoint/2010/main" val="4269725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l-GR" b="0" i="1" u="none" strike="noStrike" baseline="0">
                <a:latin typeface="Calibri"/>
                <a:ea typeface="ＭＳ ゴシック"/>
              </a:rPr>
              <a:t>Jurisdictio</a:t>
            </a:r>
            <a:r>
              <a:rPr lang="el-GR" b="0" i="1" u="none" strike="noStrike" baseline="0">
                <a:latin typeface="Helvetica"/>
                <a:ea typeface="ＭＳ ゴシック"/>
              </a:rPr>
              <a:t> (δικαιοδοσία)</a:t>
            </a:r>
            <a:r>
              <a:rPr lang="el-GR" b="0" i="0" u="none" strike="noStrike" baseline="0">
                <a:latin typeface="Calibri"/>
                <a:ea typeface="ＭＳ ゴシック"/>
              </a:rPr>
              <a:t> </a:t>
            </a:r>
          </a:p>
        </p:txBody>
      </p:sp>
      <p:sp>
        <p:nvSpPr>
          <p:cNvPr id="3" name="Text Placeholder 2"/>
          <p:cNvSpPr>
            <a:spLocks noGrp="1"/>
          </p:cNvSpPr>
          <p:nvPr>
            <p:ph type="body" idx="1"/>
          </p:nvPr>
        </p:nvSpPr>
        <p:spPr/>
        <p:txBody>
          <a:bodyPr>
            <a:normAutofit fontScale="92500" lnSpcReduction="20000"/>
          </a:bodyPr>
          <a:lstStyle/>
          <a:p>
            <a:pPr lvl="0" rtl="0"/>
            <a:r>
              <a:rPr lang="el-GR" b="0" i="0" u="none" strike="noStrike" baseline="0">
                <a:latin typeface="Helvetica"/>
                <a:ea typeface="ＭＳ ゴシック"/>
              </a:rPr>
              <a:t>Ειδικότερη έκφανση του </a:t>
            </a:r>
            <a:r>
              <a:rPr lang="el-GR" b="0" i="1" u="none" strike="noStrike" baseline="0">
                <a:latin typeface="Calibri"/>
                <a:ea typeface="ＭＳ ゴシック"/>
              </a:rPr>
              <a:t>imperium</a:t>
            </a:r>
            <a:r>
              <a:rPr lang="el-GR" b="0" i="0" u="none" strike="noStrike" baseline="0">
                <a:latin typeface="Helvetica"/>
                <a:ea typeface="ＭＳ ゴシック"/>
              </a:rPr>
              <a:t> είναι η εξουσία και διαδικασία του </a:t>
            </a:r>
            <a:r>
              <a:rPr lang="el-GR" b="0" i="1" u="none" strike="noStrike" baseline="0">
                <a:latin typeface="Calibri"/>
                <a:ea typeface="ＭＳ ゴシック"/>
              </a:rPr>
              <a:t>ius dicere</a:t>
            </a:r>
            <a:r>
              <a:rPr lang="el-GR" b="0" i="0" u="none" strike="noStrike" baseline="0">
                <a:latin typeface="Helvetica"/>
                <a:ea typeface="ＭＳ ゴシック"/>
              </a:rPr>
              <a:t> (λέγειν το δίκαιο), που είχαν οι Πραίτορες και οι Διοικητές Επαρχιών. </a:t>
            </a:r>
          </a:p>
          <a:p>
            <a:pPr lvl="0" rtl="0"/>
            <a:r>
              <a:rPr lang="el-GR" b="0" i="0" u="none" strike="noStrike" baseline="0">
                <a:latin typeface="Helvetica"/>
                <a:ea typeface="ＭＳ ゴシック"/>
              </a:rPr>
              <a:t>Περιελάμβανε τη δυνατότητα χορήγησης ή άρνησης αγωγής, διάπλασης του δικαίου, διορισμού των δικαστών, προεδρίας των πολυμελών δικαστηρίων και επικύρωσης δικαιοπραξιών που τελούνται ενώπιόν τους, όπως οι υιοθεσίες. </a:t>
            </a:r>
          </a:p>
          <a:p>
            <a:pPr lvl="0" rtl="0"/>
            <a:r>
              <a:rPr lang="el-GR" b="0" i="0" u="none" strike="noStrike" baseline="0">
                <a:latin typeface="Helvetica"/>
                <a:ea typeface="ＭＳ ゴシック"/>
              </a:rPr>
              <a:t>Ο όρος </a:t>
            </a:r>
            <a:r>
              <a:rPr lang="el-GR" b="0" i="1" u="none" strike="noStrike" baseline="0">
                <a:latin typeface="Calibri"/>
                <a:ea typeface="ＭＳ ゴシック"/>
              </a:rPr>
              <a:t>jurisdictio</a:t>
            </a:r>
            <a:r>
              <a:rPr lang="el-GR" b="0" i="0" u="none" strike="noStrike" baseline="0">
                <a:latin typeface="Helvetica"/>
                <a:ea typeface="ＭＳ ゴシック"/>
              </a:rPr>
              <a:t> κατέστη εν τέλει συνώνυμος με τον τόπο, εντός της περιφέρειας του οποίου ο άρχοντας ασκούσε τα καθήκοντά του. </a:t>
            </a:r>
          </a:p>
          <a:p>
            <a:pPr lvl="0" rtl="0"/>
            <a:r>
              <a:rPr lang="el-GR" b="0" i="0" u="none" strike="noStrike" baseline="0">
                <a:latin typeface="Helvetica"/>
                <a:ea typeface="ＭＳ ゴシック"/>
              </a:rPr>
              <a:t>Για τους Διοικητές Επαρχίας κάλυπτε όχι μόνον τα δικαστικά, αλλά και τα πάσης φύσεως διοικητικά καθήκοντά τους. Μετά την επικράτηση της δικονομικής διαδικασίας </a:t>
            </a:r>
            <a:r>
              <a:rPr lang="el-GR" b="0" i="1" u="none" strike="noStrike" baseline="0">
                <a:latin typeface="Calibri"/>
                <a:ea typeface="ＭＳ ゴシック"/>
              </a:rPr>
              <a:t>extraordinem</a:t>
            </a:r>
            <a:r>
              <a:rPr lang="el-GR" b="0" i="0" u="none" strike="noStrike" baseline="0">
                <a:latin typeface="Helvetica"/>
                <a:ea typeface="ＭＳ ゴシック"/>
              </a:rPr>
              <a:t>, ο όρος κατέστη συνώνυμος με την δικαιοδοσία κάθε δικαστή (</a:t>
            </a:r>
            <a:r>
              <a:rPr lang="el-GR" b="0" i="1" u="none" strike="noStrike" baseline="0">
                <a:latin typeface="Calibri"/>
                <a:ea typeface="ＭＳ ゴシック"/>
              </a:rPr>
              <a:t>iudex</a:t>
            </a:r>
            <a:r>
              <a:rPr lang="el-GR" b="0" i="0" u="none" strike="noStrike" baseline="0">
                <a:latin typeface="Calibri"/>
                <a:ea typeface="ＭＳ ゴシック"/>
              </a:rPr>
              <a:t>). </a:t>
            </a:r>
          </a:p>
          <a:p>
            <a:pPr lvl="0" rtl="0"/>
            <a:endParaRPr lang="el-GR" b="0" i="1" u="none" strike="noStrike" baseline="0">
              <a:latin typeface="Calibri"/>
              <a:ea typeface="ＭＳ ゴシック"/>
            </a:endParaRPr>
          </a:p>
        </p:txBody>
      </p:sp>
    </p:spTree>
    <p:extLst>
      <p:ext uri="{BB962C8B-B14F-4D97-AF65-F5344CB8AC3E}">
        <p14:creationId xmlns:p14="http://schemas.microsoft.com/office/powerpoint/2010/main" val="1699795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1" u="none" strike="noStrike" baseline="0">
                <a:latin typeface="Calibri"/>
                <a:ea typeface="ＭＳ ゴシック"/>
              </a:rPr>
              <a:t>Potestas</a:t>
            </a:r>
            <a:endParaRPr lang="en-US" b="0" i="0" u="none" strike="noStrike" baseline="0">
              <a:latin typeface="Calibri"/>
              <a:ea typeface="ＭＳ ゴシック"/>
            </a:endParaRPr>
          </a:p>
        </p:txBody>
      </p:sp>
      <p:sp>
        <p:nvSpPr>
          <p:cNvPr id="3" name="Text Placeholder 2"/>
          <p:cNvSpPr>
            <a:spLocks noGrp="1"/>
          </p:cNvSpPr>
          <p:nvPr>
            <p:ph type="body" idx="1"/>
          </p:nvPr>
        </p:nvSpPr>
        <p:spPr/>
        <p:txBody>
          <a:bodyPr>
            <a:normAutofit/>
          </a:bodyPr>
          <a:lstStyle/>
          <a:p>
            <a:pPr lvl="0" rtl="0"/>
            <a:r>
              <a:rPr lang="el-GR" b="0" i="0" u="none" strike="noStrike" baseline="0" dirty="0">
                <a:latin typeface="Helvetica"/>
                <a:ea typeface="ＭＳ ゴシック"/>
              </a:rPr>
              <a:t>Κάθε άρχοντας στη Ρώμη είναι κάτοχος εξουσίας που ονομάζεται </a:t>
            </a:r>
            <a:r>
              <a:rPr lang="el-GR" b="0" i="1" u="none" strike="noStrike" baseline="0" dirty="0">
                <a:latin typeface="Calibri"/>
                <a:ea typeface="ＭＳ ゴシック"/>
              </a:rPr>
              <a:t>potestas</a:t>
            </a:r>
            <a:r>
              <a:rPr lang="el-GR" b="0" i="0" u="none" strike="noStrike" baseline="0" dirty="0">
                <a:latin typeface="Helvetica"/>
                <a:ea typeface="ＭＳ ゴシック"/>
              </a:rPr>
              <a:t>. </a:t>
            </a:r>
          </a:p>
          <a:p>
            <a:pPr lvl="0" rtl="0"/>
            <a:r>
              <a:rPr lang="el-GR" b="0" i="0" u="none" strike="noStrike" baseline="0" dirty="0">
                <a:latin typeface="Helvetica"/>
                <a:ea typeface="ＭＳ ゴシック"/>
              </a:rPr>
              <a:t>Απόρροιά της αποτελεί το νόμιμο δικαίωμα να εκδίδουν πράξεις με νομικά δεσμευτικό περιεχόμενο (</a:t>
            </a:r>
            <a:r>
              <a:rPr lang="el-GR" b="0" i="1" u="none" strike="noStrike" baseline="0" dirty="0">
                <a:latin typeface="Calibri"/>
                <a:ea typeface="ＭＳ ゴシック"/>
              </a:rPr>
              <a:t>ius</a:t>
            </a:r>
            <a:r>
              <a:rPr lang="el-GR" b="0" i="0" u="none" strike="noStrike" baseline="0" dirty="0">
                <a:latin typeface="Calibri"/>
                <a:ea typeface="ＭＳ ゴシック"/>
              </a:rPr>
              <a:t> </a:t>
            </a:r>
            <a:r>
              <a:rPr lang="el-GR" b="0" i="1" u="none" strike="noStrike" baseline="0" dirty="0" err="1">
                <a:latin typeface="Calibri"/>
                <a:ea typeface="ＭＳ ゴシック"/>
              </a:rPr>
              <a:t>edicendi</a:t>
            </a:r>
            <a:r>
              <a:rPr lang="el-GR" b="0" i="0" u="none" strike="noStrike" baseline="0" dirty="0">
                <a:latin typeface="Helvetica"/>
                <a:ea typeface="ＭＳ ゴシック"/>
              </a:rPr>
              <a:t>), τα ήδικτα</a:t>
            </a:r>
            <a:r>
              <a:rPr lang="el-GR" b="0" i="1" u="none" strike="noStrike" baseline="0" dirty="0">
                <a:latin typeface="Calibri"/>
                <a:ea typeface="ＭＳ ゴシック"/>
              </a:rPr>
              <a:t> </a:t>
            </a:r>
            <a:r>
              <a:rPr lang="el-GR" b="0" i="0" u="none" strike="noStrike" baseline="0" dirty="0">
                <a:latin typeface="Calibri"/>
                <a:ea typeface="ＭＳ ゴシック"/>
              </a:rPr>
              <a:t>(</a:t>
            </a:r>
            <a:r>
              <a:rPr lang="el-GR" b="0" i="1" u="none" strike="noStrike" baseline="0" dirty="0">
                <a:latin typeface="Calibri"/>
                <a:ea typeface="ＭＳ ゴシック"/>
              </a:rPr>
              <a:t>edicta</a:t>
            </a:r>
            <a:r>
              <a:rPr lang="el-GR" b="0" i="0" u="none" strike="noStrike" baseline="0" dirty="0">
                <a:latin typeface="Calibri"/>
                <a:ea typeface="ＭＳ ゴシック"/>
              </a:rPr>
              <a:t>),</a:t>
            </a:r>
            <a:r>
              <a:rPr lang="el-GR" b="0" i="1" u="none" strike="noStrike" baseline="0" dirty="0">
                <a:latin typeface="Calibri"/>
                <a:ea typeface="ＭＳ ゴシック"/>
              </a:rPr>
              <a:t> </a:t>
            </a:r>
            <a:r>
              <a:rPr lang="el-GR" b="0" i="0" u="none" strike="noStrike" baseline="0" dirty="0">
                <a:latin typeface="Helvetica"/>
                <a:ea typeface="ＭＳ ゴシック"/>
              </a:rPr>
              <a:t>και να λαμβάνουν κάθε προσήκον μέτρο για την εκτέλεση των αποφάσεών τους (</a:t>
            </a:r>
            <a:r>
              <a:rPr lang="el-GR" b="0" i="1" u="none" strike="noStrike" baseline="0" dirty="0" err="1">
                <a:latin typeface="Calibri"/>
                <a:ea typeface="ＭＳ ゴシック"/>
              </a:rPr>
              <a:t>coercitio</a:t>
            </a:r>
            <a:r>
              <a:rPr lang="el-GR" b="0" i="1" u="none" strike="noStrike" baseline="0" dirty="0">
                <a:latin typeface="Calibri"/>
                <a:ea typeface="ＭＳ ゴシック"/>
              </a:rPr>
              <a:t> minor</a:t>
            </a:r>
            <a:r>
              <a:rPr lang="el-GR" b="0" i="0" u="none" strike="noStrike" baseline="0" dirty="0">
                <a:latin typeface="Helvetica"/>
                <a:ea typeface="ＭＳ ゴシック"/>
              </a:rPr>
              <a:t>).</a:t>
            </a:r>
          </a:p>
          <a:p>
            <a:pPr lvl="0" rtl="0"/>
            <a:r>
              <a:rPr lang="el-GR" b="0" i="0" u="none" strike="noStrike" baseline="0" dirty="0">
                <a:latin typeface="Helvetica"/>
                <a:ea typeface="ＭＳ ゴシック"/>
              </a:rPr>
              <a:t>Ο αρχηγός κάθε ρωμαϊκής οικογένειας, ο </a:t>
            </a:r>
            <a:r>
              <a:rPr lang="el-GR" b="0" i="1" u="none" strike="noStrike" baseline="0" dirty="0">
                <a:latin typeface="Calibri"/>
                <a:ea typeface="ＭＳ ゴシック"/>
              </a:rPr>
              <a:t>pater familias</a:t>
            </a:r>
            <a:r>
              <a:rPr lang="el-GR" b="0" i="0" u="none" strike="noStrike" baseline="0" dirty="0">
                <a:latin typeface="Helvetica"/>
                <a:ea typeface="ＭＳ ゴシック"/>
              </a:rPr>
              <a:t>, ως οιονεί άρχοντας του οίκου του, ασκούσε επίσης μία μορφή εξουσίας επί των μελών της οικογενείας του, που αποκαλείται </a:t>
            </a:r>
            <a:r>
              <a:rPr lang="el-GR" b="0" i="1" u="none" strike="noStrike" baseline="0" dirty="0">
                <a:latin typeface="Calibri"/>
                <a:ea typeface="ＭＳ ゴシック"/>
              </a:rPr>
              <a:t>patria potestas</a:t>
            </a:r>
            <a:r>
              <a:rPr lang="el-GR" b="0" i="0" u="none" strike="noStrike" baseline="0" dirty="0">
                <a:latin typeface="Calibri"/>
                <a:ea typeface="ＭＳ ゴシック"/>
              </a:rPr>
              <a:t>.</a:t>
            </a:r>
          </a:p>
        </p:txBody>
      </p:sp>
    </p:spTree>
    <p:extLst>
      <p:ext uri="{BB962C8B-B14F-4D97-AF65-F5344CB8AC3E}">
        <p14:creationId xmlns:p14="http://schemas.microsoft.com/office/powerpoint/2010/main" val="962017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l-GR" b="0" i="0" u="none" strike="noStrike" baseline="0">
                <a:latin typeface="Helvetica"/>
                <a:ea typeface="ＭＳ ゴシック"/>
              </a:rPr>
              <a:t>Διακριτικά της δημόσιας εξουσίας</a:t>
            </a:r>
            <a:endParaRPr lang="el-GR" b="1" i="0" u="none" strike="noStrike" baseline="0">
              <a:latin typeface="Helvetica"/>
              <a:ea typeface="ＭＳ ゴシック"/>
            </a:endParaRPr>
          </a:p>
        </p:txBody>
      </p:sp>
      <p:sp>
        <p:nvSpPr>
          <p:cNvPr id="3" name="Text Placeholder 2"/>
          <p:cNvSpPr>
            <a:spLocks noGrp="1"/>
          </p:cNvSpPr>
          <p:nvPr>
            <p:ph type="body" idx="1"/>
          </p:nvPr>
        </p:nvSpPr>
        <p:spPr/>
        <p:txBody>
          <a:bodyPr>
            <a:normAutofit fontScale="70000" lnSpcReduction="20000"/>
          </a:bodyPr>
          <a:lstStyle/>
          <a:p>
            <a:pPr lvl="0" rtl="0"/>
            <a:r>
              <a:rPr lang="el-GR" b="0" i="0" u="none" strike="noStrike" baseline="0" dirty="0">
                <a:latin typeface="Helvetica"/>
                <a:ea typeface="ＭＳ ゴシック"/>
              </a:rPr>
              <a:t>Γνώρισμα τους κύρους των αρχόντων στη Ρώμη </a:t>
            </a:r>
          </a:p>
          <a:p>
            <a:pPr lvl="0" rtl="0"/>
            <a:r>
              <a:rPr lang="el-GR" b="0" i="0" u="none" strike="noStrike" baseline="0" dirty="0">
                <a:latin typeface="Helvetica"/>
                <a:ea typeface="ＭＳ ゴシック"/>
              </a:rPr>
              <a:t> πολλά από τα οποία ανάγονται στην εποχή της ετρουσκικής βασιλείας. </a:t>
            </a:r>
          </a:p>
          <a:p>
            <a:pPr lvl="0" rtl="0"/>
            <a:r>
              <a:rPr lang="el-GR" b="0" i="0" u="none" strike="noStrike" baseline="0" dirty="0">
                <a:latin typeface="Helvetica"/>
                <a:ea typeface="ＭＳ ゴシック"/>
              </a:rPr>
              <a:t>Οι Ύπατοι και Πραίτορες συνοδεύονται από ειδικούς φρουρούς, τους ραβδούχους (</a:t>
            </a:r>
            <a:r>
              <a:rPr lang="el-GR" b="0" i="1" u="none" strike="noStrike" baseline="0" dirty="0" err="1">
                <a:latin typeface="Calibri"/>
                <a:ea typeface="ＭＳ ゴシック"/>
              </a:rPr>
              <a:t>lictores</a:t>
            </a:r>
            <a:r>
              <a:rPr lang="el-GR" b="0" i="0" u="none" strike="noStrike" baseline="0" dirty="0">
                <a:latin typeface="Helvetica"/>
                <a:ea typeface="ＭＳ ゴシック"/>
              </a:rPr>
              <a:t>), που προπορεύονται τελετουργικά κατά την είσοδό τους στο δημόσιο χώρο (δώδεκα για τους Υπάτους, δύο για τους Πραίτορες).</a:t>
            </a:r>
          </a:p>
          <a:p>
            <a:pPr lvl="0" rtl="0"/>
            <a:r>
              <a:rPr lang="el-GR" b="0" i="0" u="none" strike="noStrike" baseline="0" dirty="0">
                <a:latin typeface="Helvetica"/>
                <a:ea typeface="ＭＳ ゴシック"/>
              </a:rPr>
              <a:t> Οι ραβδούχοι ενεργούν ως εκτελεστικά όργανα της εξουσίας καταναγκασμού (</a:t>
            </a:r>
            <a:r>
              <a:rPr lang="el-GR" b="0" i="1" u="none" strike="noStrike" baseline="0" dirty="0" err="1">
                <a:latin typeface="Calibri"/>
                <a:ea typeface="ＭＳ ゴシック"/>
              </a:rPr>
              <a:t>coercitio</a:t>
            </a:r>
            <a:r>
              <a:rPr lang="el-GR" b="0" i="0" u="none" strike="noStrike" baseline="0" dirty="0">
                <a:latin typeface="Helvetica"/>
                <a:ea typeface="ＭＳ ゴシック"/>
              </a:rPr>
              <a:t>) που διαθέτουν οι εν λόγω άρχοντες. </a:t>
            </a:r>
          </a:p>
          <a:p>
            <a:pPr lvl="0" rtl="0"/>
            <a:r>
              <a:rPr lang="el-GR" b="0" i="0" u="none" strike="noStrike" baseline="0" dirty="0">
                <a:latin typeface="Helvetica"/>
                <a:ea typeface="ＭＳ ゴシック"/>
              </a:rPr>
              <a:t>Κρατούν ανά χείρας το σύμβολο του </a:t>
            </a:r>
            <a:r>
              <a:rPr lang="el-GR" b="0" i="1" u="none" strike="noStrike" baseline="0" dirty="0">
                <a:latin typeface="Calibri"/>
                <a:ea typeface="ＭＳ ゴシック"/>
              </a:rPr>
              <a:t>imperium</a:t>
            </a:r>
            <a:r>
              <a:rPr lang="el-GR" b="0" i="0" u="none" strike="noStrike" baseline="0" dirty="0">
                <a:latin typeface="Helvetica"/>
                <a:ea typeface="ＭＳ ゴシック"/>
              </a:rPr>
              <a:t>, τις </a:t>
            </a:r>
            <a:r>
              <a:rPr lang="el-GR" b="0" i="1" u="none" strike="noStrike" baseline="0" dirty="0">
                <a:latin typeface="Calibri"/>
                <a:ea typeface="ＭＳ ゴシック"/>
              </a:rPr>
              <a:t>fasces,</a:t>
            </a:r>
            <a:r>
              <a:rPr lang="el-GR" b="0" i="0" u="none" strike="noStrike" baseline="0" dirty="0">
                <a:latin typeface="Helvetica"/>
                <a:ea typeface="ＭＳ ゴシック"/>
              </a:rPr>
              <a:t> δέσμες από ξύλινες ράβδους </a:t>
            </a:r>
            <a:r>
              <a:rPr lang="el-GR" b="0" i="0" u="none" strike="noStrike" baseline="0" dirty="0" err="1">
                <a:latin typeface="Helvetica"/>
                <a:ea typeface="ＭＳ ゴシック"/>
              </a:rPr>
              <a:t>τυλιγμένες</a:t>
            </a:r>
            <a:r>
              <a:rPr lang="el-GR" b="0" i="0" u="none" strike="noStrike" baseline="0" dirty="0">
                <a:latin typeface="Helvetica"/>
                <a:ea typeface="ＭＳ ゴシック"/>
              </a:rPr>
              <a:t> γύρω από έναν πέλεκυ. </a:t>
            </a:r>
          </a:p>
          <a:p>
            <a:pPr lvl="0" rtl="0"/>
            <a:r>
              <a:rPr lang="el-GR" b="0" i="0" u="none" strike="noStrike" baseline="0" dirty="0">
                <a:latin typeface="Helvetica"/>
                <a:ea typeface="ＭＳ ゴシック"/>
              </a:rPr>
              <a:t>Η δέσμη από ράβδους συμβόλιζε την ενότητα των πολιτών, καθώς κάθε μία μόνη της μπορεί να σπάσει, αλλά όλες μαζί είναι άθραυστες.</a:t>
            </a:r>
          </a:p>
          <a:p>
            <a:pPr lvl="0" rtl="0"/>
            <a:r>
              <a:rPr lang="el-GR" b="0" i="0" u="none" strike="noStrike" baseline="0" dirty="0">
                <a:latin typeface="Helvetica"/>
                <a:ea typeface="ＭＳ ゴシック"/>
              </a:rPr>
              <a:t> Ο πέλεκυς συμβόλιζε την εξουσία επιβολής της θανατικής ποινής. </a:t>
            </a:r>
          </a:p>
          <a:p>
            <a:pPr lvl="0" rtl="0"/>
            <a:r>
              <a:rPr lang="el-GR" b="0" i="0" u="none" strike="noStrike" baseline="0" dirty="0">
                <a:latin typeface="Helvetica"/>
                <a:ea typeface="ＭＳ ゴシック"/>
              </a:rPr>
              <a:t>Όταν βρίσκονται εντός του ιερού περιβόλου (</a:t>
            </a:r>
            <a:r>
              <a:rPr lang="el-GR" b="0" i="1" u="none" strike="noStrike" baseline="0" dirty="0" err="1">
                <a:latin typeface="Calibri"/>
                <a:ea typeface="ＭＳ ゴシック"/>
              </a:rPr>
              <a:t>pomerium</a:t>
            </a:r>
            <a:r>
              <a:rPr lang="el-GR" b="0" i="0" u="none" strike="noStrike" baseline="0" dirty="0">
                <a:latin typeface="Helvetica"/>
                <a:ea typeface="ＭＳ ゴシック"/>
              </a:rPr>
              <a:t>) της Ρώμης, όπου απαγορεύεται η είσοδος όπλων, ο πέλεκυς </a:t>
            </a:r>
            <a:r>
              <a:rPr lang="el-GR" b="0" i="0" u="none" strike="noStrike" baseline="0" dirty="0" err="1">
                <a:latin typeface="Helvetica"/>
                <a:ea typeface="ＭＳ ゴシック"/>
              </a:rPr>
              <a:t>αφαιρείτο</a:t>
            </a:r>
            <a:r>
              <a:rPr lang="el-GR" b="0" i="0" u="none" strike="noStrike" baseline="0" dirty="0">
                <a:latin typeface="Helvetica"/>
                <a:ea typeface="ＭＳ ゴシック"/>
              </a:rPr>
              <a:t> από τις </a:t>
            </a:r>
            <a:r>
              <a:rPr lang="el-GR" b="0" i="1" u="none" strike="noStrike" baseline="0" dirty="0">
                <a:latin typeface="Calibri"/>
                <a:ea typeface="ＭＳ ゴシック"/>
              </a:rPr>
              <a:t>fasces</a:t>
            </a:r>
            <a:r>
              <a:rPr lang="el-GR" b="0" i="0" u="none" strike="noStrike" baseline="0" dirty="0">
                <a:latin typeface="Helvetica"/>
                <a:ea typeface="ＭＳ ゴシック"/>
              </a:rPr>
              <a:t> των Υπάτων. </a:t>
            </a:r>
          </a:p>
          <a:p>
            <a:pPr lvl="0" rtl="0"/>
            <a:r>
              <a:rPr lang="el-GR" b="0" i="0" u="none" strike="noStrike" baseline="0" dirty="0">
                <a:latin typeface="Helvetica"/>
                <a:ea typeface="ＭＳ ゴシック"/>
              </a:rPr>
              <a:t>Ο Μουσολίνι υιοθέτησε τις ρωμαϊκές </a:t>
            </a:r>
            <a:r>
              <a:rPr lang="el-GR" b="0" i="1" u="none" strike="noStrike" baseline="0" dirty="0">
                <a:latin typeface="Calibri"/>
                <a:ea typeface="ＭＳ ゴシック"/>
              </a:rPr>
              <a:t>fasces</a:t>
            </a:r>
            <a:r>
              <a:rPr lang="el-GR" b="0" i="0" u="none" strike="noStrike" baseline="0" dirty="0">
                <a:latin typeface="Helvetica"/>
                <a:ea typeface="ＭＳ ゴシック"/>
              </a:rPr>
              <a:t> ως σύμβολο της εξουσίας του. Από αυτές έλαβε το όνομά του ο φασισμός. </a:t>
            </a:r>
          </a:p>
        </p:txBody>
      </p:sp>
    </p:spTree>
    <p:extLst>
      <p:ext uri="{BB962C8B-B14F-4D97-AF65-F5344CB8AC3E}">
        <p14:creationId xmlns:p14="http://schemas.microsoft.com/office/powerpoint/2010/main" val="3322590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fr-CA" dirty="0" err="1"/>
              <a:t>Toga</a:t>
            </a:r>
            <a:r>
              <a:rPr lang="fr-CA" dirty="0"/>
              <a:t> </a:t>
            </a:r>
            <a:r>
              <a:rPr lang="fr-CA" dirty="0" err="1"/>
              <a:t>pretexta</a:t>
            </a:r>
            <a:endParaRPr lang="en-US" dirty="0"/>
          </a:p>
        </p:txBody>
      </p:sp>
      <p:sp>
        <p:nvSpPr>
          <p:cNvPr id="3" name="Text Placeholder 2"/>
          <p:cNvSpPr>
            <a:spLocks noGrp="1"/>
          </p:cNvSpPr>
          <p:nvPr>
            <p:ph sz="half" idx="1"/>
          </p:nvPr>
        </p:nvSpPr>
        <p:spPr>
          <a:xfrm>
            <a:off x="457200" y="1673352"/>
            <a:ext cx="4038600" cy="4718304"/>
          </a:xfrm>
        </p:spPr>
        <p:txBody>
          <a:bodyPr>
            <a:normAutofit/>
          </a:bodyPr>
          <a:lstStyle/>
          <a:p>
            <a:pPr lvl="0">
              <a:lnSpc>
                <a:spcPct val="90000"/>
              </a:lnSpc>
            </a:pPr>
            <a:r>
              <a:rPr lang="el-GR" sz="2000" dirty="0"/>
              <a:t>Κατά την άσκηση των καθηκόντων τους, οι άρχοντες φορούν ειδικό ένδυμα (</a:t>
            </a:r>
            <a:r>
              <a:rPr lang="el-GR" sz="2000" i="1" dirty="0" err="1"/>
              <a:t>toga</a:t>
            </a:r>
            <a:r>
              <a:rPr lang="el-GR" sz="2000" i="1" dirty="0"/>
              <a:t> </a:t>
            </a:r>
            <a:r>
              <a:rPr lang="el-GR" sz="2000" i="1" dirty="0" err="1"/>
              <a:t>praetexta</a:t>
            </a:r>
            <a:r>
              <a:rPr lang="el-GR" sz="2000" dirty="0"/>
              <a:t>, λευκή </a:t>
            </a:r>
            <a:r>
              <a:rPr lang="el-GR" sz="2000" dirty="0" err="1"/>
              <a:t>τόγα</a:t>
            </a:r>
            <a:r>
              <a:rPr lang="el-GR" sz="2000" dirty="0"/>
              <a:t> με φαρδιά κόκκινη ταινία) που τους επιτρέπει να ξεχωρίζουν από το πλήθος. </a:t>
            </a:r>
          </a:p>
          <a:p>
            <a:pPr lvl="0">
              <a:lnSpc>
                <a:spcPct val="90000"/>
              </a:lnSpc>
            </a:pPr>
            <a:r>
              <a:rPr lang="el-GR" sz="2000" dirty="0"/>
              <a:t>Οι υποψήφιοι για τα αξιώματα κατά την προεκλογική εκστρατεία τους έπρεπε να φορούν κατάλευκη </a:t>
            </a:r>
            <a:r>
              <a:rPr lang="el-GR" sz="2000" dirty="0" err="1"/>
              <a:t>τόγα</a:t>
            </a:r>
            <a:r>
              <a:rPr lang="el-GR" sz="2000" dirty="0"/>
              <a:t>, συμβολική της αγνότητας των προθέσεών τους (</a:t>
            </a:r>
            <a:r>
              <a:rPr lang="el-GR" sz="2000" i="1" dirty="0" err="1"/>
              <a:t>toga</a:t>
            </a:r>
            <a:r>
              <a:rPr lang="el-GR" sz="2000" i="1" dirty="0"/>
              <a:t> </a:t>
            </a:r>
            <a:r>
              <a:rPr lang="el-GR" sz="2000" i="1" dirty="0" err="1"/>
              <a:t>candida</a:t>
            </a:r>
            <a:r>
              <a:rPr lang="el-GR" sz="2000" dirty="0"/>
              <a:t>, από τον οποίο προέρχεται ο σύγχρονος αγγλικός όρος </a:t>
            </a:r>
            <a:r>
              <a:rPr lang="el-GR" sz="2000" i="1" dirty="0" err="1"/>
              <a:t>candidate</a:t>
            </a:r>
            <a:r>
              <a:rPr lang="el-GR" sz="2000" dirty="0"/>
              <a:t>). </a:t>
            </a:r>
          </a:p>
          <a:p>
            <a:pPr>
              <a:lnSpc>
                <a:spcPct val="90000"/>
              </a:lnSpc>
            </a:pPr>
            <a:endParaRPr lang="en-US" sz="1500" dirty="0"/>
          </a:p>
        </p:txBody>
      </p:sp>
      <p:pic>
        <p:nvPicPr>
          <p:cNvPr id="5" name="Picture 4" descr="A picture containing drawing&#10;&#10;Description automatically generated">
            <a:extLst>
              <a:ext uri="{FF2B5EF4-FFF2-40B4-BE49-F238E27FC236}">
                <a16:creationId xmlns:a16="http://schemas.microsoft.com/office/drawing/2014/main" id="{56379E7E-1E15-0C40-B58E-0C6868E518D8}"/>
              </a:ext>
            </a:extLst>
          </p:cNvPr>
          <p:cNvPicPr>
            <a:picLocks noChangeAspect="1"/>
          </p:cNvPicPr>
          <p:nvPr/>
        </p:nvPicPr>
        <p:blipFill>
          <a:blip r:embed="rId2"/>
          <a:stretch>
            <a:fillRect/>
          </a:stretch>
        </p:blipFill>
        <p:spPr>
          <a:xfrm>
            <a:off x="4894657" y="533400"/>
            <a:ext cx="2227667" cy="3712779"/>
          </a:xfrm>
          <a:prstGeom prst="rect">
            <a:avLst/>
          </a:prstGeom>
          <a:noFill/>
        </p:spPr>
      </p:pic>
      <p:pic>
        <p:nvPicPr>
          <p:cNvPr id="6" name="Picture 5" descr="genius.jpg">
            <a:extLst>
              <a:ext uri="{FF2B5EF4-FFF2-40B4-BE49-F238E27FC236}">
                <a16:creationId xmlns:a16="http://schemas.microsoft.com/office/drawing/2014/main" id="{06908CEE-5E92-D141-9295-66368FBDC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288" y="3429000"/>
            <a:ext cx="2400373" cy="3620023"/>
          </a:xfrm>
          <a:prstGeom prst="rect">
            <a:avLst/>
          </a:prstGeom>
        </p:spPr>
      </p:pic>
    </p:spTree>
    <p:extLst>
      <p:ext uri="{BB962C8B-B14F-4D97-AF65-F5344CB8AC3E}">
        <p14:creationId xmlns:p14="http://schemas.microsoft.com/office/powerpoint/2010/main" val="2854859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F368-E85E-9644-B445-909EEA6DD0BC}"/>
              </a:ext>
            </a:extLst>
          </p:cNvPr>
          <p:cNvSpPr>
            <a:spLocks noGrp="1"/>
          </p:cNvSpPr>
          <p:nvPr>
            <p:ph type="title"/>
          </p:nvPr>
        </p:nvSpPr>
        <p:spPr/>
        <p:txBody>
          <a:bodyPr/>
          <a:lstStyle/>
          <a:p>
            <a:r>
              <a:rPr lang="fr-CA" dirty="0"/>
              <a:t>sella </a:t>
            </a:r>
            <a:r>
              <a:rPr lang="fr-CA" dirty="0" err="1"/>
              <a:t>curulis</a:t>
            </a:r>
            <a:endParaRPr lang="en-GR" dirty="0"/>
          </a:p>
        </p:txBody>
      </p:sp>
      <p:sp>
        <p:nvSpPr>
          <p:cNvPr id="3" name="Content Placeholder 2">
            <a:extLst>
              <a:ext uri="{FF2B5EF4-FFF2-40B4-BE49-F238E27FC236}">
                <a16:creationId xmlns:a16="http://schemas.microsoft.com/office/drawing/2014/main" id="{DABE1EC9-E99C-4F4B-84F6-F4C3DC991CF3}"/>
              </a:ext>
            </a:extLst>
          </p:cNvPr>
          <p:cNvSpPr>
            <a:spLocks noGrp="1"/>
          </p:cNvSpPr>
          <p:nvPr>
            <p:ph sz="half" idx="1"/>
          </p:nvPr>
        </p:nvSpPr>
        <p:spPr/>
        <p:txBody>
          <a:bodyPr>
            <a:normAutofit fontScale="85000" lnSpcReduction="20000"/>
          </a:bodyPr>
          <a:lstStyle/>
          <a:p>
            <a:pPr lvl="0">
              <a:lnSpc>
                <a:spcPct val="90000"/>
              </a:lnSpc>
            </a:pPr>
            <a:r>
              <a:rPr lang="el-GR" dirty="0"/>
              <a:t>Κατά την άσκηση των καθηκόντων τους, οι Ύπατοι, οι Πραίτορες και οι Αγορανόμοι, κάθονται σε ειδικό κάθισμα, την </a:t>
            </a:r>
            <a:r>
              <a:rPr lang="el-GR" i="1" dirty="0" err="1"/>
              <a:t>sella</a:t>
            </a:r>
            <a:r>
              <a:rPr lang="el-GR" i="1" dirty="0"/>
              <a:t> </a:t>
            </a:r>
            <a:r>
              <a:rPr lang="el-GR" i="1" dirty="0" err="1"/>
              <a:t>curulis</a:t>
            </a:r>
            <a:r>
              <a:rPr lang="el-GR" dirty="0"/>
              <a:t>, ένα σκαμνί χωρίς πλάτη, που συμβολίζει ότι οι άρχοντες και οι δικαιοδοτούντες πρέπει να ενεργούν με ταχύτητα και αποτελεσματικότητα, χωρίς να “βολεύονται” στην εξουσία. </a:t>
            </a:r>
          </a:p>
          <a:p>
            <a:pPr lvl="0">
              <a:lnSpc>
                <a:spcPct val="90000"/>
              </a:lnSpc>
            </a:pPr>
            <a:r>
              <a:rPr lang="el-GR" dirty="0"/>
              <a:t>Το κάθισμα αυτό γίνεται συνώνυμο της ανώτερης μορφής αξιωμάτων (</a:t>
            </a:r>
            <a:r>
              <a:rPr lang="el-GR" i="1" dirty="0" err="1"/>
              <a:t>curule</a:t>
            </a:r>
            <a:r>
              <a:rPr lang="el-GR" dirty="0"/>
              <a:t>). </a:t>
            </a:r>
          </a:p>
          <a:p>
            <a:endParaRPr lang="en-GR" dirty="0"/>
          </a:p>
        </p:txBody>
      </p:sp>
      <p:pic>
        <p:nvPicPr>
          <p:cNvPr id="5" name="Content Placeholder 4" descr="sella-2.png">
            <a:extLst>
              <a:ext uri="{FF2B5EF4-FFF2-40B4-BE49-F238E27FC236}">
                <a16:creationId xmlns:a16="http://schemas.microsoft.com/office/drawing/2014/main" id="{B4DE101D-6507-5945-8297-5D7BFB22723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007181"/>
            <a:ext cx="4038600" cy="4050138"/>
          </a:xfrm>
          <a:prstGeom prst="rect">
            <a:avLst/>
          </a:prstGeom>
        </p:spPr>
      </p:pic>
    </p:spTree>
    <p:extLst>
      <p:ext uri="{BB962C8B-B14F-4D97-AF65-F5344CB8AC3E}">
        <p14:creationId xmlns:p14="http://schemas.microsoft.com/office/powerpoint/2010/main" val="3000062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Fasces – </a:t>
            </a:r>
            <a:r>
              <a:rPr lang="el-GR" dirty="0"/>
              <a:t>σύμβολο </a:t>
            </a:r>
            <a:r>
              <a:rPr lang="fr-CA" dirty="0"/>
              <a:t>imperium</a:t>
            </a:r>
            <a:endParaRPr lang="en-US" dirty="0"/>
          </a:p>
        </p:txBody>
      </p:sp>
      <p:pic>
        <p:nvPicPr>
          <p:cNvPr id="4" name="Content Placeholder 3" descr="107524-004-BFB75D99.jpg"/>
          <p:cNvPicPr>
            <a:picLocks noGrp="1" noChangeAspect="1"/>
          </p:cNvPicPr>
          <p:nvPr>
            <p:ph idx="1"/>
          </p:nvPr>
        </p:nvPicPr>
        <p:blipFill>
          <a:blip r:embed="rId2">
            <a:extLst>
              <a:ext uri="{28A0092B-C50C-407E-A947-70E740481C1C}">
                <a14:useLocalDpi xmlns:a14="http://schemas.microsoft.com/office/drawing/2010/main" val="0"/>
              </a:ext>
            </a:extLst>
          </a:blip>
          <a:srcRect l="-119145" r="-119145"/>
          <a:stretch>
            <a:fillRect/>
          </a:stretch>
        </p:blipFill>
        <p:spPr>
          <a:xfrm>
            <a:off x="92128" y="1798637"/>
            <a:ext cx="5236617" cy="4525963"/>
          </a:xfrm>
        </p:spPr>
      </p:pic>
      <p:pic>
        <p:nvPicPr>
          <p:cNvPr id="10" name="Content Placeholder 3" descr="lictor.jpg">
            <a:extLst>
              <a:ext uri="{FF2B5EF4-FFF2-40B4-BE49-F238E27FC236}">
                <a16:creationId xmlns:a16="http://schemas.microsoft.com/office/drawing/2014/main" id="{3F3BD9BF-5641-2B4D-9254-585A7BBC5884}"/>
              </a:ext>
            </a:extLst>
          </p:cNvPr>
          <p:cNvPicPr>
            <a:picLocks noChangeAspect="1"/>
          </p:cNvPicPr>
          <p:nvPr/>
        </p:nvPicPr>
        <p:blipFill>
          <a:blip r:embed="rId3">
            <a:extLst>
              <a:ext uri="{28A0092B-C50C-407E-A947-70E740481C1C}">
                <a14:useLocalDpi xmlns:a14="http://schemas.microsoft.com/office/drawing/2010/main" val="0"/>
              </a:ext>
            </a:extLst>
          </a:blip>
          <a:srcRect l="-41213" r="-41213"/>
          <a:stretch>
            <a:fillRect/>
          </a:stretch>
        </p:blipFill>
        <p:spPr>
          <a:xfrm>
            <a:off x="2332804" y="2711668"/>
            <a:ext cx="6353996" cy="3765331"/>
          </a:xfrm>
          <a:prstGeom prst="rect">
            <a:avLst/>
          </a:prstGeom>
        </p:spPr>
      </p:pic>
    </p:spTree>
    <p:extLst>
      <p:ext uri="{BB962C8B-B14F-4D97-AF65-F5344CB8AC3E}">
        <p14:creationId xmlns:p14="http://schemas.microsoft.com/office/powerpoint/2010/main" val="2869624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50px-House_of_Cards_season_1.png"/>
          <p:cNvPicPr>
            <a:picLocks noGrp="1" noChangeAspect="1"/>
          </p:cNvPicPr>
          <p:nvPr>
            <p:ph idx="1"/>
          </p:nvPr>
        </p:nvPicPr>
        <p:blipFill>
          <a:blip r:embed="rId2">
            <a:extLst>
              <a:ext uri="{28A0092B-C50C-407E-A947-70E740481C1C}">
                <a14:useLocalDpi xmlns:a14="http://schemas.microsoft.com/office/drawing/2010/main" val="0"/>
              </a:ext>
            </a:extLst>
          </a:blip>
          <a:srcRect l="-54625" r="-54625"/>
          <a:stretch>
            <a:fillRect/>
          </a:stretch>
        </p:blipFill>
        <p:spPr>
          <a:xfrm>
            <a:off x="-160363" y="761336"/>
            <a:ext cx="9568041" cy="5669950"/>
          </a:xfrm>
        </p:spPr>
      </p:pic>
    </p:spTree>
    <p:extLst>
      <p:ext uri="{BB962C8B-B14F-4D97-AF65-F5344CB8AC3E}">
        <p14:creationId xmlns:p14="http://schemas.microsoft.com/office/powerpoint/2010/main" val="13327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l-GR" b="1" dirty="0"/>
              <a:t>Σύμβολα της </a:t>
            </a:r>
            <a:r>
              <a:rPr lang="en-US" b="1" i="1" dirty="0" err="1"/>
              <a:t>Romanitas</a:t>
            </a:r>
            <a:r>
              <a:rPr lang="en-US" b="1" dirty="0"/>
              <a:t>	</a:t>
            </a:r>
            <a:endParaRPr lang="en-US" dirty="0"/>
          </a:p>
        </p:txBody>
      </p:sp>
      <p:pic>
        <p:nvPicPr>
          <p:cNvPr id="4" name="Picture 3" descr="coriolanus-5034-mid.jpg">
            <a:extLst>
              <a:ext uri="{FF2B5EF4-FFF2-40B4-BE49-F238E27FC236}">
                <a16:creationId xmlns:a16="http://schemas.microsoft.com/office/drawing/2014/main" id="{67F90D7E-21BE-0845-AC72-F61005383B72}"/>
              </a:ext>
            </a:extLst>
          </p:cNvPr>
          <p:cNvPicPr>
            <a:picLocks noChangeAspect="1"/>
          </p:cNvPicPr>
          <p:nvPr/>
        </p:nvPicPr>
        <p:blipFill rotWithShape="1">
          <a:blip r:embed="rId2">
            <a:extLst>
              <a:ext uri="{28A0092B-C50C-407E-A947-70E740481C1C}">
                <a14:useLocalDpi xmlns:a14="http://schemas.microsoft.com/office/drawing/2010/main" val="0"/>
              </a:ext>
            </a:extLst>
          </a:blip>
          <a:srcRect l="20656" r="29272" b="2"/>
          <a:stretch/>
        </p:blipFill>
        <p:spPr>
          <a:xfrm>
            <a:off x="457200" y="1673352"/>
            <a:ext cx="4038600" cy="4718304"/>
          </a:xfrm>
          <a:prstGeom prst="rect">
            <a:avLst/>
          </a:prstGeom>
          <a:noFill/>
        </p:spPr>
      </p:pic>
      <p:sp>
        <p:nvSpPr>
          <p:cNvPr id="3" name="Text Placeholder 2"/>
          <p:cNvSpPr>
            <a:spLocks noGrp="1"/>
          </p:cNvSpPr>
          <p:nvPr>
            <p:ph sz="half" idx="2"/>
          </p:nvPr>
        </p:nvSpPr>
        <p:spPr>
          <a:xfrm>
            <a:off x="4648200" y="1673352"/>
            <a:ext cx="4038600" cy="4718304"/>
          </a:xfrm>
        </p:spPr>
        <p:txBody>
          <a:bodyPr>
            <a:normAutofit/>
          </a:bodyPr>
          <a:lstStyle/>
          <a:p>
            <a:pPr lvl="0">
              <a:lnSpc>
                <a:spcPct val="90000"/>
              </a:lnSpc>
            </a:pPr>
            <a:r>
              <a:rPr lang="el-GR" sz="1500" dirty="0"/>
              <a:t>Ο </a:t>
            </a:r>
            <a:r>
              <a:rPr lang="el-GR" sz="1500" b="1" dirty="0" err="1"/>
              <a:t>Κοριολανός</a:t>
            </a:r>
            <a:r>
              <a:rPr lang="el-GR" sz="1500" b="1" dirty="0"/>
              <a:t> (</a:t>
            </a:r>
            <a:r>
              <a:rPr lang="en-US" sz="1500" b="1" i="1" dirty="0"/>
              <a:t>Coriolanus</a:t>
            </a:r>
            <a:r>
              <a:rPr lang="el-GR" sz="1500" b="1" dirty="0"/>
              <a:t>) </a:t>
            </a:r>
            <a:r>
              <a:rPr lang="el-GR" sz="1500" dirty="0"/>
              <a:t>κατήγαγε σημαντική νίκη υπέρ της Ρώμης. Όταν όμως αντιτάχθηκε στη διανομή σίτου στους Πληβείους, ζητώντας την ανατροπή των κεκτημένων τους, παραπέμφθηκε σε δίκη από τους Δημάρχους και καταδικάσθηκε ερήμην. Κατέφυγε τότε στον ίδιο εχθρό που είχε προηγουμένως υποτάξει, πείθοντάς τον να ηγηθεί του εχθρικού στρατού κατά της Ρώμης. Η πόλη σώθηκε όμως όταν η μητέρα και η σύζυγος του </a:t>
            </a:r>
            <a:r>
              <a:rPr lang="el-GR" sz="1500" dirty="0" err="1"/>
              <a:t>Κοριολανού</a:t>
            </a:r>
            <a:r>
              <a:rPr lang="el-GR" sz="1500" dirty="0"/>
              <a:t> επισκέφτηκαν το στρατόπεδό του και τον ικέτευσαν να παύσει τον πόλεμο κατά της πατρίδας. Οι Ρωμαίοι έχτισαν ναό προς τιμήν του πατριωτισμού των δύο γυναικών.</a:t>
            </a:r>
          </a:p>
          <a:p>
            <a:pPr lvl="0">
              <a:lnSpc>
                <a:spcPct val="90000"/>
              </a:lnSpc>
            </a:pPr>
            <a:r>
              <a:rPr lang="el-GR" sz="1500" dirty="0"/>
              <a:t> Η ιστορία του </a:t>
            </a:r>
            <a:r>
              <a:rPr lang="el-GR" sz="1500" dirty="0" err="1"/>
              <a:t>Κοριολανού</a:t>
            </a:r>
            <a:r>
              <a:rPr lang="el-GR" sz="1500" dirty="0"/>
              <a:t> έχει εμπνεύσει την ομώνυμη τραγωδία του Σαίξπηρ.</a:t>
            </a:r>
          </a:p>
          <a:p>
            <a:pPr>
              <a:lnSpc>
                <a:spcPct val="90000"/>
              </a:lnSpc>
            </a:pPr>
            <a:endParaRPr lang="en-US" sz="1500" dirty="0"/>
          </a:p>
        </p:txBody>
      </p:sp>
      <p:sp>
        <p:nvSpPr>
          <p:cNvPr id="5" name="TextBox 4">
            <a:extLst>
              <a:ext uri="{FF2B5EF4-FFF2-40B4-BE49-F238E27FC236}">
                <a16:creationId xmlns:a16="http://schemas.microsoft.com/office/drawing/2014/main" id="{F91AEA76-6612-5348-AC56-A5F99AF33053}"/>
              </a:ext>
            </a:extLst>
          </p:cNvPr>
          <p:cNvSpPr txBox="1"/>
          <p:nvPr/>
        </p:nvSpPr>
        <p:spPr>
          <a:xfrm>
            <a:off x="5013434" y="5517930"/>
            <a:ext cx="3563007" cy="923330"/>
          </a:xfrm>
          <a:prstGeom prst="rect">
            <a:avLst/>
          </a:prstGeom>
          <a:noFill/>
        </p:spPr>
        <p:txBody>
          <a:bodyPr wrap="square" rtlCol="0">
            <a:spAutoFit/>
          </a:bodyPr>
          <a:lstStyle/>
          <a:p>
            <a:r>
              <a:rPr lang="en-US" dirty="0"/>
              <a:t>Poussin, Coriolanus Supplicated by His Mother, 1650. </a:t>
            </a:r>
          </a:p>
          <a:p>
            <a:endParaRPr lang="en-GR" dirty="0"/>
          </a:p>
        </p:txBody>
      </p:sp>
    </p:spTree>
    <p:extLst>
      <p:ext uri="{BB962C8B-B14F-4D97-AF65-F5344CB8AC3E}">
        <p14:creationId xmlns:p14="http://schemas.microsoft.com/office/powerpoint/2010/main" val="2846013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l-GR" err="1"/>
              <a:t>Κινκινάτος</a:t>
            </a:r>
            <a:r>
              <a:rPr lang="el-GR"/>
              <a:t> (</a:t>
            </a:r>
            <a:r>
              <a:rPr lang="en-US"/>
              <a:t>Cincinnatus</a:t>
            </a:r>
            <a:r>
              <a:rPr lang="el-GR"/>
              <a:t>) </a:t>
            </a:r>
            <a:endParaRPr lang="en-US" dirty="0"/>
          </a:p>
        </p:txBody>
      </p:sp>
      <p:sp>
        <p:nvSpPr>
          <p:cNvPr id="3" name="Text Placeholder 2"/>
          <p:cNvSpPr>
            <a:spLocks noGrp="1"/>
          </p:cNvSpPr>
          <p:nvPr>
            <p:ph sz="half" idx="1"/>
          </p:nvPr>
        </p:nvSpPr>
        <p:spPr>
          <a:xfrm>
            <a:off x="457200" y="1673352"/>
            <a:ext cx="4038600" cy="4718304"/>
          </a:xfrm>
        </p:spPr>
        <p:txBody>
          <a:bodyPr>
            <a:normAutofit/>
          </a:bodyPr>
          <a:lstStyle/>
          <a:p>
            <a:pPr lvl="0">
              <a:lnSpc>
                <a:spcPct val="90000"/>
              </a:lnSpc>
            </a:pPr>
            <a:r>
              <a:rPr lang="el-GR" sz="1500"/>
              <a:t>Ως Ύπατος είχε αντιταχθεί στους Πληβείους. Έχασε την περιουσία του όταν ο </a:t>
            </a:r>
            <a:r>
              <a:rPr lang="el-GR" sz="1500" err="1"/>
              <a:t>γιός</a:t>
            </a:r>
            <a:r>
              <a:rPr lang="el-GR" sz="1500"/>
              <a:t> του κατηγορήθηκε και καταδικάσθηκε σε θάνατο. Αποτραβήχτηκε στην ύπαιθρο, ζώντας ταπεινά, καλλιεργώντας το χωράφι του, έως ότου μία εχθρική εισβολή απείλησε τη Ρώμη. Οι Ρωμαίοι τον κάλεσαν τότε να αναλάβει το αξίωμα του Δικτάτορα, προκειμένου να σώσει τον περικυκλωμένο από τον εχθρό ρωμαϊκό στρατό. Από το αξίωμα αυτό παραιτήθηκε αφού υπέταξε αστραπιαία τον εχθρό, μόλις δύο εβδομάδες αργότερα, επιστρέφοντας στα κτήματά του. Οι Ρωμαίοι ανήγαγαν τον </a:t>
            </a:r>
            <a:r>
              <a:rPr lang="el-GR" sz="1500" err="1"/>
              <a:t>Κινκινάτο</a:t>
            </a:r>
            <a:r>
              <a:rPr lang="el-GR" sz="1500"/>
              <a:t> σε σύμβολο ηγεσίας, σεμνότητας και δημόσιας προσφοράς. </a:t>
            </a:r>
          </a:p>
          <a:p>
            <a:pPr lvl="0">
              <a:lnSpc>
                <a:spcPct val="90000"/>
              </a:lnSpc>
            </a:pPr>
            <a:r>
              <a:rPr lang="el-GR" sz="1500"/>
              <a:t>Η αμερικανική πόλη Cincinnati φέρει το όνομά του.</a:t>
            </a:r>
          </a:p>
          <a:p>
            <a:pPr>
              <a:lnSpc>
                <a:spcPct val="90000"/>
              </a:lnSpc>
            </a:pPr>
            <a:endParaRPr lang="en-US" sz="1500"/>
          </a:p>
        </p:txBody>
      </p:sp>
      <p:pic>
        <p:nvPicPr>
          <p:cNvPr id="4" name="Picture 3" descr="Cincinato_abandona_el_arado_para_dictar_leyes_a_Roma,_c.1806_de_Juan_Antonio_Ribera.jpg">
            <a:extLst>
              <a:ext uri="{FF2B5EF4-FFF2-40B4-BE49-F238E27FC236}">
                <a16:creationId xmlns:a16="http://schemas.microsoft.com/office/drawing/2014/main" id="{33CDD58A-3D6E-8348-9D02-64A5C5816097}"/>
              </a:ext>
            </a:extLst>
          </p:cNvPr>
          <p:cNvPicPr>
            <a:picLocks noChangeAspect="1"/>
          </p:cNvPicPr>
          <p:nvPr/>
        </p:nvPicPr>
        <p:blipFill rotWithShape="1">
          <a:blip r:embed="rId2">
            <a:extLst>
              <a:ext uri="{28A0092B-C50C-407E-A947-70E740481C1C}">
                <a14:useLocalDpi xmlns:a14="http://schemas.microsoft.com/office/drawing/2010/main" val="0"/>
              </a:ext>
            </a:extLst>
          </a:blip>
          <a:srcRect l="15664" r="20996" b="-1"/>
          <a:stretch/>
        </p:blipFill>
        <p:spPr>
          <a:xfrm>
            <a:off x="4648200" y="1673352"/>
            <a:ext cx="4038600" cy="4718304"/>
          </a:xfrm>
          <a:prstGeom prst="rect">
            <a:avLst/>
          </a:prstGeom>
          <a:noFill/>
        </p:spPr>
      </p:pic>
    </p:spTree>
    <p:extLst>
      <p:ext uri="{BB962C8B-B14F-4D97-AF65-F5344CB8AC3E}">
        <p14:creationId xmlns:p14="http://schemas.microsoft.com/office/powerpoint/2010/main" val="151348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l-GR" b="1"/>
              <a:t>Δύο ιθαγένειες</a:t>
            </a:r>
            <a:endParaRPr lang="el-GR" b="1" i="0" u="none" strike="noStrike" baseline="0"/>
          </a:p>
        </p:txBody>
      </p:sp>
      <p:sp>
        <p:nvSpPr>
          <p:cNvPr id="3" name="Text Placeholder 2"/>
          <p:cNvSpPr>
            <a:spLocks noGrp="1"/>
          </p:cNvSpPr>
          <p:nvPr>
            <p:ph sz="half" idx="1"/>
          </p:nvPr>
        </p:nvSpPr>
        <p:spPr>
          <a:xfrm>
            <a:off x="457200" y="1673352"/>
            <a:ext cx="4038600" cy="4718304"/>
          </a:xfrm>
        </p:spPr>
        <p:txBody>
          <a:bodyPr>
            <a:normAutofit/>
          </a:bodyPr>
          <a:lstStyle/>
          <a:p>
            <a:pPr lvl="0" rtl="0">
              <a:lnSpc>
                <a:spcPct val="90000"/>
              </a:lnSpc>
            </a:pPr>
            <a:r>
              <a:rPr lang="el-GR" sz="1300" b="0" i="0" u="none" strike="noStrike" baseline="0"/>
              <a:t>Οι Ιταλοί σύμμαχοι της Ρώμης εξεγείρονται (91-88 π.Χ.) σε έναν αιματηρό εμφύλιο πόλεμο με τους Ρωμαίους, ο οποίος καταλήγει με την αναγνώριση της ιδιότητας του Ρωμαίου πολίτη σε όλες τις ιταλικές πόλεις που δεν είχαν εξεγερθεί. </a:t>
            </a:r>
          </a:p>
          <a:p>
            <a:pPr lvl="0" rtl="0">
              <a:lnSpc>
                <a:spcPct val="90000"/>
              </a:lnSpc>
            </a:pPr>
            <a:r>
              <a:rPr lang="el-GR" sz="1300" b="0" i="0" u="none" strike="noStrike" baseline="0"/>
              <a:t>Τριπλασιασμός των Ρωμαίων πολιτών : δημιουργεί πλείστα νομικά και διαχειριστικά προβλήματα (εν όψει του δικαιώματος ψήφου και άλλων δικαιωμάτων που αναγνωρίζονται στους νέους πολίτες, αλλά και της δυσκολίας απόδειξης της ιδιότητας του πολίτη σε ορισμένες περιπτώσεις).</a:t>
            </a:r>
          </a:p>
          <a:p>
            <a:pPr lvl="0" rtl="0">
              <a:lnSpc>
                <a:spcPct val="90000"/>
              </a:lnSpc>
            </a:pPr>
            <a:r>
              <a:rPr lang="el-GR" sz="1300" b="0" i="0" u="none" strike="noStrike" baseline="0"/>
              <a:t>Η απονομή της ρωμαϊκής πολιτείας έχει ως συνέπεια τη δημιουργία </a:t>
            </a:r>
            <a:r>
              <a:rPr lang="el-GR" sz="1300" b="1" i="0" u="none" strike="noStrike" baseline="0"/>
              <a:t>για πρώτη φορά ενός μεγάλου κράτους με εθνικά χαρακτηριστικά, στο οποίο όμως ήταν σύνηθες κάποιος να έχει δύο "ιθαγένειες", τη ρωμαϊκή και την πατρογονική. </a:t>
            </a:r>
          </a:p>
          <a:p>
            <a:pPr lvl="0" rtl="0">
              <a:lnSpc>
                <a:spcPct val="90000"/>
              </a:lnSpc>
            </a:pPr>
            <a:r>
              <a:rPr lang="el-GR" sz="1300" b="0" i="0" u="none" strike="noStrike" baseline="0"/>
              <a:t>Νέα αντίληψη περί της ιδιότητας του πολίτη: σημαντική για την επιβίωση της ρωμαϊκής αυτοκρατορίας και την ενσωμάτωση των τοπικών πληθυσμών. </a:t>
            </a:r>
          </a:p>
        </p:txBody>
      </p:sp>
      <p:pic>
        <p:nvPicPr>
          <p:cNvPr id="5" name="Picture 4" descr="Map&#10;&#10;Description automatically generated">
            <a:extLst>
              <a:ext uri="{FF2B5EF4-FFF2-40B4-BE49-F238E27FC236}">
                <a16:creationId xmlns:a16="http://schemas.microsoft.com/office/drawing/2014/main" id="{E46876CF-B2B9-9E4F-ACA6-26DC9AD491D6}"/>
              </a:ext>
            </a:extLst>
          </p:cNvPr>
          <p:cNvPicPr>
            <a:picLocks noChangeAspect="1"/>
          </p:cNvPicPr>
          <p:nvPr/>
        </p:nvPicPr>
        <p:blipFill>
          <a:blip r:embed="rId2"/>
          <a:stretch>
            <a:fillRect/>
          </a:stretch>
        </p:blipFill>
        <p:spPr>
          <a:xfrm>
            <a:off x="4648200" y="2028052"/>
            <a:ext cx="4038600" cy="4008904"/>
          </a:xfrm>
          <a:prstGeom prst="rect">
            <a:avLst/>
          </a:prstGeom>
          <a:noFill/>
        </p:spPr>
      </p:pic>
    </p:spTree>
    <p:extLst>
      <p:ext uri="{BB962C8B-B14F-4D97-AF65-F5344CB8AC3E}">
        <p14:creationId xmlns:p14="http://schemas.microsoft.com/office/powerpoint/2010/main" val="337346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rtl="0"/>
            <a:r>
              <a:rPr lang="el-GR" b="1" i="0" u="none" strike="noStrike" baseline="0"/>
              <a:t>Δημόσιες επικράτειες</a:t>
            </a:r>
          </a:p>
        </p:txBody>
      </p:sp>
      <p:sp>
        <p:nvSpPr>
          <p:cNvPr id="3" name="Text Placeholder 2"/>
          <p:cNvSpPr>
            <a:spLocks noGrp="1"/>
          </p:cNvSpPr>
          <p:nvPr>
            <p:ph sz="half" idx="1"/>
          </p:nvPr>
        </p:nvSpPr>
        <p:spPr>
          <a:xfrm>
            <a:off x="457200" y="1673352"/>
            <a:ext cx="4038600" cy="4718304"/>
          </a:xfrm>
        </p:spPr>
        <p:txBody>
          <a:bodyPr>
            <a:normAutofit/>
          </a:bodyPr>
          <a:lstStyle/>
          <a:p>
            <a:pPr lvl="0" rtl="0">
              <a:lnSpc>
                <a:spcPct val="90000"/>
              </a:lnSpc>
            </a:pPr>
            <a:r>
              <a:rPr lang="el-GR" sz="1500" b="0" i="0" u="none" strike="noStrike" baseline="0"/>
              <a:t>Ο δημόσιος χώρος στο κέντρο της Ρώμης διαρθρώνεται γύρω από ομόκεντρους κύκλους.</a:t>
            </a:r>
          </a:p>
          <a:p>
            <a:pPr lvl="0" rtl="0">
              <a:lnSpc>
                <a:spcPct val="90000"/>
              </a:lnSpc>
            </a:pPr>
            <a:r>
              <a:rPr lang="el-GR" sz="1500" b="0" i="0" u="none" strike="noStrike" baseline="0"/>
              <a:t>Προσδιορίζουν τα γεωγραφικά όρια ασκήσεως συγκεκριμένης δημόσιας εξουσίας, δικαιοδοσίας και πολιτικής σε καθέναν από αυτούς. </a:t>
            </a:r>
          </a:p>
          <a:p>
            <a:pPr lvl="0" rtl="0">
              <a:lnSpc>
                <a:spcPct val="90000"/>
              </a:lnSpc>
            </a:pPr>
            <a:r>
              <a:rPr lang="el-GR" sz="1500" b="0" i="0" u="none" strike="noStrike" baseline="0"/>
              <a:t>Εκτός Ρώμης, ο δημόσιος χώρος είναι συνάρτηση του νομικού </a:t>
            </a:r>
            <a:r>
              <a:rPr lang="en-US" sz="1500" b="0" i="0" u="none" strike="noStrike" baseline="0"/>
              <a:t>status</a:t>
            </a:r>
            <a:r>
              <a:rPr lang="el-GR" sz="1500" b="0" i="0" u="none" strike="noStrike" baseline="0"/>
              <a:t> μίας περιοχής ή μίας πόλης, από το οποίο απορρέουν τα διαφορετικά δικαιώματα των κατοίκων της αυτοκρατορίας. </a:t>
            </a:r>
          </a:p>
          <a:p>
            <a:pPr lvl="0" rtl="0">
              <a:lnSpc>
                <a:spcPct val="90000"/>
              </a:lnSpc>
            </a:pPr>
            <a:r>
              <a:rPr lang="el-GR" sz="1500" b="0" i="0" u="none" strike="noStrike" baseline="0"/>
              <a:t>Ο όρος </a:t>
            </a:r>
            <a:r>
              <a:rPr lang="en-US" sz="1500" b="0" i="1" u="none" strike="noStrike" baseline="0"/>
              <a:t>imperium</a:t>
            </a:r>
            <a:r>
              <a:rPr lang="el-GR" sz="1500" b="0" i="1" u="none" strike="noStrike" baseline="0"/>
              <a:t>, </a:t>
            </a:r>
            <a:r>
              <a:rPr lang="el-GR" sz="1500" b="0" i="0" u="none" strike="noStrike" baseline="0"/>
              <a:t>που καταρχάς προσδιορίζει την εκτελεστική εξουσία των ανώτατων Ρωμαίων αρχόντων, χρησιμοποιείται σποραδικά από τα τέλη της </a:t>
            </a:r>
            <a:r>
              <a:rPr lang="en-US" sz="1500" b="0" i="0" u="none" strike="noStrike" baseline="0"/>
              <a:t>Res Publica</a:t>
            </a:r>
            <a:r>
              <a:rPr lang="el-GR" sz="1500" b="0" i="0" u="none" strike="noStrike" baseline="0"/>
              <a:t> για να προσδιορίσει την αυτοκρατορία ως σύνολο.</a:t>
            </a:r>
          </a:p>
        </p:txBody>
      </p:sp>
      <p:pic>
        <p:nvPicPr>
          <p:cNvPr id="5" name="Picture 4" descr="Map&#10;&#10;Description automatically generated">
            <a:extLst>
              <a:ext uri="{FF2B5EF4-FFF2-40B4-BE49-F238E27FC236}">
                <a16:creationId xmlns:a16="http://schemas.microsoft.com/office/drawing/2014/main" id="{228DDAEB-9B22-B64E-A0EE-4D414B3FB96C}"/>
              </a:ext>
            </a:extLst>
          </p:cNvPr>
          <p:cNvPicPr>
            <a:picLocks noChangeAspect="1"/>
          </p:cNvPicPr>
          <p:nvPr/>
        </p:nvPicPr>
        <p:blipFill>
          <a:blip r:embed="rId2"/>
          <a:stretch>
            <a:fillRect/>
          </a:stretch>
        </p:blipFill>
        <p:spPr>
          <a:xfrm>
            <a:off x="4648200" y="2836069"/>
            <a:ext cx="4038600" cy="2392869"/>
          </a:xfrm>
          <a:prstGeom prst="rect">
            <a:avLst/>
          </a:prstGeom>
          <a:noFill/>
        </p:spPr>
      </p:pic>
    </p:spTree>
    <p:extLst>
      <p:ext uri="{BB962C8B-B14F-4D97-AF65-F5344CB8AC3E}">
        <p14:creationId xmlns:p14="http://schemas.microsoft.com/office/powerpoint/2010/main" val="917153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TotalTime>
  <Words>4740</Words>
  <Application>Microsoft Macintosh PowerPoint</Application>
  <PresentationFormat>On-screen Show (4:3)</PresentationFormat>
  <Paragraphs>262</Paragraphs>
  <Slides>59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Helvetica</vt:lpstr>
      <vt:lpstr>Times New Roman</vt:lpstr>
      <vt:lpstr>Clarity</vt:lpstr>
      <vt:lpstr>Respublica  ΕΠΙΚΡΑΤΕΙΑ-ΟΡΓΑΝΑ-ΕΞΟΥΣΙΕΣ</vt:lpstr>
      <vt:lpstr>Άγραφες αρχές του ρωμαϊκού πολιτεύματος</vt:lpstr>
      <vt:lpstr>Αρχές του ρωμαϊκού πολιτεύματος. </vt:lpstr>
      <vt:lpstr>Αξίες Ρωμαίων</vt:lpstr>
      <vt:lpstr>Αξίες της Romanitas </vt:lpstr>
      <vt:lpstr>Σύμβολα της Romanitas </vt:lpstr>
      <vt:lpstr>Κινκινάτος (Cincinnatus) </vt:lpstr>
      <vt:lpstr>Δύο ιθαγένειες</vt:lpstr>
      <vt:lpstr>Δημόσιες επικράτειες</vt:lpstr>
      <vt:lpstr>Εντός Ρώμης</vt:lpstr>
      <vt:lpstr>PowerPoint Presentation</vt:lpstr>
      <vt:lpstr>Forum</vt:lpstr>
      <vt:lpstr> Forum Romanum</vt:lpstr>
      <vt:lpstr>Pomerium</vt:lpstr>
      <vt:lpstr>Pomerium</vt:lpstr>
      <vt:lpstr>Εκτός Ρώμης </vt:lpstr>
      <vt:lpstr>Aποικίες (Coloniae)</vt:lpstr>
      <vt:lpstr>Coloniae romane </vt:lpstr>
      <vt:lpstr>Τα municipia </vt:lpstr>
      <vt:lpstr>Eπαρχίες (provinciae)</vt:lpstr>
      <vt:lpstr>Ελληνόφωνες επαρχίες</vt:lpstr>
      <vt:lpstr>PowerPoint Presentation</vt:lpstr>
      <vt:lpstr>Civitates liberae - foederatae </vt:lpstr>
      <vt:lpstr>Πόλεις ρωμαϊκής αυτοκρατορίας</vt:lpstr>
      <vt:lpstr>Μορφή ρωμαϊκού πολιτεύματος</vt:lpstr>
      <vt:lpstr>“Senatus Populus Que Romanus ” </vt:lpstr>
      <vt:lpstr>Πολύβιος (Ιστορίες)  </vt:lpstr>
      <vt:lpstr>Η Σύγκλητος</vt:lpstr>
      <vt:lpstr>Curia Julia, Η ρωμαϊκή Σύγκλητος</vt:lpstr>
      <vt:lpstr>Συγκρότηση Συγκλήτου</vt:lpstr>
      <vt:lpstr>Princeps Senatus</vt:lpstr>
      <vt:lpstr>Αποφάσεις Συγκλήτου </vt:lpstr>
      <vt:lpstr>Συμβουλευτικό χαρακτήρα</vt:lpstr>
      <vt:lpstr>Συγκλητικά Δόγματα = Senatus Consulta</vt:lpstr>
      <vt:lpstr>Κεντρικό όργανο εξουσίας της Ρώμης </vt:lpstr>
      <vt:lpstr>Αρμοδιότητες Συγκλήτου</vt:lpstr>
      <vt:lpstr>Εξωτερική πολιτική και διπλωματία </vt:lpstr>
      <vt:lpstr>Senatus Consultum Ultimum</vt:lpstr>
      <vt:lpstr>Περιπτωσιολογία – Senatus Consultum Ultimum</vt:lpstr>
      <vt:lpstr>Άρχοντες (magistrati populi romani)</vt:lpstr>
      <vt:lpstr>Η δημόσια καριέρα (Cursus honorum)</vt:lpstr>
      <vt:lpstr>PowerPoint Presentation</vt:lpstr>
      <vt:lpstr>Προϋποθέσεις δημόσιας καριέρας</vt:lpstr>
      <vt:lpstr>Πλεονεκτήματα</vt:lpstr>
      <vt:lpstr>Μειονεκτήματα</vt:lpstr>
      <vt:lpstr>Αρχές άσκησης δημόσιας εξουσίας</vt:lpstr>
      <vt:lpstr>Οριοθέτηση εξουσίας </vt:lpstr>
      <vt:lpstr>Τεκμήριο νομιμότητας</vt:lpstr>
      <vt:lpstr>PowerPoint Presentation</vt:lpstr>
      <vt:lpstr>Μορφές και όρια εξουσίας </vt:lpstr>
      <vt:lpstr>Imperium</vt:lpstr>
      <vt:lpstr>coercitio maior</vt:lpstr>
      <vt:lpstr>Jurisdictio (δικαιοδοσία) </vt:lpstr>
      <vt:lpstr>Potestas</vt:lpstr>
      <vt:lpstr>Διακριτικά της δημόσιας εξουσίας</vt:lpstr>
      <vt:lpstr>Toga pretexta</vt:lpstr>
      <vt:lpstr>sella curulis</vt:lpstr>
      <vt:lpstr>Fasces – σύμβολο imperium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Respublica  ΕΠΙΚΡΑΤΕΙΑ-ΟΡΓΑΝΑ-ΕΞΟΥΣΙΕΣ</dc:title>
  <dc:creator>Athina Dimopoulou</dc:creator>
  <cp:lastModifiedBy>Athina Dimopoulou</cp:lastModifiedBy>
  <cp:revision>3</cp:revision>
  <dcterms:created xsi:type="dcterms:W3CDTF">2020-11-13T13:04:46Z</dcterms:created>
  <dcterms:modified xsi:type="dcterms:W3CDTF">2020-11-13T15:10:45Z</dcterms:modified>
</cp:coreProperties>
</file>