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0" r:id="rId1"/>
  </p:sldMasterIdLst>
  <p:notesMasterIdLst>
    <p:notesMasterId r:id="rId48"/>
  </p:notesMasterIdLst>
  <p:sldIdLst>
    <p:sldId id="256" r:id="rId2"/>
    <p:sldId id="298" r:id="rId3"/>
    <p:sldId id="294" r:id="rId4"/>
    <p:sldId id="270" r:id="rId5"/>
    <p:sldId id="271" r:id="rId6"/>
    <p:sldId id="260" r:id="rId7"/>
    <p:sldId id="303" r:id="rId8"/>
    <p:sldId id="299" r:id="rId9"/>
    <p:sldId id="272" r:id="rId10"/>
    <p:sldId id="273" r:id="rId11"/>
    <p:sldId id="274" r:id="rId12"/>
    <p:sldId id="275" r:id="rId13"/>
    <p:sldId id="300" r:id="rId14"/>
    <p:sldId id="276" r:id="rId15"/>
    <p:sldId id="301" r:id="rId16"/>
    <p:sldId id="277" r:id="rId17"/>
    <p:sldId id="278" r:id="rId18"/>
    <p:sldId id="269" r:id="rId19"/>
    <p:sldId id="306" r:id="rId20"/>
    <p:sldId id="279" r:id="rId21"/>
    <p:sldId id="262" r:id="rId22"/>
    <p:sldId id="292" r:id="rId23"/>
    <p:sldId id="305" r:id="rId24"/>
    <p:sldId id="280" r:id="rId25"/>
    <p:sldId id="307" r:id="rId26"/>
    <p:sldId id="281" r:id="rId27"/>
    <p:sldId id="308" r:id="rId28"/>
    <p:sldId id="309" r:id="rId29"/>
    <p:sldId id="310" r:id="rId30"/>
    <p:sldId id="282" r:id="rId31"/>
    <p:sldId id="311" r:id="rId32"/>
    <p:sldId id="312" r:id="rId33"/>
    <p:sldId id="283" r:id="rId34"/>
    <p:sldId id="302" r:id="rId35"/>
    <p:sldId id="284" r:id="rId36"/>
    <p:sldId id="285" r:id="rId37"/>
    <p:sldId id="286" r:id="rId38"/>
    <p:sldId id="287" r:id="rId39"/>
    <p:sldId id="288" r:id="rId40"/>
    <p:sldId id="295" r:id="rId41"/>
    <p:sldId id="289" r:id="rId42"/>
    <p:sldId id="290" r:id="rId43"/>
    <p:sldId id="296" r:id="rId44"/>
    <p:sldId id="291" r:id="rId45"/>
    <p:sldId id="297" r:id="rId46"/>
    <p:sldId id="293" r:id="rId47"/>
  </p:sldIdLst>
  <p:sldSz cx="9144000" cy="6858000" type="screen4x3"/>
  <p:notesSz cx="6858000" cy="9144000"/>
  <p:defaultTextStyle>
    <a:defPPr>
      <a:defRPr lang="en-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4287"/>
    <p:restoredTop sz="94694"/>
  </p:normalViewPr>
  <p:slideViewPr>
    <p:cSldViewPr snapToGrid="0" snapToObjects="1">
      <p:cViewPr varScale="1">
        <p:scale>
          <a:sx n="81" d="100"/>
          <a:sy n="81" d="100"/>
        </p:scale>
        <p:origin x="200" y="104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56288B-521D-4B9B-9E0E-80DC8688072E}" type="doc">
      <dgm:prSet loTypeId="urn:microsoft.com/office/officeart/2005/8/layout/list1" loCatId="list" qsTypeId="urn:microsoft.com/office/officeart/2005/8/quickstyle/simple1" qsCatId="simple" csTypeId="urn:microsoft.com/office/officeart/2005/8/colors/colorful5" csCatId="colorful"/>
      <dgm:spPr/>
      <dgm:t>
        <a:bodyPr/>
        <a:lstStyle/>
        <a:p>
          <a:endParaRPr lang="en-US"/>
        </a:p>
      </dgm:t>
    </dgm:pt>
    <dgm:pt modelId="{692E1AB0-DC35-43D5-BD33-6F7C9CEC7FC5}">
      <dgm:prSet/>
      <dgm:spPr/>
      <dgm:t>
        <a:bodyPr/>
        <a:lstStyle/>
        <a:p>
          <a:r>
            <a:rPr lang="fr-FR"/>
            <a:t>T</a:t>
          </a:r>
          <a:r>
            <a:rPr lang="el-GR"/>
            <a:t>αμίας</a:t>
          </a:r>
          <a:r>
            <a:rPr lang="fr-CA"/>
            <a:t> (Quaestor)</a:t>
          </a:r>
          <a:endParaRPr lang="en-US"/>
        </a:p>
      </dgm:t>
    </dgm:pt>
    <dgm:pt modelId="{0217EBC6-A0AD-4A08-8801-580FAA1A921A}" type="parTrans" cxnId="{DA830D87-38D3-4C50-AF1B-0C6B3D1A622B}">
      <dgm:prSet/>
      <dgm:spPr/>
      <dgm:t>
        <a:bodyPr/>
        <a:lstStyle/>
        <a:p>
          <a:endParaRPr lang="en-US"/>
        </a:p>
      </dgm:t>
    </dgm:pt>
    <dgm:pt modelId="{33FE20C7-253D-464F-BAE0-2112C437CD42}" type="sibTrans" cxnId="{DA830D87-38D3-4C50-AF1B-0C6B3D1A622B}">
      <dgm:prSet/>
      <dgm:spPr/>
      <dgm:t>
        <a:bodyPr/>
        <a:lstStyle/>
        <a:p>
          <a:endParaRPr lang="en-US"/>
        </a:p>
      </dgm:t>
    </dgm:pt>
    <dgm:pt modelId="{08266AC2-D1F8-4AF5-8038-508499DBA83A}">
      <dgm:prSet/>
      <dgm:spPr/>
      <dgm:t>
        <a:bodyPr/>
        <a:lstStyle/>
        <a:p>
          <a:r>
            <a:rPr lang="el-GR"/>
            <a:t>Αγορανόμος </a:t>
          </a:r>
          <a:r>
            <a:rPr lang="fr-CA"/>
            <a:t>(Aedilis)</a:t>
          </a:r>
          <a:endParaRPr lang="en-US"/>
        </a:p>
      </dgm:t>
    </dgm:pt>
    <dgm:pt modelId="{0D6A1F73-D61D-4F49-9EA4-5A9046B1ED98}" type="parTrans" cxnId="{309FAA3C-0A7B-4369-A952-AD7866075CBA}">
      <dgm:prSet/>
      <dgm:spPr/>
      <dgm:t>
        <a:bodyPr/>
        <a:lstStyle/>
        <a:p>
          <a:endParaRPr lang="en-US"/>
        </a:p>
      </dgm:t>
    </dgm:pt>
    <dgm:pt modelId="{706B63DB-6E87-447A-B929-A6DAD196846F}" type="sibTrans" cxnId="{309FAA3C-0A7B-4369-A952-AD7866075CBA}">
      <dgm:prSet/>
      <dgm:spPr/>
      <dgm:t>
        <a:bodyPr/>
        <a:lstStyle/>
        <a:p>
          <a:endParaRPr lang="en-US"/>
        </a:p>
      </dgm:t>
    </dgm:pt>
    <dgm:pt modelId="{53505862-7568-4DB4-9697-F8F8AC878D20}">
      <dgm:prSet/>
      <dgm:spPr/>
      <dgm:t>
        <a:bodyPr/>
        <a:lstStyle/>
        <a:p>
          <a:r>
            <a:rPr lang="el-GR"/>
            <a:t>Πραίτορας </a:t>
          </a:r>
          <a:r>
            <a:rPr lang="fr-CA"/>
            <a:t>(Praetor)</a:t>
          </a:r>
          <a:endParaRPr lang="en-US"/>
        </a:p>
      </dgm:t>
    </dgm:pt>
    <dgm:pt modelId="{625B3213-86B1-4FE3-8EDF-F309741BAA39}" type="parTrans" cxnId="{03838C8F-8E5B-4072-90B1-DFC2A5A66AE7}">
      <dgm:prSet/>
      <dgm:spPr/>
      <dgm:t>
        <a:bodyPr/>
        <a:lstStyle/>
        <a:p>
          <a:endParaRPr lang="en-US"/>
        </a:p>
      </dgm:t>
    </dgm:pt>
    <dgm:pt modelId="{99A19E0F-F8F7-4552-AD12-950BB44B4426}" type="sibTrans" cxnId="{03838C8F-8E5B-4072-90B1-DFC2A5A66AE7}">
      <dgm:prSet/>
      <dgm:spPr/>
      <dgm:t>
        <a:bodyPr/>
        <a:lstStyle/>
        <a:p>
          <a:endParaRPr lang="en-US"/>
        </a:p>
      </dgm:t>
    </dgm:pt>
    <dgm:pt modelId="{36306DBC-3CAE-43C0-9283-FFFA9BF5D26E}">
      <dgm:prSet/>
      <dgm:spPr/>
      <dgm:t>
        <a:bodyPr/>
        <a:lstStyle/>
        <a:p>
          <a:r>
            <a:rPr lang="el-GR"/>
            <a:t>Ύπατος</a:t>
          </a:r>
          <a:r>
            <a:rPr lang="fr-CA"/>
            <a:t> (Consul)</a:t>
          </a:r>
          <a:endParaRPr lang="en-US"/>
        </a:p>
      </dgm:t>
    </dgm:pt>
    <dgm:pt modelId="{036D4C77-D674-4F6A-9FC6-3021DA1EBA87}" type="parTrans" cxnId="{A43A8AF6-F283-4352-AC14-52BC4F0E6336}">
      <dgm:prSet/>
      <dgm:spPr/>
      <dgm:t>
        <a:bodyPr/>
        <a:lstStyle/>
        <a:p>
          <a:endParaRPr lang="en-US"/>
        </a:p>
      </dgm:t>
    </dgm:pt>
    <dgm:pt modelId="{9C2AF6B1-1AF4-41DB-B4E9-55D4BF8D94E1}" type="sibTrans" cxnId="{A43A8AF6-F283-4352-AC14-52BC4F0E6336}">
      <dgm:prSet/>
      <dgm:spPr/>
      <dgm:t>
        <a:bodyPr/>
        <a:lstStyle/>
        <a:p>
          <a:endParaRPr lang="en-US"/>
        </a:p>
      </dgm:t>
    </dgm:pt>
    <dgm:pt modelId="{F836A05A-3CDE-544E-8140-40A1871C903D}" type="pres">
      <dgm:prSet presAssocID="{1E56288B-521D-4B9B-9E0E-80DC8688072E}" presName="linear" presStyleCnt="0">
        <dgm:presLayoutVars>
          <dgm:dir/>
          <dgm:animLvl val="lvl"/>
          <dgm:resizeHandles val="exact"/>
        </dgm:presLayoutVars>
      </dgm:prSet>
      <dgm:spPr/>
    </dgm:pt>
    <dgm:pt modelId="{73A03BEC-0B75-F441-9BE6-3A4FB85D5A32}" type="pres">
      <dgm:prSet presAssocID="{692E1AB0-DC35-43D5-BD33-6F7C9CEC7FC5}" presName="parentLin" presStyleCnt="0"/>
      <dgm:spPr/>
    </dgm:pt>
    <dgm:pt modelId="{3CE2BCDD-E093-F647-BC91-B33219EDC3C9}" type="pres">
      <dgm:prSet presAssocID="{692E1AB0-DC35-43D5-BD33-6F7C9CEC7FC5}" presName="parentLeftMargin" presStyleLbl="node1" presStyleIdx="0" presStyleCnt="4"/>
      <dgm:spPr/>
    </dgm:pt>
    <dgm:pt modelId="{0B5761A5-4E6D-E04B-9B9E-F9EA53D34FF8}" type="pres">
      <dgm:prSet presAssocID="{692E1AB0-DC35-43D5-BD33-6F7C9CEC7FC5}" presName="parentText" presStyleLbl="node1" presStyleIdx="0" presStyleCnt="4">
        <dgm:presLayoutVars>
          <dgm:chMax val="0"/>
          <dgm:bulletEnabled val="1"/>
        </dgm:presLayoutVars>
      </dgm:prSet>
      <dgm:spPr/>
    </dgm:pt>
    <dgm:pt modelId="{215104E1-D8AE-6941-8427-BA180FF72C19}" type="pres">
      <dgm:prSet presAssocID="{692E1AB0-DC35-43D5-BD33-6F7C9CEC7FC5}" presName="negativeSpace" presStyleCnt="0"/>
      <dgm:spPr/>
    </dgm:pt>
    <dgm:pt modelId="{09D136EF-1575-8D43-BB16-5DD5AE3BF4C1}" type="pres">
      <dgm:prSet presAssocID="{692E1AB0-DC35-43D5-BD33-6F7C9CEC7FC5}" presName="childText" presStyleLbl="conFgAcc1" presStyleIdx="0" presStyleCnt="4">
        <dgm:presLayoutVars>
          <dgm:bulletEnabled val="1"/>
        </dgm:presLayoutVars>
      </dgm:prSet>
      <dgm:spPr/>
    </dgm:pt>
    <dgm:pt modelId="{F2A7FDEA-435E-3249-89A1-190D8C1AE898}" type="pres">
      <dgm:prSet presAssocID="{33FE20C7-253D-464F-BAE0-2112C437CD42}" presName="spaceBetweenRectangles" presStyleCnt="0"/>
      <dgm:spPr/>
    </dgm:pt>
    <dgm:pt modelId="{8F167079-626A-A54D-B44A-0276C9510BC4}" type="pres">
      <dgm:prSet presAssocID="{08266AC2-D1F8-4AF5-8038-508499DBA83A}" presName="parentLin" presStyleCnt="0"/>
      <dgm:spPr/>
    </dgm:pt>
    <dgm:pt modelId="{154D3080-18D8-534D-9E62-0BD52362B8DA}" type="pres">
      <dgm:prSet presAssocID="{08266AC2-D1F8-4AF5-8038-508499DBA83A}" presName="parentLeftMargin" presStyleLbl="node1" presStyleIdx="0" presStyleCnt="4"/>
      <dgm:spPr/>
    </dgm:pt>
    <dgm:pt modelId="{7C5963CC-51EC-6C4F-B013-0F068016ECA6}" type="pres">
      <dgm:prSet presAssocID="{08266AC2-D1F8-4AF5-8038-508499DBA83A}" presName="parentText" presStyleLbl="node1" presStyleIdx="1" presStyleCnt="4">
        <dgm:presLayoutVars>
          <dgm:chMax val="0"/>
          <dgm:bulletEnabled val="1"/>
        </dgm:presLayoutVars>
      </dgm:prSet>
      <dgm:spPr/>
    </dgm:pt>
    <dgm:pt modelId="{C468EED0-A826-B849-92E3-9D89EA0564AE}" type="pres">
      <dgm:prSet presAssocID="{08266AC2-D1F8-4AF5-8038-508499DBA83A}" presName="negativeSpace" presStyleCnt="0"/>
      <dgm:spPr/>
    </dgm:pt>
    <dgm:pt modelId="{2EA1E71E-221B-F445-AEAA-0507BB2E698D}" type="pres">
      <dgm:prSet presAssocID="{08266AC2-D1F8-4AF5-8038-508499DBA83A}" presName="childText" presStyleLbl="conFgAcc1" presStyleIdx="1" presStyleCnt="4">
        <dgm:presLayoutVars>
          <dgm:bulletEnabled val="1"/>
        </dgm:presLayoutVars>
      </dgm:prSet>
      <dgm:spPr/>
    </dgm:pt>
    <dgm:pt modelId="{A479FD14-AD7D-B94F-AA6D-4CD28DC207B7}" type="pres">
      <dgm:prSet presAssocID="{706B63DB-6E87-447A-B929-A6DAD196846F}" presName="spaceBetweenRectangles" presStyleCnt="0"/>
      <dgm:spPr/>
    </dgm:pt>
    <dgm:pt modelId="{4501D635-B921-DD42-AD57-562A35EAABB6}" type="pres">
      <dgm:prSet presAssocID="{53505862-7568-4DB4-9697-F8F8AC878D20}" presName="parentLin" presStyleCnt="0"/>
      <dgm:spPr/>
    </dgm:pt>
    <dgm:pt modelId="{39E7FDF0-CECC-0844-9963-B16019959F0C}" type="pres">
      <dgm:prSet presAssocID="{53505862-7568-4DB4-9697-F8F8AC878D20}" presName="parentLeftMargin" presStyleLbl="node1" presStyleIdx="1" presStyleCnt="4"/>
      <dgm:spPr/>
    </dgm:pt>
    <dgm:pt modelId="{F1728EE5-6D9F-9446-B173-87C5A1CC9DA7}" type="pres">
      <dgm:prSet presAssocID="{53505862-7568-4DB4-9697-F8F8AC878D20}" presName="parentText" presStyleLbl="node1" presStyleIdx="2" presStyleCnt="4">
        <dgm:presLayoutVars>
          <dgm:chMax val="0"/>
          <dgm:bulletEnabled val="1"/>
        </dgm:presLayoutVars>
      </dgm:prSet>
      <dgm:spPr/>
    </dgm:pt>
    <dgm:pt modelId="{CFB9E895-9A7E-6B4D-884B-6D44CB6A89D9}" type="pres">
      <dgm:prSet presAssocID="{53505862-7568-4DB4-9697-F8F8AC878D20}" presName="negativeSpace" presStyleCnt="0"/>
      <dgm:spPr/>
    </dgm:pt>
    <dgm:pt modelId="{8C89ED08-7B73-004A-B8B9-EE5299369FE9}" type="pres">
      <dgm:prSet presAssocID="{53505862-7568-4DB4-9697-F8F8AC878D20}" presName="childText" presStyleLbl="conFgAcc1" presStyleIdx="2" presStyleCnt="4">
        <dgm:presLayoutVars>
          <dgm:bulletEnabled val="1"/>
        </dgm:presLayoutVars>
      </dgm:prSet>
      <dgm:spPr/>
    </dgm:pt>
    <dgm:pt modelId="{FCD589EE-1D8C-0A47-8630-54E5282CB295}" type="pres">
      <dgm:prSet presAssocID="{99A19E0F-F8F7-4552-AD12-950BB44B4426}" presName="spaceBetweenRectangles" presStyleCnt="0"/>
      <dgm:spPr/>
    </dgm:pt>
    <dgm:pt modelId="{5FFB05DB-CE35-3B47-A191-9C2D0E651EEF}" type="pres">
      <dgm:prSet presAssocID="{36306DBC-3CAE-43C0-9283-FFFA9BF5D26E}" presName="parentLin" presStyleCnt="0"/>
      <dgm:spPr/>
    </dgm:pt>
    <dgm:pt modelId="{197AD984-8B8F-3242-92C7-4B90F060091A}" type="pres">
      <dgm:prSet presAssocID="{36306DBC-3CAE-43C0-9283-FFFA9BF5D26E}" presName="parentLeftMargin" presStyleLbl="node1" presStyleIdx="2" presStyleCnt="4"/>
      <dgm:spPr/>
    </dgm:pt>
    <dgm:pt modelId="{C3FED496-0971-304A-8AEC-B5DCAD321D47}" type="pres">
      <dgm:prSet presAssocID="{36306DBC-3CAE-43C0-9283-FFFA9BF5D26E}" presName="parentText" presStyleLbl="node1" presStyleIdx="3" presStyleCnt="4">
        <dgm:presLayoutVars>
          <dgm:chMax val="0"/>
          <dgm:bulletEnabled val="1"/>
        </dgm:presLayoutVars>
      </dgm:prSet>
      <dgm:spPr/>
    </dgm:pt>
    <dgm:pt modelId="{0C70F683-A919-454B-A6B0-49696D6593E0}" type="pres">
      <dgm:prSet presAssocID="{36306DBC-3CAE-43C0-9283-FFFA9BF5D26E}" presName="negativeSpace" presStyleCnt="0"/>
      <dgm:spPr/>
    </dgm:pt>
    <dgm:pt modelId="{0CE64FC6-14FF-FF48-AACF-40B8D4D85EB6}" type="pres">
      <dgm:prSet presAssocID="{36306DBC-3CAE-43C0-9283-FFFA9BF5D26E}" presName="childText" presStyleLbl="conFgAcc1" presStyleIdx="3" presStyleCnt="4">
        <dgm:presLayoutVars>
          <dgm:bulletEnabled val="1"/>
        </dgm:presLayoutVars>
      </dgm:prSet>
      <dgm:spPr/>
    </dgm:pt>
  </dgm:ptLst>
  <dgm:cxnLst>
    <dgm:cxn modelId="{FF1AF437-8E74-2C47-A87E-873B19FF0F45}" type="presOf" srcId="{1E56288B-521D-4B9B-9E0E-80DC8688072E}" destId="{F836A05A-3CDE-544E-8140-40A1871C903D}" srcOrd="0" destOrd="0" presId="urn:microsoft.com/office/officeart/2005/8/layout/list1"/>
    <dgm:cxn modelId="{309FAA3C-0A7B-4369-A952-AD7866075CBA}" srcId="{1E56288B-521D-4B9B-9E0E-80DC8688072E}" destId="{08266AC2-D1F8-4AF5-8038-508499DBA83A}" srcOrd="1" destOrd="0" parTransId="{0D6A1F73-D61D-4F49-9EA4-5A9046B1ED98}" sibTransId="{706B63DB-6E87-447A-B929-A6DAD196846F}"/>
    <dgm:cxn modelId="{A8EECB51-A3A9-BA4A-B1A8-6BEEA3308426}" type="presOf" srcId="{692E1AB0-DC35-43D5-BD33-6F7C9CEC7FC5}" destId="{3CE2BCDD-E093-F647-BC91-B33219EDC3C9}" srcOrd="0" destOrd="0" presId="urn:microsoft.com/office/officeart/2005/8/layout/list1"/>
    <dgm:cxn modelId="{7966F95E-AA5D-964E-9090-963EDC410102}" type="presOf" srcId="{08266AC2-D1F8-4AF5-8038-508499DBA83A}" destId="{154D3080-18D8-534D-9E62-0BD52362B8DA}" srcOrd="0" destOrd="0" presId="urn:microsoft.com/office/officeart/2005/8/layout/list1"/>
    <dgm:cxn modelId="{59E01D79-48B3-B54B-84E7-028960E0757B}" type="presOf" srcId="{08266AC2-D1F8-4AF5-8038-508499DBA83A}" destId="{7C5963CC-51EC-6C4F-B013-0F068016ECA6}" srcOrd="1" destOrd="0" presId="urn:microsoft.com/office/officeart/2005/8/layout/list1"/>
    <dgm:cxn modelId="{E49B0682-3100-674D-BC39-EE85B3893E60}" type="presOf" srcId="{53505862-7568-4DB4-9697-F8F8AC878D20}" destId="{39E7FDF0-CECC-0844-9963-B16019959F0C}" srcOrd="0" destOrd="0" presId="urn:microsoft.com/office/officeart/2005/8/layout/list1"/>
    <dgm:cxn modelId="{4606DE82-33B1-1943-9052-C2903E353F9F}" type="presOf" srcId="{53505862-7568-4DB4-9697-F8F8AC878D20}" destId="{F1728EE5-6D9F-9446-B173-87C5A1CC9DA7}" srcOrd="1" destOrd="0" presId="urn:microsoft.com/office/officeart/2005/8/layout/list1"/>
    <dgm:cxn modelId="{DA830D87-38D3-4C50-AF1B-0C6B3D1A622B}" srcId="{1E56288B-521D-4B9B-9E0E-80DC8688072E}" destId="{692E1AB0-DC35-43D5-BD33-6F7C9CEC7FC5}" srcOrd="0" destOrd="0" parTransId="{0217EBC6-A0AD-4A08-8801-580FAA1A921A}" sibTransId="{33FE20C7-253D-464F-BAE0-2112C437CD42}"/>
    <dgm:cxn modelId="{03838C8F-8E5B-4072-90B1-DFC2A5A66AE7}" srcId="{1E56288B-521D-4B9B-9E0E-80DC8688072E}" destId="{53505862-7568-4DB4-9697-F8F8AC878D20}" srcOrd="2" destOrd="0" parTransId="{625B3213-86B1-4FE3-8EDF-F309741BAA39}" sibTransId="{99A19E0F-F8F7-4552-AD12-950BB44B4426}"/>
    <dgm:cxn modelId="{14597DD2-842F-AD47-8FCD-92A263FDCEE2}" type="presOf" srcId="{692E1AB0-DC35-43D5-BD33-6F7C9CEC7FC5}" destId="{0B5761A5-4E6D-E04B-9B9E-F9EA53D34FF8}" srcOrd="1" destOrd="0" presId="urn:microsoft.com/office/officeart/2005/8/layout/list1"/>
    <dgm:cxn modelId="{17AB35DC-3F2A-B547-8F63-96F4FDBBED23}" type="presOf" srcId="{36306DBC-3CAE-43C0-9283-FFFA9BF5D26E}" destId="{C3FED496-0971-304A-8AEC-B5DCAD321D47}" srcOrd="1" destOrd="0" presId="urn:microsoft.com/office/officeart/2005/8/layout/list1"/>
    <dgm:cxn modelId="{A43A8AF6-F283-4352-AC14-52BC4F0E6336}" srcId="{1E56288B-521D-4B9B-9E0E-80DC8688072E}" destId="{36306DBC-3CAE-43C0-9283-FFFA9BF5D26E}" srcOrd="3" destOrd="0" parTransId="{036D4C77-D674-4F6A-9FC6-3021DA1EBA87}" sibTransId="{9C2AF6B1-1AF4-41DB-B4E9-55D4BF8D94E1}"/>
    <dgm:cxn modelId="{F7FA1CFE-7B75-8740-A1F9-F28DABABDC26}" type="presOf" srcId="{36306DBC-3CAE-43C0-9283-FFFA9BF5D26E}" destId="{197AD984-8B8F-3242-92C7-4B90F060091A}" srcOrd="0" destOrd="0" presId="urn:microsoft.com/office/officeart/2005/8/layout/list1"/>
    <dgm:cxn modelId="{1A8BE41F-16B8-8F41-9EA6-C6359CAC1B48}" type="presParOf" srcId="{F836A05A-3CDE-544E-8140-40A1871C903D}" destId="{73A03BEC-0B75-F441-9BE6-3A4FB85D5A32}" srcOrd="0" destOrd="0" presId="urn:microsoft.com/office/officeart/2005/8/layout/list1"/>
    <dgm:cxn modelId="{DFADEF60-FBF8-4340-ABC8-F406B20106A1}" type="presParOf" srcId="{73A03BEC-0B75-F441-9BE6-3A4FB85D5A32}" destId="{3CE2BCDD-E093-F647-BC91-B33219EDC3C9}" srcOrd="0" destOrd="0" presId="urn:microsoft.com/office/officeart/2005/8/layout/list1"/>
    <dgm:cxn modelId="{2266EE18-4C74-A149-8644-AF7F12112E7C}" type="presParOf" srcId="{73A03BEC-0B75-F441-9BE6-3A4FB85D5A32}" destId="{0B5761A5-4E6D-E04B-9B9E-F9EA53D34FF8}" srcOrd="1" destOrd="0" presId="urn:microsoft.com/office/officeart/2005/8/layout/list1"/>
    <dgm:cxn modelId="{FF668FEA-0FD5-B04C-A84F-FCE243275B1F}" type="presParOf" srcId="{F836A05A-3CDE-544E-8140-40A1871C903D}" destId="{215104E1-D8AE-6941-8427-BA180FF72C19}" srcOrd="1" destOrd="0" presId="urn:microsoft.com/office/officeart/2005/8/layout/list1"/>
    <dgm:cxn modelId="{66857720-54A5-9646-924B-31783599087B}" type="presParOf" srcId="{F836A05A-3CDE-544E-8140-40A1871C903D}" destId="{09D136EF-1575-8D43-BB16-5DD5AE3BF4C1}" srcOrd="2" destOrd="0" presId="urn:microsoft.com/office/officeart/2005/8/layout/list1"/>
    <dgm:cxn modelId="{5825BFC9-A6E0-1644-95F7-A3029A4FC096}" type="presParOf" srcId="{F836A05A-3CDE-544E-8140-40A1871C903D}" destId="{F2A7FDEA-435E-3249-89A1-190D8C1AE898}" srcOrd="3" destOrd="0" presId="urn:microsoft.com/office/officeart/2005/8/layout/list1"/>
    <dgm:cxn modelId="{4839B877-DCDC-D944-82BA-3437F7FABCD5}" type="presParOf" srcId="{F836A05A-3CDE-544E-8140-40A1871C903D}" destId="{8F167079-626A-A54D-B44A-0276C9510BC4}" srcOrd="4" destOrd="0" presId="urn:microsoft.com/office/officeart/2005/8/layout/list1"/>
    <dgm:cxn modelId="{CD7E0C0F-C26B-764E-9618-D212E3C933C4}" type="presParOf" srcId="{8F167079-626A-A54D-B44A-0276C9510BC4}" destId="{154D3080-18D8-534D-9E62-0BD52362B8DA}" srcOrd="0" destOrd="0" presId="urn:microsoft.com/office/officeart/2005/8/layout/list1"/>
    <dgm:cxn modelId="{82FB99FC-A1AE-1448-BD3A-9EDCE9C45AF0}" type="presParOf" srcId="{8F167079-626A-A54D-B44A-0276C9510BC4}" destId="{7C5963CC-51EC-6C4F-B013-0F068016ECA6}" srcOrd="1" destOrd="0" presId="urn:microsoft.com/office/officeart/2005/8/layout/list1"/>
    <dgm:cxn modelId="{ECA7B0DC-E75F-F54E-96E2-D3172B9E5F96}" type="presParOf" srcId="{F836A05A-3CDE-544E-8140-40A1871C903D}" destId="{C468EED0-A826-B849-92E3-9D89EA0564AE}" srcOrd="5" destOrd="0" presId="urn:microsoft.com/office/officeart/2005/8/layout/list1"/>
    <dgm:cxn modelId="{0702EA64-DE12-FD41-A6A4-73621D62694D}" type="presParOf" srcId="{F836A05A-3CDE-544E-8140-40A1871C903D}" destId="{2EA1E71E-221B-F445-AEAA-0507BB2E698D}" srcOrd="6" destOrd="0" presId="urn:microsoft.com/office/officeart/2005/8/layout/list1"/>
    <dgm:cxn modelId="{3841083F-E95C-4E4B-BA85-AFFF90A666D7}" type="presParOf" srcId="{F836A05A-3CDE-544E-8140-40A1871C903D}" destId="{A479FD14-AD7D-B94F-AA6D-4CD28DC207B7}" srcOrd="7" destOrd="0" presId="urn:microsoft.com/office/officeart/2005/8/layout/list1"/>
    <dgm:cxn modelId="{6273283C-057E-B44F-A66E-9B2C40750A28}" type="presParOf" srcId="{F836A05A-3CDE-544E-8140-40A1871C903D}" destId="{4501D635-B921-DD42-AD57-562A35EAABB6}" srcOrd="8" destOrd="0" presId="urn:microsoft.com/office/officeart/2005/8/layout/list1"/>
    <dgm:cxn modelId="{4E42DF84-1E9C-7B47-977F-082E6AAFB71C}" type="presParOf" srcId="{4501D635-B921-DD42-AD57-562A35EAABB6}" destId="{39E7FDF0-CECC-0844-9963-B16019959F0C}" srcOrd="0" destOrd="0" presId="urn:microsoft.com/office/officeart/2005/8/layout/list1"/>
    <dgm:cxn modelId="{B8990009-245F-FA40-9B99-CAA964702883}" type="presParOf" srcId="{4501D635-B921-DD42-AD57-562A35EAABB6}" destId="{F1728EE5-6D9F-9446-B173-87C5A1CC9DA7}" srcOrd="1" destOrd="0" presId="urn:microsoft.com/office/officeart/2005/8/layout/list1"/>
    <dgm:cxn modelId="{6245A898-0B51-D044-BCAF-A0ECBF70E63A}" type="presParOf" srcId="{F836A05A-3CDE-544E-8140-40A1871C903D}" destId="{CFB9E895-9A7E-6B4D-884B-6D44CB6A89D9}" srcOrd="9" destOrd="0" presId="urn:microsoft.com/office/officeart/2005/8/layout/list1"/>
    <dgm:cxn modelId="{0D791DAB-91D2-4842-A425-589303414094}" type="presParOf" srcId="{F836A05A-3CDE-544E-8140-40A1871C903D}" destId="{8C89ED08-7B73-004A-B8B9-EE5299369FE9}" srcOrd="10" destOrd="0" presId="urn:microsoft.com/office/officeart/2005/8/layout/list1"/>
    <dgm:cxn modelId="{4890B146-A2AC-B44C-A6BD-F34B9C10B4D0}" type="presParOf" srcId="{F836A05A-3CDE-544E-8140-40A1871C903D}" destId="{FCD589EE-1D8C-0A47-8630-54E5282CB295}" srcOrd="11" destOrd="0" presId="urn:microsoft.com/office/officeart/2005/8/layout/list1"/>
    <dgm:cxn modelId="{C2EEF7A3-CA4D-8345-A6BF-E7912A20B79E}" type="presParOf" srcId="{F836A05A-3CDE-544E-8140-40A1871C903D}" destId="{5FFB05DB-CE35-3B47-A191-9C2D0E651EEF}" srcOrd="12" destOrd="0" presId="urn:microsoft.com/office/officeart/2005/8/layout/list1"/>
    <dgm:cxn modelId="{17158A3C-4CB5-7844-9696-0EDAF0B09345}" type="presParOf" srcId="{5FFB05DB-CE35-3B47-A191-9C2D0E651EEF}" destId="{197AD984-8B8F-3242-92C7-4B90F060091A}" srcOrd="0" destOrd="0" presId="urn:microsoft.com/office/officeart/2005/8/layout/list1"/>
    <dgm:cxn modelId="{A300954F-5206-4246-A95F-05AA83EC0A8F}" type="presParOf" srcId="{5FFB05DB-CE35-3B47-A191-9C2D0E651EEF}" destId="{C3FED496-0971-304A-8AEC-B5DCAD321D47}" srcOrd="1" destOrd="0" presId="urn:microsoft.com/office/officeart/2005/8/layout/list1"/>
    <dgm:cxn modelId="{C27B5550-7902-BE44-A035-3679C94D60BF}" type="presParOf" srcId="{F836A05A-3CDE-544E-8140-40A1871C903D}" destId="{0C70F683-A919-454B-A6B0-49696D6593E0}" srcOrd="13" destOrd="0" presId="urn:microsoft.com/office/officeart/2005/8/layout/list1"/>
    <dgm:cxn modelId="{B5AE87E8-C11E-B741-9C3A-6F1BD10AC6C4}" type="presParOf" srcId="{F836A05A-3CDE-544E-8140-40A1871C903D}" destId="{0CE64FC6-14FF-FF48-AACF-40B8D4D85EB6}"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5952703-C6A1-4C34-8611-47088E5FB92E}"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C77EF0CA-4693-4E80-8849-686402B6083E}">
      <dgm:prSet/>
      <dgm:spPr/>
      <dgm:t>
        <a:bodyPr/>
        <a:lstStyle/>
        <a:p>
          <a:r>
            <a:rPr lang="el-GR"/>
            <a:t>Τιμητές </a:t>
          </a:r>
          <a:endParaRPr lang="en-US"/>
        </a:p>
      </dgm:t>
    </dgm:pt>
    <dgm:pt modelId="{2E97ACD9-C440-4E7C-BCA0-69C93E4E8ADE}" type="parTrans" cxnId="{8EF8F411-2D0F-4E55-AC5F-2E80DE839AB0}">
      <dgm:prSet/>
      <dgm:spPr/>
      <dgm:t>
        <a:bodyPr/>
        <a:lstStyle/>
        <a:p>
          <a:endParaRPr lang="en-US"/>
        </a:p>
      </dgm:t>
    </dgm:pt>
    <dgm:pt modelId="{B2EB1D65-3956-4D0D-B2B3-82381B21CD1C}" type="sibTrans" cxnId="{8EF8F411-2D0F-4E55-AC5F-2E80DE839AB0}">
      <dgm:prSet/>
      <dgm:spPr/>
      <dgm:t>
        <a:bodyPr/>
        <a:lstStyle/>
        <a:p>
          <a:endParaRPr lang="en-US"/>
        </a:p>
      </dgm:t>
    </dgm:pt>
    <dgm:pt modelId="{240B7CE9-FCDC-4430-87EA-575A9FE14C3C}">
      <dgm:prSet/>
      <dgm:spPr/>
      <dgm:t>
        <a:bodyPr/>
        <a:lstStyle/>
        <a:p>
          <a:r>
            <a:rPr lang="el-GR"/>
            <a:t>Στρατηγοί </a:t>
          </a:r>
          <a:endParaRPr lang="en-US"/>
        </a:p>
      </dgm:t>
    </dgm:pt>
    <dgm:pt modelId="{93190907-29B4-46E6-AEE7-0C565BDA1849}" type="parTrans" cxnId="{962B82B3-6990-4D17-B1D9-0BBDAF10C01D}">
      <dgm:prSet/>
      <dgm:spPr/>
      <dgm:t>
        <a:bodyPr/>
        <a:lstStyle/>
        <a:p>
          <a:endParaRPr lang="en-US"/>
        </a:p>
      </dgm:t>
    </dgm:pt>
    <dgm:pt modelId="{974DBC17-5008-48FC-9070-AB4169B4394D}" type="sibTrans" cxnId="{962B82B3-6990-4D17-B1D9-0BBDAF10C01D}">
      <dgm:prSet/>
      <dgm:spPr/>
      <dgm:t>
        <a:bodyPr/>
        <a:lstStyle/>
        <a:p>
          <a:endParaRPr lang="en-US"/>
        </a:p>
      </dgm:t>
    </dgm:pt>
    <dgm:pt modelId="{C6B577E5-8E40-4046-AD85-18BBDED458EC}">
      <dgm:prSet/>
      <dgm:spPr/>
      <dgm:t>
        <a:bodyPr/>
        <a:lstStyle/>
        <a:p>
          <a:r>
            <a:rPr lang="el-GR"/>
            <a:t>Δικτάτορες </a:t>
          </a:r>
          <a:endParaRPr lang="en-US"/>
        </a:p>
      </dgm:t>
    </dgm:pt>
    <dgm:pt modelId="{F2ADCE86-299E-4A09-8CB8-C5FD45E04E4A}" type="parTrans" cxnId="{653CB4C8-A580-458A-88AE-015D4113E238}">
      <dgm:prSet/>
      <dgm:spPr/>
      <dgm:t>
        <a:bodyPr/>
        <a:lstStyle/>
        <a:p>
          <a:endParaRPr lang="en-US"/>
        </a:p>
      </dgm:t>
    </dgm:pt>
    <dgm:pt modelId="{67752971-E2F9-43F6-AB12-04172FDF477C}" type="sibTrans" cxnId="{653CB4C8-A580-458A-88AE-015D4113E238}">
      <dgm:prSet/>
      <dgm:spPr/>
      <dgm:t>
        <a:bodyPr/>
        <a:lstStyle/>
        <a:p>
          <a:endParaRPr lang="en-US"/>
        </a:p>
      </dgm:t>
    </dgm:pt>
    <dgm:pt modelId="{3CDCEA7A-9FF5-4C17-B8C5-252C0A72BD4E}">
      <dgm:prSet/>
      <dgm:spPr/>
      <dgm:t>
        <a:bodyPr/>
        <a:lstStyle/>
        <a:p>
          <a:r>
            <a:rPr lang="el-GR"/>
            <a:t>Δήμαρχοι </a:t>
          </a:r>
          <a:endParaRPr lang="en-US"/>
        </a:p>
      </dgm:t>
    </dgm:pt>
    <dgm:pt modelId="{D0B0B8F3-0FE1-47D2-AA85-F00DB21A340E}" type="parTrans" cxnId="{3F030B13-072A-4ED0-A1D3-DAF8A824A65C}">
      <dgm:prSet/>
      <dgm:spPr/>
      <dgm:t>
        <a:bodyPr/>
        <a:lstStyle/>
        <a:p>
          <a:endParaRPr lang="en-US"/>
        </a:p>
      </dgm:t>
    </dgm:pt>
    <dgm:pt modelId="{16ECF639-F31F-419D-B856-106C9582CDB5}" type="sibTrans" cxnId="{3F030B13-072A-4ED0-A1D3-DAF8A824A65C}">
      <dgm:prSet/>
      <dgm:spPr/>
      <dgm:t>
        <a:bodyPr/>
        <a:lstStyle/>
        <a:p>
          <a:endParaRPr lang="en-US"/>
        </a:p>
      </dgm:t>
    </dgm:pt>
    <dgm:pt modelId="{CAF86884-E381-465D-BD10-EE67CD557B17}">
      <dgm:prSet/>
      <dgm:spPr/>
      <dgm:t>
        <a:bodyPr/>
        <a:lstStyle/>
        <a:p>
          <a:r>
            <a:rPr lang="el-GR"/>
            <a:t>Ποντίφικες</a:t>
          </a:r>
          <a:endParaRPr lang="en-US"/>
        </a:p>
      </dgm:t>
    </dgm:pt>
    <dgm:pt modelId="{01A80088-773B-4A2B-B7FF-EF5D873174D4}" type="parTrans" cxnId="{F232F884-66A6-4243-B921-38DAC0AE0859}">
      <dgm:prSet/>
      <dgm:spPr/>
      <dgm:t>
        <a:bodyPr/>
        <a:lstStyle/>
        <a:p>
          <a:endParaRPr lang="en-US"/>
        </a:p>
      </dgm:t>
    </dgm:pt>
    <dgm:pt modelId="{1658CE92-7BE4-464E-A38F-6E0B37012B69}" type="sibTrans" cxnId="{F232F884-66A6-4243-B921-38DAC0AE0859}">
      <dgm:prSet/>
      <dgm:spPr/>
      <dgm:t>
        <a:bodyPr/>
        <a:lstStyle/>
        <a:p>
          <a:endParaRPr lang="en-US"/>
        </a:p>
      </dgm:t>
    </dgm:pt>
    <dgm:pt modelId="{E10C46B4-2018-4978-9D58-E198E83B4AEE}">
      <dgm:prSet/>
      <dgm:spPr/>
      <dgm:t>
        <a:bodyPr/>
        <a:lstStyle/>
        <a:p>
          <a:r>
            <a:rPr lang="el-GR"/>
            <a:t>Η άσκηση των εξουσιών τους διεπόταν από αυστηρές προϋποθέσεις, εν όψει της μεγάλης πολιτικής σημασίας τους. </a:t>
          </a:r>
          <a:endParaRPr lang="en-US"/>
        </a:p>
      </dgm:t>
    </dgm:pt>
    <dgm:pt modelId="{D781A23F-B153-483F-A4F1-5749C6BA17AB}" type="parTrans" cxnId="{61854882-50CD-497B-A24E-96A6EFA576A3}">
      <dgm:prSet/>
      <dgm:spPr/>
      <dgm:t>
        <a:bodyPr/>
        <a:lstStyle/>
        <a:p>
          <a:endParaRPr lang="en-US"/>
        </a:p>
      </dgm:t>
    </dgm:pt>
    <dgm:pt modelId="{EEF5A91B-FE4E-420F-91FB-E58A790C3F2C}" type="sibTrans" cxnId="{61854882-50CD-497B-A24E-96A6EFA576A3}">
      <dgm:prSet/>
      <dgm:spPr/>
      <dgm:t>
        <a:bodyPr/>
        <a:lstStyle/>
        <a:p>
          <a:endParaRPr lang="en-US"/>
        </a:p>
      </dgm:t>
    </dgm:pt>
    <dgm:pt modelId="{E7BC9442-0D2A-FE43-8AF6-B2C17BCB732F}" type="pres">
      <dgm:prSet presAssocID="{45952703-C6A1-4C34-8611-47088E5FB92E}" presName="linear" presStyleCnt="0">
        <dgm:presLayoutVars>
          <dgm:animLvl val="lvl"/>
          <dgm:resizeHandles val="exact"/>
        </dgm:presLayoutVars>
      </dgm:prSet>
      <dgm:spPr/>
    </dgm:pt>
    <dgm:pt modelId="{F25E9294-D217-3546-A8C8-97B4C57BA860}" type="pres">
      <dgm:prSet presAssocID="{C77EF0CA-4693-4E80-8849-686402B6083E}" presName="parentText" presStyleLbl="node1" presStyleIdx="0" presStyleCnt="6">
        <dgm:presLayoutVars>
          <dgm:chMax val="0"/>
          <dgm:bulletEnabled val="1"/>
        </dgm:presLayoutVars>
      </dgm:prSet>
      <dgm:spPr/>
    </dgm:pt>
    <dgm:pt modelId="{22B1E762-AAA1-704B-94B6-FB349C95693F}" type="pres">
      <dgm:prSet presAssocID="{B2EB1D65-3956-4D0D-B2B3-82381B21CD1C}" presName="spacer" presStyleCnt="0"/>
      <dgm:spPr/>
    </dgm:pt>
    <dgm:pt modelId="{BFCBB000-07EB-1E4A-A719-E2489460F98F}" type="pres">
      <dgm:prSet presAssocID="{240B7CE9-FCDC-4430-87EA-575A9FE14C3C}" presName="parentText" presStyleLbl="node1" presStyleIdx="1" presStyleCnt="6">
        <dgm:presLayoutVars>
          <dgm:chMax val="0"/>
          <dgm:bulletEnabled val="1"/>
        </dgm:presLayoutVars>
      </dgm:prSet>
      <dgm:spPr/>
    </dgm:pt>
    <dgm:pt modelId="{7003D361-2B47-5147-B677-ED392653BECA}" type="pres">
      <dgm:prSet presAssocID="{974DBC17-5008-48FC-9070-AB4169B4394D}" presName="spacer" presStyleCnt="0"/>
      <dgm:spPr/>
    </dgm:pt>
    <dgm:pt modelId="{0521D416-13A2-024B-9A1E-E63AA4648114}" type="pres">
      <dgm:prSet presAssocID="{C6B577E5-8E40-4046-AD85-18BBDED458EC}" presName="parentText" presStyleLbl="node1" presStyleIdx="2" presStyleCnt="6">
        <dgm:presLayoutVars>
          <dgm:chMax val="0"/>
          <dgm:bulletEnabled val="1"/>
        </dgm:presLayoutVars>
      </dgm:prSet>
      <dgm:spPr/>
    </dgm:pt>
    <dgm:pt modelId="{24348BAA-4594-AF47-9D19-5CA793390EC7}" type="pres">
      <dgm:prSet presAssocID="{67752971-E2F9-43F6-AB12-04172FDF477C}" presName="spacer" presStyleCnt="0"/>
      <dgm:spPr/>
    </dgm:pt>
    <dgm:pt modelId="{F98B15C9-1C68-4B4D-B60C-2F4F12B25C1D}" type="pres">
      <dgm:prSet presAssocID="{3CDCEA7A-9FF5-4C17-B8C5-252C0A72BD4E}" presName="parentText" presStyleLbl="node1" presStyleIdx="3" presStyleCnt="6">
        <dgm:presLayoutVars>
          <dgm:chMax val="0"/>
          <dgm:bulletEnabled val="1"/>
        </dgm:presLayoutVars>
      </dgm:prSet>
      <dgm:spPr/>
    </dgm:pt>
    <dgm:pt modelId="{8153B539-B8EB-D64A-B885-70D367D63EC2}" type="pres">
      <dgm:prSet presAssocID="{16ECF639-F31F-419D-B856-106C9582CDB5}" presName="spacer" presStyleCnt="0"/>
      <dgm:spPr/>
    </dgm:pt>
    <dgm:pt modelId="{EF7897CD-6A06-7049-8CEE-40E977556169}" type="pres">
      <dgm:prSet presAssocID="{CAF86884-E381-465D-BD10-EE67CD557B17}" presName="parentText" presStyleLbl="node1" presStyleIdx="4" presStyleCnt="6">
        <dgm:presLayoutVars>
          <dgm:chMax val="0"/>
          <dgm:bulletEnabled val="1"/>
        </dgm:presLayoutVars>
      </dgm:prSet>
      <dgm:spPr/>
    </dgm:pt>
    <dgm:pt modelId="{C63C67F5-EF20-2540-BC76-BA6C4D2B7E93}" type="pres">
      <dgm:prSet presAssocID="{1658CE92-7BE4-464E-A38F-6E0B37012B69}" presName="spacer" presStyleCnt="0"/>
      <dgm:spPr/>
    </dgm:pt>
    <dgm:pt modelId="{4543BDC0-9376-8847-A2DD-0F568E5EC67A}" type="pres">
      <dgm:prSet presAssocID="{E10C46B4-2018-4978-9D58-E198E83B4AEE}" presName="parentText" presStyleLbl="node1" presStyleIdx="5" presStyleCnt="6">
        <dgm:presLayoutVars>
          <dgm:chMax val="0"/>
          <dgm:bulletEnabled val="1"/>
        </dgm:presLayoutVars>
      </dgm:prSet>
      <dgm:spPr/>
    </dgm:pt>
  </dgm:ptLst>
  <dgm:cxnLst>
    <dgm:cxn modelId="{8EF8F411-2D0F-4E55-AC5F-2E80DE839AB0}" srcId="{45952703-C6A1-4C34-8611-47088E5FB92E}" destId="{C77EF0CA-4693-4E80-8849-686402B6083E}" srcOrd="0" destOrd="0" parTransId="{2E97ACD9-C440-4E7C-BCA0-69C93E4E8ADE}" sibTransId="{B2EB1D65-3956-4D0D-B2B3-82381B21CD1C}"/>
    <dgm:cxn modelId="{3F030B13-072A-4ED0-A1D3-DAF8A824A65C}" srcId="{45952703-C6A1-4C34-8611-47088E5FB92E}" destId="{3CDCEA7A-9FF5-4C17-B8C5-252C0A72BD4E}" srcOrd="3" destOrd="0" parTransId="{D0B0B8F3-0FE1-47D2-AA85-F00DB21A340E}" sibTransId="{16ECF639-F31F-419D-B856-106C9582CDB5}"/>
    <dgm:cxn modelId="{9BAB7B34-EF2F-2D42-873F-105F2F162AE3}" type="presOf" srcId="{240B7CE9-FCDC-4430-87EA-575A9FE14C3C}" destId="{BFCBB000-07EB-1E4A-A719-E2489460F98F}" srcOrd="0" destOrd="0" presId="urn:microsoft.com/office/officeart/2005/8/layout/vList2"/>
    <dgm:cxn modelId="{B2188A4C-9228-8443-BC57-8343A21CF0CB}" type="presOf" srcId="{3CDCEA7A-9FF5-4C17-B8C5-252C0A72BD4E}" destId="{F98B15C9-1C68-4B4D-B60C-2F4F12B25C1D}" srcOrd="0" destOrd="0" presId="urn:microsoft.com/office/officeart/2005/8/layout/vList2"/>
    <dgm:cxn modelId="{E2DD3C6C-FBF4-CB4D-9AF1-DBF1FBE1B231}" type="presOf" srcId="{C77EF0CA-4693-4E80-8849-686402B6083E}" destId="{F25E9294-D217-3546-A8C8-97B4C57BA860}" srcOrd="0" destOrd="0" presId="urn:microsoft.com/office/officeart/2005/8/layout/vList2"/>
    <dgm:cxn modelId="{BAE95A72-5175-7D41-BCDB-073BC63FD2AF}" type="presOf" srcId="{CAF86884-E381-465D-BD10-EE67CD557B17}" destId="{EF7897CD-6A06-7049-8CEE-40E977556169}" srcOrd="0" destOrd="0" presId="urn:microsoft.com/office/officeart/2005/8/layout/vList2"/>
    <dgm:cxn modelId="{366BAA7F-97DA-9747-BAE1-9D2C5BF3FA89}" type="presOf" srcId="{45952703-C6A1-4C34-8611-47088E5FB92E}" destId="{E7BC9442-0D2A-FE43-8AF6-B2C17BCB732F}" srcOrd="0" destOrd="0" presId="urn:microsoft.com/office/officeart/2005/8/layout/vList2"/>
    <dgm:cxn modelId="{61854882-50CD-497B-A24E-96A6EFA576A3}" srcId="{45952703-C6A1-4C34-8611-47088E5FB92E}" destId="{E10C46B4-2018-4978-9D58-E198E83B4AEE}" srcOrd="5" destOrd="0" parTransId="{D781A23F-B153-483F-A4F1-5749C6BA17AB}" sibTransId="{EEF5A91B-FE4E-420F-91FB-E58A790C3F2C}"/>
    <dgm:cxn modelId="{F232F884-66A6-4243-B921-38DAC0AE0859}" srcId="{45952703-C6A1-4C34-8611-47088E5FB92E}" destId="{CAF86884-E381-465D-BD10-EE67CD557B17}" srcOrd="4" destOrd="0" parTransId="{01A80088-773B-4A2B-B7FF-EF5D873174D4}" sibTransId="{1658CE92-7BE4-464E-A38F-6E0B37012B69}"/>
    <dgm:cxn modelId="{962B82B3-6990-4D17-B1D9-0BBDAF10C01D}" srcId="{45952703-C6A1-4C34-8611-47088E5FB92E}" destId="{240B7CE9-FCDC-4430-87EA-575A9FE14C3C}" srcOrd="1" destOrd="0" parTransId="{93190907-29B4-46E6-AEE7-0C565BDA1849}" sibTransId="{974DBC17-5008-48FC-9070-AB4169B4394D}"/>
    <dgm:cxn modelId="{0B5884BF-E4FC-1D49-B5EC-9B87A4456540}" type="presOf" srcId="{C6B577E5-8E40-4046-AD85-18BBDED458EC}" destId="{0521D416-13A2-024B-9A1E-E63AA4648114}" srcOrd="0" destOrd="0" presId="urn:microsoft.com/office/officeart/2005/8/layout/vList2"/>
    <dgm:cxn modelId="{653CB4C8-A580-458A-88AE-015D4113E238}" srcId="{45952703-C6A1-4C34-8611-47088E5FB92E}" destId="{C6B577E5-8E40-4046-AD85-18BBDED458EC}" srcOrd="2" destOrd="0" parTransId="{F2ADCE86-299E-4A09-8CB8-C5FD45E04E4A}" sibTransId="{67752971-E2F9-43F6-AB12-04172FDF477C}"/>
    <dgm:cxn modelId="{A4B8BDCB-B349-CE41-9FE4-C53C6F371E68}" type="presOf" srcId="{E10C46B4-2018-4978-9D58-E198E83B4AEE}" destId="{4543BDC0-9376-8847-A2DD-0F568E5EC67A}" srcOrd="0" destOrd="0" presId="urn:microsoft.com/office/officeart/2005/8/layout/vList2"/>
    <dgm:cxn modelId="{B5257150-F225-F448-819B-96399E8A4CE7}" type="presParOf" srcId="{E7BC9442-0D2A-FE43-8AF6-B2C17BCB732F}" destId="{F25E9294-D217-3546-A8C8-97B4C57BA860}" srcOrd="0" destOrd="0" presId="urn:microsoft.com/office/officeart/2005/8/layout/vList2"/>
    <dgm:cxn modelId="{1D91220C-B537-BB42-BA02-E147F457B2DE}" type="presParOf" srcId="{E7BC9442-0D2A-FE43-8AF6-B2C17BCB732F}" destId="{22B1E762-AAA1-704B-94B6-FB349C95693F}" srcOrd="1" destOrd="0" presId="urn:microsoft.com/office/officeart/2005/8/layout/vList2"/>
    <dgm:cxn modelId="{F07721B8-A0E7-C347-9371-ADAFD833FA6B}" type="presParOf" srcId="{E7BC9442-0D2A-FE43-8AF6-B2C17BCB732F}" destId="{BFCBB000-07EB-1E4A-A719-E2489460F98F}" srcOrd="2" destOrd="0" presId="urn:microsoft.com/office/officeart/2005/8/layout/vList2"/>
    <dgm:cxn modelId="{DFDCDA10-8900-C048-9943-305573965A83}" type="presParOf" srcId="{E7BC9442-0D2A-FE43-8AF6-B2C17BCB732F}" destId="{7003D361-2B47-5147-B677-ED392653BECA}" srcOrd="3" destOrd="0" presId="urn:microsoft.com/office/officeart/2005/8/layout/vList2"/>
    <dgm:cxn modelId="{816A2B32-4D65-8447-B84D-265E6D5D83C4}" type="presParOf" srcId="{E7BC9442-0D2A-FE43-8AF6-B2C17BCB732F}" destId="{0521D416-13A2-024B-9A1E-E63AA4648114}" srcOrd="4" destOrd="0" presId="urn:microsoft.com/office/officeart/2005/8/layout/vList2"/>
    <dgm:cxn modelId="{0F539CCC-DF46-554A-9A10-3F39E2DD7ADA}" type="presParOf" srcId="{E7BC9442-0D2A-FE43-8AF6-B2C17BCB732F}" destId="{24348BAA-4594-AF47-9D19-5CA793390EC7}" srcOrd="5" destOrd="0" presId="urn:microsoft.com/office/officeart/2005/8/layout/vList2"/>
    <dgm:cxn modelId="{2C51BFE1-5F14-D84A-96B9-4B8D189977A8}" type="presParOf" srcId="{E7BC9442-0D2A-FE43-8AF6-B2C17BCB732F}" destId="{F98B15C9-1C68-4B4D-B60C-2F4F12B25C1D}" srcOrd="6" destOrd="0" presId="urn:microsoft.com/office/officeart/2005/8/layout/vList2"/>
    <dgm:cxn modelId="{0DE343E5-3186-4243-8CDA-463C51F75ACF}" type="presParOf" srcId="{E7BC9442-0D2A-FE43-8AF6-B2C17BCB732F}" destId="{8153B539-B8EB-D64A-B885-70D367D63EC2}" srcOrd="7" destOrd="0" presId="urn:microsoft.com/office/officeart/2005/8/layout/vList2"/>
    <dgm:cxn modelId="{CD175FAD-D651-F845-975E-4AD4A4A2A1EE}" type="presParOf" srcId="{E7BC9442-0D2A-FE43-8AF6-B2C17BCB732F}" destId="{EF7897CD-6A06-7049-8CEE-40E977556169}" srcOrd="8" destOrd="0" presId="urn:microsoft.com/office/officeart/2005/8/layout/vList2"/>
    <dgm:cxn modelId="{88D64D76-854E-0F45-91DE-997C7B06BDA6}" type="presParOf" srcId="{E7BC9442-0D2A-FE43-8AF6-B2C17BCB732F}" destId="{C63C67F5-EF20-2540-BC76-BA6C4D2B7E93}" srcOrd="9" destOrd="0" presId="urn:microsoft.com/office/officeart/2005/8/layout/vList2"/>
    <dgm:cxn modelId="{980791CA-9E14-CB46-B80D-534356341C31}" type="presParOf" srcId="{E7BC9442-0D2A-FE43-8AF6-B2C17BCB732F}" destId="{4543BDC0-9376-8847-A2DD-0F568E5EC67A}"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7556B15-739F-4C99-9E1C-8E7F9E337997}" type="doc">
      <dgm:prSet loTypeId="urn:microsoft.com/office/officeart/2005/8/layout/process4" loCatId="process" qsTypeId="urn:microsoft.com/office/officeart/2005/8/quickstyle/simple1" qsCatId="simple" csTypeId="urn:microsoft.com/office/officeart/2005/8/colors/colorful2" csCatId="colorful"/>
      <dgm:spPr/>
      <dgm:t>
        <a:bodyPr/>
        <a:lstStyle/>
        <a:p>
          <a:endParaRPr lang="en-US"/>
        </a:p>
      </dgm:t>
    </dgm:pt>
    <dgm:pt modelId="{EC3DDB6F-2CA4-4695-878D-24D4667FFDB9}">
      <dgm:prSet/>
      <dgm:spPr/>
      <dgm:t>
        <a:bodyPr/>
        <a:lstStyle/>
        <a:p>
          <a:r>
            <a:rPr lang="el-GR"/>
            <a:t>Η λειτουργία του κολλεγίου των Ποντιφίκων συνδέεται επίσης με τις απαρχές της νομικής επιστήμης στη Ρώμη. </a:t>
          </a:r>
          <a:endParaRPr lang="en-US"/>
        </a:p>
      </dgm:t>
    </dgm:pt>
    <dgm:pt modelId="{F7A0D6B0-648D-4618-90D9-E702B74E6E54}" type="parTrans" cxnId="{64A018B7-537F-48E8-A335-22C0C68B2250}">
      <dgm:prSet/>
      <dgm:spPr/>
      <dgm:t>
        <a:bodyPr/>
        <a:lstStyle/>
        <a:p>
          <a:endParaRPr lang="en-US"/>
        </a:p>
      </dgm:t>
    </dgm:pt>
    <dgm:pt modelId="{FDA1D325-ED65-4931-9C62-E95D68C445F4}" type="sibTrans" cxnId="{64A018B7-537F-48E8-A335-22C0C68B2250}">
      <dgm:prSet/>
      <dgm:spPr/>
      <dgm:t>
        <a:bodyPr/>
        <a:lstStyle/>
        <a:p>
          <a:endParaRPr lang="en-US"/>
        </a:p>
      </dgm:t>
    </dgm:pt>
    <dgm:pt modelId="{AA035670-73EA-45FB-B759-8CBA8C4113B9}">
      <dgm:prSet/>
      <dgm:spPr/>
      <dgm:t>
        <a:bodyPr/>
        <a:lstStyle/>
        <a:p>
          <a:r>
            <a:rPr lang="el-GR"/>
            <a:t>Την αρχαϊκή περίοδο οι Ποντίφικες θεωρούνται οι μοναδικοί γνώστες και ερμηνευτές του άγραφου ιερού δικαίου (</a:t>
          </a:r>
          <a:r>
            <a:rPr lang="fr-FR" i="1"/>
            <a:t>ius divinum</a:t>
          </a:r>
          <a:r>
            <a:rPr lang="el-GR"/>
            <a:t>) της Ρώμης, που άπτεται ζητημάτων θρησκευτικών, οικογενειακού δικαίου (γάμοι, υιοθεσίες) και κληρονομικού.</a:t>
          </a:r>
          <a:endParaRPr lang="en-US"/>
        </a:p>
      </dgm:t>
    </dgm:pt>
    <dgm:pt modelId="{959B8179-E028-4397-802E-5658E5F83CA9}" type="parTrans" cxnId="{3D503A3D-228A-442C-B5C2-0B52DB87F6AF}">
      <dgm:prSet/>
      <dgm:spPr/>
      <dgm:t>
        <a:bodyPr/>
        <a:lstStyle/>
        <a:p>
          <a:endParaRPr lang="en-US"/>
        </a:p>
      </dgm:t>
    </dgm:pt>
    <dgm:pt modelId="{AAB21D76-D4C0-4C0C-9E01-42C9615F69E6}" type="sibTrans" cxnId="{3D503A3D-228A-442C-B5C2-0B52DB87F6AF}">
      <dgm:prSet/>
      <dgm:spPr/>
      <dgm:t>
        <a:bodyPr/>
        <a:lstStyle/>
        <a:p>
          <a:endParaRPr lang="en-US"/>
        </a:p>
      </dgm:t>
    </dgm:pt>
    <dgm:pt modelId="{357F2AAD-71CB-4C02-BD62-E1AD7DB34F7A}">
      <dgm:prSet/>
      <dgm:spPr/>
      <dgm:t>
        <a:bodyPr/>
        <a:lstStyle/>
        <a:p>
          <a:r>
            <a:rPr lang="el-GR"/>
            <a:t>Είναι επίσης αρμόδιοι για την τήρηση των κρατικών αρχείων, όπως του καταλόγου των εκλεγμένων αρχόντων (</a:t>
          </a:r>
          <a:r>
            <a:rPr lang="fr-FR" i="1"/>
            <a:t>Fasti</a:t>
          </a:r>
          <a:r>
            <a:rPr lang="el-GR"/>
            <a:t>), του ημερολογίου των σημαντικότερων δημόσιων γεγονότων (</a:t>
          </a:r>
          <a:r>
            <a:rPr lang="fr-FR" i="1"/>
            <a:t>Annales maximi</a:t>
          </a:r>
          <a:r>
            <a:rPr lang="el-GR"/>
            <a:t>) της Ρώμης και των πεπραγμένων τους. </a:t>
          </a:r>
          <a:endParaRPr lang="en-US"/>
        </a:p>
      </dgm:t>
    </dgm:pt>
    <dgm:pt modelId="{2A33CE2E-0B6D-409E-87A3-026867A40D90}" type="parTrans" cxnId="{21497737-5F20-4BE9-BAB9-186EE89487E6}">
      <dgm:prSet/>
      <dgm:spPr/>
      <dgm:t>
        <a:bodyPr/>
        <a:lstStyle/>
        <a:p>
          <a:endParaRPr lang="en-US"/>
        </a:p>
      </dgm:t>
    </dgm:pt>
    <dgm:pt modelId="{8B04011C-50A2-415C-B9C9-69516968459A}" type="sibTrans" cxnId="{21497737-5F20-4BE9-BAB9-186EE89487E6}">
      <dgm:prSet/>
      <dgm:spPr/>
      <dgm:t>
        <a:bodyPr/>
        <a:lstStyle/>
        <a:p>
          <a:endParaRPr lang="en-US"/>
        </a:p>
      </dgm:t>
    </dgm:pt>
    <dgm:pt modelId="{43B68723-DADB-5A42-ACF5-64EB424B3A1C}" type="pres">
      <dgm:prSet presAssocID="{87556B15-739F-4C99-9E1C-8E7F9E337997}" presName="Name0" presStyleCnt="0">
        <dgm:presLayoutVars>
          <dgm:dir/>
          <dgm:animLvl val="lvl"/>
          <dgm:resizeHandles val="exact"/>
        </dgm:presLayoutVars>
      </dgm:prSet>
      <dgm:spPr/>
    </dgm:pt>
    <dgm:pt modelId="{2DF4446D-60FB-8B46-B302-7207BAA79CAE}" type="pres">
      <dgm:prSet presAssocID="{357F2AAD-71CB-4C02-BD62-E1AD7DB34F7A}" presName="boxAndChildren" presStyleCnt="0"/>
      <dgm:spPr/>
    </dgm:pt>
    <dgm:pt modelId="{3280B98D-3C5B-1B4D-A64E-1000EE5BC931}" type="pres">
      <dgm:prSet presAssocID="{357F2AAD-71CB-4C02-BD62-E1AD7DB34F7A}" presName="parentTextBox" presStyleLbl="node1" presStyleIdx="0" presStyleCnt="3"/>
      <dgm:spPr/>
    </dgm:pt>
    <dgm:pt modelId="{D52C6F55-3EEB-7A4B-9430-BB649D2AE83A}" type="pres">
      <dgm:prSet presAssocID="{AAB21D76-D4C0-4C0C-9E01-42C9615F69E6}" presName="sp" presStyleCnt="0"/>
      <dgm:spPr/>
    </dgm:pt>
    <dgm:pt modelId="{57A303DC-D3FE-B84A-B2C1-3D8ECE2652DF}" type="pres">
      <dgm:prSet presAssocID="{AA035670-73EA-45FB-B759-8CBA8C4113B9}" presName="arrowAndChildren" presStyleCnt="0"/>
      <dgm:spPr/>
    </dgm:pt>
    <dgm:pt modelId="{5EE3F51F-38A9-ED45-B247-EBEDCC9C8FF3}" type="pres">
      <dgm:prSet presAssocID="{AA035670-73EA-45FB-B759-8CBA8C4113B9}" presName="parentTextArrow" presStyleLbl="node1" presStyleIdx="1" presStyleCnt="3"/>
      <dgm:spPr/>
    </dgm:pt>
    <dgm:pt modelId="{15833A8E-35B3-EC48-B0F4-A06417F32F2F}" type="pres">
      <dgm:prSet presAssocID="{FDA1D325-ED65-4931-9C62-E95D68C445F4}" presName="sp" presStyleCnt="0"/>
      <dgm:spPr/>
    </dgm:pt>
    <dgm:pt modelId="{EA339E5F-2F0E-B340-A8D1-0009AD2FB37B}" type="pres">
      <dgm:prSet presAssocID="{EC3DDB6F-2CA4-4695-878D-24D4667FFDB9}" presName="arrowAndChildren" presStyleCnt="0"/>
      <dgm:spPr/>
    </dgm:pt>
    <dgm:pt modelId="{318FA7C6-50AB-3847-A86D-B9303FB8030A}" type="pres">
      <dgm:prSet presAssocID="{EC3DDB6F-2CA4-4695-878D-24D4667FFDB9}" presName="parentTextArrow" presStyleLbl="node1" presStyleIdx="2" presStyleCnt="3"/>
      <dgm:spPr/>
    </dgm:pt>
  </dgm:ptLst>
  <dgm:cxnLst>
    <dgm:cxn modelId="{21497737-5F20-4BE9-BAB9-186EE89487E6}" srcId="{87556B15-739F-4C99-9E1C-8E7F9E337997}" destId="{357F2AAD-71CB-4C02-BD62-E1AD7DB34F7A}" srcOrd="2" destOrd="0" parTransId="{2A33CE2E-0B6D-409E-87A3-026867A40D90}" sibTransId="{8B04011C-50A2-415C-B9C9-69516968459A}"/>
    <dgm:cxn modelId="{3D503A3D-228A-442C-B5C2-0B52DB87F6AF}" srcId="{87556B15-739F-4C99-9E1C-8E7F9E337997}" destId="{AA035670-73EA-45FB-B759-8CBA8C4113B9}" srcOrd="1" destOrd="0" parTransId="{959B8179-E028-4397-802E-5658E5F83CA9}" sibTransId="{AAB21D76-D4C0-4C0C-9E01-42C9615F69E6}"/>
    <dgm:cxn modelId="{7397985F-B72F-4D42-81CB-71C4DC0108D5}" type="presOf" srcId="{357F2AAD-71CB-4C02-BD62-E1AD7DB34F7A}" destId="{3280B98D-3C5B-1B4D-A64E-1000EE5BC931}" srcOrd="0" destOrd="0" presId="urn:microsoft.com/office/officeart/2005/8/layout/process4"/>
    <dgm:cxn modelId="{4C7D0D8D-25A6-E947-BE76-C3120BDF9058}" type="presOf" srcId="{EC3DDB6F-2CA4-4695-878D-24D4667FFDB9}" destId="{318FA7C6-50AB-3847-A86D-B9303FB8030A}" srcOrd="0" destOrd="0" presId="urn:microsoft.com/office/officeart/2005/8/layout/process4"/>
    <dgm:cxn modelId="{6B0C4293-030E-514D-BAAE-EA6835AFB7C9}" type="presOf" srcId="{87556B15-739F-4C99-9E1C-8E7F9E337997}" destId="{43B68723-DADB-5A42-ACF5-64EB424B3A1C}" srcOrd="0" destOrd="0" presId="urn:microsoft.com/office/officeart/2005/8/layout/process4"/>
    <dgm:cxn modelId="{64A018B7-537F-48E8-A335-22C0C68B2250}" srcId="{87556B15-739F-4C99-9E1C-8E7F9E337997}" destId="{EC3DDB6F-2CA4-4695-878D-24D4667FFDB9}" srcOrd="0" destOrd="0" parTransId="{F7A0D6B0-648D-4618-90D9-E702B74E6E54}" sibTransId="{FDA1D325-ED65-4931-9C62-E95D68C445F4}"/>
    <dgm:cxn modelId="{3226D1C8-DFD8-9046-8FC2-52FD2012B16D}" type="presOf" srcId="{AA035670-73EA-45FB-B759-8CBA8C4113B9}" destId="{5EE3F51F-38A9-ED45-B247-EBEDCC9C8FF3}" srcOrd="0" destOrd="0" presId="urn:microsoft.com/office/officeart/2005/8/layout/process4"/>
    <dgm:cxn modelId="{325D1C0F-C3FE-DF4A-8660-7E921754293A}" type="presParOf" srcId="{43B68723-DADB-5A42-ACF5-64EB424B3A1C}" destId="{2DF4446D-60FB-8B46-B302-7207BAA79CAE}" srcOrd="0" destOrd="0" presId="urn:microsoft.com/office/officeart/2005/8/layout/process4"/>
    <dgm:cxn modelId="{53867033-0F3E-6F44-B664-7BB124D816DD}" type="presParOf" srcId="{2DF4446D-60FB-8B46-B302-7207BAA79CAE}" destId="{3280B98D-3C5B-1B4D-A64E-1000EE5BC931}" srcOrd="0" destOrd="0" presId="urn:microsoft.com/office/officeart/2005/8/layout/process4"/>
    <dgm:cxn modelId="{74DF24F6-C871-F243-91F6-1BF03D1D8648}" type="presParOf" srcId="{43B68723-DADB-5A42-ACF5-64EB424B3A1C}" destId="{D52C6F55-3EEB-7A4B-9430-BB649D2AE83A}" srcOrd="1" destOrd="0" presId="urn:microsoft.com/office/officeart/2005/8/layout/process4"/>
    <dgm:cxn modelId="{19632CDE-D760-3745-BE47-3CF3A18E3919}" type="presParOf" srcId="{43B68723-DADB-5A42-ACF5-64EB424B3A1C}" destId="{57A303DC-D3FE-B84A-B2C1-3D8ECE2652DF}" srcOrd="2" destOrd="0" presId="urn:microsoft.com/office/officeart/2005/8/layout/process4"/>
    <dgm:cxn modelId="{5DD4C69C-5038-5E45-8A11-001CC27484D6}" type="presParOf" srcId="{57A303DC-D3FE-B84A-B2C1-3D8ECE2652DF}" destId="{5EE3F51F-38A9-ED45-B247-EBEDCC9C8FF3}" srcOrd="0" destOrd="0" presId="urn:microsoft.com/office/officeart/2005/8/layout/process4"/>
    <dgm:cxn modelId="{A3B305C5-E192-3A4E-828E-768BA0FD8AE6}" type="presParOf" srcId="{43B68723-DADB-5A42-ACF5-64EB424B3A1C}" destId="{15833A8E-35B3-EC48-B0F4-A06417F32F2F}" srcOrd="3" destOrd="0" presId="urn:microsoft.com/office/officeart/2005/8/layout/process4"/>
    <dgm:cxn modelId="{ED1D683F-3342-3E40-BD33-700AE79D2807}" type="presParOf" srcId="{43B68723-DADB-5A42-ACF5-64EB424B3A1C}" destId="{EA339E5F-2F0E-B340-A8D1-0009AD2FB37B}" srcOrd="4" destOrd="0" presId="urn:microsoft.com/office/officeart/2005/8/layout/process4"/>
    <dgm:cxn modelId="{246AA92A-9B87-9445-818C-514436CFBF86}" type="presParOf" srcId="{EA339E5F-2F0E-B340-A8D1-0009AD2FB37B}" destId="{318FA7C6-50AB-3847-A86D-B9303FB8030A}"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D136EF-1575-8D43-BB16-5DD5AE3BF4C1}">
      <dsp:nvSpPr>
        <dsp:cNvPr id="0" name=""/>
        <dsp:cNvSpPr/>
      </dsp:nvSpPr>
      <dsp:spPr>
        <a:xfrm>
          <a:off x="0" y="1140623"/>
          <a:ext cx="3943350" cy="5544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5761A5-4E6D-E04B-9B9E-F9EA53D34FF8}">
      <dsp:nvSpPr>
        <dsp:cNvPr id="0" name=""/>
        <dsp:cNvSpPr/>
      </dsp:nvSpPr>
      <dsp:spPr>
        <a:xfrm>
          <a:off x="197167" y="815903"/>
          <a:ext cx="2760345" cy="64944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334" tIns="0" rIns="104334" bIns="0" numCol="1" spcCol="1270" anchor="ctr" anchorCtr="0">
          <a:noAutofit/>
        </a:bodyPr>
        <a:lstStyle/>
        <a:p>
          <a:pPr marL="0" lvl="0" indent="0" algn="l" defTabSz="977900">
            <a:lnSpc>
              <a:spcPct val="90000"/>
            </a:lnSpc>
            <a:spcBef>
              <a:spcPct val="0"/>
            </a:spcBef>
            <a:spcAft>
              <a:spcPct val="35000"/>
            </a:spcAft>
            <a:buNone/>
          </a:pPr>
          <a:r>
            <a:rPr lang="fr-FR" sz="2200" kern="1200"/>
            <a:t>T</a:t>
          </a:r>
          <a:r>
            <a:rPr lang="el-GR" sz="2200" kern="1200"/>
            <a:t>αμίας</a:t>
          </a:r>
          <a:r>
            <a:rPr lang="fr-CA" sz="2200" kern="1200"/>
            <a:t> (Quaestor)</a:t>
          </a:r>
          <a:endParaRPr lang="en-US" sz="2200" kern="1200"/>
        </a:p>
      </dsp:txBody>
      <dsp:txXfrm>
        <a:off x="228870" y="847606"/>
        <a:ext cx="2696939" cy="586034"/>
      </dsp:txXfrm>
    </dsp:sp>
    <dsp:sp modelId="{2EA1E71E-221B-F445-AEAA-0507BB2E698D}">
      <dsp:nvSpPr>
        <dsp:cNvPr id="0" name=""/>
        <dsp:cNvSpPr/>
      </dsp:nvSpPr>
      <dsp:spPr>
        <a:xfrm>
          <a:off x="0" y="2138543"/>
          <a:ext cx="3943350" cy="554400"/>
        </a:xfrm>
        <a:prstGeom prst="rect">
          <a:avLst/>
        </a:prstGeom>
        <a:solidFill>
          <a:schemeClr val="lt1">
            <a:alpha val="90000"/>
            <a:hueOff val="0"/>
            <a:satOff val="0"/>
            <a:lumOff val="0"/>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dsp:style>
    </dsp:sp>
    <dsp:sp modelId="{7C5963CC-51EC-6C4F-B013-0F068016ECA6}">
      <dsp:nvSpPr>
        <dsp:cNvPr id="0" name=""/>
        <dsp:cNvSpPr/>
      </dsp:nvSpPr>
      <dsp:spPr>
        <a:xfrm>
          <a:off x="197167" y="1813823"/>
          <a:ext cx="2760345" cy="649440"/>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334" tIns="0" rIns="104334" bIns="0" numCol="1" spcCol="1270" anchor="ctr" anchorCtr="0">
          <a:noAutofit/>
        </a:bodyPr>
        <a:lstStyle/>
        <a:p>
          <a:pPr marL="0" lvl="0" indent="0" algn="l" defTabSz="977900">
            <a:lnSpc>
              <a:spcPct val="90000"/>
            </a:lnSpc>
            <a:spcBef>
              <a:spcPct val="0"/>
            </a:spcBef>
            <a:spcAft>
              <a:spcPct val="35000"/>
            </a:spcAft>
            <a:buNone/>
          </a:pPr>
          <a:r>
            <a:rPr lang="el-GR" sz="2200" kern="1200"/>
            <a:t>Αγορανόμος </a:t>
          </a:r>
          <a:r>
            <a:rPr lang="fr-CA" sz="2200" kern="1200"/>
            <a:t>(Aedilis)</a:t>
          </a:r>
          <a:endParaRPr lang="en-US" sz="2200" kern="1200"/>
        </a:p>
      </dsp:txBody>
      <dsp:txXfrm>
        <a:off x="228870" y="1845526"/>
        <a:ext cx="2696939" cy="586034"/>
      </dsp:txXfrm>
    </dsp:sp>
    <dsp:sp modelId="{8C89ED08-7B73-004A-B8B9-EE5299369FE9}">
      <dsp:nvSpPr>
        <dsp:cNvPr id="0" name=""/>
        <dsp:cNvSpPr/>
      </dsp:nvSpPr>
      <dsp:spPr>
        <a:xfrm>
          <a:off x="0" y="3136464"/>
          <a:ext cx="3943350" cy="554400"/>
        </a:xfrm>
        <a:prstGeom prst="rect">
          <a:avLst/>
        </a:prstGeom>
        <a:solidFill>
          <a:schemeClr val="lt1">
            <a:alpha val="90000"/>
            <a:hueOff val="0"/>
            <a:satOff val="0"/>
            <a:lumOff val="0"/>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dsp:style>
    </dsp:sp>
    <dsp:sp modelId="{F1728EE5-6D9F-9446-B173-87C5A1CC9DA7}">
      <dsp:nvSpPr>
        <dsp:cNvPr id="0" name=""/>
        <dsp:cNvSpPr/>
      </dsp:nvSpPr>
      <dsp:spPr>
        <a:xfrm>
          <a:off x="197167" y="2811743"/>
          <a:ext cx="2760345" cy="649440"/>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334" tIns="0" rIns="104334" bIns="0" numCol="1" spcCol="1270" anchor="ctr" anchorCtr="0">
          <a:noAutofit/>
        </a:bodyPr>
        <a:lstStyle/>
        <a:p>
          <a:pPr marL="0" lvl="0" indent="0" algn="l" defTabSz="977900">
            <a:lnSpc>
              <a:spcPct val="90000"/>
            </a:lnSpc>
            <a:spcBef>
              <a:spcPct val="0"/>
            </a:spcBef>
            <a:spcAft>
              <a:spcPct val="35000"/>
            </a:spcAft>
            <a:buNone/>
          </a:pPr>
          <a:r>
            <a:rPr lang="el-GR" sz="2200" kern="1200"/>
            <a:t>Πραίτορας </a:t>
          </a:r>
          <a:r>
            <a:rPr lang="fr-CA" sz="2200" kern="1200"/>
            <a:t>(Praetor)</a:t>
          </a:r>
          <a:endParaRPr lang="en-US" sz="2200" kern="1200"/>
        </a:p>
      </dsp:txBody>
      <dsp:txXfrm>
        <a:off x="228870" y="2843446"/>
        <a:ext cx="2696939" cy="586034"/>
      </dsp:txXfrm>
    </dsp:sp>
    <dsp:sp modelId="{0CE64FC6-14FF-FF48-AACF-40B8D4D85EB6}">
      <dsp:nvSpPr>
        <dsp:cNvPr id="0" name=""/>
        <dsp:cNvSpPr/>
      </dsp:nvSpPr>
      <dsp:spPr>
        <a:xfrm>
          <a:off x="0" y="4134384"/>
          <a:ext cx="3943350" cy="554400"/>
        </a:xfrm>
        <a:prstGeom prst="rect">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sp>
    <dsp:sp modelId="{C3FED496-0971-304A-8AEC-B5DCAD321D47}">
      <dsp:nvSpPr>
        <dsp:cNvPr id="0" name=""/>
        <dsp:cNvSpPr/>
      </dsp:nvSpPr>
      <dsp:spPr>
        <a:xfrm>
          <a:off x="197167" y="3809663"/>
          <a:ext cx="2760345" cy="64944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334" tIns="0" rIns="104334" bIns="0" numCol="1" spcCol="1270" anchor="ctr" anchorCtr="0">
          <a:noAutofit/>
        </a:bodyPr>
        <a:lstStyle/>
        <a:p>
          <a:pPr marL="0" lvl="0" indent="0" algn="l" defTabSz="977900">
            <a:lnSpc>
              <a:spcPct val="90000"/>
            </a:lnSpc>
            <a:spcBef>
              <a:spcPct val="0"/>
            </a:spcBef>
            <a:spcAft>
              <a:spcPct val="35000"/>
            </a:spcAft>
            <a:buNone/>
          </a:pPr>
          <a:r>
            <a:rPr lang="el-GR" sz="2200" kern="1200"/>
            <a:t>Ύπατος</a:t>
          </a:r>
          <a:r>
            <a:rPr lang="fr-CA" sz="2200" kern="1200"/>
            <a:t> (Consul)</a:t>
          </a:r>
          <a:endParaRPr lang="en-US" sz="2200" kern="1200"/>
        </a:p>
      </dsp:txBody>
      <dsp:txXfrm>
        <a:off x="228870" y="3841366"/>
        <a:ext cx="2696939" cy="5860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5E9294-D217-3546-A8C8-97B4C57BA860}">
      <dsp:nvSpPr>
        <dsp:cNvPr id="0" name=""/>
        <dsp:cNvSpPr/>
      </dsp:nvSpPr>
      <dsp:spPr>
        <a:xfrm>
          <a:off x="0" y="148404"/>
          <a:ext cx="3943350" cy="83197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l-GR" sz="1500" kern="1200"/>
            <a:t>Τιμητές </a:t>
          </a:r>
          <a:endParaRPr lang="en-US" sz="1500" kern="1200"/>
        </a:p>
      </dsp:txBody>
      <dsp:txXfrm>
        <a:off x="40614" y="189018"/>
        <a:ext cx="3862122" cy="750751"/>
      </dsp:txXfrm>
    </dsp:sp>
    <dsp:sp modelId="{BFCBB000-07EB-1E4A-A719-E2489460F98F}">
      <dsp:nvSpPr>
        <dsp:cNvPr id="0" name=""/>
        <dsp:cNvSpPr/>
      </dsp:nvSpPr>
      <dsp:spPr>
        <a:xfrm>
          <a:off x="0" y="1023584"/>
          <a:ext cx="3943350" cy="831979"/>
        </a:xfrm>
        <a:prstGeom prst="roundRect">
          <a:avLst/>
        </a:prstGeom>
        <a:solidFill>
          <a:schemeClr val="accent2">
            <a:hueOff val="-291073"/>
            <a:satOff val="-16786"/>
            <a:lumOff val="17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l-GR" sz="1500" kern="1200"/>
            <a:t>Στρατηγοί </a:t>
          </a:r>
          <a:endParaRPr lang="en-US" sz="1500" kern="1200"/>
        </a:p>
      </dsp:txBody>
      <dsp:txXfrm>
        <a:off x="40614" y="1064198"/>
        <a:ext cx="3862122" cy="750751"/>
      </dsp:txXfrm>
    </dsp:sp>
    <dsp:sp modelId="{0521D416-13A2-024B-9A1E-E63AA4648114}">
      <dsp:nvSpPr>
        <dsp:cNvPr id="0" name=""/>
        <dsp:cNvSpPr/>
      </dsp:nvSpPr>
      <dsp:spPr>
        <a:xfrm>
          <a:off x="0" y="1898764"/>
          <a:ext cx="3943350" cy="831979"/>
        </a:xfrm>
        <a:prstGeom prst="roundRect">
          <a:avLst/>
        </a:prstGeom>
        <a:solidFill>
          <a:schemeClr val="accent2">
            <a:hueOff val="-582145"/>
            <a:satOff val="-33571"/>
            <a:lumOff val="34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l-GR" sz="1500" kern="1200"/>
            <a:t>Δικτάτορες </a:t>
          </a:r>
          <a:endParaRPr lang="en-US" sz="1500" kern="1200"/>
        </a:p>
      </dsp:txBody>
      <dsp:txXfrm>
        <a:off x="40614" y="1939378"/>
        <a:ext cx="3862122" cy="750751"/>
      </dsp:txXfrm>
    </dsp:sp>
    <dsp:sp modelId="{F98B15C9-1C68-4B4D-B60C-2F4F12B25C1D}">
      <dsp:nvSpPr>
        <dsp:cNvPr id="0" name=""/>
        <dsp:cNvSpPr/>
      </dsp:nvSpPr>
      <dsp:spPr>
        <a:xfrm>
          <a:off x="0" y="2773943"/>
          <a:ext cx="3943350" cy="831979"/>
        </a:xfrm>
        <a:prstGeom prst="roundRect">
          <a:avLst/>
        </a:prstGeom>
        <a:solidFill>
          <a:schemeClr val="accent2">
            <a:hueOff val="-873218"/>
            <a:satOff val="-50357"/>
            <a:lumOff val="5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l-GR" sz="1500" kern="1200"/>
            <a:t>Δήμαρχοι </a:t>
          </a:r>
          <a:endParaRPr lang="en-US" sz="1500" kern="1200"/>
        </a:p>
      </dsp:txBody>
      <dsp:txXfrm>
        <a:off x="40614" y="2814557"/>
        <a:ext cx="3862122" cy="750751"/>
      </dsp:txXfrm>
    </dsp:sp>
    <dsp:sp modelId="{EF7897CD-6A06-7049-8CEE-40E977556169}">
      <dsp:nvSpPr>
        <dsp:cNvPr id="0" name=""/>
        <dsp:cNvSpPr/>
      </dsp:nvSpPr>
      <dsp:spPr>
        <a:xfrm>
          <a:off x="0" y="3649123"/>
          <a:ext cx="3943350" cy="831979"/>
        </a:xfrm>
        <a:prstGeom prst="roundRect">
          <a:avLst/>
        </a:prstGeom>
        <a:solidFill>
          <a:schemeClr val="accent2">
            <a:hueOff val="-1164290"/>
            <a:satOff val="-67142"/>
            <a:lumOff val="6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l-GR" sz="1500" kern="1200"/>
            <a:t>Ποντίφικες</a:t>
          </a:r>
          <a:endParaRPr lang="en-US" sz="1500" kern="1200"/>
        </a:p>
      </dsp:txBody>
      <dsp:txXfrm>
        <a:off x="40614" y="3689737"/>
        <a:ext cx="3862122" cy="750751"/>
      </dsp:txXfrm>
    </dsp:sp>
    <dsp:sp modelId="{4543BDC0-9376-8847-A2DD-0F568E5EC67A}">
      <dsp:nvSpPr>
        <dsp:cNvPr id="0" name=""/>
        <dsp:cNvSpPr/>
      </dsp:nvSpPr>
      <dsp:spPr>
        <a:xfrm>
          <a:off x="0" y="4524303"/>
          <a:ext cx="3943350" cy="831979"/>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l-GR" sz="1500" kern="1200"/>
            <a:t>Η άσκηση των εξουσιών τους διεπόταν από αυστηρές προϋποθέσεις, εν όψει της μεγάλης πολιτικής σημασίας τους. </a:t>
          </a:r>
          <a:endParaRPr lang="en-US" sz="1500" kern="1200"/>
        </a:p>
      </dsp:txBody>
      <dsp:txXfrm>
        <a:off x="40614" y="4564917"/>
        <a:ext cx="3862122" cy="75075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80B98D-3C5B-1B4D-A64E-1000EE5BC931}">
      <dsp:nvSpPr>
        <dsp:cNvPr id="0" name=""/>
        <dsp:cNvSpPr/>
      </dsp:nvSpPr>
      <dsp:spPr>
        <a:xfrm>
          <a:off x="0" y="4288216"/>
          <a:ext cx="4588002" cy="140748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l-GR" sz="1600" kern="1200"/>
            <a:t>Είναι επίσης αρμόδιοι για την τήρηση των κρατικών αρχείων, όπως του καταλόγου των εκλεγμένων αρχόντων (</a:t>
          </a:r>
          <a:r>
            <a:rPr lang="fr-FR" sz="1600" i="1" kern="1200"/>
            <a:t>Fasti</a:t>
          </a:r>
          <a:r>
            <a:rPr lang="el-GR" sz="1600" kern="1200"/>
            <a:t>), του ημερολογίου των σημαντικότερων δημόσιων γεγονότων (</a:t>
          </a:r>
          <a:r>
            <a:rPr lang="fr-FR" sz="1600" i="1" kern="1200"/>
            <a:t>Annales maximi</a:t>
          </a:r>
          <a:r>
            <a:rPr lang="el-GR" sz="1600" kern="1200"/>
            <a:t>) της Ρώμης και των πεπραγμένων τους. </a:t>
          </a:r>
          <a:endParaRPr lang="en-US" sz="1600" kern="1200"/>
        </a:p>
      </dsp:txBody>
      <dsp:txXfrm>
        <a:off x="0" y="4288216"/>
        <a:ext cx="4588002" cy="1407488"/>
      </dsp:txXfrm>
    </dsp:sp>
    <dsp:sp modelId="{5EE3F51F-38A9-ED45-B247-EBEDCC9C8FF3}">
      <dsp:nvSpPr>
        <dsp:cNvPr id="0" name=""/>
        <dsp:cNvSpPr/>
      </dsp:nvSpPr>
      <dsp:spPr>
        <a:xfrm rot="10800000">
          <a:off x="0" y="2144611"/>
          <a:ext cx="4588002" cy="2164717"/>
        </a:xfrm>
        <a:prstGeom prst="upArrowCallou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l-GR" sz="1600" kern="1200"/>
            <a:t>Την αρχαϊκή περίοδο οι Ποντίφικες θεωρούνται οι μοναδικοί γνώστες και ερμηνευτές του άγραφου ιερού δικαίου (</a:t>
          </a:r>
          <a:r>
            <a:rPr lang="fr-FR" sz="1600" i="1" kern="1200"/>
            <a:t>ius divinum</a:t>
          </a:r>
          <a:r>
            <a:rPr lang="el-GR" sz="1600" kern="1200"/>
            <a:t>) της Ρώμης, που άπτεται ζητημάτων θρησκευτικών, οικογενειακού δικαίου (γάμοι, υιοθεσίες) και κληρονομικού.</a:t>
          </a:r>
          <a:endParaRPr lang="en-US" sz="1600" kern="1200"/>
        </a:p>
      </dsp:txBody>
      <dsp:txXfrm rot="10800000">
        <a:off x="0" y="2144611"/>
        <a:ext cx="4588002" cy="1406568"/>
      </dsp:txXfrm>
    </dsp:sp>
    <dsp:sp modelId="{318FA7C6-50AB-3847-A86D-B9303FB8030A}">
      <dsp:nvSpPr>
        <dsp:cNvPr id="0" name=""/>
        <dsp:cNvSpPr/>
      </dsp:nvSpPr>
      <dsp:spPr>
        <a:xfrm rot="10800000">
          <a:off x="0" y="1006"/>
          <a:ext cx="4588002" cy="2164717"/>
        </a:xfrm>
        <a:prstGeom prst="upArrowCallou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l-GR" sz="1600" kern="1200"/>
            <a:t>Η λειτουργία του κολλεγίου των Ποντιφίκων συνδέεται επίσης με τις απαρχές της νομικής επιστήμης στη Ρώμη. </a:t>
          </a:r>
          <a:endParaRPr lang="en-US" sz="1600" kern="1200"/>
        </a:p>
      </dsp:txBody>
      <dsp:txXfrm rot="10800000">
        <a:off x="0" y="1006"/>
        <a:ext cx="4588002" cy="140656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A8A8B7-DD2F-2846-85FA-A5B41345D002}" type="datetimeFigureOut">
              <a:rPr lang="en-GR" smtClean="0"/>
              <a:t>20/11/2020</a:t>
            </a:fld>
            <a:endParaRPr lang="en-GR"/>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3C610F-27A1-0A49-8FC6-FF2C5C865058}" type="slidenum">
              <a:rPr lang="en-GR" smtClean="0"/>
              <a:t>‹#›</a:t>
            </a:fld>
            <a:endParaRPr lang="en-GR"/>
          </a:p>
        </p:txBody>
      </p:sp>
    </p:spTree>
    <p:extLst>
      <p:ext uri="{BB962C8B-B14F-4D97-AF65-F5344CB8AC3E}">
        <p14:creationId xmlns:p14="http://schemas.microsoft.com/office/powerpoint/2010/main" val="37900262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DF3C610F-27A1-0A49-8FC6-FF2C5C865058}" type="slidenum">
              <a:rPr lang="en-GR" smtClean="0"/>
              <a:t>17</a:t>
            </a:fld>
            <a:endParaRPr lang="en-GR"/>
          </a:p>
        </p:txBody>
      </p:sp>
    </p:spTree>
    <p:extLst>
      <p:ext uri="{BB962C8B-B14F-4D97-AF65-F5344CB8AC3E}">
        <p14:creationId xmlns:p14="http://schemas.microsoft.com/office/powerpoint/2010/main" val="3791937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F84E6-4B91-3340-A8FF-3261A0F5FBD7}"/>
              </a:ext>
            </a:extLst>
          </p:cNvPr>
          <p:cNvSpPr>
            <a:spLocks noGrp="1"/>
          </p:cNvSpPr>
          <p:nvPr>
            <p:ph type="ctrTitle"/>
          </p:nvPr>
        </p:nvSpPr>
        <p:spPr>
          <a:xfrm>
            <a:off x="1143000" y="1122363"/>
            <a:ext cx="6858000" cy="2387600"/>
          </a:xfrm>
        </p:spPr>
        <p:txBody>
          <a:bodyPr anchor="b"/>
          <a:lstStyle>
            <a:lvl1pPr algn="ctr">
              <a:defRPr sz="4500"/>
            </a:lvl1pPr>
          </a:lstStyle>
          <a:p>
            <a:r>
              <a:rPr lang="en-GB"/>
              <a:t>Click to edit Master title style</a:t>
            </a:r>
            <a:endParaRPr lang="en-GR"/>
          </a:p>
        </p:txBody>
      </p:sp>
      <p:sp>
        <p:nvSpPr>
          <p:cNvPr id="3" name="Subtitle 2">
            <a:extLst>
              <a:ext uri="{FF2B5EF4-FFF2-40B4-BE49-F238E27FC236}">
                <a16:creationId xmlns:a16="http://schemas.microsoft.com/office/drawing/2014/main" id="{39A6FA28-6E75-6E43-92D9-1E2613AB6027}"/>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GR"/>
          </a:p>
        </p:txBody>
      </p:sp>
      <p:sp>
        <p:nvSpPr>
          <p:cNvPr id="4" name="Date Placeholder 3">
            <a:extLst>
              <a:ext uri="{FF2B5EF4-FFF2-40B4-BE49-F238E27FC236}">
                <a16:creationId xmlns:a16="http://schemas.microsoft.com/office/drawing/2014/main" id="{082F0BFC-D74E-4B4C-ABA7-27A2F76D1703}"/>
              </a:ext>
            </a:extLst>
          </p:cNvPr>
          <p:cNvSpPr>
            <a:spLocks noGrp="1"/>
          </p:cNvSpPr>
          <p:nvPr>
            <p:ph type="dt" sz="half" idx="10"/>
          </p:nvPr>
        </p:nvSpPr>
        <p:spPr/>
        <p:txBody>
          <a:bodyPr/>
          <a:lstStyle/>
          <a:p>
            <a:fld id="{B1A24CD3-204F-4468-8EE4-28A6668D006A}" type="datetimeFigureOut">
              <a:rPr lang="en-US" smtClean="0"/>
              <a:t>11/20/20</a:t>
            </a:fld>
            <a:endParaRPr lang="en-US"/>
          </a:p>
        </p:txBody>
      </p:sp>
      <p:sp>
        <p:nvSpPr>
          <p:cNvPr id="5" name="Footer Placeholder 4">
            <a:extLst>
              <a:ext uri="{FF2B5EF4-FFF2-40B4-BE49-F238E27FC236}">
                <a16:creationId xmlns:a16="http://schemas.microsoft.com/office/drawing/2014/main" id="{E76A8C81-19B7-2E48-AA4B-9C631AAA12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B37CC3-595F-A340-AA2C-A6465E24E243}"/>
              </a:ext>
            </a:extLst>
          </p:cNvPr>
          <p:cNvSpPr>
            <a:spLocks noGrp="1"/>
          </p:cNvSpPr>
          <p:nvPr>
            <p:ph type="sldNum" sz="quarter" idx="12"/>
          </p:nvPr>
        </p:nvSpPr>
        <p:spPr/>
        <p:txBody>
          <a:bodyPr/>
          <a:lstStyle/>
          <a:p>
            <a:fld id="{57AF16DE-A0D5-4438-950F-5B1E159C2C28}" type="slidenum">
              <a:rPr lang="en-US" smtClean="0"/>
              <a:t>‹#›</a:t>
            </a:fld>
            <a:endParaRPr lang="en-US"/>
          </a:p>
        </p:txBody>
      </p:sp>
    </p:spTree>
    <p:extLst>
      <p:ext uri="{BB962C8B-B14F-4D97-AF65-F5344CB8AC3E}">
        <p14:creationId xmlns:p14="http://schemas.microsoft.com/office/powerpoint/2010/main" val="640069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6439A-1B97-CF49-829D-AB649CDE53F1}"/>
              </a:ext>
            </a:extLst>
          </p:cNvPr>
          <p:cNvSpPr>
            <a:spLocks noGrp="1"/>
          </p:cNvSpPr>
          <p:nvPr>
            <p:ph type="title"/>
          </p:nvPr>
        </p:nvSpPr>
        <p:spPr/>
        <p:txBody>
          <a:bodyPr/>
          <a:lstStyle/>
          <a:p>
            <a:r>
              <a:rPr lang="en-GB"/>
              <a:t>Click to edit Master title style</a:t>
            </a:r>
            <a:endParaRPr lang="en-GR"/>
          </a:p>
        </p:txBody>
      </p:sp>
      <p:sp>
        <p:nvSpPr>
          <p:cNvPr id="3" name="Vertical Text Placeholder 2">
            <a:extLst>
              <a:ext uri="{FF2B5EF4-FFF2-40B4-BE49-F238E27FC236}">
                <a16:creationId xmlns:a16="http://schemas.microsoft.com/office/drawing/2014/main" id="{BED01E24-F1DE-1144-8CDF-BA4F05A6DF4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Date Placeholder 3">
            <a:extLst>
              <a:ext uri="{FF2B5EF4-FFF2-40B4-BE49-F238E27FC236}">
                <a16:creationId xmlns:a16="http://schemas.microsoft.com/office/drawing/2014/main" id="{4EB49B19-8177-B24D-8D8C-DA70EF8C8D17}"/>
              </a:ext>
            </a:extLst>
          </p:cNvPr>
          <p:cNvSpPr>
            <a:spLocks noGrp="1"/>
          </p:cNvSpPr>
          <p:nvPr>
            <p:ph type="dt" sz="half" idx="10"/>
          </p:nvPr>
        </p:nvSpPr>
        <p:spPr/>
        <p:txBody>
          <a:bodyPr/>
          <a:lstStyle/>
          <a:p>
            <a:fld id="{B1A24CD3-204F-4468-8EE4-28A6668D006A}" type="datetimeFigureOut">
              <a:rPr lang="en-US" smtClean="0"/>
              <a:t>11/20/20</a:t>
            </a:fld>
            <a:endParaRPr lang="en-US"/>
          </a:p>
        </p:txBody>
      </p:sp>
      <p:sp>
        <p:nvSpPr>
          <p:cNvPr id="5" name="Footer Placeholder 4">
            <a:extLst>
              <a:ext uri="{FF2B5EF4-FFF2-40B4-BE49-F238E27FC236}">
                <a16:creationId xmlns:a16="http://schemas.microsoft.com/office/drawing/2014/main" id="{F5C62658-D24B-8149-977A-6E26185173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F17948-C497-6540-BE75-16D957575A7B}"/>
              </a:ext>
            </a:extLst>
          </p:cNvPr>
          <p:cNvSpPr>
            <a:spLocks noGrp="1"/>
          </p:cNvSpPr>
          <p:nvPr>
            <p:ph type="sldNum" sz="quarter" idx="12"/>
          </p:nvPr>
        </p:nvSpPr>
        <p:spPr/>
        <p:txBody>
          <a:bodyPr/>
          <a:lstStyle/>
          <a:p>
            <a:fld id="{57AF16DE-A0D5-4438-950F-5B1E159C2C28}" type="slidenum">
              <a:rPr lang="en-US" smtClean="0"/>
              <a:t>‹#›</a:t>
            </a:fld>
            <a:endParaRPr lang="en-US"/>
          </a:p>
        </p:txBody>
      </p:sp>
    </p:spTree>
    <p:extLst>
      <p:ext uri="{BB962C8B-B14F-4D97-AF65-F5344CB8AC3E}">
        <p14:creationId xmlns:p14="http://schemas.microsoft.com/office/powerpoint/2010/main" val="23103284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CF8E83-7642-A746-9124-12A2CC169B05}"/>
              </a:ext>
            </a:extLst>
          </p:cNvPr>
          <p:cNvSpPr>
            <a:spLocks noGrp="1"/>
          </p:cNvSpPr>
          <p:nvPr>
            <p:ph type="title" orient="vert"/>
          </p:nvPr>
        </p:nvSpPr>
        <p:spPr>
          <a:xfrm>
            <a:off x="6543675" y="365125"/>
            <a:ext cx="1971675" cy="5811838"/>
          </a:xfrm>
        </p:spPr>
        <p:txBody>
          <a:bodyPr vert="eaVert"/>
          <a:lstStyle/>
          <a:p>
            <a:r>
              <a:rPr lang="en-GB"/>
              <a:t>Click to edit Master title style</a:t>
            </a:r>
            <a:endParaRPr lang="en-GR"/>
          </a:p>
        </p:txBody>
      </p:sp>
      <p:sp>
        <p:nvSpPr>
          <p:cNvPr id="3" name="Vertical Text Placeholder 2">
            <a:extLst>
              <a:ext uri="{FF2B5EF4-FFF2-40B4-BE49-F238E27FC236}">
                <a16:creationId xmlns:a16="http://schemas.microsoft.com/office/drawing/2014/main" id="{A9D36D6D-8707-DD43-A205-833E7F2A321A}"/>
              </a:ext>
            </a:extLst>
          </p:cNvPr>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Date Placeholder 3">
            <a:extLst>
              <a:ext uri="{FF2B5EF4-FFF2-40B4-BE49-F238E27FC236}">
                <a16:creationId xmlns:a16="http://schemas.microsoft.com/office/drawing/2014/main" id="{E5B8D535-0ED0-EF49-AE20-A7FFBC85454F}"/>
              </a:ext>
            </a:extLst>
          </p:cNvPr>
          <p:cNvSpPr>
            <a:spLocks noGrp="1"/>
          </p:cNvSpPr>
          <p:nvPr>
            <p:ph type="dt" sz="half" idx="10"/>
          </p:nvPr>
        </p:nvSpPr>
        <p:spPr/>
        <p:txBody>
          <a:bodyPr/>
          <a:lstStyle/>
          <a:p>
            <a:fld id="{B1A24CD3-204F-4468-8EE4-28A6668D006A}" type="datetimeFigureOut">
              <a:rPr lang="en-US" smtClean="0"/>
              <a:t>11/20/20</a:t>
            </a:fld>
            <a:endParaRPr lang="en-US"/>
          </a:p>
        </p:txBody>
      </p:sp>
      <p:sp>
        <p:nvSpPr>
          <p:cNvPr id="5" name="Footer Placeholder 4">
            <a:extLst>
              <a:ext uri="{FF2B5EF4-FFF2-40B4-BE49-F238E27FC236}">
                <a16:creationId xmlns:a16="http://schemas.microsoft.com/office/drawing/2014/main" id="{400F943A-A7B2-BF43-8CD1-3E2E141D62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B7ED82-B14C-6E4A-ADCD-E585681C6A9D}"/>
              </a:ext>
            </a:extLst>
          </p:cNvPr>
          <p:cNvSpPr>
            <a:spLocks noGrp="1"/>
          </p:cNvSpPr>
          <p:nvPr>
            <p:ph type="sldNum" sz="quarter" idx="12"/>
          </p:nvPr>
        </p:nvSpPr>
        <p:spPr/>
        <p:txBody>
          <a:bodyPr/>
          <a:lstStyle/>
          <a:p>
            <a:fld id="{57AF16DE-A0D5-4438-950F-5B1E159C2C28}" type="slidenum">
              <a:rPr lang="en-US" smtClean="0"/>
              <a:t>‹#›</a:t>
            </a:fld>
            <a:endParaRPr lang="en-US"/>
          </a:p>
        </p:txBody>
      </p:sp>
    </p:spTree>
    <p:extLst>
      <p:ext uri="{BB962C8B-B14F-4D97-AF65-F5344CB8AC3E}">
        <p14:creationId xmlns:p14="http://schemas.microsoft.com/office/powerpoint/2010/main" val="4488370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29CD0-AEB2-0B4C-B7BC-B9D6B1299622}"/>
              </a:ext>
            </a:extLst>
          </p:cNvPr>
          <p:cNvSpPr>
            <a:spLocks noGrp="1"/>
          </p:cNvSpPr>
          <p:nvPr>
            <p:ph type="title"/>
          </p:nvPr>
        </p:nvSpPr>
        <p:spPr/>
        <p:txBody>
          <a:bodyPr/>
          <a:lstStyle/>
          <a:p>
            <a:r>
              <a:rPr lang="en-GB"/>
              <a:t>Click to edit Master title style</a:t>
            </a:r>
            <a:endParaRPr lang="en-GR"/>
          </a:p>
        </p:txBody>
      </p:sp>
      <p:sp>
        <p:nvSpPr>
          <p:cNvPr id="3" name="Content Placeholder 2">
            <a:extLst>
              <a:ext uri="{FF2B5EF4-FFF2-40B4-BE49-F238E27FC236}">
                <a16:creationId xmlns:a16="http://schemas.microsoft.com/office/drawing/2014/main" id="{8421F790-12D4-7E41-810A-CAD454888CF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Date Placeholder 3">
            <a:extLst>
              <a:ext uri="{FF2B5EF4-FFF2-40B4-BE49-F238E27FC236}">
                <a16:creationId xmlns:a16="http://schemas.microsoft.com/office/drawing/2014/main" id="{C850B2FB-C4F1-B44F-9D9C-26064240B875}"/>
              </a:ext>
            </a:extLst>
          </p:cNvPr>
          <p:cNvSpPr>
            <a:spLocks noGrp="1"/>
          </p:cNvSpPr>
          <p:nvPr>
            <p:ph type="dt" sz="half" idx="10"/>
          </p:nvPr>
        </p:nvSpPr>
        <p:spPr/>
        <p:txBody>
          <a:bodyPr/>
          <a:lstStyle/>
          <a:p>
            <a:fld id="{B1A24CD3-204F-4468-8EE4-28A6668D006A}" type="datetimeFigureOut">
              <a:rPr lang="en-US" smtClean="0"/>
              <a:t>11/20/20</a:t>
            </a:fld>
            <a:endParaRPr lang="en-US"/>
          </a:p>
        </p:txBody>
      </p:sp>
      <p:sp>
        <p:nvSpPr>
          <p:cNvPr id="5" name="Footer Placeholder 4">
            <a:extLst>
              <a:ext uri="{FF2B5EF4-FFF2-40B4-BE49-F238E27FC236}">
                <a16:creationId xmlns:a16="http://schemas.microsoft.com/office/drawing/2014/main" id="{C14EC5C3-962E-0C4E-83F4-694F4CCA4F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3AB77C-3009-734F-91C1-7EC2895FFE2B}"/>
              </a:ext>
            </a:extLst>
          </p:cNvPr>
          <p:cNvSpPr>
            <a:spLocks noGrp="1"/>
          </p:cNvSpPr>
          <p:nvPr>
            <p:ph type="sldNum" sz="quarter" idx="12"/>
          </p:nvPr>
        </p:nvSpPr>
        <p:spPr/>
        <p:txBody>
          <a:bodyPr/>
          <a:lstStyle/>
          <a:p>
            <a:fld id="{57AF16DE-A0D5-4438-950F-5B1E159C2C28}" type="slidenum">
              <a:rPr lang="en-US" smtClean="0"/>
              <a:t>‹#›</a:t>
            </a:fld>
            <a:endParaRPr lang="en-US"/>
          </a:p>
        </p:txBody>
      </p:sp>
    </p:spTree>
    <p:extLst>
      <p:ext uri="{BB962C8B-B14F-4D97-AF65-F5344CB8AC3E}">
        <p14:creationId xmlns:p14="http://schemas.microsoft.com/office/powerpoint/2010/main" val="15474906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0301C-14AA-6F41-B446-1F655BE4CB2E}"/>
              </a:ext>
            </a:extLst>
          </p:cNvPr>
          <p:cNvSpPr>
            <a:spLocks noGrp="1"/>
          </p:cNvSpPr>
          <p:nvPr>
            <p:ph type="title"/>
          </p:nvPr>
        </p:nvSpPr>
        <p:spPr>
          <a:xfrm>
            <a:off x="623888" y="1709739"/>
            <a:ext cx="7886700" cy="2852737"/>
          </a:xfrm>
        </p:spPr>
        <p:txBody>
          <a:bodyPr anchor="b"/>
          <a:lstStyle>
            <a:lvl1pPr>
              <a:defRPr sz="4500"/>
            </a:lvl1pPr>
          </a:lstStyle>
          <a:p>
            <a:r>
              <a:rPr lang="en-GB"/>
              <a:t>Click to edit Master title style</a:t>
            </a:r>
            <a:endParaRPr lang="en-GR"/>
          </a:p>
        </p:txBody>
      </p:sp>
      <p:sp>
        <p:nvSpPr>
          <p:cNvPr id="3" name="Text Placeholder 2">
            <a:extLst>
              <a:ext uri="{FF2B5EF4-FFF2-40B4-BE49-F238E27FC236}">
                <a16:creationId xmlns:a16="http://schemas.microsoft.com/office/drawing/2014/main" id="{5967A26C-A5AF-8F40-BC80-C7EC9F5D9B9B}"/>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ACB32A9-0665-954B-B469-3C224FC57DF3}"/>
              </a:ext>
            </a:extLst>
          </p:cNvPr>
          <p:cNvSpPr>
            <a:spLocks noGrp="1"/>
          </p:cNvSpPr>
          <p:nvPr>
            <p:ph type="dt" sz="half" idx="10"/>
          </p:nvPr>
        </p:nvSpPr>
        <p:spPr/>
        <p:txBody>
          <a:bodyPr/>
          <a:lstStyle/>
          <a:p>
            <a:fld id="{B1A24CD3-204F-4468-8EE4-28A6668D006A}" type="datetimeFigureOut">
              <a:rPr lang="en-US" smtClean="0"/>
              <a:t>11/20/20</a:t>
            </a:fld>
            <a:endParaRPr lang="en-US"/>
          </a:p>
        </p:txBody>
      </p:sp>
      <p:sp>
        <p:nvSpPr>
          <p:cNvPr id="5" name="Footer Placeholder 4">
            <a:extLst>
              <a:ext uri="{FF2B5EF4-FFF2-40B4-BE49-F238E27FC236}">
                <a16:creationId xmlns:a16="http://schemas.microsoft.com/office/drawing/2014/main" id="{7F73C60A-B2F8-3244-9819-4C365A08BD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649276-356E-5F42-8316-A4B26DF47615}"/>
              </a:ext>
            </a:extLst>
          </p:cNvPr>
          <p:cNvSpPr>
            <a:spLocks noGrp="1"/>
          </p:cNvSpPr>
          <p:nvPr>
            <p:ph type="sldNum" sz="quarter" idx="12"/>
          </p:nvPr>
        </p:nvSpPr>
        <p:spPr/>
        <p:txBody>
          <a:bodyPr/>
          <a:lstStyle/>
          <a:p>
            <a:fld id="{57AF16DE-A0D5-4438-950F-5B1E159C2C28}" type="slidenum">
              <a:rPr lang="en-US" smtClean="0"/>
              <a:t>‹#›</a:t>
            </a:fld>
            <a:endParaRPr lang="en-US"/>
          </a:p>
        </p:txBody>
      </p:sp>
    </p:spTree>
    <p:extLst>
      <p:ext uri="{BB962C8B-B14F-4D97-AF65-F5344CB8AC3E}">
        <p14:creationId xmlns:p14="http://schemas.microsoft.com/office/powerpoint/2010/main" val="882272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981B9-0C0C-694A-9064-90B86D8A8488}"/>
              </a:ext>
            </a:extLst>
          </p:cNvPr>
          <p:cNvSpPr>
            <a:spLocks noGrp="1"/>
          </p:cNvSpPr>
          <p:nvPr>
            <p:ph type="title"/>
          </p:nvPr>
        </p:nvSpPr>
        <p:spPr/>
        <p:txBody>
          <a:bodyPr/>
          <a:lstStyle/>
          <a:p>
            <a:r>
              <a:rPr lang="en-GB"/>
              <a:t>Click to edit Master title style</a:t>
            </a:r>
            <a:endParaRPr lang="en-GR"/>
          </a:p>
        </p:txBody>
      </p:sp>
      <p:sp>
        <p:nvSpPr>
          <p:cNvPr id="3" name="Content Placeholder 2">
            <a:extLst>
              <a:ext uri="{FF2B5EF4-FFF2-40B4-BE49-F238E27FC236}">
                <a16:creationId xmlns:a16="http://schemas.microsoft.com/office/drawing/2014/main" id="{7184BE72-4F09-EC4B-964A-6DDB1FCC74D5}"/>
              </a:ext>
            </a:extLst>
          </p:cNvPr>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Content Placeholder 3">
            <a:extLst>
              <a:ext uri="{FF2B5EF4-FFF2-40B4-BE49-F238E27FC236}">
                <a16:creationId xmlns:a16="http://schemas.microsoft.com/office/drawing/2014/main" id="{54691CDF-59EB-144E-9D77-2FEA8239D8C5}"/>
              </a:ext>
            </a:extLst>
          </p:cNvPr>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5" name="Date Placeholder 4">
            <a:extLst>
              <a:ext uri="{FF2B5EF4-FFF2-40B4-BE49-F238E27FC236}">
                <a16:creationId xmlns:a16="http://schemas.microsoft.com/office/drawing/2014/main" id="{38EE10BF-AC96-AF42-AE20-8CC4B7902EBA}"/>
              </a:ext>
            </a:extLst>
          </p:cNvPr>
          <p:cNvSpPr>
            <a:spLocks noGrp="1"/>
          </p:cNvSpPr>
          <p:nvPr>
            <p:ph type="dt" sz="half" idx="10"/>
          </p:nvPr>
        </p:nvSpPr>
        <p:spPr/>
        <p:txBody>
          <a:bodyPr/>
          <a:lstStyle/>
          <a:p>
            <a:fld id="{B1A24CD3-204F-4468-8EE4-28A6668D006A}" type="datetimeFigureOut">
              <a:rPr lang="en-US" smtClean="0"/>
              <a:t>11/20/20</a:t>
            </a:fld>
            <a:endParaRPr lang="en-US"/>
          </a:p>
        </p:txBody>
      </p:sp>
      <p:sp>
        <p:nvSpPr>
          <p:cNvPr id="6" name="Footer Placeholder 5">
            <a:extLst>
              <a:ext uri="{FF2B5EF4-FFF2-40B4-BE49-F238E27FC236}">
                <a16:creationId xmlns:a16="http://schemas.microsoft.com/office/drawing/2014/main" id="{EBB75C3A-1973-1946-BCAB-BA2346F4DA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34760D-5D3E-AE40-8A41-BA55162CFA5C}"/>
              </a:ext>
            </a:extLst>
          </p:cNvPr>
          <p:cNvSpPr>
            <a:spLocks noGrp="1"/>
          </p:cNvSpPr>
          <p:nvPr>
            <p:ph type="sldNum" sz="quarter" idx="12"/>
          </p:nvPr>
        </p:nvSpPr>
        <p:spPr/>
        <p:txBody>
          <a:bodyPr/>
          <a:lstStyle/>
          <a:p>
            <a:fld id="{57AF16DE-A0D5-4438-950F-5B1E159C2C28}" type="slidenum">
              <a:rPr lang="en-US" smtClean="0"/>
              <a:t>‹#›</a:t>
            </a:fld>
            <a:endParaRPr lang="en-US"/>
          </a:p>
        </p:txBody>
      </p:sp>
    </p:spTree>
    <p:extLst>
      <p:ext uri="{BB962C8B-B14F-4D97-AF65-F5344CB8AC3E}">
        <p14:creationId xmlns:p14="http://schemas.microsoft.com/office/powerpoint/2010/main" val="1730391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F3C16-ACD3-294F-BE15-80B425E57A3F}"/>
              </a:ext>
            </a:extLst>
          </p:cNvPr>
          <p:cNvSpPr>
            <a:spLocks noGrp="1"/>
          </p:cNvSpPr>
          <p:nvPr>
            <p:ph type="title"/>
          </p:nvPr>
        </p:nvSpPr>
        <p:spPr>
          <a:xfrm>
            <a:off x="629841" y="365126"/>
            <a:ext cx="7886700" cy="1325563"/>
          </a:xfrm>
        </p:spPr>
        <p:txBody>
          <a:bodyPr/>
          <a:lstStyle/>
          <a:p>
            <a:r>
              <a:rPr lang="en-GB"/>
              <a:t>Click to edit Master title style</a:t>
            </a:r>
            <a:endParaRPr lang="en-GR"/>
          </a:p>
        </p:txBody>
      </p:sp>
      <p:sp>
        <p:nvSpPr>
          <p:cNvPr id="3" name="Text Placeholder 2">
            <a:extLst>
              <a:ext uri="{FF2B5EF4-FFF2-40B4-BE49-F238E27FC236}">
                <a16:creationId xmlns:a16="http://schemas.microsoft.com/office/drawing/2014/main" id="{8E1A5A5C-83E5-8B46-9880-42C1B8656BC8}"/>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F7F67215-62ED-654D-8843-F4C5EBFE7288}"/>
              </a:ext>
            </a:extLst>
          </p:cNvPr>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5" name="Text Placeholder 4">
            <a:extLst>
              <a:ext uri="{FF2B5EF4-FFF2-40B4-BE49-F238E27FC236}">
                <a16:creationId xmlns:a16="http://schemas.microsoft.com/office/drawing/2014/main" id="{FF57A4FC-BB49-1348-AA56-30863D66BFFD}"/>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85465F72-1F45-4A42-8EEE-D8648AAE6BF9}"/>
              </a:ext>
            </a:extLst>
          </p:cNvPr>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7" name="Date Placeholder 6">
            <a:extLst>
              <a:ext uri="{FF2B5EF4-FFF2-40B4-BE49-F238E27FC236}">
                <a16:creationId xmlns:a16="http://schemas.microsoft.com/office/drawing/2014/main" id="{0FAE61B5-0F18-8147-BA0B-6A1D20E04298}"/>
              </a:ext>
            </a:extLst>
          </p:cNvPr>
          <p:cNvSpPr>
            <a:spLocks noGrp="1"/>
          </p:cNvSpPr>
          <p:nvPr>
            <p:ph type="dt" sz="half" idx="10"/>
          </p:nvPr>
        </p:nvSpPr>
        <p:spPr/>
        <p:txBody>
          <a:bodyPr/>
          <a:lstStyle/>
          <a:p>
            <a:fld id="{B1A24CD3-204F-4468-8EE4-28A6668D006A}" type="datetimeFigureOut">
              <a:rPr lang="en-US" smtClean="0"/>
              <a:t>11/20/20</a:t>
            </a:fld>
            <a:endParaRPr lang="en-US"/>
          </a:p>
        </p:txBody>
      </p:sp>
      <p:sp>
        <p:nvSpPr>
          <p:cNvPr id="8" name="Footer Placeholder 7">
            <a:extLst>
              <a:ext uri="{FF2B5EF4-FFF2-40B4-BE49-F238E27FC236}">
                <a16:creationId xmlns:a16="http://schemas.microsoft.com/office/drawing/2014/main" id="{80670D66-9FED-AF40-B299-464CE3F1FA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6F78AB1-4ACC-5F4B-BCFC-AB687D2F2FE5}"/>
              </a:ext>
            </a:extLst>
          </p:cNvPr>
          <p:cNvSpPr>
            <a:spLocks noGrp="1"/>
          </p:cNvSpPr>
          <p:nvPr>
            <p:ph type="sldNum" sz="quarter" idx="12"/>
          </p:nvPr>
        </p:nvSpPr>
        <p:spPr/>
        <p:txBody>
          <a:bodyPr/>
          <a:lstStyle/>
          <a:p>
            <a:fld id="{57AF16DE-A0D5-4438-950F-5B1E159C2C28}" type="slidenum">
              <a:rPr lang="en-US" smtClean="0"/>
              <a:t>‹#›</a:t>
            </a:fld>
            <a:endParaRPr lang="en-US"/>
          </a:p>
        </p:txBody>
      </p:sp>
    </p:spTree>
    <p:extLst>
      <p:ext uri="{BB962C8B-B14F-4D97-AF65-F5344CB8AC3E}">
        <p14:creationId xmlns:p14="http://schemas.microsoft.com/office/powerpoint/2010/main" val="22045023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C42BB-8A5F-A34B-BB48-FC1EC9666456}"/>
              </a:ext>
            </a:extLst>
          </p:cNvPr>
          <p:cNvSpPr>
            <a:spLocks noGrp="1"/>
          </p:cNvSpPr>
          <p:nvPr>
            <p:ph type="title"/>
          </p:nvPr>
        </p:nvSpPr>
        <p:spPr/>
        <p:txBody>
          <a:bodyPr/>
          <a:lstStyle/>
          <a:p>
            <a:r>
              <a:rPr lang="en-GB"/>
              <a:t>Click to edit Master title style</a:t>
            </a:r>
            <a:endParaRPr lang="en-GR"/>
          </a:p>
        </p:txBody>
      </p:sp>
      <p:sp>
        <p:nvSpPr>
          <p:cNvPr id="3" name="Date Placeholder 2">
            <a:extLst>
              <a:ext uri="{FF2B5EF4-FFF2-40B4-BE49-F238E27FC236}">
                <a16:creationId xmlns:a16="http://schemas.microsoft.com/office/drawing/2014/main" id="{74F6D446-E2E7-5848-ADE0-E87715D1666E}"/>
              </a:ext>
            </a:extLst>
          </p:cNvPr>
          <p:cNvSpPr>
            <a:spLocks noGrp="1"/>
          </p:cNvSpPr>
          <p:nvPr>
            <p:ph type="dt" sz="half" idx="10"/>
          </p:nvPr>
        </p:nvSpPr>
        <p:spPr/>
        <p:txBody>
          <a:bodyPr/>
          <a:lstStyle/>
          <a:p>
            <a:fld id="{B1A24CD3-204F-4468-8EE4-28A6668D006A}" type="datetimeFigureOut">
              <a:rPr lang="en-US" smtClean="0"/>
              <a:t>11/20/20</a:t>
            </a:fld>
            <a:endParaRPr lang="en-US"/>
          </a:p>
        </p:txBody>
      </p:sp>
      <p:sp>
        <p:nvSpPr>
          <p:cNvPr id="4" name="Footer Placeholder 3">
            <a:extLst>
              <a:ext uri="{FF2B5EF4-FFF2-40B4-BE49-F238E27FC236}">
                <a16:creationId xmlns:a16="http://schemas.microsoft.com/office/drawing/2014/main" id="{14B086CD-223F-7F4F-8695-55161B0C12B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FF9A63F-6A28-C84E-8241-C85578F7CB0D}"/>
              </a:ext>
            </a:extLst>
          </p:cNvPr>
          <p:cNvSpPr>
            <a:spLocks noGrp="1"/>
          </p:cNvSpPr>
          <p:nvPr>
            <p:ph type="sldNum" sz="quarter" idx="12"/>
          </p:nvPr>
        </p:nvSpPr>
        <p:spPr/>
        <p:txBody>
          <a:bodyPr/>
          <a:lstStyle/>
          <a:p>
            <a:fld id="{57AF16DE-A0D5-4438-950F-5B1E159C2C28}" type="slidenum">
              <a:rPr lang="en-US" smtClean="0"/>
              <a:t>‹#›</a:t>
            </a:fld>
            <a:endParaRPr lang="en-US"/>
          </a:p>
        </p:txBody>
      </p:sp>
    </p:spTree>
    <p:extLst>
      <p:ext uri="{BB962C8B-B14F-4D97-AF65-F5344CB8AC3E}">
        <p14:creationId xmlns:p14="http://schemas.microsoft.com/office/powerpoint/2010/main" val="1583085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2DFD6F-36F5-964C-AD83-128D14DF000C}"/>
              </a:ext>
            </a:extLst>
          </p:cNvPr>
          <p:cNvSpPr>
            <a:spLocks noGrp="1"/>
          </p:cNvSpPr>
          <p:nvPr>
            <p:ph type="dt" sz="half" idx="10"/>
          </p:nvPr>
        </p:nvSpPr>
        <p:spPr/>
        <p:txBody>
          <a:bodyPr/>
          <a:lstStyle/>
          <a:p>
            <a:fld id="{B1A24CD3-204F-4468-8EE4-28A6668D006A}" type="datetimeFigureOut">
              <a:rPr lang="en-US" smtClean="0"/>
              <a:t>11/20/20</a:t>
            </a:fld>
            <a:endParaRPr lang="en-US"/>
          </a:p>
        </p:txBody>
      </p:sp>
      <p:sp>
        <p:nvSpPr>
          <p:cNvPr id="3" name="Footer Placeholder 2">
            <a:extLst>
              <a:ext uri="{FF2B5EF4-FFF2-40B4-BE49-F238E27FC236}">
                <a16:creationId xmlns:a16="http://schemas.microsoft.com/office/drawing/2014/main" id="{7C76B872-F24E-A143-B035-3E8729CD1CA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45B8EF-53C2-914C-94FA-9D6C63766AFE}"/>
              </a:ext>
            </a:extLst>
          </p:cNvPr>
          <p:cNvSpPr>
            <a:spLocks noGrp="1"/>
          </p:cNvSpPr>
          <p:nvPr>
            <p:ph type="sldNum" sz="quarter" idx="12"/>
          </p:nvPr>
        </p:nvSpPr>
        <p:spPr/>
        <p:txBody>
          <a:bodyPr/>
          <a:lstStyle/>
          <a:p>
            <a:fld id="{57AF16DE-A0D5-4438-950F-5B1E159C2C28}" type="slidenum">
              <a:rPr lang="en-US" smtClean="0"/>
              <a:t>‹#›</a:t>
            </a:fld>
            <a:endParaRPr lang="en-US"/>
          </a:p>
        </p:txBody>
      </p:sp>
    </p:spTree>
    <p:extLst>
      <p:ext uri="{BB962C8B-B14F-4D97-AF65-F5344CB8AC3E}">
        <p14:creationId xmlns:p14="http://schemas.microsoft.com/office/powerpoint/2010/main" val="3400070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2F446-C974-C640-963F-1677BF980E69}"/>
              </a:ext>
            </a:extLst>
          </p:cNvPr>
          <p:cNvSpPr>
            <a:spLocks noGrp="1"/>
          </p:cNvSpPr>
          <p:nvPr>
            <p:ph type="title"/>
          </p:nvPr>
        </p:nvSpPr>
        <p:spPr>
          <a:xfrm>
            <a:off x="629841" y="457200"/>
            <a:ext cx="2949178" cy="1600200"/>
          </a:xfrm>
        </p:spPr>
        <p:txBody>
          <a:bodyPr anchor="b"/>
          <a:lstStyle>
            <a:lvl1pPr>
              <a:defRPr sz="2400"/>
            </a:lvl1pPr>
          </a:lstStyle>
          <a:p>
            <a:r>
              <a:rPr lang="en-GB"/>
              <a:t>Click to edit Master title style</a:t>
            </a:r>
            <a:endParaRPr lang="en-GR"/>
          </a:p>
        </p:txBody>
      </p:sp>
      <p:sp>
        <p:nvSpPr>
          <p:cNvPr id="3" name="Content Placeholder 2">
            <a:extLst>
              <a:ext uri="{FF2B5EF4-FFF2-40B4-BE49-F238E27FC236}">
                <a16:creationId xmlns:a16="http://schemas.microsoft.com/office/drawing/2014/main" id="{1C7551BF-AA0D-AA46-A35F-779CD2B6F149}"/>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Text Placeholder 3">
            <a:extLst>
              <a:ext uri="{FF2B5EF4-FFF2-40B4-BE49-F238E27FC236}">
                <a16:creationId xmlns:a16="http://schemas.microsoft.com/office/drawing/2014/main" id="{64C852E2-151F-DC43-8CCE-5C43132DB29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2A5DB8F0-7059-9441-A608-D178442448D9}"/>
              </a:ext>
            </a:extLst>
          </p:cNvPr>
          <p:cNvSpPr>
            <a:spLocks noGrp="1"/>
          </p:cNvSpPr>
          <p:nvPr>
            <p:ph type="dt" sz="half" idx="10"/>
          </p:nvPr>
        </p:nvSpPr>
        <p:spPr/>
        <p:txBody>
          <a:bodyPr/>
          <a:lstStyle/>
          <a:p>
            <a:fld id="{B1A24CD3-204F-4468-8EE4-28A6668D006A}" type="datetimeFigureOut">
              <a:rPr lang="en-US" smtClean="0"/>
              <a:t>11/20/20</a:t>
            </a:fld>
            <a:endParaRPr lang="en-US"/>
          </a:p>
        </p:txBody>
      </p:sp>
      <p:sp>
        <p:nvSpPr>
          <p:cNvPr id="6" name="Footer Placeholder 5">
            <a:extLst>
              <a:ext uri="{FF2B5EF4-FFF2-40B4-BE49-F238E27FC236}">
                <a16:creationId xmlns:a16="http://schemas.microsoft.com/office/drawing/2014/main" id="{FDF7A63F-A616-5147-B7D4-2518E651DA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1E214E-B80F-6F4B-A243-5D53DB0A8BFF}"/>
              </a:ext>
            </a:extLst>
          </p:cNvPr>
          <p:cNvSpPr>
            <a:spLocks noGrp="1"/>
          </p:cNvSpPr>
          <p:nvPr>
            <p:ph type="sldNum" sz="quarter" idx="12"/>
          </p:nvPr>
        </p:nvSpPr>
        <p:spPr/>
        <p:txBody>
          <a:bodyPr/>
          <a:lstStyle/>
          <a:p>
            <a:fld id="{57AF16DE-A0D5-4438-950F-5B1E159C2C28}" type="slidenum">
              <a:rPr lang="en-US" smtClean="0"/>
              <a:t>‹#›</a:t>
            </a:fld>
            <a:endParaRPr lang="en-US"/>
          </a:p>
        </p:txBody>
      </p:sp>
    </p:spTree>
    <p:extLst>
      <p:ext uri="{BB962C8B-B14F-4D97-AF65-F5344CB8AC3E}">
        <p14:creationId xmlns:p14="http://schemas.microsoft.com/office/powerpoint/2010/main" val="2984843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8D749-FF7B-1440-A457-E360D570E522}"/>
              </a:ext>
            </a:extLst>
          </p:cNvPr>
          <p:cNvSpPr>
            <a:spLocks noGrp="1"/>
          </p:cNvSpPr>
          <p:nvPr>
            <p:ph type="title"/>
          </p:nvPr>
        </p:nvSpPr>
        <p:spPr>
          <a:xfrm>
            <a:off x="629841" y="457200"/>
            <a:ext cx="2949178" cy="1600200"/>
          </a:xfrm>
        </p:spPr>
        <p:txBody>
          <a:bodyPr anchor="b"/>
          <a:lstStyle>
            <a:lvl1pPr>
              <a:defRPr sz="2400"/>
            </a:lvl1pPr>
          </a:lstStyle>
          <a:p>
            <a:r>
              <a:rPr lang="en-GB"/>
              <a:t>Click to edit Master title style</a:t>
            </a:r>
            <a:endParaRPr lang="en-GR"/>
          </a:p>
        </p:txBody>
      </p:sp>
      <p:sp>
        <p:nvSpPr>
          <p:cNvPr id="3" name="Picture Placeholder 2">
            <a:extLst>
              <a:ext uri="{FF2B5EF4-FFF2-40B4-BE49-F238E27FC236}">
                <a16:creationId xmlns:a16="http://schemas.microsoft.com/office/drawing/2014/main" id="{8600069D-A7F3-E145-8516-80A4B9CADA2D}"/>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R"/>
          </a:p>
        </p:txBody>
      </p:sp>
      <p:sp>
        <p:nvSpPr>
          <p:cNvPr id="4" name="Text Placeholder 3">
            <a:extLst>
              <a:ext uri="{FF2B5EF4-FFF2-40B4-BE49-F238E27FC236}">
                <a16:creationId xmlns:a16="http://schemas.microsoft.com/office/drawing/2014/main" id="{1217168B-6FC9-DA43-8DF1-F6DE1850841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6E87700C-9DC5-5B4B-A007-D230E7A555B1}"/>
              </a:ext>
            </a:extLst>
          </p:cNvPr>
          <p:cNvSpPr>
            <a:spLocks noGrp="1"/>
          </p:cNvSpPr>
          <p:nvPr>
            <p:ph type="dt" sz="half" idx="10"/>
          </p:nvPr>
        </p:nvSpPr>
        <p:spPr/>
        <p:txBody>
          <a:bodyPr/>
          <a:lstStyle/>
          <a:p>
            <a:fld id="{B1A24CD3-204F-4468-8EE4-28A6668D006A}" type="datetimeFigureOut">
              <a:rPr lang="en-US" smtClean="0"/>
              <a:t>11/20/20</a:t>
            </a:fld>
            <a:endParaRPr lang="en-US"/>
          </a:p>
        </p:txBody>
      </p:sp>
      <p:sp>
        <p:nvSpPr>
          <p:cNvPr id="6" name="Footer Placeholder 5">
            <a:extLst>
              <a:ext uri="{FF2B5EF4-FFF2-40B4-BE49-F238E27FC236}">
                <a16:creationId xmlns:a16="http://schemas.microsoft.com/office/drawing/2014/main" id="{CEB251E4-C4F6-774D-906F-EB84ECD74447}"/>
              </a:ext>
            </a:extLst>
          </p:cNvPr>
          <p:cNvSpPr>
            <a:spLocks noGrp="1"/>
          </p:cNvSpPr>
          <p:nvPr>
            <p:ph type="ftr" sz="quarter" idx="11"/>
          </p:nvPr>
        </p:nvSpPr>
        <p:spPr/>
        <p:txBody>
          <a:bodyPr/>
          <a:lstStyle/>
          <a:p>
            <a:endParaRPr lang="en-GR"/>
          </a:p>
        </p:txBody>
      </p:sp>
      <p:sp>
        <p:nvSpPr>
          <p:cNvPr id="7" name="Slide Number Placeholder 6">
            <a:extLst>
              <a:ext uri="{FF2B5EF4-FFF2-40B4-BE49-F238E27FC236}">
                <a16:creationId xmlns:a16="http://schemas.microsoft.com/office/drawing/2014/main" id="{1E59D670-E1B0-8C46-A570-2626A2C050B1}"/>
              </a:ext>
            </a:extLst>
          </p:cNvPr>
          <p:cNvSpPr>
            <a:spLocks noGrp="1"/>
          </p:cNvSpPr>
          <p:nvPr>
            <p:ph type="sldNum" sz="quarter" idx="12"/>
          </p:nvPr>
        </p:nvSpPr>
        <p:spPr/>
        <p:txBody>
          <a:bodyPr/>
          <a:lstStyle/>
          <a:p>
            <a:fld id="{57AF16DE-A0D5-4438-950F-5B1E159C2C28}" type="slidenum">
              <a:rPr lang="en-US" smtClean="0"/>
              <a:t>‹#›</a:t>
            </a:fld>
            <a:endParaRPr lang="en-US"/>
          </a:p>
        </p:txBody>
      </p:sp>
    </p:spTree>
    <p:extLst>
      <p:ext uri="{BB962C8B-B14F-4D97-AF65-F5344CB8AC3E}">
        <p14:creationId xmlns:p14="http://schemas.microsoft.com/office/powerpoint/2010/main" val="26586303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7D992A-099E-5F43-8B5D-FAD0825369AF}"/>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endParaRPr lang="en-GR"/>
          </a:p>
        </p:txBody>
      </p:sp>
      <p:sp>
        <p:nvSpPr>
          <p:cNvPr id="3" name="Text Placeholder 2">
            <a:extLst>
              <a:ext uri="{FF2B5EF4-FFF2-40B4-BE49-F238E27FC236}">
                <a16:creationId xmlns:a16="http://schemas.microsoft.com/office/drawing/2014/main" id="{23183E65-DB43-3043-8433-9A92EC689DA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Date Placeholder 3">
            <a:extLst>
              <a:ext uri="{FF2B5EF4-FFF2-40B4-BE49-F238E27FC236}">
                <a16:creationId xmlns:a16="http://schemas.microsoft.com/office/drawing/2014/main" id="{B1B0616A-A0D7-194E-8D94-73CB5621EB10}"/>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1A24CD3-204F-4468-8EE4-28A6668D006A}" type="datetimeFigureOut">
              <a:rPr lang="en-US" smtClean="0"/>
              <a:t>11/20/20</a:t>
            </a:fld>
            <a:endParaRPr lang="en-US"/>
          </a:p>
        </p:txBody>
      </p:sp>
      <p:sp>
        <p:nvSpPr>
          <p:cNvPr id="5" name="Footer Placeholder 4">
            <a:extLst>
              <a:ext uri="{FF2B5EF4-FFF2-40B4-BE49-F238E27FC236}">
                <a16:creationId xmlns:a16="http://schemas.microsoft.com/office/drawing/2014/main" id="{0F56605D-551E-504F-BB32-663AD57A7453}"/>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F3D7E4D-505C-E149-89C4-D0C5F95A3225}"/>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7AF16DE-A0D5-4438-950F-5B1E159C2C28}" type="slidenum">
              <a:rPr lang="en-US" smtClean="0"/>
              <a:t>‹#›</a:t>
            </a:fld>
            <a:endParaRPr lang="en-US"/>
          </a:p>
        </p:txBody>
      </p:sp>
    </p:spTree>
    <p:extLst>
      <p:ext uri="{BB962C8B-B14F-4D97-AF65-F5344CB8AC3E}">
        <p14:creationId xmlns:p14="http://schemas.microsoft.com/office/powerpoint/2010/main" val="1433778210"/>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G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42170" y="856180"/>
            <a:ext cx="3420438" cy="1128068"/>
          </a:xfrm>
        </p:spPr>
        <p:txBody>
          <a:bodyPr vert="horz" lIns="91440" tIns="45720" rIns="91440" bIns="45720" rtlCol="0" anchor="ctr">
            <a:normAutofit/>
          </a:bodyPr>
          <a:lstStyle/>
          <a:p>
            <a:pPr defTabSz="914400"/>
            <a:r>
              <a:rPr lang="en-US" sz="3500"/>
              <a:t>Άρχοντες στη Ρώμη</a:t>
            </a:r>
          </a:p>
        </p:txBody>
      </p:sp>
      <p:grpSp>
        <p:nvGrpSpPr>
          <p:cNvPr id="12" name="Group 1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266396" cy="673460"/>
            <a:chOff x="0" y="823811"/>
            <a:chExt cx="355196" cy="673460"/>
          </a:xfrm>
        </p:grpSpPr>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8813" y="2090569"/>
            <a:ext cx="32232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sz="half" idx="1"/>
          </p:nvPr>
        </p:nvSpPr>
        <p:spPr>
          <a:xfrm>
            <a:off x="443039" y="2330505"/>
            <a:ext cx="3419569" cy="3979585"/>
          </a:xfrm>
        </p:spPr>
        <p:txBody>
          <a:bodyPr vert="horz" lIns="91440" tIns="45720" rIns="91440" bIns="45720" rtlCol="0" anchor="ctr">
            <a:normAutofit/>
          </a:bodyPr>
          <a:lstStyle/>
          <a:p>
            <a:pPr indent="-228600" defTabSz="914400"/>
            <a:r>
              <a:rPr lang="en-US" sz="1700"/>
              <a:t>Α. Δημοπούλου, Μεταπτυχιακό Ιστορίας Δικαίου</a:t>
            </a:r>
          </a:p>
          <a:p>
            <a:pPr indent="-228600" defTabSz="914400"/>
            <a:r>
              <a:rPr lang="en-US" sz="1700"/>
              <a:t>Νομική Σχολή Αθηνών</a:t>
            </a:r>
          </a:p>
        </p:txBody>
      </p:sp>
      <p:sp>
        <p:nvSpPr>
          <p:cNvPr id="18" name="Rectangle 1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357" y="513853"/>
            <a:ext cx="4507025"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coin&#10;&#10;Description automatically generated">
            <a:extLst>
              <a:ext uri="{FF2B5EF4-FFF2-40B4-BE49-F238E27FC236}">
                <a16:creationId xmlns:a16="http://schemas.microsoft.com/office/drawing/2014/main" id="{E4763ECB-EDD5-EB4D-8ED1-A4A1D449840C}"/>
              </a:ext>
            </a:extLst>
          </p:cNvPr>
          <p:cNvPicPr>
            <a:picLocks noChangeAspect="1"/>
          </p:cNvPicPr>
          <p:nvPr/>
        </p:nvPicPr>
        <p:blipFill rotWithShape="1">
          <a:blip r:embed="rId2">
            <a:extLst>
              <a:ext uri="{28A0092B-C50C-407E-A947-70E740481C1C}">
                <a14:useLocalDpi xmlns:a14="http://schemas.microsoft.com/office/drawing/2010/main" val="0"/>
              </a:ext>
            </a:extLst>
          </a:blip>
          <a:srcRect l="14185" r="8192" b="-2"/>
          <a:stretch/>
        </p:blipFill>
        <p:spPr>
          <a:xfrm>
            <a:off x="4483341" y="799352"/>
            <a:ext cx="4069057" cy="5259296"/>
          </a:xfrm>
          <a:prstGeom prst="rect">
            <a:avLst/>
          </a:prstGeom>
          <a:noFill/>
        </p:spPr>
      </p:pic>
    </p:spTree>
    <p:extLst>
      <p:ext uri="{BB962C8B-B14F-4D97-AF65-F5344CB8AC3E}">
        <p14:creationId xmlns:p14="http://schemas.microsoft.com/office/powerpoint/2010/main" val="3532116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759" y="3752849"/>
            <a:ext cx="2468166" cy="2452687"/>
          </a:xfrm>
        </p:spPr>
        <p:txBody>
          <a:bodyPr anchor="ctr">
            <a:normAutofit/>
          </a:bodyPr>
          <a:lstStyle/>
          <a:p>
            <a:r>
              <a:rPr lang="el-GR" sz="3100" dirty="0"/>
              <a:t>ΠΡΑΙΤΟΡΕΣ</a:t>
            </a:r>
            <a:endParaRPr lang="en-US" sz="3100" dirty="0"/>
          </a:p>
        </p:txBody>
      </p:sp>
      <p:pic>
        <p:nvPicPr>
          <p:cNvPr id="5" name="Picture 4" descr="A view of a stone building&#10;&#10;Description automatically generated">
            <a:extLst>
              <a:ext uri="{FF2B5EF4-FFF2-40B4-BE49-F238E27FC236}">
                <a16:creationId xmlns:a16="http://schemas.microsoft.com/office/drawing/2014/main" id="{67E6B71B-9B42-6845-B4B9-71F8DE053D86}"/>
              </a:ext>
            </a:extLst>
          </p:cNvPr>
          <p:cNvPicPr>
            <a:picLocks noChangeAspect="1"/>
          </p:cNvPicPr>
          <p:nvPr/>
        </p:nvPicPr>
        <p:blipFill rotWithShape="1">
          <a:blip r:embed="rId2">
            <a:extLst>
              <a:ext uri="{28A0092B-C50C-407E-A947-70E740481C1C}">
                <a14:useLocalDpi xmlns:a14="http://schemas.microsoft.com/office/drawing/2010/main" val="0"/>
              </a:ext>
            </a:extLst>
          </a:blip>
          <a:srcRect l="7872" r="15119" b="1"/>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1"/>
          </p:nvPr>
        </p:nvSpPr>
        <p:spPr>
          <a:xfrm>
            <a:off x="3167986" y="3752850"/>
            <a:ext cx="5614060" cy="2452687"/>
          </a:xfrm>
        </p:spPr>
        <p:txBody>
          <a:bodyPr anchor="ctr">
            <a:normAutofit/>
          </a:bodyPr>
          <a:lstStyle/>
          <a:p>
            <a:r>
              <a:rPr lang="el-GR" sz="1000"/>
              <a:t>Ασκο</a:t>
            </a:r>
            <a:r>
              <a:rPr lang="fr-FR" sz="1000"/>
              <a:t>ύ</a:t>
            </a:r>
            <a:r>
              <a:rPr lang="el-GR" sz="1000"/>
              <a:t>ν το </a:t>
            </a:r>
            <a:r>
              <a:rPr lang="fr-FR" sz="1000" i="1"/>
              <a:t>imperium</a:t>
            </a:r>
            <a:r>
              <a:rPr lang="fr-FR" sz="1000"/>
              <a:t> </a:t>
            </a:r>
            <a:r>
              <a:rPr lang="el-GR" sz="1000"/>
              <a:t>εντός των ορίων Ρώμης, </a:t>
            </a:r>
          </a:p>
          <a:p>
            <a:r>
              <a:rPr lang="el-GR" sz="1000"/>
              <a:t>Δικαίωμα σύμπραξης με τη Σύγκλητο και σύγκλησης της λαϊκής συνέλευσης</a:t>
            </a:r>
          </a:p>
          <a:p>
            <a:r>
              <a:rPr lang="el-GR" sz="1000"/>
              <a:t>Π</a:t>
            </a:r>
            <a:r>
              <a:rPr lang="fr-FR" sz="1000"/>
              <a:t>ραιτορικό Ήδικτο</a:t>
            </a:r>
            <a:r>
              <a:rPr lang="el-GR" sz="1000"/>
              <a:t> = </a:t>
            </a:r>
            <a:r>
              <a:rPr lang="fr-FR" sz="1000"/>
              <a:t> </a:t>
            </a:r>
            <a:r>
              <a:rPr lang="el-GR" sz="1000"/>
              <a:t>κατάλογος όλων των αγωγών και ενστάσεων που προτίθενται να επιτρέψουν κατά την άσκηση των καθηκόντων τους.</a:t>
            </a:r>
          </a:p>
          <a:p>
            <a:r>
              <a:rPr lang="el-GR" sz="1000"/>
              <a:t> Τεράστια συμβολή στη διάπλαση του ρωμαϊκού δικαίου. </a:t>
            </a:r>
          </a:p>
          <a:p>
            <a:r>
              <a:rPr lang="el-GR" sz="1000"/>
              <a:t>Αναγνώριση νέων μορφών δικαιωμάτων ιδιωτικού δικαίου (</a:t>
            </a:r>
            <a:r>
              <a:rPr lang="fr-FR" sz="1000" i="1"/>
              <a:t>ius praetorium</a:t>
            </a:r>
            <a:r>
              <a:rPr lang="fr-FR" sz="1000"/>
              <a:t>) που χρησιμοποιούνται έως σήμερα</a:t>
            </a:r>
            <a:r>
              <a:rPr lang="el-GR" sz="1000"/>
              <a:t>. </a:t>
            </a:r>
          </a:p>
          <a:p>
            <a:r>
              <a:rPr lang="el-GR" sz="1000"/>
              <a:t>Στις αστικές διαφορές, οι Πραίτορες κατά τη φάση της προδικασίας καθόριζαν επακριβώς το αντικείμενο της ένδικης διαφοράς και τις αξιώσεις των διαδίκων και διόριζαν το δικαστή που θα δίκαζε την ουσία της. </a:t>
            </a:r>
          </a:p>
          <a:p>
            <a:r>
              <a:rPr lang="el-GR" sz="1000"/>
              <a:t>Στην ποινική διαδικασία, επέλεγαν την σύνθεση των πολυμελών δικαστηρίων και προήδρευαν στη δίκη. </a:t>
            </a:r>
            <a:endParaRPr lang="en-US" sz="1000"/>
          </a:p>
        </p:txBody>
      </p:sp>
    </p:spTree>
    <p:extLst>
      <p:ext uri="{BB962C8B-B14F-4D97-AF65-F5344CB8AC3E}">
        <p14:creationId xmlns:p14="http://schemas.microsoft.com/office/powerpoint/2010/main" val="25500365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large building&#10;&#10;Description automatically generated">
            <a:extLst>
              <a:ext uri="{FF2B5EF4-FFF2-40B4-BE49-F238E27FC236}">
                <a16:creationId xmlns:a16="http://schemas.microsoft.com/office/drawing/2014/main" id="{BA45D309-28A2-2043-9920-14399005E81A}"/>
              </a:ext>
            </a:extLst>
          </p:cNvPr>
          <p:cNvPicPr>
            <a:picLocks noChangeAspect="1"/>
          </p:cNvPicPr>
          <p:nvPr/>
        </p:nvPicPr>
        <p:blipFill rotWithShape="1">
          <a:blip r:embed="rId2">
            <a:extLst>
              <a:ext uri="{28A0092B-C50C-407E-A947-70E740481C1C}">
                <a14:useLocalDpi xmlns:a14="http://schemas.microsoft.com/office/drawing/2010/main" val="0"/>
              </a:ext>
            </a:extLst>
          </a:blip>
          <a:srcRect l="17265" r="7735"/>
          <a:stretch/>
        </p:blipFill>
        <p:spPr>
          <a:xfrm>
            <a:off x="20" y="10"/>
            <a:ext cx="9143979" cy="6857990"/>
          </a:xfrm>
          <a:prstGeom prst="rect">
            <a:avLst/>
          </a:prstGeom>
        </p:spPr>
      </p:pic>
      <p:sp>
        <p:nvSpPr>
          <p:cNvPr id="17"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4512879"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p:cNvSpPr>
            <a:spLocks noGrp="1"/>
          </p:cNvSpPr>
          <p:nvPr>
            <p:ph type="title"/>
          </p:nvPr>
        </p:nvSpPr>
        <p:spPr>
          <a:xfrm>
            <a:off x="532086" y="1913950"/>
            <a:ext cx="3153102" cy="1342754"/>
          </a:xfrm>
        </p:spPr>
        <p:txBody>
          <a:bodyPr>
            <a:normAutofit/>
          </a:bodyPr>
          <a:lstStyle/>
          <a:p>
            <a:pPr algn="ctr"/>
            <a:r>
              <a:rPr lang="el-GR" sz="3100" b="1"/>
              <a:t>Αγορανόμοι </a:t>
            </a:r>
            <a:r>
              <a:rPr lang="el-GR" sz="3100" b="1" i="1"/>
              <a:t>(</a:t>
            </a:r>
            <a:r>
              <a:rPr lang="el-GR" sz="3100" b="1"/>
              <a:t>Αediles</a:t>
            </a:r>
            <a:r>
              <a:rPr lang="el-GR" sz="3100" b="1" i="1"/>
              <a:t>)</a:t>
            </a:r>
            <a:r>
              <a:rPr lang="el-GR" sz="3100" b="1"/>
              <a:t> </a:t>
            </a:r>
            <a:endParaRPr lang="en-US" sz="3100"/>
          </a:p>
        </p:txBody>
      </p:sp>
      <p:cxnSp>
        <p:nvCxnSpPr>
          <p:cNvPr id="19" name="Straight Connector 18">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15288" y="3337139"/>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94137" y="3417573"/>
            <a:ext cx="3444765" cy="2619839"/>
          </a:xfrm>
        </p:spPr>
        <p:txBody>
          <a:bodyPr anchor="ctr">
            <a:normAutofit/>
          </a:bodyPr>
          <a:lstStyle/>
          <a:p>
            <a:r>
              <a:rPr lang="el-GR" sz="1100" dirty="0"/>
              <a:t>Πληβείοι βοηθοί των Δημάρχων, οι οποίοι τηρούσαν τα αρχεία τους. </a:t>
            </a:r>
            <a:endParaRPr lang="en-GB" sz="1100" dirty="0"/>
          </a:p>
          <a:p>
            <a:r>
              <a:rPr lang="el-GR" sz="1100" dirty="0"/>
              <a:t>367 π.Χ.: δημιουργήθηκε το αξίωμα των Πατρικίων </a:t>
            </a:r>
            <a:r>
              <a:rPr lang="fr-FR" sz="1100" i="1" dirty="0" err="1"/>
              <a:t>Aediles</a:t>
            </a:r>
            <a:r>
              <a:rPr lang="fr-FR" sz="1100" i="1" dirty="0"/>
              <a:t> Curules</a:t>
            </a:r>
            <a:r>
              <a:rPr lang="el-GR" sz="1100" dirty="0"/>
              <a:t> με ευρύτατες αρμοδιότητες, αντίστοιχες σημερινών υπουργών δημόσιας τάξης και δημοσίων έργων, οπότε τα δύο αξιώματα συγχωνεύθηκαν. </a:t>
            </a:r>
            <a:endParaRPr lang="en-GB" sz="1100" dirty="0"/>
          </a:p>
          <a:p>
            <a:r>
              <a:rPr lang="el-GR" sz="1100" dirty="0"/>
              <a:t>Οι </a:t>
            </a:r>
            <a:r>
              <a:rPr lang="en-US" sz="1100" i="1" dirty="0"/>
              <a:t>Aediles</a:t>
            </a:r>
            <a:r>
              <a:rPr lang="el-GR" sz="1100" dirty="0"/>
              <a:t> επέβλεπαν την εύρυθμη λειτουργία της Ρώμης, μεριμνώντας για την τήρηση της τάξης και την συντήρηση των δημοσίων κτιρίων, υδραγωγείων και οδικού δικτύου.</a:t>
            </a:r>
          </a:p>
          <a:p>
            <a:r>
              <a:rPr lang="el-GR" sz="1100" dirty="0"/>
              <a:t> Ήταν αρμόδιοι για την επάρκεια της προμήθειας σιτηρών στη Ρώμη και για την εποπτεία των εμπορικών αγορών.</a:t>
            </a:r>
            <a:endParaRPr lang="en-US" sz="1100" dirty="0"/>
          </a:p>
        </p:txBody>
      </p:sp>
    </p:spTree>
    <p:extLst>
      <p:ext uri="{BB962C8B-B14F-4D97-AF65-F5344CB8AC3E}">
        <p14:creationId xmlns:p14="http://schemas.microsoft.com/office/powerpoint/2010/main" val="38261644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759" y="3752849"/>
            <a:ext cx="2468166" cy="2452687"/>
          </a:xfrm>
        </p:spPr>
        <p:txBody>
          <a:bodyPr anchor="ctr">
            <a:normAutofit/>
          </a:bodyPr>
          <a:lstStyle/>
          <a:p>
            <a:r>
              <a:rPr lang="el-GR" sz="3100"/>
              <a:t>Αγορανόμοι</a:t>
            </a:r>
            <a:endParaRPr lang="en-US" sz="3100"/>
          </a:p>
        </p:txBody>
      </p:sp>
      <p:pic>
        <p:nvPicPr>
          <p:cNvPr id="5" name="Picture 4" descr="A group of people walking down a street next to a building&#10;&#10;Description automatically generated">
            <a:extLst>
              <a:ext uri="{FF2B5EF4-FFF2-40B4-BE49-F238E27FC236}">
                <a16:creationId xmlns:a16="http://schemas.microsoft.com/office/drawing/2014/main" id="{2AF9EAF5-5DAD-2543-AF26-12DA9449EF69}"/>
              </a:ext>
            </a:extLst>
          </p:cNvPr>
          <p:cNvPicPr>
            <a:picLocks noChangeAspect="1"/>
          </p:cNvPicPr>
          <p:nvPr/>
        </p:nvPicPr>
        <p:blipFill rotWithShape="1">
          <a:blip r:embed="rId2">
            <a:extLst>
              <a:ext uri="{28A0092B-C50C-407E-A947-70E740481C1C}">
                <a14:useLocalDpi xmlns:a14="http://schemas.microsoft.com/office/drawing/2010/main" val="0"/>
              </a:ext>
            </a:extLst>
          </a:blip>
          <a:srcRect t="20432"/>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1"/>
          </p:nvPr>
        </p:nvSpPr>
        <p:spPr>
          <a:xfrm>
            <a:off x="3167986" y="3752850"/>
            <a:ext cx="5614060" cy="2452687"/>
          </a:xfrm>
        </p:spPr>
        <p:txBody>
          <a:bodyPr anchor="ctr">
            <a:normAutofit/>
          </a:bodyPr>
          <a:lstStyle/>
          <a:p>
            <a:r>
              <a:rPr lang="el-GR" sz="1600" dirty="0" err="1"/>
              <a:t>Ηδικτο</a:t>
            </a:r>
            <a:r>
              <a:rPr lang="el-GR" sz="1600" dirty="0"/>
              <a:t> για τη ρύθμιση της λειτουργίας των αγορών</a:t>
            </a:r>
          </a:p>
          <a:p>
            <a:r>
              <a:rPr lang="el-GR" sz="1600" dirty="0"/>
              <a:t>συνέβαλλαν καθοριστικά στη διαμόρφωση του δικαίου των συναλλαγών και ιδίως της πώλησης. </a:t>
            </a:r>
          </a:p>
          <a:p>
            <a:r>
              <a:rPr lang="el-GR" sz="1600" dirty="0"/>
              <a:t>Ασκούσαν δικαιοδοσία επί εμπορικών διαφορών και για ήσσονα ποινικά αδικήματα. </a:t>
            </a:r>
          </a:p>
          <a:p>
            <a:endParaRPr lang="en-US" sz="1600" dirty="0"/>
          </a:p>
        </p:txBody>
      </p:sp>
    </p:spTree>
    <p:extLst>
      <p:ext uri="{BB962C8B-B14F-4D97-AF65-F5344CB8AC3E}">
        <p14:creationId xmlns:p14="http://schemas.microsoft.com/office/powerpoint/2010/main" val="17968560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large building&#10;&#10;Description automatically generated">
            <a:extLst>
              <a:ext uri="{FF2B5EF4-FFF2-40B4-BE49-F238E27FC236}">
                <a16:creationId xmlns:a16="http://schemas.microsoft.com/office/drawing/2014/main" id="{27FB4ACD-5AFB-7B47-973F-B61689B6DA81}"/>
              </a:ext>
            </a:extLst>
          </p:cNvPr>
          <p:cNvPicPr>
            <a:picLocks noChangeAspect="1"/>
          </p:cNvPicPr>
          <p:nvPr/>
        </p:nvPicPr>
        <p:blipFill rotWithShape="1">
          <a:blip r:embed="rId2">
            <a:extLst>
              <a:ext uri="{28A0092B-C50C-407E-A947-70E740481C1C}">
                <a14:useLocalDpi xmlns:a14="http://schemas.microsoft.com/office/drawing/2010/main" val="0"/>
              </a:ext>
            </a:extLst>
          </a:blip>
          <a:srcRect l="3652" r="21348"/>
          <a:stretch/>
        </p:blipFill>
        <p:spPr>
          <a:xfrm>
            <a:off x="20" y="10"/>
            <a:ext cx="9143979" cy="6857990"/>
          </a:xfrm>
          <a:prstGeom prst="rect">
            <a:avLst/>
          </a:prstGeom>
        </p:spPr>
      </p:pic>
      <p:sp>
        <p:nvSpPr>
          <p:cNvPr id="10"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4512879"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F4839A58-8349-A340-A7AF-27BC833904F8}"/>
              </a:ext>
            </a:extLst>
          </p:cNvPr>
          <p:cNvSpPr>
            <a:spLocks noGrp="1"/>
          </p:cNvSpPr>
          <p:nvPr>
            <p:ph type="title"/>
          </p:nvPr>
        </p:nvSpPr>
        <p:spPr>
          <a:xfrm>
            <a:off x="532086" y="1913950"/>
            <a:ext cx="3153102" cy="1342754"/>
          </a:xfrm>
        </p:spPr>
        <p:txBody>
          <a:bodyPr>
            <a:normAutofit/>
          </a:bodyPr>
          <a:lstStyle/>
          <a:p>
            <a:pPr algn="ctr"/>
            <a:r>
              <a:rPr lang="el-GR" sz="3100" dirty="0"/>
              <a:t>Αγορανόμοι</a:t>
            </a:r>
            <a:endParaRPr lang="en-GR" sz="3100" dirty="0"/>
          </a:p>
        </p:txBody>
      </p:sp>
      <p:cxnSp>
        <p:nvCxnSpPr>
          <p:cNvPr id="12" name="Straight Connector 11">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15288" y="3337139"/>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88236E5-6902-9F4A-92D0-F0712BE4C851}"/>
              </a:ext>
            </a:extLst>
          </p:cNvPr>
          <p:cNvSpPr>
            <a:spLocks noGrp="1"/>
          </p:cNvSpPr>
          <p:nvPr>
            <p:ph idx="1"/>
          </p:nvPr>
        </p:nvSpPr>
        <p:spPr>
          <a:xfrm>
            <a:off x="394137" y="3417573"/>
            <a:ext cx="3444765" cy="2619839"/>
          </a:xfrm>
        </p:spPr>
        <p:txBody>
          <a:bodyPr anchor="ctr">
            <a:normAutofit/>
          </a:bodyPr>
          <a:lstStyle/>
          <a:p>
            <a:r>
              <a:rPr lang="el-GR" sz="1600" dirty="0"/>
              <a:t>Ήταν υπεύθυνοι για τη διοργάνωση των δημόσιων αγώνων (</a:t>
            </a:r>
            <a:r>
              <a:rPr lang="fr-FR" sz="1600" i="1" dirty="0" err="1"/>
              <a:t>ludi</a:t>
            </a:r>
            <a:r>
              <a:rPr lang="fr-FR" sz="1600" i="1" dirty="0"/>
              <a:t> Romani</a:t>
            </a:r>
            <a:r>
              <a:rPr lang="el-GR" sz="1600" dirty="0"/>
              <a:t>) </a:t>
            </a:r>
            <a:endParaRPr lang="en-US" sz="1600" dirty="0"/>
          </a:p>
          <a:p>
            <a:r>
              <a:rPr lang="el-GR" sz="1600" dirty="0"/>
              <a:t>= διαχειριστικές ικανότητες </a:t>
            </a:r>
            <a:endParaRPr lang="en-US" sz="1600" dirty="0"/>
          </a:p>
          <a:p>
            <a:r>
              <a:rPr lang="el-GR" sz="1600" dirty="0"/>
              <a:t>&amp; προσωπική οικονομική συμβολή.</a:t>
            </a:r>
          </a:p>
          <a:p>
            <a:endParaRPr lang="en-GR" sz="1600" dirty="0"/>
          </a:p>
        </p:txBody>
      </p:sp>
    </p:spTree>
    <p:extLst>
      <p:ext uri="{BB962C8B-B14F-4D97-AF65-F5344CB8AC3E}">
        <p14:creationId xmlns:p14="http://schemas.microsoft.com/office/powerpoint/2010/main" val="24605012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1490" y="365125"/>
            <a:ext cx="3840085" cy="1692794"/>
          </a:xfrm>
        </p:spPr>
        <p:txBody>
          <a:bodyPr>
            <a:normAutofit/>
          </a:bodyPr>
          <a:lstStyle/>
          <a:p>
            <a:r>
              <a:rPr lang="el-GR" b="1" dirty="0"/>
              <a:t>Ταμίες (</a:t>
            </a:r>
            <a:r>
              <a:rPr lang="el-GR" b="1" dirty="0" err="1"/>
              <a:t>Quaestor</a:t>
            </a:r>
            <a:r>
              <a:rPr lang="fr-FR" b="1" dirty="0"/>
              <a:t>es</a:t>
            </a:r>
            <a:r>
              <a:rPr lang="el-GR" b="1" dirty="0"/>
              <a:t>) </a:t>
            </a:r>
            <a:endParaRPr lang="en-US" dirty="0"/>
          </a:p>
        </p:txBody>
      </p:sp>
      <p:cxnSp>
        <p:nvCxnSpPr>
          <p:cNvPr id="10" name="Straight Arrow Connector 9">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91490" y="2575034"/>
            <a:ext cx="3840085" cy="3462228"/>
          </a:xfrm>
        </p:spPr>
        <p:txBody>
          <a:bodyPr>
            <a:normAutofit/>
          </a:bodyPr>
          <a:lstStyle/>
          <a:p>
            <a:r>
              <a:rPr lang="el-GR" sz="1600" dirty="0"/>
              <a:t>Αποτελούσαν τους οικονομικούς επιτελείς των Υπάτων.</a:t>
            </a:r>
          </a:p>
          <a:p>
            <a:r>
              <a:rPr lang="el-GR" sz="1600" dirty="0"/>
              <a:t>Διοικητικές ικανότητες: </a:t>
            </a:r>
            <a:endParaRPr lang="en-US" sz="1600" dirty="0"/>
          </a:p>
          <a:p>
            <a:r>
              <a:rPr lang="el-GR" sz="1600" dirty="0"/>
              <a:t>διαχειρίζονται το δημόσιο ταμείο (</a:t>
            </a:r>
            <a:r>
              <a:rPr lang="fr-FR" sz="1600" i="1" dirty="0" err="1"/>
              <a:t>aerarium</a:t>
            </a:r>
            <a:r>
              <a:rPr lang="el-GR" sz="1600" dirty="0"/>
              <a:t>), </a:t>
            </a:r>
            <a:endParaRPr lang="en-US" sz="1600" dirty="0"/>
          </a:p>
          <a:p>
            <a:r>
              <a:rPr lang="el-GR" sz="1600" dirty="0"/>
              <a:t>την είσπραξη των φόρων και λοιπών δημόσιων εσόδων </a:t>
            </a:r>
            <a:endParaRPr lang="en-US" sz="1600" dirty="0"/>
          </a:p>
          <a:p>
            <a:r>
              <a:rPr lang="el-GR" sz="1600" dirty="0"/>
              <a:t>τη χρηματοδότηση των δημόσιων έργων. </a:t>
            </a:r>
          </a:p>
          <a:p>
            <a:r>
              <a:rPr lang="el-GR" sz="1600" dirty="0"/>
              <a:t>Κατά τη διάρκεια εκστρατειών, διαχειρίζονται τα σύνθετα οικονομικά του στρατεύματος, όπως τη μισθοδοσία και τον ανεφοδιασμό του. </a:t>
            </a:r>
          </a:p>
          <a:p>
            <a:endParaRPr lang="el-GR" sz="1600" dirty="0"/>
          </a:p>
          <a:p>
            <a:endParaRPr lang="en-US" sz="1600" dirty="0"/>
          </a:p>
        </p:txBody>
      </p:sp>
      <p:pic>
        <p:nvPicPr>
          <p:cNvPr id="5" name="Picture 4" descr="A close up of a coin&#10;&#10;Description automatically generated">
            <a:extLst>
              <a:ext uri="{FF2B5EF4-FFF2-40B4-BE49-F238E27FC236}">
                <a16:creationId xmlns:a16="http://schemas.microsoft.com/office/drawing/2014/main" id="{0441D6B9-A778-8E47-B1EB-B1D976CC46AC}"/>
              </a:ext>
            </a:extLst>
          </p:cNvPr>
          <p:cNvPicPr>
            <a:picLocks noChangeAspect="1"/>
          </p:cNvPicPr>
          <p:nvPr/>
        </p:nvPicPr>
        <p:blipFill rotWithShape="1">
          <a:blip r:embed="rId2">
            <a:extLst>
              <a:ext uri="{28A0092B-C50C-407E-A947-70E740481C1C}">
                <a14:useLocalDpi xmlns:a14="http://schemas.microsoft.com/office/drawing/2010/main" val="0"/>
              </a:ext>
            </a:extLst>
          </a:blip>
          <a:srcRect l="26741" r="27173" b="-1"/>
          <a:stretch/>
        </p:blipFill>
        <p:spPr>
          <a:xfrm>
            <a:off x="4409136" y="10"/>
            <a:ext cx="4734863"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36028392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2F3-E118-3B44-A3E0-741999371C81}"/>
              </a:ext>
            </a:extLst>
          </p:cNvPr>
          <p:cNvSpPr>
            <a:spLocks noGrp="1"/>
          </p:cNvSpPr>
          <p:nvPr>
            <p:ph type="title"/>
          </p:nvPr>
        </p:nvSpPr>
        <p:spPr>
          <a:xfrm>
            <a:off x="3724072" y="629268"/>
            <a:ext cx="4939868" cy="1286160"/>
          </a:xfrm>
        </p:spPr>
        <p:txBody>
          <a:bodyPr anchor="b">
            <a:normAutofit/>
          </a:bodyPr>
          <a:lstStyle/>
          <a:p>
            <a:r>
              <a:rPr lang="el-GR" dirty="0"/>
              <a:t>Ταμ</a:t>
            </a:r>
            <a:r>
              <a:rPr lang="en-GR" dirty="0"/>
              <a:t>ί</a:t>
            </a:r>
            <a:r>
              <a:rPr lang="el-GR" dirty="0" err="1"/>
              <a:t>ες</a:t>
            </a:r>
            <a:r>
              <a:rPr lang="el-GR" dirty="0"/>
              <a:t> &amp; Δικαιοσύνη</a:t>
            </a:r>
            <a:endParaRPr lang="en-GR"/>
          </a:p>
        </p:txBody>
      </p:sp>
      <p:sp>
        <p:nvSpPr>
          <p:cNvPr id="3" name="Content Placeholder 2">
            <a:extLst>
              <a:ext uri="{FF2B5EF4-FFF2-40B4-BE49-F238E27FC236}">
                <a16:creationId xmlns:a16="http://schemas.microsoft.com/office/drawing/2014/main" id="{1E70BC62-1331-E14E-9FB2-70A042BF9A66}"/>
              </a:ext>
            </a:extLst>
          </p:cNvPr>
          <p:cNvSpPr>
            <a:spLocks noGrp="1"/>
          </p:cNvSpPr>
          <p:nvPr>
            <p:ph idx="1"/>
          </p:nvPr>
        </p:nvSpPr>
        <p:spPr>
          <a:xfrm>
            <a:off x="3724073" y="2438400"/>
            <a:ext cx="4939867" cy="3785419"/>
          </a:xfrm>
        </p:spPr>
        <p:txBody>
          <a:bodyPr>
            <a:normAutofit/>
          </a:bodyPr>
          <a:lstStyle/>
          <a:p>
            <a:r>
              <a:rPr lang="el-GR" sz="1700"/>
              <a:t>Αρχικά συνδράμουν τους Υπάτους στην εποπτεία της ποινικής δικαιοσύνης, επιτελώντας ανακριτικά καθήκοντα. </a:t>
            </a:r>
          </a:p>
          <a:p>
            <a:r>
              <a:rPr lang="el-GR" sz="1700"/>
              <a:t>Στην ύστερη περίοδο της ρωμαϊκής αυτοκρατορίας, το αξίωμα του </a:t>
            </a:r>
            <a:r>
              <a:rPr lang="en-US" sz="1700" i="1"/>
              <a:t>Quaestor</a:t>
            </a:r>
            <a:r>
              <a:rPr lang="el-GR" sz="1700"/>
              <a:t> θα εξελιχθεί στο σημαντικότερο για την απονομή της δικαιοσύνης.</a:t>
            </a:r>
          </a:p>
          <a:p>
            <a:r>
              <a:rPr lang="el-GR" sz="1700"/>
              <a:t>Επί Ιουστινιανού: Κοιαίστωρ ιερού παλατίου = υπουργός δικαιοσύνης.</a:t>
            </a:r>
            <a:endParaRPr lang="en-GR" sz="1700"/>
          </a:p>
        </p:txBody>
      </p:sp>
      <p:pic>
        <p:nvPicPr>
          <p:cNvPr id="5" name="Picture 4" descr="A person posing for the camera&#10;&#10;Description automatically generated">
            <a:extLst>
              <a:ext uri="{FF2B5EF4-FFF2-40B4-BE49-F238E27FC236}">
                <a16:creationId xmlns:a16="http://schemas.microsoft.com/office/drawing/2014/main" id="{BDF4DCA7-201E-8849-A03B-E83E099A50F5}"/>
              </a:ext>
            </a:extLst>
          </p:cNvPr>
          <p:cNvPicPr>
            <a:picLocks noChangeAspect="1"/>
          </p:cNvPicPr>
          <p:nvPr/>
        </p:nvPicPr>
        <p:blipFill rotWithShape="1">
          <a:blip r:embed="rId2">
            <a:extLst>
              <a:ext uri="{28A0092B-C50C-407E-A947-70E740481C1C}">
                <a14:useLocalDpi xmlns:a14="http://schemas.microsoft.com/office/drawing/2010/main" val="0"/>
              </a:ext>
            </a:extLst>
          </a:blip>
          <a:srcRect r="1" b="4824"/>
          <a:stretch/>
        </p:blipFill>
        <p:spPr>
          <a:xfrm>
            <a:off x="20" y="10"/>
            <a:ext cx="3476673"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CD994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45280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9658" y="621792"/>
            <a:ext cx="3886128" cy="5504688"/>
          </a:xfrm>
        </p:spPr>
        <p:txBody>
          <a:bodyPr>
            <a:normAutofit/>
          </a:bodyPr>
          <a:lstStyle/>
          <a:p>
            <a:r>
              <a:rPr lang="el-GR" sz="4200" i="1" dirty="0"/>
              <a:t>Αξιώματα </a:t>
            </a:r>
            <a:r>
              <a:rPr lang="el-GR" sz="4200" i="1" u="sng" dirty="0"/>
              <a:t>εκτός</a:t>
            </a:r>
            <a:r>
              <a:rPr lang="el-GR" sz="4200" i="1" dirty="0"/>
              <a:t> </a:t>
            </a:r>
            <a:r>
              <a:rPr lang="fr-FR" sz="4200" dirty="0"/>
              <a:t>cursus </a:t>
            </a:r>
            <a:r>
              <a:rPr lang="fr-FR" sz="4200" dirty="0" err="1"/>
              <a:t>honorum</a:t>
            </a:r>
            <a:r>
              <a:rPr lang="el-GR" sz="4200" dirty="0"/>
              <a:t> </a:t>
            </a:r>
            <a:endParaRPr lang="en-US" sz="4200" dirty="0"/>
          </a:p>
        </p:txBody>
      </p:sp>
      <p:sp>
        <p:nvSpPr>
          <p:cNvPr id="9" name="Rectangle 8">
            <a:extLst>
              <a:ext uri="{FF2B5EF4-FFF2-40B4-BE49-F238E27FC236}">
                <a16:creationId xmlns:a16="http://schemas.microsoft.com/office/drawing/2014/main" id="{2F56F8EA-3356-4455-9899-320874F6E4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4593" cy="6858000"/>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DD234DE7-8294-4F0C-9315-E0C3DB8150EB}"/>
              </a:ext>
            </a:extLst>
          </p:cNvPr>
          <p:cNvGraphicFramePr>
            <a:graphicFrameLocks noGrp="1"/>
          </p:cNvGraphicFramePr>
          <p:nvPr>
            <p:ph idx="1"/>
            <p:extLst>
              <p:ext uri="{D42A27DB-BD31-4B8C-83A1-F6EECF244321}">
                <p14:modId xmlns:p14="http://schemas.microsoft.com/office/powerpoint/2010/main" val="2418253975"/>
              </p:ext>
            </p:extLst>
          </p:nvPr>
        </p:nvGraphicFramePr>
        <p:xfrm>
          <a:off x="4574286" y="621792"/>
          <a:ext cx="394335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132464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758" y="327025"/>
            <a:ext cx="3993358" cy="1630363"/>
          </a:xfrm>
        </p:spPr>
        <p:txBody>
          <a:bodyPr anchor="b">
            <a:normAutofit/>
          </a:bodyPr>
          <a:lstStyle/>
          <a:p>
            <a:r>
              <a:rPr lang="en-US" sz="3100" b="1" dirty="0"/>
              <a:t>10 </a:t>
            </a:r>
            <a:r>
              <a:rPr lang="el-GR" sz="3100" b="1" dirty="0"/>
              <a:t>Δήμαρχοι </a:t>
            </a:r>
            <a:br>
              <a:rPr lang="en-US" sz="3100" b="1" dirty="0"/>
            </a:br>
            <a:r>
              <a:rPr lang="el-GR" sz="3100" b="1" dirty="0"/>
              <a:t>(</a:t>
            </a:r>
            <a:r>
              <a:rPr lang="el-GR" sz="3100" b="1" dirty="0" err="1"/>
              <a:t>Tribun</a:t>
            </a:r>
            <a:r>
              <a:rPr lang="fr-FR" sz="3100" b="1" dirty="0"/>
              <a:t>i</a:t>
            </a:r>
            <a:r>
              <a:rPr lang="el-GR" sz="3100" b="1" dirty="0"/>
              <a:t> </a:t>
            </a:r>
            <a:r>
              <a:rPr lang="el-GR" sz="3100" b="1" dirty="0" err="1"/>
              <a:t>Plebis</a:t>
            </a:r>
            <a:r>
              <a:rPr lang="el-GR" sz="3100" b="1" dirty="0"/>
              <a:t>) </a:t>
            </a:r>
            <a:endParaRPr lang="en-US" sz="3100" dirty="0"/>
          </a:p>
        </p:txBody>
      </p:sp>
      <p:sp>
        <p:nvSpPr>
          <p:cNvPr id="3" name="Content Placeholder 2"/>
          <p:cNvSpPr>
            <a:spLocks noGrp="1"/>
          </p:cNvSpPr>
          <p:nvPr>
            <p:ph idx="1"/>
          </p:nvPr>
        </p:nvSpPr>
        <p:spPr>
          <a:xfrm>
            <a:off x="360759" y="2286001"/>
            <a:ext cx="3993357" cy="3919538"/>
          </a:xfrm>
        </p:spPr>
        <p:txBody>
          <a:bodyPr anchor="t">
            <a:normAutofit/>
          </a:bodyPr>
          <a:lstStyle/>
          <a:p>
            <a:r>
              <a:rPr lang="el-GR" sz="1600" dirty="0"/>
              <a:t>Δέκα δήμαρχοι. </a:t>
            </a:r>
          </a:p>
          <a:p>
            <a:r>
              <a:rPr lang="el-GR" sz="1600" dirty="0"/>
              <a:t>Πληβείοι μόνον.</a:t>
            </a:r>
          </a:p>
          <a:p>
            <a:r>
              <a:rPr lang="el-GR" sz="1600" dirty="0"/>
              <a:t>494 π.Χ.: από τις σημαντικότερες κατακτήσεις της διαμάχης των τάξεων. </a:t>
            </a:r>
          </a:p>
        </p:txBody>
      </p:sp>
      <p:pic>
        <p:nvPicPr>
          <p:cNvPr id="5" name="Picture 4" descr="A picture containing old&#10;&#10;Description automatically generated">
            <a:extLst>
              <a:ext uri="{FF2B5EF4-FFF2-40B4-BE49-F238E27FC236}">
                <a16:creationId xmlns:a16="http://schemas.microsoft.com/office/drawing/2014/main" id="{E516B719-C1E8-C74D-BB1D-ED815D1714AE}"/>
              </a:ext>
            </a:extLst>
          </p:cNvPr>
          <p:cNvPicPr>
            <a:picLocks noChangeAspect="1"/>
          </p:cNvPicPr>
          <p:nvPr/>
        </p:nvPicPr>
        <p:blipFill rotWithShape="1">
          <a:blip r:embed="rId3">
            <a:extLst>
              <a:ext uri="{28A0092B-C50C-407E-A947-70E740481C1C}">
                <a14:useLocalDpi xmlns:a14="http://schemas.microsoft.com/office/drawing/2010/main" val="0"/>
              </a:ext>
            </a:extLst>
          </a:blip>
          <a:srcRect t="7988" r="-1" b="23362"/>
          <a:stretch/>
        </p:blipFill>
        <p:spPr>
          <a:xfrm>
            <a:off x="4474766" y="1"/>
            <a:ext cx="4669234" cy="6856412"/>
          </a:xfrm>
          <a:custGeom>
            <a:avLst/>
            <a:gdLst/>
            <a:ahLst/>
            <a:cxnLst/>
            <a:rect l="l" t="t" r="r" b="b"/>
            <a:pathLst>
              <a:path w="5620032" h="6856412">
                <a:moveTo>
                  <a:pt x="13187" y="0"/>
                </a:moveTo>
                <a:lnTo>
                  <a:pt x="5620032" y="0"/>
                </a:lnTo>
                <a:lnTo>
                  <a:pt x="5620032" y="6856412"/>
                </a:lnTo>
                <a:lnTo>
                  <a:pt x="0" y="6856412"/>
                </a:lnTo>
                <a:lnTo>
                  <a:pt x="64318" y="6298274"/>
                </a:lnTo>
                <a:cubicBezTo>
                  <a:pt x="203221" y="4970220"/>
                  <a:pt x="240510" y="3632077"/>
                  <a:pt x="97152" y="2276000"/>
                </a:cubicBezTo>
                <a:cubicBezTo>
                  <a:pt x="35713" y="1694824"/>
                  <a:pt x="7455" y="1116942"/>
                  <a:pt x="6154" y="541737"/>
                </a:cubicBezTo>
                <a:close/>
              </a:path>
            </a:pathLst>
          </a:custGeom>
        </p:spPr>
      </p:pic>
    </p:spTree>
    <p:extLst>
      <p:ext uri="{BB962C8B-B14F-4D97-AF65-F5344CB8AC3E}">
        <p14:creationId xmlns:p14="http://schemas.microsoft.com/office/powerpoint/2010/main" val="30071854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TRIBUNICIA POTESTAS</a:t>
            </a:r>
          </a:p>
        </p:txBody>
      </p:sp>
      <p:sp>
        <p:nvSpPr>
          <p:cNvPr id="3" name="Content Placeholder 2"/>
          <p:cNvSpPr>
            <a:spLocks noGrp="1"/>
          </p:cNvSpPr>
          <p:nvPr>
            <p:ph idx="1"/>
          </p:nvPr>
        </p:nvSpPr>
        <p:spPr/>
        <p:txBody>
          <a:bodyPr>
            <a:normAutofit lnSpcReduction="10000"/>
          </a:bodyPr>
          <a:lstStyle/>
          <a:p>
            <a:r>
              <a:rPr lang="en-US" dirty="0"/>
              <a:t>H </a:t>
            </a:r>
            <a:r>
              <a:rPr lang="en-US" dirty="0" err="1"/>
              <a:t>tribunicia</a:t>
            </a:r>
            <a:r>
              <a:rPr lang="en-US" dirty="0"/>
              <a:t> </a:t>
            </a:r>
            <a:r>
              <a:rPr lang="en-US" dirty="0" err="1"/>
              <a:t>potestas</a:t>
            </a:r>
            <a:r>
              <a:rPr lang="en-US" dirty="0"/>
              <a:t> </a:t>
            </a:r>
            <a:r>
              <a:rPr lang="el-GR" dirty="0"/>
              <a:t>εκδηλώνεται στον δημόσιο χώρο όπως και η υπατική κυριαρχία,</a:t>
            </a:r>
          </a:p>
          <a:p>
            <a:r>
              <a:rPr lang="el-GR" dirty="0"/>
              <a:t>Η </a:t>
            </a:r>
            <a:r>
              <a:rPr lang="en-US" dirty="0"/>
              <a:t>ratio </a:t>
            </a:r>
            <a:r>
              <a:rPr lang="el-GR" dirty="0"/>
              <a:t>της δημιουργίας της βρίσκεται σε μια σύγκρουση: δημιουργήθηκε με την προοπτική της </a:t>
            </a:r>
            <a:r>
              <a:rPr lang="el-GR" u="sng" dirty="0"/>
              <a:t>ιδιωτικής</a:t>
            </a:r>
            <a:r>
              <a:rPr lang="el-GR" dirty="0"/>
              <a:t> προστασίας μιας </a:t>
            </a:r>
            <a:r>
              <a:rPr lang="el-GR" u="sng" dirty="0"/>
              <a:t>ομάδας</a:t>
            </a:r>
            <a:r>
              <a:rPr lang="el-GR" dirty="0"/>
              <a:t> πολιτών, των πληβείων, έναντι της κυριαρχικής άσκησης της δημόσιας εξουσίας του υπάτου. </a:t>
            </a:r>
          </a:p>
          <a:p>
            <a:r>
              <a:rPr lang="el-GR" dirty="0"/>
              <a:t>Ο επίσημος καταστατικός όρκος έδωσε στους δημάρχους </a:t>
            </a:r>
            <a:r>
              <a:rPr lang="el-GR" b="1" dirty="0">
                <a:solidFill>
                  <a:srgbClr val="FF6600"/>
                </a:solidFill>
              </a:rPr>
              <a:t>χαρακτήρα ιερό και απαραβίαστο (</a:t>
            </a:r>
            <a:r>
              <a:rPr lang="fr-CA" b="1" dirty="0" err="1">
                <a:solidFill>
                  <a:srgbClr val="FF6600"/>
                </a:solidFill>
              </a:rPr>
              <a:t>sacrosanctitas</a:t>
            </a:r>
            <a:r>
              <a:rPr lang="fr-CA" b="1" dirty="0">
                <a:solidFill>
                  <a:srgbClr val="FF6600"/>
                </a:solidFill>
              </a:rPr>
              <a:t>)</a:t>
            </a:r>
            <a:r>
              <a:rPr lang="el-GR" dirty="0"/>
              <a:t>: αυτό σημαίνει ότι κανείς δεν έχει δικαίωμα να προσβάλει τον δήμαρχο ή αυτούς που έχει υπό την προστασία του με οποιονδήποτε τρόπο, έργω ή λόγω. </a:t>
            </a:r>
          </a:p>
          <a:p>
            <a:r>
              <a:rPr lang="el-GR" dirty="0"/>
              <a:t>Από τον 3</a:t>
            </a:r>
            <a:r>
              <a:rPr lang="el-GR" baseline="30000" dirty="0"/>
              <a:t>ο</a:t>
            </a:r>
            <a:r>
              <a:rPr lang="el-GR" dirty="0"/>
              <a:t> αι. π.Χ.  μπορούν να συγκαλούν τη Σύγκλητο και να εισηγούνται την ψήφιση </a:t>
            </a:r>
            <a:r>
              <a:rPr lang="en-GB" dirty="0" err="1"/>
              <a:t>senatus</a:t>
            </a:r>
            <a:r>
              <a:rPr lang="en-GB" dirty="0"/>
              <a:t> </a:t>
            </a:r>
            <a:r>
              <a:rPr lang="en-GB" dirty="0" err="1"/>
              <a:t>consulta</a:t>
            </a:r>
            <a:r>
              <a:rPr lang="en-GB" dirty="0"/>
              <a:t>. </a:t>
            </a:r>
            <a:endParaRPr lang="el-GR" dirty="0"/>
          </a:p>
          <a:p>
            <a:r>
              <a:rPr lang="el-GR" dirty="0"/>
              <a:t>Δεν θεωρούνται άρχοντες (</a:t>
            </a:r>
            <a:r>
              <a:rPr lang="en-GB" dirty="0" err="1"/>
              <a:t>magistrati</a:t>
            </a:r>
            <a:r>
              <a:rPr lang="en-GB" dirty="0"/>
              <a:t>)</a:t>
            </a:r>
            <a:r>
              <a:rPr lang="el-GR" dirty="0"/>
              <a:t>, γιατί εκλέγονται μόνον από τους πληβείους και όχι από όλο το Ρωμαϊκό λαό. </a:t>
            </a:r>
            <a:endParaRPr lang="en-US" dirty="0"/>
          </a:p>
          <a:p>
            <a:endParaRPr lang="en-US" dirty="0"/>
          </a:p>
          <a:p>
            <a:endParaRPr lang="el-GR" dirty="0"/>
          </a:p>
          <a:p>
            <a:endParaRPr lang="en-US" dirty="0"/>
          </a:p>
        </p:txBody>
      </p:sp>
    </p:spTree>
    <p:extLst>
      <p:ext uri="{BB962C8B-B14F-4D97-AF65-F5344CB8AC3E}">
        <p14:creationId xmlns:p14="http://schemas.microsoft.com/office/powerpoint/2010/main" val="21267018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Lex</a:t>
            </a:r>
            <a:r>
              <a:rPr lang="en-US" dirty="0"/>
              <a:t> </a:t>
            </a:r>
            <a:r>
              <a:rPr lang="en-US" dirty="0" err="1"/>
              <a:t>Icilia</a:t>
            </a:r>
            <a:r>
              <a:rPr lang="en-US" dirty="0"/>
              <a:t> de </a:t>
            </a:r>
            <a:r>
              <a:rPr lang="en-US" dirty="0" err="1"/>
              <a:t>Tribunis</a:t>
            </a:r>
            <a:r>
              <a:rPr lang="en-US" dirty="0"/>
              <a:t> </a:t>
            </a:r>
            <a:r>
              <a:rPr lang="en-US" dirty="0" err="1"/>
              <a:t>Plebis</a:t>
            </a:r>
            <a:r>
              <a:rPr lang="el-GR" dirty="0"/>
              <a:t> </a:t>
            </a:r>
            <a:endParaRPr lang="en-US" dirty="0"/>
          </a:p>
        </p:txBody>
      </p:sp>
      <p:sp>
        <p:nvSpPr>
          <p:cNvPr id="3" name="Content Placeholder 2"/>
          <p:cNvSpPr>
            <a:spLocks noGrp="1"/>
          </p:cNvSpPr>
          <p:nvPr>
            <p:ph idx="1"/>
          </p:nvPr>
        </p:nvSpPr>
        <p:spPr/>
        <p:txBody>
          <a:bodyPr/>
          <a:lstStyle/>
          <a:p>
            <a:r>
              <a:rPr lang="el-GR" dirty="0"/>
              <a:t>492: Επιβεβαιώνει την </a:t>
            </a:r>
            <a:r>
              <a:rPr lang="fr-CA" dirty="0" err="1"/>
              <a:t>sacrosanctitas</a:t>
            </a:r>
            <a:r>
              <a:rPr lang="fr-CA" dirty="0"/>
              <a:t> </a:t>
            </a:r>
            <a:r>
              <a:rPr lang="el-GR" dirty="0"/>
              <a:t>των Δημάρχων. </a:t>
            </a:r>
            <a:endParaRPr lang="fr-CA" dirty="0"/>
          </a:p>
          <a:p>
            <a:r>
              <a:rPr lang="el-GR" dirty="0"/>
              <a:t>Επιβάλλει πρόστιμα σε όσους διακόπτουν τους Δημάρχους όταν μιλούν στη συνέλευση των πολιτών. </a:t>
            </a:r>
            <a:endParaRPr lang="fr-CA" dirty="0"/>
          </a:p>
          <a:p>
            <a:r>
              <a:rPr lang="el-GR" dirty="0"/>
              <a:t>Αν τα πρόστιμα δεν καταβληθούν ο παραβάτης τιμωρείται με θάνατο και δήμευση περιουσίας (Διον. 7.17).</a:t>
            </a:r>
          </a:p>
          <a:p>
            <a:endParaRPr lang="en-US" dirty="0"/>
          </a:p>
        </p:txBody>
      </p:sp>
    </p:spTree>
    <p:extLst>
      <p:ext uri="{BB962C8B-B14F-4D97-AF65-F5344CB8AC3E}">
        <p14:creationId xmlns:p14="http://schemas.microsoft.com/office/powerpoint/2010/main" val="33654849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62542EEC-4F7C-4AE2-933E-EAC8EB3FA3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72DD43-A1E4-EF40-B34C-516B3CCCE950}"/>
              </a:ext>
            </a:extLst>
          </p:cNvPr>
          <p:cNvSpPr>
            <a:spLocks noGrp="1"/>
          </p:cNvSpPr>
          <p:nvPr>
            <p:ph type="title"/>
          </p:nvPr>
        </p:nvSpPr>
        <p:spPr>
          <a:xfrm>
            <a:off x="5281392" y="3113415"/>
            <a:ext cx="3027250" cy="2387600"/>
          </a:xfrm>
        </p:spPr>
        <p:txBody>
          <a:bodyPr vert="horz" lIns="91440" tIns="45720" rIns="91440" bIns="45720" rtlCol="0" anchor="t">
            <a:normAutofit/>
          </a:bodyPr>
          <a:lstStyle/>
          <a:p>
            <a:pPr defTabSz="914400"/>
            <a:r>
              <a:rPr lang="en-US" sz="4700"/>
              <a:t>Cursus honorum</a:t>
            </a:r>
          </a:p>
        </p:txBody>
      </p:sp>
      <p:sp>
        <p:nvSpPr>
          <p:cNvPr id="23" name="Rectangle 22">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120747"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618" y="391886"/>
            <a:ext cx="4507024"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descr="Diagram&#10;&#10;Description automatically generated">
            <a:extLst>
              <a:ext uri="{FF2B5EF4-FFF2-40B4-BE49-F238E27FC236}">
                <a16:creationId xmlns:a16="http://schemas.microsoft.com/office/drawing/2014/main" id="{55C9F3C4-37EC-1C4D-BA27-B1A1539CF8D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0751" r="1352"/>
          <a:stretch/>
        </p:blipFill>
        <p:spPr>
          <a:xfrm>
            <a:off x="550130" y="666728"/>
            <a:ext cx="4152001" cy="5465791"/>
          </a:xfrm>
          <a:prstGeom prst="rect">
            <a:avLst/>
          </a:prstGeom>
        </p:spPr>
      </p:pic>
      <p:grpSp>
        <p:nvGrpSpPr>
          <p:cNvPr id="27" name="Group 26">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95358" y="3154317"/>
            <a:ext cx="548639" cy="673460"/>
            <a:chOff x="3940602" y="308034"/>
            <a:chExt cx="2116791" cy="3428999"/>
          </a:xfrm>
          <a:solidFill>
            <a:schemeClr val="accent4"/>
          </a:solidFill>
        </p:grpSpPr>
        <p:sp>
          <p:nvSpPr>
            <p:cNvPr id="28" name="Rectangle 27">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650019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9">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42170" y="856180"/>
            <a:ext cx="3420438" cy="1128068"/>
          </a:xfrm>
        </p:spPr>
        <p:txBody>
          <a:bodyPr anchor="ctr">
            <a:normAutofit/>
          </a:bodyPr>
          <a:lstStyle/>
          <a:p>
            <a:r>
              <a:rPr lang="fr-FR" sz="3500" b="1" u="sng" dirty="0"/>
              <a:t>SACROSANCTITAS</a:t>
            </a:r>
            <a:br>
              <a:rPr lang="el-GR" sz="3500" dirty="0"/>
            </a:br>
            <a:endParaRPr lang="en-US" sz="3500" dirty="0"/>
          </a:p>
        </p:txBody>
      </p:sp>
      <p:grpSp>
        <p:nvGrpSpPr>
          <p:cNvPr id="21" name="Group 1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266396" cy="673460"/>
            <a:chOff x="0" y="823811"/>
            <a:chExt cx="355196" cy="673460"/>
          </a:xfrm>
        </p:grpSpPr>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1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8813" y="2090569"/>
            <a:ext cx="32232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43039" y="2330505"/>
            <a:ext cx="3419569" cy="3979585"/>
          </a:xfrm>
        </p:spPr>
        <p:txBody>
          <a:bodyPr anchor="ctr">
            <a:normAutofit/>
          </a:bodyPr>
          <a:lstStyle/>
          <a:p>
            <a:r>
              <a:rPr lang="el-GR" sz="1400"/>
              <a:t>Το πρόσωπο των Δημάρχων θεωρείτο ιερό και απαραβίαστο (</a:t>
            </a:r>
            <a:r>
              <a:rPr lang="fr-FR" sz="1400" i="1"/>
              <a:t>sacrosanctitas</a:t>
            </a:r>
            <a:r>
              <a:rPr lang="el-GR" sz="1400"/>
              <a:t>). </a:t>
            </a:r>
          </a:p>
          <a:p>
            <a:r>
              <a:rPr lang="el-GR" sz="1400"/>
              <a:t>Απαγορευόταν αυστηρά κάθε μορφή βίας σε βάρος τους από οιονδήποτε (πολίτη ή άρχοντα) όπως και η σύλληψή τους. </a:t>
            </a:r>
          </a:p>
          <a:p>
            <a:r>
              <a:rPr lang="el-GR" sz="1400"/>
              <a:t>Το να χτυπήσεις Δήμαρχο συνιστούσε πολιτικό και θρησκευτικό αδίκημα στρεφόμενο κατά όλης της </a:t>
            </a:r>
            <a:r>
              <a:rPr lang="fr-FR" sz="1400" i="1"/>
              <a:t>plebs</a:t>
            </a:r>
            <a:r>
              <a:rPr lang="fr-FR" sz="1400"/>
              <a:t>,</a:t>
            </a:r>
            <a:r>
              <a:rPr lang="el-GR" sz="1400"/>
              <a:t> που καθιστούσε τον δράστη αυτομάτως ανόσιο (</a:t>
            </a:r>
            <a:r>
              <a:rPr lang="fr-FR" sz="1400" i="1"/>
              <a:t>sacer</a:t>
            </a:r>
            <a:r>
              <a:rPr lang="el-GR" sz="1400"/>
              <a:t>), δηλαδή "εκτός νόμου", κάτι που συνεπαγόταν ότι οιοσδήποτε μπορούσε να τον θανατωθεί ατιμωρητί, χωρίς να παραπεμφθεί σε δίκη. </a:t>
            </a:r>
            <a:endParaRPr lang="en-US" sz="1400"/>
          </a:p>
        </p:txBody>
      </p:sp>
      <p:sp>
        <p:nvSpPr>
          <p:cNvPr id="18" name="Rectangle 1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357" y="513853"/>
            <a:ext cx="4507025"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in a room&#10;&#10;Description automatically generated">
            <a:extLst>
              <a:ext uri="{FF2B5EF4-FFF2-40B4-BE49-F238E27FC236}">
                <a16:creationId xmlns:a16="http://schemas.microsoft.com/office/drawing/2014/main" id="{8686BCBF-79C9-8E4B-B6A8-3188BBF955CA}"/>
              </a:ext>
            </a:extLst>
          </p:cNvPr>
          <p:cNvPicPr>
            <a:picLocks noChangeAspect="1"/>
          </p:cNvPicPr>
          <p:nvPr/>
        </p:nvPicPr>
        <p:blipFill rotWithShape="1">
          <a:blip r:embed="rId2">
            <a:extLst>
              <a:ext uri="{28A0092B-C50C-407E-A947-70E740481C1C}">
                <a14:useLocalDpi xmlns:a14="http://schemas.microsoft.com/office/drawing/2010/main" val="0"/>
              </a:ext>
            </a:extLst>
          </a:blip>
          <a:srcRect l="29300" r="19250" b="1"/>
          <a:stretch/>
        </p:blipFill>
        <p:spPr>
          <a:xfrm>
            <a:off x="4483341" y="799352"/>
            <a:ext cx="4069057" cy="5259296"/>
          </a:xfrm>
          <a:prstGeom prst="rect">
            <a:avLst/>
          </a:prstGeom>
        </p:spPr>
      </p:pic>
    </p:spTree>
    <p:extLst>
      <p:ext uri="{BB962C8B-B14F-4D97-AF65-F5344CB8AC3E}">
        <p14:creationId xmlns:p14="http://schemas.microsoft.com/office/powerpoint/2010/main" val="3498765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Ιερό και απαραβίαστο (</a:t>
            </a:r>
            <a:r>
              <a:rPr lang="fr-CA" dirty="0" err="1"/>
              <a:t>sacrosanctitas</a:t>
            </a:r>
            <a:r>
              <a:rPr lang="fr-CA" dirty="0"/>
              <a:t>)</a:t>
            </a:r>
            <a:r>
              <a:rPr lang="el-GR" dirty="0"/>
              <a:t> Δημάρχων</a:t>
            </a:r>
            <a:endParaRPr lang="en-US" dirty="0"/>
          </a:p>
        </p:txBody>
      </p:sp>
      <p:sp>
        <p:nvSpPr>
          <p:cNvPr id="3" name="Content Placeholder 2"/>
          <p:cNvSpPr>
            <a:spLocks noGrp="1"/>
          </p:cNvSpPr>
          <p:nvPr>
            <p:ph idx="1"/>
          </p:nvPr>
        </p:nvSpPr>
        <p:spPr/>
        <p:txBody>
          <a:bodyPr>
            <a:normAutofit/>
          </a:bodyPr>
          <a:lstStyle/>
          <a:p>
            <a:r>
              <a:rPr lang="el-GR" dirty="0"/>
              <a:t>Απόλυτη προστασία του προσώπου της από κάθε μορφής επίθεση. </a:t>
            </a:r>
          </a:p>
          <a:p>
            <a:r>
              <a:rPr lang="el-GR" dirty="0"/>
              <a:t>Όποιος το παραβεί, θεωρείται αυτοδικαίως επάρατος (</a:t>
            </a:r>
            <a:r>
              <a:rPr lang="fr-CA" b="1" dirty="0" err="1">
                <a:solidFill>
                  <a:srgbClr val="FF6600"/>
                </a:solidFill>
              </a:rPr>
              <a:t>sacer</a:t>
            </a:r>
            <a:r>
              <a:rPr lang="fr-CA" dirty="0"/>
              <a:t>) </a:t>
            </a:r>
            <a:r>
              <a:rPr lang="el-GR" dirty="0"/>
              <a:t>και αφιερωμένος στις υποχθόνιες θεότητες.</a:t>
            </a:r>
            <a:endParaRPr lang="fr-CA" dirty="0"/>
          </a:p>
          <a:p>
            <a:r>
              <a:rPr lang="en-GB" dirty="0"/>
              <a:t> </a:t>
            </a:r>
            <a:r>
              <a:rPr lang="el-GR" dirty="0"/>
              <a:t>Γεγονός που ισοδυναμεί με την άρση οποιασδήποτε προστασίας του προσώπου του. </a:t>
            </a:r>
            <a:endParaRPr lang="fr-CA" dirty="0"/>
          </a:p>
          <a:p>
            <a:r>
              <a:rPr lang="el-GR" dirty="0"/>
              <a:t>Είναι προορισμένος να θανατωθεί δίχως δίκη, με κατακρημνισμό από τον Ταρπήιο βράχο</a:t>
            </a:r>
            <a:r>
              <a:rPr lang="fr-CA" dirty="0"/>
              <a:t>.</a:t>
            </a:r>
            <a:r>
              <a:rPr lang="el-GR" dirty="0"/>
              <a:t> </a:t>
            </a:r>
            <a:endParaRPr lang="fr-CA" dirty="0"/>
          </a:p>
          <a:p>
            <a:r>
              <a:rPr lang="fr-CA" dirty="0"/>
              <a:t>O </a:t>
            </a:r>
            <a:r>
              <a:rPr lang="el-GR" dirty="0"/>
              <a:t>θάνατός του θα παραμείνει ατιμώρητος τόσο ως προς το θείο όσο και ως προς το ανθρώπινο δίκαιο. </a:t>
            </a:r>
            <a:endParaRPr lang="fr-CA" dirty="0"/>
          </a:p>
          <a:p>
            <a:r>
              <a:rPr lang="fr-CA" dirty="0"/>
              <a:t>= </a:t>
            </a:r>
            <a:r>
              <a:rPr lang="el-GR" dirty="0"/>
              <a:t>Τεράστια εξουσία Δημάρχων, μοναδικότητα αξιώματος στον αρχαίο κόσμο.</a:t>
            </a:r>
          </a:p>
          <a:p>
            <a:r>
              <a:rPr lang="el-GR" dirty="0"/>
              <a:t>Παρέχει αποτελεσματικότητα στην εξουσία του. </a:t>
            </a:r>
            <a:endParaRPr lang="en-US" dirty="0"/>
          </a:p>
        </p:txBody>
      </p:sp>
    </p:spTree>
    <p:extLst>
      <p:ext uri="{BB962C8B-B14F-4D97-AF65-F5344CB8AC3E}">
        <p14:creationId xmlns:p14="http://schemas.microsoft.com/office/powerpoint/2010/main" val="1072005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Ταρπείιος βράχος, </a:t>
            </a:r>
            <a:r>
              <a:rPr lang="en-GB" dirty="0"/>
              <a:t>Forum </a:t>
            </a:r>
            <a:r>
              <a:rPr lang="en-GB" dirty="0" err="1"/>
              <a:t>Romanum</a:t>
            </a:r>
            <a:r>
              <a:rPr lang="en-GB" dirty="0"/>
              <a:t>, </a:t>
            </a:r>
            <a:r>
              <a:rPr lang="el-GR" dirty="0"/>
              <a:t>Παλατίνος λόφος</a:t>
            </a:r>
            <a:endParaRPr lang="en-US" dirty="0"/>
          </a:p>
        </p:txBody>
      </p:sp>
      <p:pic>
        <p:nvPicPr>
          <p:cNvPr id="4" name="Content Placeholder 3"/>
          <p:cNvPicPr>
            <a:picLocks noGrp="1" noChangeAspect="1"/>
          </p:cNvPicPr>
          <p:nvPr>
            <p:ph idx="1"/>
          </p:nvPr>
        </p:nvPicPr>
        <p:blipFill>
          <a:blip r:embed="rId2"/>
          <a:srcRect t="10494" b="10494"/>
          <a:stretch>
            <a:fillRect/>
          </a:stretch>
        </p:blipFill>
        <p:spPr/>
      </p:pic>
    </p:spTree>
    <p:extLst>
      <p:ext uri="{BB962C8B-B14F-4D97-AF65-F5344CB8AC3E}">
        <p14:creationId xmlns:p14="http://schemas.microsoft.com/office/powerpoint/2010/main" val="41185574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PROVOCATIO AD POPULUM</a:t>
            </a:r>
          </a:p>
        </p:txBody>
      </p:sp>
      <p:sp>
        <p:nvSpPr>
          <p:cNvPr id="3" name="Content Placeholder 2"/>
          <p:cNvSpPr>
            <a:spLocks noGrp="1"/>
          </p:cNvSpPr>
          <p:nvPr>
            <p:ph idx="1"/>
          </p:nvPr>
        </p:nvSpPr>
        <p:spPr/>
        <p:txBody>
          <a:bodyPr>
            <a:normAutofit/>
          </a:bodyPr>
          <a:lstStyle/>
          <a:p>
            <a:r>
              <a:rPr lang="el-GR" dirty="0"/>
              <a:t>Δικαίωμα </a:t>
            </a:r>
            <a:r>
              <a:rPr lang="en-US" dirty="0"/>
              <a:t>κάθε </a:t>
            </a:r>
            <a:r>
              <a:rPr lang="en-US" dirty="0" err="1"/>
              <a:t>Ρωμ</a:t>
            </a:r>
            <a:r>
              <a:rPr lang="en-US" dirty="0"/>
              <a:t>αίου π</a:t>
            </a:r>
            <a:r>
              <a:rPr lang="en-US" dirty="0" err="1"/>
              <a:t>ολίτη</a:t>
            </a:r>
            <a:r>
              <a:rPr lang="en-US" dirty="0"/>
              <a:t> </a:t>
            </a:r>
            <a:r>
              <a:rPr lang="el-GR" dirty="0"/>
              <a:t>(</a:t>
            </a:r>
            <a:r>
              <a:rPr lang="fr-CA" dirty="0" err="1">
                <a:solidFill>
                  <a:srgbClr val="FF0000"/>
                </a:solidFill>
              </a:rPr>
              <a:t>ius</a:t>
            </a:r>
            <a:r>
              <a:rPr lang="fr-CA" dirty="0">
                <a:solidFill>
                  <a:srgbClr val="FF0000"/>
                </a:solidFill>
              </a:rPr>
              <a:t> </a:t>
            </a:r>
            <a:r>
              <a:rPr lang="fr-CA" dirty="0" err="1">
                <a:solidFill>
                  <a:srgbClr val="FF0000"/>
                </a:solidFill>
              </a:rPr>
              <a:t>provocationis</a:t>
            </a:r>
            <a:r>
              <a:rPr lang="fr-CA" dirty="0"/>
              <a:t>) </a:t>
            </a:r>
            <a:r>
              <a:rPr lang="en-US" dirty="0"/>
              <a:t>να α</a:t>
            </a:r>
            <a:r>
              <a:rPr lang="en-US" dirty="0" err="1"/>
              <a:t>μφισ</a:t>
            </a:r>
            <a:r>
              <a:rPr lang="en-US" dirty="0"/>
              <a:t>β</a:t>
            </a:r>
            <a:r>
              <a:rPr lang="en-US" dirty="0" err="1"/>
              <a:t>ητήσει</a:t>
            </a:r>
            <a:r>
              <a:rPr lang="en-US" dirty="0"/>
              <a:t> τη</a:t>
            </a:r>
            <a:r>
              <a:rPr lang="el-GR" dirty="0"/>
              <a:t>ν εξουσία καταστολής (</a:t>
            </a:r>
            <a:r>
              <a:rPr lang="fr-CA" dirty="0" err="1">
                <a:solidFill>
                  <a:srgbClr val="FF0000"/>
                </a:solidFill>
              </a:rPr>
              <a:t>coercitio</a:t>
            </a:r>
            <a:r>
              <a:rPr lang="fr-CA" dirty="0"/>
              <a:t>), </a:t>
            </a:r>
            <a:r>
              <a:rPr lang="el-GR" dirty="0"/>
              <a:t>δικαίωμα συλλήψεως</a:t>
            </a:r>
            <a:r>
              <a:rPr lang="fr-CA" dirty="0"/>
              <a:t> </a:t>
            </a:r>
            <a:r>
              <a:rPr lang="el-GR" dirty="0"/>
              <a:t>και τη</a:t>
            </a:r>
            <a:r>
              <a:rPr lang="en-US" dirty="0"/>
              <a:t> </a:t>
            </a:r>
            <a:r>
              <a:rPr lang="en-US" dirty="0" err="1"/>
              <a:t>νομιμότητ</a:t>
            </a:r>
            <a:r>
              <a:rPr lang="en-US" dirty="0"/>
              <a:t>α </a:t>
            </a:r>
            <a:r>
              <a:rPr lang="el-GR" dirty="0"/>
              <a:t>καταδίκης του </a:t>
            </a:r>
            <a:r>
              <a:rPr lang="fr-CA" dirty="0"/>
              <a:t>(</a:t>
            </a:r>
            <a:r>
              <a:rPr lang="fr-CA" dirty="0" err="1">
                <a:solidFill>
                  <a:srgbClr val="FF0000"/>
                </a:solidFill>
              </a:rPr>
              <a:t>iudicatio</a:t>
            </a:r>
            <a:r>
              <a:rPr lang="fr-CA" dirty="0"/>
              <a:t>) </a:t>
            </a:r>
            <a:r>
              <a:rPr lang="el-GR" dirty="0"/>
              <a:t>σε θάνατο απο ύπατο</a:t>
            </a:r>
            <a:r>
              <a:rPr lang="en-US" dirty="0"/>
              <a:t>, ανα</a:t>
            </a:r>
            <a:r>
              <a:rPr lang="en-US" dirty="0" err="1"/>
              <a:t>φωνώντ</a:t>
            </a:r>
            <a:r>
              <a:rPr lang="en-US" dirty="0"/>
              <a:t>ας: «</a:t>
            </a:r>
            <a:r>
              <a:rPr lang="en-US" dirty="0">
                <a:solidFill>
                  <a:srgbClr val="FF0000"/>
                </a:solidFill>
              </a:rPr>
              <a:t>ego </a:t>
            </a:r>
            <a:r>
              <a:rPr lang="en-US" dirty="0" err="1">
                <a:solidFill>
                  <a:srgbClr val="FF0000"/>
                </a:solidFill>
              </a:rPr>
              <a:t>te</a:t>
            </a:r>
            <a:r>
              <a:rPr lang="en-US" dirty="0">
                <a:solidFill>
                  <a:srgbClr val="FF0000"/>
                </a:solidFill>
              </a:rPr>
              <a:t> </a:t>
            </a:r>
            <a:r>
              <a:rPr lang="en-US" dirty="0" err="1">
                <a:solidFill>
                  <a:srgbClr val="FF0000"/>
                </a:solidFill>
              </a:rPr>
              <a:t>provoco</a:t>
            </a:r>
            <a:r>
              <a:rPr lang="en-US" dirty="0"/>
              <a:t>»</a:t>
            </a:r>
            <a:r>
              <a:rPr lang="en-US" i="1" dirty="0"/>
              <a:t>.</a:t>
            </a:r>
          </a:p>
          <a:p>
            <a:r>
              <a:rPr lang="en-US" i="1" dirty="0" err="1"/>
              <a:t>Provocatio</a:t>
            </a:r>
            <a:r>
              <a:rPr lang="en-US" i="1" dirty="0"/>
              <a:t> = </a:t>
            </a:r>
            <a:r>
              <a:rPr lang="en-US" i="1" dirty="0" err="1"/>
              <a:t>patrona</a:t>
            </a:r>
            <a:r>
              <a:rPr lang="en-US" i="1" dirty="0"/>
              <a:t>  </a:t>
            </a:r>
            <a:r>
              <a:rPr lang="el-GR" i="1" dirty="0"/>
              <a:t>της </a:t>
            </a:r>
            <a:r>
              <a:rPr lang="en-GB" i="1" dirty="0" err="1"/>
              <a:t>Civitas</a:t>
            </a:r>
            <a:r>
              <a:rPr lang="en-GB" i="1" dirty="0"/>
              <a:t>, </a:t>
            </a:r>
            <a:r>
              <a:rPr lang="en-GB" i="1" dirty="0" err="1"/>
              <a:t>praesidium</a:t>
            </a:r>
            <a:r>
              <a:rPr lang="en-GB" i="1" dirty="0"/>
              <a:t> </a:t>
            </a:r>
            <a:r>
              <a:rPr lang="el-GR" i="1" dirty="0"/>
              <a:t>της </a:t>
            </a:r>
            <a:r>
              <a:rPr lang="fr-CA" i="1" dirty="0" err="1"/>
              <a:t>libertas</a:t>
            </a:r>
            <a:endParaRPr lang="el-GR" i="1" dirty="0"/>
          </a:p>
          <a:p>
            <a:r>
              <a:rPr lang="en-US" dirty="0"/>
              <a:t>Σε π</a:t>
            </a:r>
            <a:r>
              <a:rPr lang="en-US" dirty="0" err="1"/>
              <a:t>ερί</a:t>
            </a:r>
            <a:r>
              <a:rPr lang="en-US" dirty="0"/>
              <a:t>π</a:t>
            </a:r>
            <a:r>
              <a:rPr lang="en-US" dirty="0" err="1"/>
              <a:t>τωση</a:t>
            </a:r>
            <a:r>
              <a:rPr lang="en-US" dirty="0"/>
              <a:t> πα</a:t>
            </a:r>
            <a:r>
              <a:rPr lang="en-US" dirty="0" err="1"/>
              <a:t>ρόμοι</a:t>
            </a:r>
            <a:r>
              <a:rPr lang="en-US" dirty="0"/>
              <a:t>ας επ</a:t>
            </a:r>
            <a:r>
              <a:rPr lang="en-US" dirty="0" err="1"/>
              <a:t>ίκλησης</a:t>
            </a:r>
            <a:r>
              <a:rPr lang="en-US" dirty="0"/>
              <a:t>, οι </a:t>
            </a:r>
            <a:r>
              <a:rPr lang="en-US" dirty="0" err="1"/>
              <a:t>δήμ</a:t>
            </a:r>
            <a:r>
              <a:rPr lang="en-US" dirty="0"/>
              <a:t>α</a:t>
            </a:r>
            <a:r>
              <a:rPr lang="en-US" dirty="0" err="1"/>
              <a:t>ρχοι</a:t>
            </a:r>
            <a:r>
              <a:rPr lang="en-US" dirty="0"/>
              <a:t> α</a:t>
            </a:r>
            <a:r>
              <a:rPr lang="en-US" dirty="0" err="1"/>
              <a:t>ξιολογούσ</a:t>
            </a:r>
            <a:r>
              <a:rPr lang="en-US" dirty="0"/>
              <a:t>αν τα </a:t>
            </a:r>
            <a:r>
              <a:rPr lang="en-US" dirty="0" err="1"/>
              <a:t>γεγονότ</a:t>
            </a:r>
            <a:r>
              <a:rPr lang="en-US" dirty="0"/>
              <a:t>α και τη </a:t>
            </a:r>
            <a:r>
              <a:rPr lang="en-US" dirty="0" err="1"/>
              <a:t>νομιμότητ</a:t>
            </a:r>
            <a:r>
              <a:rPr lang="en-US" dirty="0"/>
              <a:t>α των ενεργειών του </a:t>
            </a:r>
            <a:r>
              <a:rPr lang="en-US" dirty="0" err="1"/>
              <a:t>άρχοντ</a:t>
            </a:r>
            <a:r>
              <a:rPr lang="en-US" dirty="0"/>
              <a:t>α, πα</a:t>
            </a:r>
            <a:r>
              <a:rPr lang="en-US" dirty="0" err="1"/>
              <a:t>ρέχοντ</a:t>
            </a:r>
            <a:r>
              <a:rPr lang="en-US" dirty="0"/>
              <a:t>ας απ</a:t>
            </a:r>
            <a:r>
              <a:rPr lang="en-US" dirty="0" err="1"/>
              <a:t>οτελεσμ</a:t>
            </a:r>
            <a:r>
              <a:rPr lang="en-US" dirty="0"/>
              <a:t>α</a:t>
            </a:r>
            <a:r>
              <a:rPr lang="en-US" dirty="0" err="1"/>
              <a:t>τική</a:t>
            </a:r>
            <a:r>
              <a:rPr lang="en-US" dirty="0"/>
              <a:t> π</a:t>
            </a:r>
            <a:r>
              <a:rPr lang="en-US" dirty="0" err="1"/>
              <a:t>ροστ</a:t>
            </a:r>
            <a:r>
              <a:rPr lang="en-US" dirty="0"/>
              <a:t>α</a:t>
            </a:r>
            <a:r>
              <a:rPr lang="en-US" dirty="0" err="1"/>
              <a:t>σί</a:t>
            </a:r>
            <a:r>
              <a:rPr lang="en-US" dirty="0"/>
              <a:t>α στους π</a:t>
            </a:r>
            <a:r>
              <a:rPr lang="en-US" dirty="0" err="1"/>
              <a:t>ολίτες</a:t>
            </a:r>
            <a:r>
              <a:rPr lang="en-US" dirty="0"/>
              <a:t> </a:t>
            </a:r>
            <a:r>
              <a:rPr lang="en-US" dirty="0" err="1"/>
              <a:t>έν</a:t>
            </a:r>
            <a:r>
              <a:rPr lang="en-US" dirty="0"/>
              <a:t>α</a:t>
            </a:r>
            <a:r>
              <a:rPr lang="en-US" dirty="0" err="1"/>
              <a:t>ντι</a:t>
            </a:r>
            <a:r>
              <a:rPr lang="en-US" dirty="0"/>
              <a:t> τυχόν α</a:t>
            </a:r>
            <a:r>
              <a:rPr lang="en-US" dirty="0" err="1"/>
              <a:t>υθ</a:t>
            </a:r>
            <a:r>
              <a:rPr lang="en-US" dirty="0"/>
              <a:t>α</a:t>
            </a:r>
            <a:r>
              <a:rPr lang="en-US" dirty="0" err="1"/>
              <a:t>ιρεσιών</a:t>
            </a:r>
            <a:r>
              <a:rPr lang="en-US" dirty="0"/>
              <a:t> της π</a:t>
            </a:r>
            <a:r>
              <a:rPr lang="en-US" dirty="0" err="1"/>
              <a:t>ολιτικής</a:t>
            </a:r>
            <a:r>
              <a:rPr lang="en-US" dirty="0"/>
              <a:t> </a:t>
            </a:r>
            <a:r>
              <a:rPr lang="en-US" dirty="0" err="1"/>
              <a:t>εξουσί</a:t>
            </a:r>
            <a:r>
              <a:rPr lang="en-US" dirty="0"/>
              <a:t>ας. </a:t>
            </a:r>
          </a:p>
          <a:p>
            <a:r>
              <a:rPr lang="el-GR" dirty="0"/>
              <a:t>Αναστέλλεται προσωρινά η επιβολή θανατικής ποινής.</a:t>
            </a:r>
          </a:p>
          <a:p>
            <a:r>
              <a:rPr lang="el-GR" dirty="0"/>
              <a:t>Ο πολίτης δικάζεται από τη λαϊκή συνέλευση – </a:t>
            </a:r>
            <a:r>
              <a:rPr lang="fr-CA" dirty="0" err="1">
                <a:solidFill>
                  <a:srgbClr val="FF0000"/>
                </a:solidFill>
              </a:rPr>
              <a:t>iudicatio</a:t>
            </a:r>
            <a:r>
              <a:rPr lang="fr-CA" dirty="0">
                <a:solidFill>
                  <a:srgbClr val="FF0000"/>
                </a:solidFill>
              </a:rPr>
              <a:t> </a:t>
            </a:r>
            <a:r>
              <a:rPr lang="fr-CA" dirty="0" err="1">
                <a:solidFill>
                  <a:srgbClr val="FF0000"/>
                </a:solidFill>
              </a:rPr>
              <a:t>populare</a:t>
            </a:r>
            <a:r>
              <a:rPr lang="el-GR" dirty="0">
                <a:solidFill>
                  <a:srgbClr val="FF0000"/>
                </a:solidFill>
              </a:rPr>
              <a:t>. </a:t>
            </a:r>
          </a:p>
          <a:p>
            <a:r>
              <a:rPr lang="el-GR" dirty="0"/>
              <a:t>Δεν είναι απονομή χάριτος – η απόφαση του άρχοντα είτε επικυρώνεται, είται αναιρείται.   </a:t>
            </a:r>
            <a:r>
              <a:rPr lang="en-US" dirty="0"/>
              <a:t> </a:t>
            </a:r>
            <a:endParaRPr lang="el-GR" dirty="0"/>
          </a:p>
          <a:p>
            <a:endParaRPr lang="en-US" dirty="0"/>
          </a:p>
          <a:p>
            <a:endParaRPr lang="en-US" dirty="0"/>
          </a:p>
        </p:txBody>
      </p:sp>
    </p:spTree>
    <p:extLst>
      <p:ext uri="{BB962C8B-B14F-4D97-AF65-F5344CB8AC3E}">
        <p14:creationId xmlns:p14="http://schemas.microsoft.com/office/powerpoint/2010/main" val="19859804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1500" y="803325"/>
            <a:ext cx="3985902" cy="1325563"/>
          </a:xfrm>
        </p:spPr>
        <p:txBody>
          <a:bodyPr>
            <a:normAutofit/>
          </a:bodyPr>
          <a:lstStyle/>
          <a:p>
            <a:r>
              <a:rPr lang="el-GR" b="1" u="sng" dirty="0">
                <a:latin typeface="Calibri"/>
                <a:ea typeface="Times New Roman"/>
                <a:cs typeface="Cambria"/>
              </a:rPr>
              <a:t>Ι</a:t>
            </a:r>
            <a:r>
              <a:rPr lang="fr-FR" b="1" u="sng" dirty="0">
                <a:latin typeface="Calibri"/>
                <a:ea typeface="Times New Roman"/>
                <a:cs typeface="Cambria"/>
              </a:rPr>
              <a:t>US AUXILII </a:t>
            </a:r>
            <a:br>
              <a:rPr lang="el-GR" dirty="0">
                <a:latin typeface="Cambria"/>
                <a:ea typeface="ＭＳ 明朝"/>
                <a:cs typeface="Times New Roman"/>
              </a:rPr>
            </a:br>
            <a:endParaRPr lang="en-US"/>
          </a:p>
        </p:txBody>
      </p:sp>
      <p:sp>
        <p:nvSpPr>
          <p:cNvPr id="3" name="Content Placeholder 2"/>
          <p:cNvSpPr>
            <a:spLocks noGrp="1"/>
          </p:cNvSpPr>
          <p:nvPr>
            <p:ph idx="1"/>
          </p:nvPr>
        </p:nvSpPr>
        <p:spPr>
          <a:xfrm>
            <a:off x="571500" y="2279018"/>
            <a:ext cx="3985907" cy="3375920"/>
          </a:xfrm>
        </p:spPr>
        <p:txBody>
          <a:bodyPr anchor="t">
            <a:normAutofit/>
          </a:bodyPr>
          <a:lstStyle/>
          <a:p>
            <a:r>
              <a:rPr lang="el-GR" sz="1400"/>
              <a:t>Οι Δήμαρχοι, εντός των ορίων της Ρώμης και για ένα μίλι γύρω από αυτή, μπορούσαν να επεκτείνουν το προνόμιο του απαραβίαστου του προσώπου τους σε κάθε Πληβείο που ζητούσε την προστασία τους (</a:t>
            </a:r>
            <a:r>
              <a:rPr lang="fr-FR" sz="1400" i="1"/>
              <a:t>auxilium</a:t>
            </a:r>
            <a:r>
              <a:rPr lang="fr-FR" sz="1400"/>
              <a:t>)</a:t>
            </a:r>
            <a:r>
              <a:rPr lang="el-GR" sz="1400"/>
              <a:t>. </a:t>
            </a:r>
          </a:p>
          <a:p>
            <a:r>
              <a:rPr lang="el-GR" sz="1400"/>
              <a:t>Για το λόγο αυτό δεν μπορούσαν να απομακρυνθούν από τη Ρώμη και το σπίτι τους παρέμενε ανοικτό μέρα και νύχτα, ώστε κάθε Πληβείος να μπορεί να ζητήσει τη συνδρομή τους οποτεδήποτε. </a:t>
            </a:r>
          </a:p>
          <a:p>
            <a:r>
              <a:rPr lang="el-GR" sz="1400"/>
              <a:t>Κάθε πολίτης μπορούσε να κάνει επίκληση σε αυτούς φωνάζοντας "</a:t>
            </a:r>
            <a:r>
              <a:rPr lang="fr-FR" sz="1400" i="1"/>
              <a:t>tibunos apello</a:t>
            </a:r>
            <a:r>
              <a:rPr lang="el-GR" sz="1400"/>
              <a:t>" (καλώ τους δημάρχους), ενώ και οι ίδιοι μπορούσαν να παρέμβουν αυτοβούλως τη στιγμή της σύλληψης κάποιου πολίτη από τους ραβδούχους. </a:t>
            </a:r>
            <a:endParaRPr lang="en-US" sz="1400"/>
          </a:p>
        </p:txBody>
      </p:sp>
      <p:sp>
        <p:nvSpPr>
          <p:cNvPr id="10" name="Freeform: Shape 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37085" y="-2008"/>
            <a:ext cx="4206915"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view of a stone building&#10;&#10;Description automatically generated">
            <a:extLst>
              <a:ext uri="{FF2B5EF4-FFF2-40B4-BE49-F238E27FC236}">
                <a16:creationId xmlns:a16="http://schemas.microsoft.com/office/drawing/2014/main" id="{5E72103E-3A33-0D49-8F71-A3EC0C835721}"/>
              </a:ext>
            </a:extLst>
          </p:cNvPr>
          <p:cNvPicPr>
            <a:picLocks noChangeAspect="1"/>
          </p:cNvPicPr>
          <p:nvPr/>
        </p:nvPicPr>
        <p:blipFill rotWithShape="1">
          <a:blip r:embed="rId2">
            <a:extLst>
              <a:ext uri="{28A0092B-C50C-407E-A947-70E740481C1C}">
                <a14:useLocalDpi xmlns:a14="http://schemas.microsoft.com/office/drawing/2010/main" val="0"/>
              </a:ext>
            </a:extLst>
          </a:blip>
          <a:srcRect l="20238" r="31733" b="-1"/>
          <a:stretch/>
        </p:blipFill>
        <p:spPr>
          <a:xfrm>
            <a:off x="5062605" y="-2"/>
            <a:ext cx="4081395"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702620290"/>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24072" y="629268"/>
            <a:ext cx="4939868" cy="1286160"/>
          </a:xfrm>
        </p:spPr>
        <p:txBody>
          <a:bodyPr anchor="b">
            <a:normAutofit/>
          </a:bodyPr>
          <a:lstStyle/>
          <a:p>
            <a:r>
              <a:rPr lang="en-US"/>
              <a:t>Auxilium …. Habeas Corpus</a:t>
            </a:r>
          </a:p>
        </p:txBody>
      </p:sp>
      <p:sp>
        <p:nvSpPr>
          <p:cNvPr id="3" name="Content Placeholder 2"/>
          <p:cNvSpPr>
            <a:spLocks noGrp="1"/>
          </p:cNvSpPr>
          <p:nvPr>
            <p:ph idx="1"/>
          </p:nvPr>
        </p:nvSpPr>
        <p:spPr>
          <a:xfrm>
            <a:off x="3724073" y="2438400"/>
            <a:ext cx="4939867" cy="3785419"/>
          </a:xfrm>
        </p:spPr>
        <p:txBody>
          <a:bodyPr>
            <a:normAutofit/>
          </a:bodyPr>
          <a:lstStyle/>
          <a:p>
            <a:r>
              <a:rPr lang="en-US" sz="1700"/>
              <a:t>Αυτό το σημαντικό (και μοναδικό στον αρχαίο κόσμο) δικαίωμα των δημάρχων, που ονομαζόταν </a:t>
            </a:r>
            <a:r>
              <a:rPr lang="fr-FR" sz="1700" i="1"/>
              <a:t>auxilium</a:t>
            </a:r>
            <a:r>
              <a:rPr lang="fr-FR" sz="1700"/>
              <a:t>, </a:t>
            </a:r>
            <a:r>
              <a:rPr lang="en-US" sz="1700"/>
              <a:t>θεωρείται προπομπός της αρχής </a:t>
            </a:r>
            <a:r>
              <a:rPr lang="en-US" sz="1700" i="1"/>
              <a:t>h</a:t>
            </a:r>
            <a:r>
              <a:rPr lang="fr-FR" sz="1700" i="1"/>
              <a:t>abeas corpus</a:t>
            </a:r>
            <a:r>
              <a:rPr lang="en-US" sz="1700"/>
              <a:t> του σύγχρονου αγγλοσαξονικού δικαίου, σύμφωνα με την οποία ο φυλακισμένος μπορεί να καταγγείλει ενώπιον του δικαστηρίου παράνομη σύλληψη και φυλάκισή του. </a:t>
            </a:r>
          </a:p>
        </p:txBody>
      </p:sp>
      <p:pic>
        <p:nvPicPr>
          <p:cNvPr id="5" name="Picture 4">
            <a:extLst>
              <a:ext uri="{FF2B5EF4-FFF2-40B4-BE49-F238E27FC236}">
                <a16:creationId xmlns:a16="http://schemas.microsoft.com/office/drawing/2014/main" id="{0A9FFB1C-BCE1-4804-8195-F95F68462F54}"/>
              </a:ext>
            </a:extLst>
          </p:cNvPr>
          <p:cNvPicPr>
            <a:picLocks noChangeAspect="1"/>
          </p:cNvPicPr>
          <p:nvPr/>
        </p:nvPicPr>
        <p:blipFill rotWithShape="1">
          <a:blip r:embed="rId2"/>
          <a:srcRect l="31906" r="34255" b="-1"/>
          <a:stretch/>
        </p:blipFill>
        <p:spPr>
          <a:xfrm>
            <a:off x="20" y="10"/>
            <a:ext cx="3476673"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65720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17AB3D3-3C9C-4DED-809A-78734805B8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95246" y="386930"/>
            <a:ext cx="7549592" cy="1298448"/>
          </a:xfrm>
        </p:spPr>
        <p:txBody>
          <a:bodyPr anchor="b">
            <a:normAutofit/>
          </a:bodyPr>
          <a:lstStyle/>
          <a:p>
            <a:pPr algn="ctr"/>
            <a:r>
              <a:rPr lang="fr-FR" sz="4200" b="1" dirty="0"/>
              <a:t>INTERCESSIO - VETO</a:t>
            </a:r>
            <a:br>
              <a:rPr lang="el-GR" sz="4200" dirty="0"/>
            </a:br>
            <a:endParaRPr lang="en-US" sz="4200" dirty="0"/>
          </a:p>
        </p:txBody>
      </p:sp>
      <p:sp>
        <p:nvSpPr>
          <p:cNvPr id="12" name="Rectangle 11">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1998845"/>
            <a:ext cx="859094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8537521"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95245" y="2599509"/>
            <a:ext cx="3398174" cy="3639450"/>
          </a:xfrm>
        </p:spPr>
        <p:txBody>
          <a:bodyPr anchor="ctr">
            <a:normAutofit/>
          </a:bodyPr>
          <a:lstStyle/>
          <a:p>
            <a:r>
              <a:rPr lang="el-GR" sz="1200" dirty="0"/>
              <a:t>Οι Δήμαρχοι είχαν δικαίωμα αρνησικυρίας (</a:t>
            </a:r>
            <a:r>
              <a:rPr lang="fr-FR" sz="1200" i="1" dirty="0"/>
              <a:t>veto</a:t>
            </a:r>
            <a:r>
              <a:rPr lang="el-GR" sz="1200" dirty="0"/>
              <a:t>) επί των αποφάσεων της Συγκλήτου και κάθε άρχοντα, παρεμβαίνοντας για την ακύρωσή τους. </a:t>
            </a:r>
          </a:p>
          <a:p>
            <a:r>
              <a:rPr lang="el-GR" sz="1200" dirty="0"/>
              <a:t>Η πανίσχυρη αυτή εξουσία (</a:t>
            </a:r>
            <a:r>
              <a:rPr lang="fr-FR" sz="1200" i="1" dirty="0" err="1"/>
              <a:t>intercessio</a:t>
            </a:r>
            <a:r>
              <a:rPr lang="el-GR" sz="1200" dirty="0"/>
              <a:t>), για την οποία δεν χρειαζόταν ειδική αιτιολογία, τους παρείχε τη δυνατότητα να αναστείλουν κάθε θεσμική πράξη ακόμα και των Υπάτων, διατάσσοντας έως και τη σύλληψή τους αν το έκριναν αναγκαίο. </a:t>
            </a:r>
          </a:p>
          <a:p>
            <a:r>
              <a:rPr lang="el-GR" sz="1200" dirty="0"/>
              <a:t>Το δικαίωμα αυτό ασκούσαν παρεμβαίνοντας και αναφωνώντας "</a:t>
            </a:r>
            <a:r>
              <a:rPr lang="fr-FR" sz="1200" i="1" dirty="0"/>
              <a:t>Veto</a:t>
            </a:r>
            <a:r>
              <a:rPr lang="el-GR" sz="1200" i="1" dirty="0"/>
              <a:t>"</a:t>
            </a:r>
            <a:r>
              <a:rPr lang="el-GR" sz="1200" dirty="0"/>
              <a:t> (απαγορεύω), κατά την λήψη κάθε αποφάσεως που θωρούσαν επιβλαβή για τα δικαιώματα των Πληβείων. </a:t>
            </a:r>
          </a:p>
        </p:txBody>
      </p:sp>
      <p:pic>
        <p:nvPicPr>
          <p:cNvPr id="5" name="Picture 4" descr="A close up of a sign&#10;&#10;Description automatically generated">
            <a:extLst>
              <a:ext uri="{FF2B5EF4-FFF2-40B4-BE49-F238E27FC236}">
                <a16:creationId xmlns:a16="http://schemas.microsoft.com/office/drawing/2014/main" id="{766A2BF0-5F93-494E-9DE1-067F7434F5AB}"/>
              </a:ext>
            </a:extLst>
          </p:cNvPr>
          <p:cNvPicPr>
            <a:picLocks noChangeAspect="1"/>
          </p:cNvPicPr>
          <p:nvPr/>
        </p:nvPicPr>
        <p:blipFill rotWithShape="1">
          <a:blip r:embed="rId2">
            <a:extLst>
              <a:ext uri="{28A0092B-C50C-407E-A947-70E740481C1C}">
                <a14:useLocalDpi xmlns:a14="http://schemas.microsoft.com/office/drawing/2010/main" val="0"/>
              </a:ext>
            </a:extLst>
          </a:blip>
          <a:srcRect l="13895" r="15372"/>
          <a:stretch/>
        </p:blipFill>
        <p:spPr>
          <a:xfrm>
            <a:off x="4433649" y="2484255"/>
            <a:ext cx="3862707" cy="3714244"/>
          </a:xfrm>
          <a:prstGeom prst="rect">
            <a:avLst/>
          </a:prstGeom>
        </p:spPr>
      </p:pic>
      <p:sp>
        <p:nvSpPr>
          <p:cNvPr id="16" name="Rectangle 15">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323318" y="2332075"/>
            <a:ext cx="781700" cy="114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56639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INTERCESSIO</a:t>
            </a:r>
            <a:r>
              <a:rPr lang="el-GR" dirty="0"/>
              <a:t> ΔΗΜΑΡΧΩΝ</a:t>
            </a:r>
            <a:endParaRPr lang="en-US" dirty="0"/>
          </a:p>
        </p:txBody>
      </p:sp>
      <p:sp>
        <p:nvSpPr>
          <p:cNvPr id="3" name="Content Placeholder 2"/>
          <p:cNvSpPr>
            <a:spLocks noGrp="1"/>
          </p:cNvSpPr>
          <p:nvPr>
            <p:ph idx="1"/>
          </p:nvPr>
        </p:nvSpPr>
        <p:spPr/>
        <p:txBody>
          <a:bodyPr>
            <a:normAutofit/>
          </a:bodyPr>
          <a:lstStyle/>
          <a:p>
            <a:r>
              <a:rPr lang="el-GR" dirty="0"/>
              <a:t>Μπορούν να παρέμβουν για λογαριασμό κάθε Ρωμαίου πολίτη και να εμποδίζουν αποφάσεις κάθε άρχοντα.</a:t>
            </a:r>
          </a:p>
          <a:p>
            <a:r>
              <a:rPr lang="el-GR" dirty="0"/>
              <a:t>Ο άρχοντας υποχρεούνται να αποδείξει τη νομιμότητα της πράξης του πριν η απόφαση εκτελεστει. </a:t>
            </a:r>
          </a:p>
          <a:p>
            <a:r>
              <a:rPr lang="el-GR" dirty="0"/>
              <a:t>Όχι μόνο σχετικά με την εξουσία καταναγκασμού. </a:t>
            </a:r>
          </a:p>
          <a:p>
            <a:r>
              <a:rPr lang="el-GR" dirty="0"/>
              <a:t>Αλλά και τη σύγκληση λαϊκής συνέλευσης = </a:t>
            </a:r>
          </a:p>
          <a:p>
            <a:r>
              <a:rPr lang="el-GR" dirty="0"/>
              <a:t>Μπορούν να ματαιώσουν τη διενέργεια εκλογών, τη ψήφιση νομοσχεδίου, τη σύγκληση της Συγκλήτου για την έκδοση </a:t>
            </a:r>
            <a:r>
              <a:rPr lang="en-GB" dirty="0" err="1"/>
              <a:t>senatus</a:t>
            </a:r>
            <a:r>
              <a:rPr lang="en-GB" dirty="0"/>
              <a:t> </a:t>
            </a:r>
            <a:r>
              <a:rPr lang="en-GB" dirty="0" err="1"/>
              <a:t>consultum</a:t>
            </a:r>
            <a:r>
              <a:rPr lang="en-GB" dirty="0"/>
              <a:t>. </a:t>
            </a:r>
            <a:endParaRPr lang="el-GR" dirty="0"/>
          </a:p>
          <a:p>
            <a:r>
              <a:rPr lang="el-GR" dirty="0"/>
              <a:t>Έχουν αρνησικυρία επί των αποφάσεων και της Συγκλήτου και άλλων λαϊκών συνελεύσεων. </a:t>
            </a:r>
          </a:p>
        </p:txBody>
      </p:sp>
    </p:spTree>
    <p:extLst>
      <p:ext uri="{BB962C8B-B14F-4D97-AF65-F5344CB8AC3E}">
        <p14:creationId xmlns:p14="http://schemas.microsoft.com/office/powerpoint/2010/main" val="22005418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l-GR" dirty="0"/>
              <a:t>Έχουν εξουσία μόνον εντός της Ρώμης και σε περίμετρο περίπου 1 μίλι γύρω από αυτήν. </a:t>
            </a:r>
          </a:p>
          <a:p>
            <a:r>
              <a:rPr lang="el-GR" dirty="0"/>
              <a:t>Όχι επί του στρατού. </a:t>
            </a:r>
          </a:p>
          <a:p>
            <a:r>
              <a:rPr lang="el-GR" dirty="0"/>
              <a:t>Όχι επί των διοικητών επαρχιών. </a:t>
            </a:r>
          </a:p>
          <a:p>
            <a:r>
              <a:rPr lang="el-GR" dirty="0"/>
              <a:t>Αντίθετα, ούτε οι ύπατοι δεν μπορούν να ακυρώσουν πράξεις των Δημάρχων.</a:t>
            </a:r>
          </a:p>
          <a:p>
            <a:r>
              <a:rPr lang="el-GR" dirty="0"/>
              <a:t>Μόνον ο Δικτάτωρ βρίσκεται υπεράνω της αρνησικυρίας των Δημάρχων, μέχρι το 300 π.Χ., </a:t>
            </a:r>
            <a:r>
              <a:rPr lang="en-GB" dirty="0" err="1"/>
              <a:t>lex</a:t>
            </a:r>
            <a:r>
              <a:rPr lang="en-GB" dirty="0"/>
              <a:t> </a:t>
            </a:r>
            <a:r>
              <a:rPr lang="en-GB" dirty="0" err="1"/>
              <a:t>Valerai</a:t>
            </a:r>
            <a:r>
              <a:rPr lang="en-GB" dirty="0"/>
              <a:t>. </a:t>
            </a:r>
            <a:endParaRPr lang="en-US" dirty="0"/>
          </a:p>
          <a:p>
            <a:endParaRPr lang="en-US" dirty="0"/>
          </a:p>
        </p:txBody>
      </p:sp>
    </p:spTree>
    <p:extLst>
      <p:ext uri="{BB962C8B-B14F-4D97-AF65-F5344CB8AC3E}">
        <p14:creationId xmlns:p14="http://schemas.microsoft.com/office/powerpoint/2010/main" val="27669305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Αντίβαρο στην υπατική εξουσία</a:t>
            </a:r>
            <a:endParaRPr lang="en-US" dirty="0"/>
          </a:p>
        </p:txBody>
      </p:sp>
      <p:sp>
        <p:nvSpPr>
          <p:cNvPr id="3" name="Content Placeholder 2"/>
          <p:cNvSpPr>
            <a:spLocks noGrp="1"/>
          </p:cNvSpPr>
          <p:nvPr>
            <p:ph idx="1"/>
          </p:nvPr>
        </p:nvSpPr>
        <p:spPr/>
        <p:txBody>
          <a:bodyPr/>
          <a:lstStyle/>
          <a:p>
            <a:endParaRPr lang="el-GR" dirty="0"/>
          </a:p>
          <a:p>
            <a:r>
              <a:rPr lang="el-GR" dirty="0"/>
              <a:t>Η Δημαρχική εξουσία καθίσταται το αντίβαρο στην εξουσία των Υπάτων. </a:t>
            </a:r>
            <a:endParaRPr lang="fr-CA" dirty="0"/>
          </a:p>
          <a:p>
            <a:r>
              <a:rPr lang="el-GR" dirty="0"/>
              <a:t>Ο Κικέρων αναφέρει ρητά ότι η αρχή των δημάρχων δημιουργήθηκε «εναντίον του υπατικού </a:t>
            </a:r>
            <a:r>
              <a:rPr lang="en-US" dirty="0"/>
              <a:t>imperium</a:t>
            </a:r>
            <a:r>
              <a:rPr lang="el-GR" dirty="0"/>
              <a:t>» (contra consulare imperium),</a:t>
            </a:r>
          </a:p>
          <a:p>
            <a:r>
              <a:rPr lang="el-GR" dirty="0"/>
              <a:t>Κάνει μάλιστα τον παραλληλισμό με την αρχή των Εφόρων στη Σπάρτη και των Κόσμων στην Κρήτη, που δημιουργήθηκαν αντίστοιχα εναντίον της βασιλικής βίας (contra uim regiam). </a:t>
            </a:r>
            <a:endParaRPr lang="en-US" dirty="0"/>
          </a:p>
        </p:txBody>
      </p:sp>
    </p:spTree>
    <p:extLst>
      <p:ext uri="{BB962C8B-B14F-4D97-AF65-F5344CB8AC3E}">
        <p14:creationId xmlns:p14="http://schemas.microsoft.com/office/powerpoint/2010/main" val="32494884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9658" y="621792"/>
            <a:ext cx="3886128" cy="5504688"/>
          </a:xfrm>
        </p:spPr>
        <p:txBody>
          <a:bodyPr>
            <a:normAutofit/>
          </a:bodyPr>
          <a:lstStyle/>
          <a:p>
            <a:r>
              <a:rPr lang="el-GR" sz="4200" i="1"/>
              <a:t>Αξιώματα εντός </a:t>
            </a:r>
            <a:r>
              <a:rPr lang="fr-FR" sz="4200" i="1"/>
              <a:t>cursus honorum </a:t>
            </a:r>
            <a:endParaRPr lang="en-US" sz="4200"/>
          </a:p>
        </p:txBody>
      </p:sp>
      <p:sp>
        <p:nvSpPr>
          <p:cNvPr id="9" name="Rectangle 8">
            <a:extLst>
              <a:ext uri="{FF2B5EF4-FFF2-40B4-BE49-F238E27FC236}">
                <a16:creationId xmlns:a16="http://schemas.microsoft.com/office/drawing/2014/main" id="{2F56F8EA-3356-4455-9899-320874F6E4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4593" cy="6858000"/>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EEAD084F-EAEB-4CAE-B48A-1125C9FC98E9}"/>
              </a:ext>
            </a:extLst>
          </p:cNvPr>
          <p:cNvGraphicFramePr>
            <a:graphicFrameLocks noGrp="1"/>
          </p:cNvGraphicFramePr>
          <p:nvPr>
            <p:ph idx="1"/>
            <p:extLst>
              <p:ext uri="{D42A27DB-BD31-4B8C-83A1-F6EECF244321}">
                <p14:modId xmlns:p14="http://schemas.microsoft.com/office/powerpoint/2010/main" val="309020801"/>
              </p:ext>
            </p:extLst>
          </p:nvPr>
        </p:nvGraphicFramePr>
        <p:xfrm>
          <a:off x="4574286" y="621792"/>
          <a:ext cx="394335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546425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06478" y="386930"/>
            <a:ext cx="6927525" cy="1188950"/>
          </a:xfrm>
        </p:spPr>
        <p:txBody>
          <a:bodyPr anchor="b">
            <a:normAutofit/>
          </a:bodyPr>
          <a:lstStyle/>
          <a:p>
            <a:r>
              <a:rPr lang="en-US" sz="4700"/>
              <a:t>Plebiscita</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998368"/>
            <a:ext cx="8771274"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8537521"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95245" y="2599509"/>
            <a:ext cx="7607751" cy="3435531"/>
          </a:xfrm>
        </p:spPr>
        <p:txBody>
          <a:bodyPr anchor="ctr">
            <a:normAutofit/>
          </a:bodyPr>
          <a:lstStyle/>
          <a:p>
            <a:r>
              <a:rPr lang="el-GR" sz="1600"/>
              <a:t>Οι Δήμαρχοι είχαν το δικαίωμα εισαγωγής αποφάσεων προς ψήφιση (</a:t>
            </a:r>
            <a:r>
              <a:rPr lang="el-GR" sz="1600" i="1"/>
              <a:t>plebiscita</a:t>
            </a:r>
            <a:r>
              <a:rPr lang="el-GR" sz="1600"/>
              <a:t>) στη συνέλευση των Πληβείων (</a:t>
            </a:r>
            <a:r>
              <a:rPr lang="fr-FR" sz="1600" i="1"/>
              <a:t>consilium plebis</a:t>
            </a:r>
            <a:r>
              <a:rPr lang="el-GR" sz="1600"/>
              <a:t>).</a:t>
            </a:r>
            <a:endParaRPr lang="fr-CA" sz="1600"/>
          </a:p>
          <a:p>
            <a:r>
              <a:rPr lang="el-GR" sz="1600"/>
              <a:t> Όταν θα αναγνωριστεί στα </a:t>
            </a:r>
            <a:r>
              <a:rPr lang="el-GR" sz="1600" i="1"/>
              <a:t>plebiscita</a:t>
            </a:r>
            <a:r>
              <a:rPr lang="el-GR" sz="1600"/>
              <a:t> (με τη </a:t>
            </a:r>
            <a:r>
              <a:rPr lang="fr-FR" sz="1600" i="1"/>
              <a:t>lex Hortensia</a:t>
            </a:r>
            <a:r>
              <a:rPr lang="el-GR" sz="1600"/>
              <a:t>, 287 π.Χ.), δεσμευτική ισχύς για όλους τους πολίτες ανεξαρτήτως τάξεως, θα καταστούν το βασικό νομοθετικό εργαλείο της ρωμαϊκής έννομης τάξης, κάτι που συνεπάγεται ότι οι Δήμαρχοι ουσιαστικά ελέγχουν τη νομοθετική πρωτοβουλία στη Ρώμη. </a:t>
            </a:r>
            <a:endParaRPr lang="fr-CA" sz="1600"/>
          </a:p>
          <a:p>
            <a:r>
              <a:rPr lang="el-GR" sz="1600"/>
              <a:t>Στα χέρια Δημάρχων με λαϊκή στήριξη το αξίωμα μπορούσε να λειτουργήσει ως ανάχωμα στον έλεγχο της εξουσίας από τους Πατρικίους και να αποτελέσει απειλή για την παντοδυναμία της Συγκλήτου, καθώς μπορούσε να παραλύσει την λειτουργία του κράτους. </a:t>
            </a:r>
            <a:endParaRPr lang="fr-CA" sz="1600"/>
          </a:p>
          <a:p>
            <a:r>
              <a:rPr lang="el-GR" sz="1600"/>
              <a:t>Εν όψει της δυνατότητας πολιτικών χειρισμών που παρείχε το αξίωμα, δεν έλειψαν μεθοδεύσεις υιοθεσίας Πατρικών από Πληβείους, ώστε να μπορέσουν να θέσουν υποψηφιότητα για Δήμαρχοι. </a:t>
            </a:r>
          </a:p>
          <a:p>
            <a:endParaRPr lang="en-US" sz="1600"/>
          </a:p>
        </p:txBody>
      </p:sp>
    </p:spTree>
    <p:extLst>
      <p:ext uri="{BB962C8B-B14F-4D97-AF65-F5344CB8AC3E}">
        <p14:creationId xmlns:p14="http://schemas.microsoft.com/office/powerpoint/2010/main" val="37240342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600200"/>
            <a:ext cx="5365270" cy="4876800"/>
          </a:xfrm>
        </p:spPr>
        <p:txBody>
          <a:bodyPr/>
          <a:lstStyle/>
          <a:p>
            <a:r>
              <a:rPr lang="el-GR" dirty="0"/>
              <a:t>Σύλλας, 81 π.Χ., ως Δικτάτορας μειώνει την εξουσία των Δημάρχων, επανέρχεται λίγο αργότερα. </a:t>
            </a:r>
          </a:p>
          <a:p>
            <a:r>
              <a:rPr lang="el-GR" dirty="0"/>
              <a:t>48 π.Χ. Η Σύγκλητος χορηγεί στον Ιούλιο Καίσαρα Δημαρχική εξουσία, ο οποίος εμποδίζει τους άλλους δημάρχους να ασκήσουν βέτο στις αποφάσεις του. </a:t>
            </a:r>
          </a:p>
          <a:p>
            <a:endParaRPr lang="el-GR" dirty="0"/>
          </a:p>
          <a:p>
            <a:endParaRPr lang="en-US" dirty="0"/>
          </a:p>
        </p:txBody>
      </p:sp>
      <p:pic>
        <p:nvPicPr>
          <p:cNvPr id="4" name="Picture 3"/>
          <p:cNvPicPr>
            <a:picLocks noChangeAspect="1"/>
          </p:cNvPicPr>
          <p:nvPr/>
        </p:nvPicPr>
        <p:blipFill>
          <a:blip r:embed="rId2"/>
          <a:stretch>
            <a:fillRect/>
          </a:stretch>
        </p:blipFill>
        <p:spPr>
          <a:xfrm>
            <a:off x="6071286" y="-214441"/>
            <a:ext cx="3072713" cy="4684719"/>
          </a:xfrm>
          <a:prstGeom prst="rect">
            <a:avLst/>
          </a:prstGeom>
        </p:spPr>
      </p:pic>
      <p:pic>
        <p:nvPicPr>
          <p:cNvPr id="8" name="Picture 7"/>
          <p:cNvPicPr>
            <a:picLocks noChangeAspect="1"/>
          </p:cNvPicPr>
          <p:nvPr/>
        </p:nvPicPr>
        <p:blipFill>
          <a:blip r:embed="rId3"/>
          <a:stretch>
            <a:fillRect/>
          </a:stretch>
        </p:blipFill>
        <p:spPr>
          <a:xfrm>
            <a:off x="6071286" y="3266107"/>
            <a:ext cx="2730324" cy="3591893"/>
          </a:xfrm>
          <a:prstGeom prst="rect">
            <a:avLst/>
          </a:prstGeom>
        </p:spPr>
      </p:pic>
    </p:spTree>
    <p:extLst>
      <p:ext uri="{BB962C8B-B14F-4D97-AF65-F5344CB8AC3E}">
        <p14:creationId xmlns:p14="http://schemas.microsoft.com/office/powerpoint/2010/main" val="18664355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Augustus</a:t>
            </a:r>
          </a:p>
        </p:txBody>
      </p:sp>
      <p:sp>
        <p:nvSpPr>
          <p:cNvPr id="3" name="Content Placeholder 2"/>
          <p:cNvSpPr>
            <a:spLocks noGrp="1"/>
          </p:cNvSpPr>
          <p:nvPr>
            <p:ph idx="1"/>
          </p:nvPr>
        </p:nvSpPr>
        <p:spPr/>
        <p:txBody>
          <a:bodyPr>
            <a:normAutofit fontScale="92500" lnSpcReduction="10000"/>
          </a:bodyPr>
          <a:lstStyle/>
          <a:p>
            <a:r>
              <a:rPr lang="en-US" dirty="0"/>
              <a:t>36 </a:t>
            </a:r>
            <a:r>
              <a:rPr lang="el-GR" dirty="0"/>
              <a:t>π.Χ. </a:t>
            </a:r>
            <a:r>
              <a:rPr lang="en-US" dirty="0"/>
              <a:t>Ο Αύγουστος θα </a:t>
            </a:r>
            <a:r>
              <a:rPr lang="en-US" dirty="0" err="1"/>
              <a:t>ενσωμ</a:t>
            </a:r>
            <a:r>
              <a:rPr lang="en-US" dirty="0"/>
              <a:t>α</a:t>
            </a:r>
            <a:r>
              <a:rPr lang="en-US" dirty="0" err="1"/>
              <a:t>τώσει</a:t>
            </a:r>
            <a:r>
              <a:rPr lang="en-US" dirty="0"/>
              <a:t> στην </a:t>
            </a:r>
            <a:r>
              <a:rPr lang="en-US" dirty="0" err="1"/>
              <a:t>εξουσί</a:t>
            </a:r>
            <a:r>
              <a:rPr lang="en-US" dirty="0"/>
              <a:t>α του </a:t>
            </a:r>
            <a:r>
              <a:rPr lang="en-US" i="1" dirty="0"/>
              <a:t>και</a:t>
            </a:r>
            <a:r>
              <a:rPr lang="en-US" dirty="0"/>
              <a:t> τη </a:t>
            </a:r>
            <a:r>
              <a:rPr lang="en-US" dirty="0" err="1"/>
              <a:t>δημ</a:t>
            </a:r>
            <a:r>
              <a:rPr lang="en-US" dirty="0"/>
              <a:t>α</a:t>
            </a:r>
            <a:r>
              <a:rPr lang="en-US" dirty="0" err="1"/>
              <a:t>ρχική</a:t>
            </a:r>
            <a:r>
              <a:rPr lang="en-US" dirty="0"/>
              <a:t> </a:t>
            </a:r>
            <a:r>
              <a:rPr lang="en-US" dirty="0" err="1"/>
              <a:t>εξουσί</a:t>
            </a:r>
            <a:r>
              <a:rPr lang="en-US" dirty="0"/>
              <a:t>α (</a:t>
            </a:r>
            <a:r>
              <a:rPr lang="fr-FR" i="1" dirty="0" err="1"/>
              <a:t>tribunicia</a:t>
            </a:r>
            <a:r>
              <a:rPr lang="fr-FR" i="1" dirty="0"/>
              <a:t> </a:t>
            </a:r>
            <a:r>
              <a:rPr lang="fr-FR" i="1" dirty="0" err="1"/>
              <a:t>potestas</a:t>
            </a:r>
            <a:r>
              <a:rPr lang="fr-FR" dirty="0"/>
              <a:t>)</a:t>
            </a:r>
            <a:r>
              <a:rPr lang="en-US" dirty="0"/>
              <a:t>, </a:t>
            </a:r>
            <a:r>
              <a:rPr lang="el-GR" dirty="0"/>
              <a:t>που του παρέχει τη </a:t>
            </a:r>
            <a:r>
              <a:rPr lang="en-GB" dirty="0" err="1"/>
              <a:t>sacrosanctitas</a:t>
            </a:r>
            <a:r>
              <a:rPr lang="en-GB" dirty="0"/>
              <a:t>, </a:t>
            </a:r>
            <a:r>
              <a:rPr lang="el-GR" dirty="0"/>
              <a:t>κρατική προστασία επί της ζωής του. </a:t>
            </a:r>
          </a:p>
          <a:p>
            <a:r>
              <a:rPr lang="el-GR" dirty="0"/>
              <a:t>23 π.Χ. Αποκτά μόνιμη δημαρχική εξουσία &amp; δικαίωμα:</a:t>
            </a:r>
          </a:p>
          <a:p>
            <a:pPr lvl="1"/>
            <a:r>
              <a:rPr lang="el-GR" dirty="0"/>
              <a:t>Να εισαγάγει νομοθεσία. </a:t>
            </a:r>
          </a:p>
          <a:p>
            <a:pPr lvl="1"/>
            <a:r>
              <a:rPr lang="el-GR" dirty="0"/>
              <a:t>Να ασκεί </a:t>
            </a:r>
            <a:r>
              <a:rPr lang="en-GB" dirty="0"/>
              <a:t>veto </a:t>
            </a:r>
            <a:r>
              <a:rPr lang="el-GR" dirty="0"/>
              <a:t>στις αποφάσεις άλλων αρχόντων</a:t>
            </a:r>
          </a:p>
          <a:p>
            <a:pPr lvl="1"/>
            <a:r>
              <a:rPr lang="el-GR" dirty="0"/>
              <a:t>Να υποχρεώνει τους πολίτες να υπακούουν τις εντολές του</a:t>
            </a:r>
          </a:p>
          <a:p>
            <a:pPr lvl="1"/>
            <a:r>
              <a:rPr lang="el-GR" dirty="0"/>
              <a:t>Να προστατεύει το λαό. </a:t>
            </a:r>
          </a:p>
          <a:p>
            <a:pPr lvl="1"/>
            <a:r>
              <a:rPr lang="el-GR" dirty="0"/>
              <a:t>Χρησιμοποιεί περισσότερο αυτή την εξουσία απ’ ότι την υπατική για τη νομιμοποίηση της εξουσίας του. </a:t>
            </a:r>
          </a:p>
          <a:p>
            <a:r>
              <a:rPr lang="el-GR" dirty="0"/>
              <a:t>Έ</a:t>
            </a:r>
            <a:r>
              <a:rPr lang="en-US" dirty="0" err="1"/>
              <a:t>κτοτε</a:t>
            </a:r>
            <a:r>
              <a:rPr lang="en-US" dirty="0"/>
              <a:t>, αν και το α</a:t>
            </a:r>
            <a:r>
              <a:rPr lang="en-US" dirty="0" err="1"/>
              <a:t>ξίωμ</a:t>
            </a:r>
            <a:r>
              <a:rPr lang="en-US" dirty="0"/>
              <a:t>α συνεχίζει να </a:t>
            </a:r>
            <a:r>
              <a:rPr lang="en-US" dirty="0" err="1"/>
              <a:t>υφίστ</a:t>
            </a:r>
            <a:r>
              <a:rPr lang="en-US" dirty="0"/>
              <a:t>αται, να χάσει την α</a:t>
            </a:r>
            <a:r>
              <a:rPr lang="en-US" dirty="0" err="1"/>
              <a:t>νεξ</a:t>
            </a:r>
            <a:r>
              <a:rPr lang="en-US" dirty="0"/>
              <a:t>α</a:t>
            </a:r>
            <a:r>
              <a:rPr lang="en-US" dirty="0" err="1"/>
              <a:t>ρτησί</a:t>
            </a:r>
            <a:r>
              <a:rPr lang="en-US" dirty="0"/>
              <a:t>α και απ</a:t>
            </a:r>
            <a:r>
              <a:rPr lang="en-US" dirty="0" err="1"/>
              <a:t>οτελεσμ</a:t>
            </a:r>
            <a:r>
              <a:rPr lang="en-US" dirty="0"/>
              <a:t>α</a:t>
            </a:r>
            <a:r>
              <a:rPr lang="en-US" dirty="0" err="1"/>
              <a:t>τικότητά</a:t>
            </a:r>
            <a:r>
              <a:rPr lang="en-US" dirty="0"/>
              <a:t> του ως μέσο π</a:t>
            </a:r>
            <a:r>
              <a:rPr lang="en-US" dirty="0" err="1"/>
              <a:t>ροστ</a:t>
            </a:r>
            <a:r>
              <a:rPr lang="en-US" dirty="0"/>
              <a:t>α</a:t>
            </a:r>
            <a:r>
              <a:rPr lang="en-US" dirty="0" err="1"/>
              <a:t>σί</a:t>
            </a:r>
            <a:r>
              <a:rPr lang="en-US" dirty="0"/>
              <a:t>ας των π</a:t>
            </a:r>
            <a:r>
              <a:rPr lang="en-US" dirty="0" err="1"/>
              <a:t>ολιτών</a:t>
            </a:r>
            <a:r>
              <a:rPr lang="en-US" dirty="0"/>
              <a:t>. </a:t>
            </a:r>
            <a:endParaRPr lang="el-GR" dirty="0"/>
          </a:p>
          <a:p>
            <a:r>
              <a:rPr lang="el-GR" dirty="0"/>
              <a:t>Χορηγείται σε όλους τους μετέπειτα αυτοκράτορες. </a:t>
            </a:r>
          </a:p>
          <a:p>
            <a:r>
              <a:rPr lang="el-GR" dirty="0"/>
              <a:t>Το αξίωμα καθίσταται μέσο για πληβείους για την ένταξή τους στη Σύγκλητο. </a:t>
            </a:r>
            <a:endParaRPr lang="en-US" dirty="0"/>
          </a:p>
        </p:txBody>
      </p:sp>
    </p:spTree>
    <p:extLst>
      <p:ext uri="{BB962C8B-B14F-4D97-AF65-F5344CB8AC3E}">
        <p14:creationId xmlns:p14="http://schemas.microsoft.com/office/powerpoint/2010/main" val="15493404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42170" y="856180"/>
            <a:ext cx="3420438" cy="1128068"/>
          </a:xfrm>
        </p:spPr>
        <p:txBody>
          <a:bodyPr anchor="ctr">
            <a:normAutofit/>
          </a:bodyPr>
          <a:lstStyle/>
          <a:p>
            <a:r>
              <a:rPr lang="el-GR" sz="3500" b="1"/>
              <a:t>Τιμητές (Censor</a:t>
            </a:r>
            <a:r>
              <a:rPr lang="fr-FR" sz="3500" b="1"/>
              <a:t>es</a:t>
            </a:r>
            <a:r>
              <a:rPr lang="el-GR" sz="3500" b="1"/>
              <a:t>) </a:t>
            </a:r>
            <a:endParaRPr lang="en-US" sz="3500"/>
          </a:p>
        </p:txBody>
      </p:sp>
      <p:grpSp>
        <p:nvGrpSpPr>
          <p:cNvPr id="12" name="Group 1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266396" cy="673460"/>
            <a:chOff x="0" y="823811"/>
            <a:chExt cx="355196" cy="673460"/>
          </a:xfrm>
        </p:grpSpPr>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8813" y="2090569"/>
            <a:ext cx="32232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43039" y="2330505"/>
            <a:ext cx="3419569" cy="3979585"/>
          </a:xfrm>
        </p:spPr>
        <p:txBody>
          <a:bodyPr anchor="ctr">
            <a:normAutofit/>
          </a:bodyPr>
          <a:lstStyle/>
          <a:p>
            <a:r>
              <a:rPr lang="el-GR" sz="1300"/>
              <a:t>Αν και δεν υπάγονται τυπικά στο </a:t>
            </a:r>
            <a:r>
              <a:rPr lang="fr-FR" sz="1300" i="1"/>
              <a:t>cursus honorum </a:t>
            </a:r>
            <a:r>
              <a:rPr lang="fr-FR" sz="1300"/>
              <a:t>και δεν διαθέτουν </a:t>
            </a:r>
            <a:r>
              <a:rPr lang="fr-FR" sz="1300" i="1"/>
              <a:t>imperium,</a:t>
            </a:r>
            <a:r>
              <a:rPr lang="fr-FR" sz="1300"/>
              <a:t> </a:t>
            </a:r>
            <a:r>
              <a:rPr lang="el-GR" sz="1300"/>
              <a:t>αλλά μόνον </a:t>
            </a:r>
            <a:r>
              <a:rPr lang="fr-FR" sz="1300" i="1"/>
              <a:t>potestas</a:t>
            </a:r>
            <a:r>
              <a:rPr lang="fr-FR" sz="1300"/>
              <a:t>, </a:t>
            </a:r>
            <a:r>
              <a:rPr lang="el-GR" sz="1300"/>
              <a:t>οι Τιμητές (εισάγονται το 443 π.Χ.), θεωρούνται το κορυφαίο των ρωμαϊκών αξιωμάτων</a:t>
            </a:r>
            <a:endParaRPr lang="en-US" sz="1300"/>
          </a:p>
          <a:p>
            <a:r>
              <a:rPr lang="en-US" sz="1300"/>
              <a:t>M</a:t>
            </a:r>
            <a:r>
              <a:rPr lang="el-GR" sz="1300"/>
              <a:t>ία </a:t>
            </a:r>
            <a:r>
              <a:rPr lang="el-GR" sz="1300" i="1"/>
              <a:t>ἱερὰ ἀρχή,</a:t>
            </a:r>
            <a:r>
              <a:rPr lang="el-GR" sz="1300"/>
              <a:t> ανώτερη σε κύρος και αυτής των Υπάτων (είναι η μόνη που εκφεύγει του ελέγχου των Δημάρχων). </a:t>
            </a:r>
          </a:p>
          <a:p>
            <a:r>
              <a:rPr lang="el-GR" sz="1300"/>
              <a:t>Τιμητές αναδεικνύονται οι πιο διακεκριμένοι πολιτικοί της Ρώμης, αρχικά μόνον Πατρίκιοι, ενώ αργότερα ορίζεται διά νόμου ότι ένας πρέπει να είναι Πληβείος. </a:t>
            </a:r>
          </a:p>
          <a:p>
            <a:r>
              <a:rPr lang="el-GR" sz="1300"/>
              <a:t>Εκλέγονται μεταξύ όσων είχαν διατελέσει στα αξιώματα των Υπάτων και Πραιτόρων από τη λαϊκή συνέλευση (</a:t>
            </a:r>
            <a:r>
              <a:rPr lang="en-US" sz="1300" i="1"/>
              <a:t>comitia centuriata</a:t>
            </a:r>
            <a:r>
              <a:rPr lang="en-US" sz="1300"/>
              <a:t>)</a:t>
            </a:r>
            <a:r>
              <a:rPr lang="el-GR" sz="1300"/>
              <a:t>, όχι με ενιαύσια όπως οι λοιποί άρχοντες θητεία, αλλά για δεκαοκτάμηνη. </a:t>
            </a:r>
            <a:endParaRPr lang="en-US" sz="1300"/>
          </a:p>
        </p:txBody>
      </p:sp>
      <p:sp>
        <p:nvSpPr>
          <p:cNvPr id="18" name="Rectangle 1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357" y="513853"/>
            <a:ext cx="4507025"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person&#10;&#10;Description automatically generated">
            <a:extLst>
              <a:ext uri="{FF2B5EF4-FFF2-40B4-BE49-F238E27FC236}">
                <a16:creationId xmlns:a16="http://schemas.microsoft.com/office/drawing/2014/main" id="{2519511A-9670-8D4E-A818-1144BDB00724}"/>
              </a:ext>
            </a:extLst>
          </p:cNvPr>
          <p:cNvPicPr>
            <a:picLocks noChangeAspect="1"/>
          </p:cNvPicPr>
          <p:nvPr/>
        </p:nvPicPr>
        <p:blipFill rotWithShape="1">
          <a:blip r:embed="rId2">
            <a:extLst>
              <a:ext uri="{28A0092B-C50C-407E-A947-70E740481C1C}">
                <a14:useLocalDpi xmlns:a14="http://schemas.microsoft.com/office/drawing/2010/main" val="0"/>
              </a:ext>
            </a:extLst>
          </a:blip>
          <a:srcRect r="1" b="7263"/>
          <a:stretch/>
        </p:blipFill>
        <p:spPr>
          <a:xfrm>
            <a:off x="4483341" y="799352"/>
            <a:ext cx="4069057" cy="5259296"/>
          </a:xfrm>
          <a:prstGeom prst="rect">
            <a:avLst/>
          </a:prstGeom>
        </p:spPr>
      </p:pic>
      <p:sp>
        <p:nvSpPr>
          <p:cNvPr id="6" name="TextBox 5">
            <a:extLst>
              <a:ext uri="{FF2B5EF4-FFF2-40B4-BE49-F238E27FC236}">
                <a16:creationId xmlns:a16="http://schemas.microsoft.com/office/drawing/2014/main" id="{9B10C080-4C48-6744-ACE5-5A56A14A2103}"/>
              </a:ext>
            </a:extLst>
          </p:cNvPr>
          <p:cNvSpPr txBox="1"/>
          <p:nvPr/>
        </p:nvSpPr>
        <p:spPr>
          <a:xfrm>
            <a:off x="5766958" y="6418231"/>
            <a:ext cx="1501821" cy="369332"/>
          </a:xfrm>
          <a:prstGeom prst="rect">
            <a:avLst/>
          </a:prstGeom>
          <a:noFill/>
        </p:spPr>
        <p:txBody>
          <a:bodyPr wrap="none" rtlCol="0">
            <a:spAutoFit/>
          </a:bodyPr>
          <a:lstStyle/>
          <a:p>
            <a:r>
              <a:rPr lang="en-GR" dirty="0"/>
              <a:t>CATO CENSOR</a:t>
            </a:r>
          </a:p>
        </p:txBody>
      </p:sp>
    </p:spTree>
    <p:extLst>
      <p:ext uri="{BB962C8B-B14F-4D97-AF65-F5344CB8AC3E}">
        <p14:creationId xmlns:p14="http://schemas.microsoft.com/office/powerpoint/2010/main" val="5838760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BBDB3-B8FF-5743-B49C-38C8A2CE4AEC}"/>
              </a:ext>
            </a:extLst>
          </p:cNvPr>
          <p:cNvSpPr>
            <a:spLocks noGrp="1"/>
          </p:cNvSpPr>
          <p:nvPr>
            <p:ph type="title"/>
          </p:nvPr>
        </p:nvSpPr>
        <p:spPr>
          <a:xfrm>
            <a:off x="360759" y="3752849"/>
            <a:ext cx="2468166" cy="2452687"/>
          </a:xfrm>
        </p:spPr>
        <p:txBody>
          <a:bodyPr anchor="ctr">
            <a:normAutofit/>
          </a:bodyPr>
          <a:lstStyle/>
          <a:p>
            <a:r>
              <a:rPr lang="en-GR" sz="3100" dirty="0"/>
              <a:t>CENSUS (</a:t>
            </a:r>
            <a:r>
              <a:rPr lang="el-GR" sz="3100" dirty="0"/>
              <a:t>απογραφή)</a:t>
            </a:r>
            <a:endParaRPr lang="en-GR" sz="3100" dirty="0"/>
          </a:p>
        </p:txBody>
      </p:sp>
      <p:pic>
        <p:nvPicPr>
          <p:cNvPr id="5" name="Picture 4" descr="A group of people standing next to a stone wall&#10;&#10;Description automatically generated">
            <a:extLst>
              <a:ext uri="{FF2B5EF4-FFF2-40B4-BE49-F238E27FC236}">
                <a16:creationId xmlns:a16="http://schemas.microsoft.com/office/drawing/2014/main" id="{818D0C20-E951-EA44-8300-CAB1EA03D6DC}"/>
              </a:ext>
            </a:extLst>
          </p:cNvPr>
          <p:cNvPicPr>
            <a:picLocks noChangeAspect="1"/>
          </p:cNvPicPr>
          <p:nvPr/>
        </p:nvPicPr>
        <p:blipFill rotWithShape="1">
          <a:blip r:embed="rId2">
            <a:extLst>
              <a:ext uri="{28A0092B-C50C-407E-A947-70E740481C1C}">
                <a14:useLocalDpi xmlns:a14="http://schemas.microsoft.com/office/drawing/2010/main" val="0"/>
              </a:ext>
            </a:extLst>
          </a:blip>
          <a:srcRect t="9251" b="16631"/>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F29AABA6-3B0E-6D47-99DA-6E9FFDE760C3}"/>
              </a:ext>
            </a:extLst>
          </p:cNvPr>
          <p:cNvSpPr>
            <a:spLocks noGrp="1"/>
          </p:cNvSpPr>
          <p:nvPr>
            <p:ph idx="1"/>
          </p:nvPr>
        </p:nvSpPr>
        <p:spPr>
          <a:xfrm>
            <a:off x="3167986" y="3752850"/>
            <a:ext cx="5614060" cy="2452687"/>
          </a:xfrm>
        </p:spPr>
        <p:txBody>
          <a:bodyPr anchor="ctr">
            <a:normAutofit/>
          </a:bodyPr>
          <a:lstStyle/>
          <a:p>
            <a:r>
              <a:rPr lang="el-GR" sz="1600" dirty="0"/>
              <a:t>Είναι αρμόδιοι για το </a:t>
            </a:r>
            <a:r>
              <a:rPr lang="fr-FR" sz="1600" i="1" dirty="0" err="1"/>
              <a:t>census</a:t>
            </a:r>
            <a:endParaRPr lang="fr-FR" sz="1600" i="1" dirty="0"/>
          </a:p>
          <a:p>
            <a:r>
              <a:rPr lang="fr-FR" sz="1600" i="1" dirty="0" err="1"/>
              <a:t>T</a:t>
            </a:r>
            <a:r>
              <a:rPr lang="el-GR" sz="1600" dirty="0"/>
              <a:t>ην απογραφή των Ρωμαίων πολιτών που λαμβάνει χώρα ανά πενταετία (</a:t>
            </a:r>
            <a:r>
              <a:rPr lang="el-GR" sz="1600" i="1" dirty="0" err="1"/>
              <a:t>lustrum</a:t>
            </a:r>
            <a:r>
              <a:rPr lang="el-GR" sz="1600" dirty="0"/>
              <a:t>)</a:t>
            </a:r>
            <a:endParaRPr lang="en-US" sz="1600" dirty="0"/>
          </a:p>
          <a:p>
            <a:r>
              <a:rPr lang="en-US" sz="1600" dirty="0"/>
              <a:t>K</a:t>
            </a:r>
            <a:r>
              <a:rPr lang="el-GR" sz="1600" dirty="0" err="1"/>
              <a:t>ατά</a:t>
            </a:r>
            <a:r>
              <a:rPr lang="el-GR" sz="1600" dirty="0"/>
              <a:t> την οποία αναθεωρούν τους κατάλογοι των πολιτών</a:t>
            </a:r>
            <a:endParaRPr lang="en-US" sz="1600" dirty="0"/>
          </a:p>
          <a:p>
            <a:r>
              <a:rPr lang="en-US" sz="1600" dirty="0"/>
              <a:t>K</a:t>
            </a:r>
            <a:r>
              <a:rPr lang="el-GR" sz="1600" dirty="0"/>
              <a:t>άτι που άπτεται των βασικών πολιτικών δικαιωμάτων, όπως η κατάταξή σε συγκεκριμένη τάξη, η πρόσβαση σε συγκεκριμένα αξιώματα, η στράτευση, η φορολόγηση. </a:t>
            </a:r>
          </a:p>
          <a:p>
            <a:endParaRPr lang="en-GR" sz="1600" dirty="0"/>
          </a:p>
        </p:txBody>
      </p:sp>
    </p:spTree>
    <p:extLst>
      <p:ext uri="{BB962C8B-B14F-4D97-AF65-F5344CB8AC3E}">
        <p14:creationId xmlns:p14="http://schemas.microsoft.com/office/powerpoint/2010/main" val="4331102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15125" y="1153572"/>
            <a:ext cx="2400300" cy="4461163"/>
          </a:xfrm>
        </p:spPr>
        <p:txBody>
          <a:bodyPr>
            <a:normAutofit/>
          </a:bodyPr>
          <a:lstStyle/>
          <a:p>
            <a:r>
              <a:rPr lang="en-US">
                <a:solidFill>
                  <a:srgbClr val="FFFFFF"/>
                </a:solidFill>
              </a:rPr>
              <a:t>Cura morum</a:t>
            </a:r>
            <a:br>
              <a:rPr lang="en-US">
                <a:solidFill>
                  <a:srgbClr val="FFFFFF"/>
                </a:solidFill>
              </a:rPr>
            </a:br>
            <a:r>
              <a:rPr lang="en-US">
                <a:solidFill>
                  <a:srgbClr val="FFFFFF"/>
                </a:solidFill>
              </a:rPr>
              <a:t>-nota censoria</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3335481" y="591344"/>
            <a:ext cx="5179868" cy="5585619"/>
          </a:xfrm>
        </p:spPr>
        <p:txBody>
          <a:bodyPr anchor="ctr">
            <a:normAutofit/>
          </a:bodyPr>
          <a:lstStyle/>
          <a:p>
            <a:r>
              <a:rPr lang="el-GR" sz="1600"/>
              <a:t>Οι Τιμητές ασκούν την εποπτεία των χρηστών ηθών (</a:t>
            </a:r>
            <a:r>
              <a:rPr lang="en-US" sz="1600" i="1" err="1"/>
              <a:t>cura</a:t>
            </a:r>
            <a:r>
              <a:rPr lang="el-GR" sz="1600"/>
              <a:t> ή </a:t>
            </a:r>
            <a:r>
              <a:rPr lang="el-GR" sz="1600" i="1" err="1"/>
              <a:t>regimen</a:t>
            </a:r>
            <a:r>
              <a:rPr lang="el-GR" sz="1600" i="1"/>
              <a:t> </a:t>
            </a:r>
            <a:r>
              <a:rPr lang="en-US" sz="1600" i="1" err="1"/>
              <a:t>morum</a:t>
            </a:r>
            <a:r>
              <a:rPr lang="el-GR" sz="1600"/>
              <a:t>), τα οποία συμπληρώνουν το θετό δίκαιο. </a:t>
            </a:r>
            <a:endParaRPr lang="fr-CA" sz="1600"/>
          </a:p>
          <a:p>
            <a:r>
              <a:rPr lang="el-GR" sz="1600"/>
              <a:t>Η ιδιότυπη “δικαιοδοσία” των Τιμητών επί των ηθών ήταν ανεξάρτητη από τη διάπραξη εγκλήματος που τιμωρείτο από το νόμο, καθώς δεν διαθέτουν </a:t>
            </a:r>
            <a:r>
              <a:rPr lang="el-GR" sz="1600" i="1" err="1"/>
              <a:t>imperium</a:t>
            </a:r>
            <a:r>
              <a:rPr lang="el-GR" sz="1600"/>
              <a:t>. </a:t>
            </a:r>
            <a:endParaRPr lang="fr-CA" sz="1600"/>
          </a:p>
          <a:p>
            <a:r>
              <a:rPr lang="en-US" sz="1600" i="1"/>
              <a:t>nota </a:t>
            </a:r>
            <a:r>
              <a:rPr lang="en-US" sz="1600" i="1" err="1"/>
              <a:t>censoria</a:t>
            </a:r>
            <a:r>
              <a:rPr lang="el-GR" sz="1600"/>
              <a:t> = </a:t>
            </a:r>
            <a:r>
              <a:rPr lang="el-GR" sz="1600" err="1"/>
              <a:t>σημε</a:t>
            </a:r>
            <a:r>
              <a:rPr lang="en-US" sz="1600" err="1"/>
              <a:t>ί</a:t>
            </a:r>
            <a:r>
              <a:rPr lang="el-GR" sz="1600" err="1"/>
              <a:t>ωση</a:t>
            </a:r>
            <a:r>
              <a:rPr lang="el-GR" sz="1600"/>
              <a:t> δίπλα στο όνομα του πολίτη που κατά την κρίση τους ότι είχε παραβιάσει τον άγραφο ηθικό κώδικα των Ρωμαίων</a:t>
            </a:r>
            <a:endParaRPr lang="en-US" sz="1600"/>
          </a:p>
          <a:p>
            <a:r>
              <a:rPr lang="en-US" sz="1600"/>
              <a:t>E</a:t>
            </a:r>
            <a:r>
              <a:rPr lang="el-GR" sz="1600" err="1"/>
              <a:t>πέσυρε</a:t>
            </a:r>
            <a:r>
              <a:rPr lang="el-GR" sz="1600"/>
              <a:t> μεγάλη ηθική απαξία,</a:t>
            </a:r>
            <a:r>
              <a:rPr lang="el-GR" sz="1600" baseline="30000"/>
              <a:t> </a:t>
            </a:r>
            <a:r>
              <a:rPr lang="el-GR" sz="1600"/>
              <a:t>αλλά και την προσωρινή έκπτωση του πολίτη από την τάξη του ή τη διαγραφή του από τη Σύγκλητο, ισοδυναμώντας δηλαδή με στέρηση πολιτικών δικαιωμάτων.</a:t>
            </a:r>
            <a:endParaRPr lang="fr-CA" sz="1600"/>
          </a:p>
          <a:p>
            <a:r>
              <a:rPr lang="el-GR" sz="1600"/>
              <a:t> Η </a:t>
            </a:r>
            <a:r>
              <a:rPr lang="fr-FR" sz="1600" i="1"/>
              <a:t>nota </a:t>
            </a:r>
            <a:r>
              <a:rPr lang="fr-FR" sz="1600" i="1" err="1"/>
              <a:t>censoria</a:t>
            </a:r>
            <a:r>
              <a:rPr lang="el-GR" sz="1600"/>
              <a:t> δεν ήταν δικαστική απόφαση (</a:t>
            </a:r>
            <a:r>
              <a:rPr lang="fr-FR" sz="1600" i="1" err="1"/>
              <a:t>judicium</a:t>
            </a:r>
            <a:r>
              <a:rPr lang="el-GR" sz="1600"/>
              <a:t>) και δεν επέσυρε δεδικασμένο (</a:t>
            </a:r>
            <a:r>
              <a:rPr lang="fr-FR" sz="1600" i="1" err="1"/>
              <a:t>res</a:t>
            </a:r>
            <a:r>
              <a:rPr lang="fr-FR" sz="1600" i="1"/>
              <a:t> </a:t>
            </a:r>
            <a:r>
              <a:rPr lang="fr-FR" sz="1600" i="1" err="1"/>
              <a:t>judicata</a:t>
            </a:r>
            <a:r>
              <a:rPr lang="el-GR" sz="1600"/>
              <a:t>). </a:t>
            </a:r>
            <a:r>
              <a:rPr lang="el-GR" sz="1600" err="1"/>
              <a:t>Mπορούσε</a:t>
            </a:r>
            <a:r>
              <a:rPr lang="el-GR" sz="1600"/>
              <a:t> να ανακληθεί από τον επόμενο Τιμητή. </a:t>
            </a:r>
            <a:endParaRPr lang="fr-CA" sz="1600"/>
          </a:p>
          <a:p>
            <a:r>
              <a:rPr lang="el-GR" sz="1600"/>
              <a:t>Προϋπόθεση για την έκδοσή της ήταν η ομοφωνία των δύο </a:t>
            </a:r>
            <a:r>
              <a:rPr lang="el-GR" sz="1600" err="1"/>
              <a:t>Tιμητών</a:t>
            </a:r>
            <a:r>
              <a:rPr lang="el-GR" sz="1600"/>
              <a:t>. </a:t>
            </a:r>
          </a:p>
          <a:p>
            <a:r>
              <a:rPr lang="en-GB" sz="1600"/>
              <a:t> E</a:t>
            </a:r>
            <a:r>
              <a:rPr lang="el-GR" sz="1600" err="1"/>
              <a:t>πιλήψιμες</a:t>
            </a:r>
            <a:r>
              <a:rPr lang="el-GR" sz="1600"/>
              <a:t> συμπεριφορές : η υπερβολική σκληρότητα σε βάρος των οικείων, η προκλητική πολυτέλεια, η κατάχρηση εξουσίας, η λιποταξία. </a:t>
            </a:r>
            <a:endParaRPr lang="fr-CA" sz="1600"/>
          </a:p>
          <a:p>
            <a:endParaRPr lang="fr-CA" sz="1600"/>
          </a:p>
          <a:p>
            <a:endParaRPr lang="en-US" sz="1600"/>
          </a:p>
        </p:txBody>
      </p:sp>
    </p:spTree>
    <p:extLst>
      <p:ext uri="{BB962C8B-B14F-4D97-AF65-F5344CB8AC3E}">
        <p14:creationId xmlns:p14="http://schemas.microsoft.com/office/powerpoint/2010/main" val="5020102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1490" y="365125"/>
            <a:ext cx="3840085" cy="1692794"/>
          </a:xfrm>
        </p:spPr>
        <p:txBody>
          <a:bodyPr>
            <a:normAutofit/>
          </a:bodyPr>
          <a:lstStyle/>
          <a:p>
            <a:r>
              <a:rPr lang="el-GR"/>
              <a:t>Λοιπές αρμοδιότητες τιμητών</a:t>
            </a:r>
            <a:endParaRPr lang="en-US"/>
          </a:p>
        </p:txBody>
      </p:sp>
      <p:cxnSp>
        <p:nvCxnSpPr>
          <p:cNvPr id="21" name="Straight Arrow Connector 20">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91490" y="2575034"/>
            <a:ext cx="3840085" cy="3462228"/>
          </a:xfrm>
        </p:spPr>
        <p:txBody>
          <a:bodyPr>
            <a:normAutofit/>
          </a:bodyPr>
          <a:lstStyle/>
          <a:p>
            <a:r>
              <a:rPr lang="el-GR" sz="1600"/>
              <a:t>Επέλεγαν τους Συγκλητικούς</a:t>
            </a:r>
          </a:p>
          <a:p>
            <a:r>
              <a:rPr lang="el-GR" sz="1600"/>
              <a:t>Επέβλεπαν όλες τις δημόσιες συμβάσεις που συνήπτε το ρωμαϊκό κράτος με ιδιώτες για πλήθος θέματα, από τον καθαρισμό των υπονόμων έως τη συλλογή των φόρων και ήταν αρμόδιοι τη για σύνταξη των βιβλίων δημοσίων εξόδων. </a:t>
            </a:r>
            <a:endParaRPr lang="fr-CA" sz="1600"/>
          </a:p>
          <a:p>
            <a:r>
              <a:rPr lang="el-GR" sz="1600"/>
              <a:t>Στα τέλη της </a:t>
            </a:r>
            <a:r>
              <a:rPr lang="fr-FR" sz="1600" i="1"/>
              <a:t>Res publica</a:t>
            </a:r>
            <a:r>
              <a:rPr lang="el-GR" sz="1600"/>
              <a:t> το αξίωμα θα χάσει τη σημασία του, αν και οι Αυτοκράτορες διατηρούν τη δυνατότητα ελέγχου των ηθών διά της </a:t>
            </a:r>
            <a:r>
              <a:rPr lang="en-US" sz="1600" i="1"/>
              <a:t>n</a:t>
            </a:r>
            <a:r>
              <a:rPr lang="el-GR" sz="1600" i="1"/>
              <a:t>ota </a:t>
            </a:r>
            <a:r>
              <a:rPr lang="en-US" sz="1600" i="1"/>
              <a:t>ce</a:t>
            </a:r>
            <a:r>
              <a:rPr lang="el-GR" sz="1600" i="1"/>
              <a:t>nsoria</a:t>
            </a:r>
            <a:r>
              <a:rPr lang="el-GR" sz="1600"/>
              <a:t>. 	</a:t>
            </a:r>
          </a:p>
        </p:txBody>
      </p:sp>
      <p:pic>
        <p:nvPicPr>
          <p:cNvPr id="7" name="Picture 6" descr="A group of people standing next to a stone wall&#10;&#10;Description automatically generated">
            <a:extLst>
              <a:ext uri="{FF2B5EF4-FFF2-40B4-BE49-F238E27FC236}">
                <a16:creationId xmlns:a16="http://schemas.microsoft.com/office/drawing/2014/main" id="{203EBA63-BC46-5249-9E22-77C6A3657718}"/>
              </a:ext>
            </a:extLst>
          </p:cNvPr>
          <p:cNvPicPr>
            <a:picLocks noChangeAspect="1"/>
          </p:cNvPicPr>
          <p:nvPr/>
        </p:nvPicPr>
        <p:blipFill rotWithShape="1">
          <a:blip r:embed="rId2">
            <a:extLst>
              <a:ext uri="{28A0092B-C50C-407E-A947-70E740481C1C}">
                <a14:useLocalDpi xmlns:a14="http://schemas.microsoft.com/office/drawing/2010/main" val="0"/>
              </a:ext>
            </a:extLst>
          </a:blip>
          <a:srcRect l="24726" r="23665" b="-2"/>
          <a:stretch/>
        </p:blipFill>
        <p:spPr>
          <a:xfrm>
            <a:off x="4409136" y="10"/>
            <a:ext cx="4734863"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34723155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erson looking at the camera&#10;&#10;Description automatically generated">
            <a:extLst>
              <a:ext uri="{FF2B5EF4-FFF2-40B4-BE49-F238E27FC236}">
                <a16:creationId xmlns:a16="http://schemas.microsoft.com/office/drawing/2014/main" id="{78FAA720-F92A-4446-9899-6FE0438BF78B}"/>
              </a:ext>
            </a:extLst>
          </p:cNvPr>
          <p:cNvPicPr>
            <a:picLocks noChangeAspect="1"/>
          </p:cNvPicPr>
          <p:nvPr/>
        </p:nvPicPr>
        <p:blipFill rotWithShape="1">
          <a:blip r:embed="rId2">
            <a:extLst>
              <a:ext uri="{28A0092B-C50C-407E-A947-70E740481C1C}">
                <a14:useLocalDpi xmlns:a14="http://schemas.microsoft.com/office/drawing/2010/main" val="0"/>
              </a:ext>
            </a:extLst>
          </a:blip>
          <a:srcRect l="3302" r="587"/>
          <a:stretch/>
        </p:blipFill>
        <p:spPr>
          <a:xfrm>
            <a:off x="-5524" y="10"/>
            <a:ext cx="3641692"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12" name="Arc 11">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5148" y="407987"/>
            <a:ext cx="2240924"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p:cNvSpPr>
            <a:spLocks noGrp="1"/>
          </p:cNvSpPr>
          <p:nvPr>
            <p:ph type="title"/>
          </p:nvPr>
        </p:nvSpPr>
        <p:spPr>
          <a:xfrm>
            <a:off x="4370286" y="407987"/>
            <a:ext cx="4291113" cy="1325563"/>
          </a:xfrm>
        </p:spPr>
        <p:txBody>
          <a:bodyPr>
            <a:normAutofit/>
          </a:bodyPr>
          <a:lstStyle/>
          <a:p>
            <a:r>
              <a:rPr lang="el-GR" b="1" i="1" dirty="0"/>
              <a:t>Δικτάτωρ</a:t>
            </a:r>
            <a:r>
              <a:rPr lang="el-GR" b="1" dirty="0"/>
              <a:t> </a:t>
            </a:r>
            <a:r>
              <a:rPr lang="el-GR" b="1" i="1" dirty="0"/>
              <a:t>(</a:t>
            </a:r>
            <a:r>
              <a:rPr lang="el-GR" b="1" dirty="0"/>
              <a:t>Dictator</a:t>
            </a:r>
            <a:r>
              <a:rPr lang="el-GR" b="1" i="1" dirty="0"/>
              <a:t>)</a:t>
            </a:r>
            <a:r>
              <a:rPr lang="el-GR" b="1" dirty="0"/>
              <a:t> </a:t>
            </a:r>
            <a:endParaRPr lang="en-US" dirty="0"/>
          </a:p>
        </p:txBody>
      </p:sp>
      <p:sp>
        <p:nvSpPr>
          <p:cNvPr id="3" name="Content Placeholder 2"/>
          <p:cNvSpPr>
            <a:spLocks noGrp="1"/>
          </p:cNvSpPr>
          <p:nvPr>
            <p:ph idx="1"/>
          </p:nvPr>
        </p:nvSpPr>
        <p:spPr>
          <a:xfrm>
            <a:off x="4370286" y="1868487"/>
            <a:ext cx="4291113" cy="4351338"/>
          </a:xfrm>
        </p:spPr>
        <p:txBody>
          <a:bodyPr>
            <a:normAutofit/>
          </a:bodyPr>
          <a:lstStyle/>
          <a:p>
            <a:r>
              <a:rPr lang="el-GR" sz="1300" dirty="0"/>
              <a:t>Ο Δικτάτωρ (</a:t>
            </a:r>
            <a:r>
              <a:rPr lang="fr-FR" sz="1300" i="1" dirty="0" err="1"/>
              <a:t>Dictator</a:t>
            </a:r>
            <a:r>
              <a:rPr lang="el-GR" sz="1300" dirty="0"/>
              <a:t>) αποτελούσε </a:t>
            </a:r>
            <a:r>
              <a:rPr lang="el-GR" sz="1300" dirty="0" err="1"/>
              <a:t>έκτατο</a:t>
            </a:r>
            <a:r>
              <a:rPr lang="el-GR" sz="1300" dirty="0"/>
              <a:t> ρωμαϊκό αξίωμα (</a:t>
            </a:r>
            <a:r>
              <a:rPr lang="el-GR" sz="1300" i="1" dirty="0" err="1"/>
              <a:t>magistratus</a:t>
            </a:r>
            <a:r>
              <a:rPr lang="el-GR" sz="1300" i="1" dirty="0"/>
              <a:t> </a:t>
            </a:r>
            <a:r>
              <a:rPr lang="el-GR" sz="1300" i="1" dirty="0" err="1"/>
              <a:t>extraordinarius</a:t>
            </a:r>
            <a:r>
              <a:rPr lang="el-GR" sz="1300" dirty="0"/>
              <a:t>), το οποίο δεν είχε την σύγχρονη αρνητική χροιά του όρου. </a:t>
            </a:r>
            <a:endParaRPr lang="fr-CA" sz="1300" dirty="0"/>
          </a:p>
          <a:p>
            <a:r>
              <a:rPr lang="el-GR" sz="1300" dirty="0"/>
              <a:t>Σε εξαιρετικές περιπτώσεις, συνήθως στρατιωτικού κινδύνου, όταν η Σύγκλητος έκρινε ότι για την προστασία του λαού η εξουσία έπρεπε προσωρινά να ανατεθεί σε ένα στιβαρό χέρι, μπορούσε να εξουσιοδοτήσει με </a:t>
            </a:r>
            <a:r>
              <a:rPr lang="fr-FR" sz="1300" i="1" dirty="0" err="1"/>
              <a:t>senatus</a:t>
            </a:r>
            <a:r>
              <a:rPr lang="fr-FR" sz="1300" i="1" dirty="0"/>
              <a:t> </a:t>
            </a:r>
            <a:r>
              <a:rPr lang="fr-FR" sz="1300" i="1" dirty="0" err="1"/>
              <a:t>consultum</a:t>
            </a:r>
            <a:r>
              <a:rPr lang="fr-FR" sz="1300" i="1" dirty="0"/>
              <a:t> </a:t>
            </a:r>
            <a:r>
              <a:rPr lang="el-GR" sz="1300" dirty="0"/>
              <a:t>τους Υπάτους να ορίσουν έναν Δικτάτορα για να κυβερνήσει για θητεία έξι μηνών. </a:t>
            </a:r>
            <a:endParaRPr lang="fr-CA" sz="1300" dirty="0"/>
          </a:p>
          <a:p>
            <a:r>
              <a:rPr lang="el-GR" sz="1300" dirty="0"/>
              <a:t>Στον Δικτάτορα ανατίθεται με την ίδια απόφαση, μία ειδική εντολή: συνήθως να φέρει εις πέρας ορισμένη στρατιωτική εκστρατεία ή άλλη αποστολή (</a:t>
            </a:r>
            <a:r>
              <a:rPr lang="fr-FR" sz="1300" i="1" dirty="0" err="1"/>
              <a:t>rei</a:t>
            </a:r>
            <a:r>
              <a:rPr lang="fr-FR" sz="1300" i="1" dirty="0"/>
              <a:t> </a:t>
            </a:r>
            <a:r>
              <a:rPr lang="fr-FR" sz="1300" i="1" dirty="0" err="1"/>
              <a:t>gerundae</a:t>
            </a:r>
            <a:r>
              <a:rPr lang="fr-FR" sz="1300" i="1" dirty="0"/>
              <a:t> </a:t>
            </a:r>
            <a:r>
              <a:rPr lang="fr-FR" sz="1300" i="1" dirty="0" err="1"/>
              <a:t>causae</a:t>
            </a:r>
            <a:r>
              <a:rPr lang="fr-FR" sz="1300" i="1" dirty="0"/>
              <a:t> </a:t>
            </a:r>
            <a:r>
              <a:rPr lang="el-GR" sz="1300" i="1" dirty="0"/>
              <a:t>= το θέμα προς διευθέτηση</a:t>
            </a:r>
            <a:r>
              <a:rPr lang="el-GR" sz="1300" dirty="0"/>
              <a:t>).</a:t>
            </a:r>
          </a:p>
          <a:p>
            <a:r>
              <a:rPr lang="el-GR" sz="1300" dirty="0"/>
              <a:t>Μετά την πάροδο της εξάμηνης θητείας του όφειλε όμως να παραιτηθεί και η εξουσία επέστρεφε στους εκλεγμένους Υπάτους, αν και στο τέλος της </a:t>
            </a:r>
            <a:r>
              <a:rPr lang="fr-FR" sz="1300" dirty="0" err="1"/>
              <a:t>Res</a:t>
            </a:r>
            <a:r>
              <a:rPr lang="fr-FR" sz="1300" dirty="0"/>
              <a:t> Publica </a:t>
            </a:r>
            <a:r>
              <a:rPr lang="el-GR" sz="1300" dirty="0"/>
              <a:t>ο θεσμός θα ασκηθεί καταχρηστικά.</a:t>
            </a:r>
          </a:p>
          <a:p>
            <a:endParaRPr lang="fr-CA" sz="1300" dirty="0"/>
          </a:p>
        </p:txBody>
      </p:sp>
    </p:spTree>
    <p:extLst>
      <p:ext uri="{BB962C8B-B14F-4D97-AF65-F5344CB8AC3E}">
        <p14:creationId xmlns:p14="http://schemas.microsoft.com/office/powerpoint/2010/main" val="15326939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Arc 11">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5148" y="407987"/>
            <a:ext cx="2240924"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p:cNvSpPr>
            <a:spLocks noGrp="1"/>
          </p:cNvSpPr>
          <p:nvPr>
            <p:ph type="title"/>
          </p:nvPr>
        </p:nvSpPr>
        <p:spPr>
          <a:xfrm>
            <a:off x="4370286" y="407987"/>
            <a:ext cx="4291113" cy="1325563"/>
          </a:xfrm>
        </p:spPr>
        <p:txBody>
          <a:bodyPr>
            <a:normAutofit/>
          </a:bodyPr>
          <a:lstStyle/>
          <a:p>
            <a:r>
              <a:rPr lang="el-GR" sz="2800"/>
              <a:t>Προθάλαμος του αυτοκρατορικού αξιώματος</a:t>
            </a:r>
            <a:endParaRPr lang="en-US" sz="2800"/>
          </a:p>
        </p:txBody>
      </p:sp>
      <p:sp>
        <p:nvSpPr>
          <p:cNvPr id="3" name="Content Placeholder 2"/>
          <p:cNvSpPr>
            <a:spLocks noGrp="1"/>
          </p:cNvSpPr>
          <p:nvPr>
            <p:ph idx="1"/>
          </p:nvPr>
        </p:nvSpPr>
        <p:spPr>
          <a:xfrm>
            <a:off x="4370286" y="1868487"/>
            <a:ext cx="4291113" cy="4351338"/>
          </a:xfrm>
        </p:spPr>
        <p:txBody>
          <a:bodyPr>
            <a:normAutofit/>
          </a:bodyPr>
          <a:lstStyle/>
          <a:p>
            <a:r>
              <a:rPr lang="el-GR" sz="1400" dirty="0"/>
              <a:t>Το αξίωμα του Δικτάτορα ενεργοποιήθηκε σε περιπτώσεις έκτακτων στρατιωτικών κινδύνων, όπως κατά τη διάρκεια των Καρχηδονιακών πολέμων, όταν ο Αννίβας βρέθηκε προ των πυλών της Ρώμης. </a:t>
            </a:r>
          </a:p>
          <a:p>
            <a:r>
              <a:rPr lang="el-GR" sz="1400" dirty="0"/>
              <a:t>Μετά από ένα διάστημα που δεν έγινε χρήση του, το αξίωμα αναβίωσε -κατά αντικανονικό τρόπο- στα τέλη της </a:t>
            </a:r>
            <a:r>
              <a:rPr lang="fr-FR" sz="1400" i="1" dirty="0" err="1"/>
              <a:t>Res</a:t>
            </a:r>
            <a:r>
              <a:rPr lang="fr-FR" sz="1400" i="1" dirty="0"/>
              <a:t> publica</a:t>
            </a:r>
            <a:r>
              <a:rPr lang="el-GR" sz="1400" dirty="0"/>
              <a:t>, όταν ο στρατηγός </a:t>
            </a:r>
            <a:r>
              <a:rPr lang="el-GR" sz="1400" dirty="0" err="1"/>
              <a:t>Σύλλας</a:t>
            </a:r>
            <a:r>
              <a:rPr lang="el-GR" sz="1400" dirty="0"/>
              <a:t> θα ανακηρυχθεί, </a:t>
            </a:r>
            <a:r>
              <a:rPr lang="el-GR" sz="1400" b="1" dirty="0"/>
              <a:t>“δικτάτωρ για τη δημιουργία νόμων και τον ορισμό του συντάγματος” (</a:t>
            </a:r>
            <a:r>
              <a:rPr lang="el-GR" sz="1400" b="1" i="1" dirty="0" err="1"/>
              <a:t>dictator</a:t>
            </a:r>
            <a:r>
              <a:rPr lang="el-GR" sz="1400" b="1" i="1" dirty="0"/>
              <a:t> </a:t>
            </a:r>
            <a:r>
              <a:rPr lang="el-GR" sz="1400" b="1" i="1" dirty="0" err="1"/>
              <a:t>legibus</a:t>
            </a:r>
            <a:r>
              <a:rPr lang="el-GR" sz="1400" b="1" i="1" dirty="0"/>
              <a:t> </a:t>
            </a:r>
            <a:r>
              <a:rPr lang="el-GR" sz="1400" b="1" i="1" dirty="0" err="1"/>
              <a:t>faciendis</a:t>
            </a:r>
            <a:r>
              <a:rPr lang="el-GR" sz="1400" b="1" i="1" dirty="0"/>
              <a:t> </a:t>
            </a:r>
            <a:r>
              <a:rPr lang="el-GR" sz="1400" b="1" i="1" dirty="0" err="1"/>
              <a:t>et</a:t>
            </a:r>
            <a:r>
              <a:rPr lang="el-GR" sz="1400" b="1" i="1" dirty="0"/>
              <a:t> </a:t>
            </a:r>
            <a:r>
              <a:rPr lang="el-GR" sz="1400" b="1" i="1" dirty="0" err="1"/>
              <a:t>reipublicae</a:t>
            </a:r>
            <a:r>
              <a:rPr lang="el-GR" sz="1400" b="1" i="1" dirty="0"/>
              <a:t> </a:t>
            </a:r>
            <a:r>
              <a:rPr lang="el-GR" sz="1400" b="1" i="1" dirty="0" err="1"/>
              <a:t>constituendae</a:t>
            </a:r>
            <a:r>
              <a:rPr lang="el-GR" sz="1400" b="1" i="1" dirty="0"/>
              <a:t> </a:t>
            </a:r>
            <a:r>
              <a:rPr lang="el-GR" sz="1400" b="1" i="1" dirty="0" err="1"/>
              <a:t>causa</a:t>
            </a:r>
            <a:r>
              <a:rPr lang="el-GR" sz="1400" b="1" dirty="0"/>
              <a:t>), </a:t>
            </a:r>
            <a:r>
              <a:rPr lang="el-GR" sz="1400" dirty="0"/>
              <a:t>για απεριόριστο διάστημα</a:t>
            </a:r>
            <a:endParaRPr lang="en-US" sz="1400" dirty="0"/>
          </a:p>
          <a:p>
            <a:r>
              <a:rPr lang="en-US" sz="1400" dirty="0"/>
              <a:t>E</a:t>
            </a:r>
            <a:r>
              <a:rPr lang="el-GR" sz="1400" dirty="0" err="1"/>
              <a:t>ξουσία</a:t>
            </a:r>
            <a:r>
              <a:rPr lang="el-GR" sz="1400" dirty="0"/>
              <a:t> που θα χρησιμοποιήσει για να εισαγάγει μία σειρά από πολιτικές μεταρρυθμίσεις που θα ενισχύσουν την αριστοκρατική τάξη, σηματοδοτώντας την αρχή του τέλους της </a:t>
            </a:r>
            <a:r>
              <a:rPr lang="fr-FR" sz="1400" i="1" dirty="0" err="1"/>
              <a:t>Res</a:t>
            </a:r>
            <a:r>
              <a:rPr lang="fr-FR" sz="1400" i="1" dirty="0"/>
              <a:t> publica</a:t>
            </a:r>
            <a:r>
              <a:rPr lang="el-GR" sz="1400" dirty="0"/>
              <a:t>. </a:t>
            </a:r>
          </a:p>
          <a:p>
            <a:r>
              <a:rPr lang="el-GR" sz="1400" dirty="0"/>
              <a:t>Τελευταίος κάτοχος του αξιώματος : Ιούλιος Καίσαρας, ο οποίος θα παρατείνει αντικανονικά τη διάρκεια της δικτατορίας του επ’ </a:t>
            </a:r>
            <a:r>
              <a:rPr lang="el-GR" sz="1400" dirty="0" err="1"/>
              <a:t>αόριστον</a:t>
            </a:r>
            <a:r>
              <a:rPr lang="el-GR" sz="1400" dirty="0"/>
              <a:t>.</a:t>
            </a:r>
            <a:endParaRPr lang="en-US" sz="1400" dirty="0"/>
          </a:p>
        </p:txBody>
      </p:sp>
      <p:pic>
        <p:nvPicPr>
          <p:cNvPr id="7" name="Picture 6" descr="A sculpture of a person&#10;&#10;Description automatically generated">
            <a:extLst>
              <a:ext uri="{FF2B5EF4-FFF2-40B4-BE49-F238E27FC236}">
                <a16:creationId xmlns:a16="http://schemas.microsoft.com/office/drawing/2014/main" id="{EE35B904-868B-6E43-B6A4-9CA6B50E42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925" y="0"/>
            <a:ext cx="4497049" cy="6858000"/>
          </a:xfrm>
          <a:prstGeom prst="rect">
            <a:avLst/>
          </a:prstGeom>
        </p:spPr>
      </p:pic>
    </p:spTree>
    <p:extLst>
      <p:ext uri="{BB962C8B-B14F-4D97-AF65-F5344CB8AC3E}">
        <p14:creationId xmlns:p14="http://schemas.microsoft.com/office/powerpoint/2010/main" val="21672560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24072" y="629268"/>
            <a:ext cx="4939868" cy="1286160"/>
          </a:xfrm>
        </p:spPr>
        <p:txBody>
          <a:bodyPr anchor="b">
            <a:normAutofit/>
          </a:bodyPr>
          <a:lstStyle/>
          <a:p>
            <a:r>
              <a:rPr lang="el-GR" b="1" i="1" dirty="0"/>
              <a:t>Στρατηγός</a:t>
            </a:r>
            <a:r>
              <a:rPr lang="el-GR" b="1" dirty="0"/>
              <a:t> </a:t>
            </a:r>
            <a:r>
              <a:rPr lang="el-GR" b="1" i="1" dirty="0"/>
              <a:t>(</a:t>
            </a:r>
            <a:r>
              <a:rPr lang="el-GR" b="1" dirty="0"/>
              <a:t>Imperator</a:t>
            </a:r>
            <a:r>
              <a:rPr lang="el-GR" b="1" i="1" dirty="0"/>
              <a:t>)</a:t>
            </a:r>
            <a:r>
              <a:rPr lang="el-GR" dirty="0"/>
              <a:t> </a:t>
            </a:r>
            <a:endParaRPr lang="en-US" dirty="0"/>
          </a:p>
        </p:txBody>
      </p:sp>
      <p:sp>
        <p:nvSpPr>
          <p:cNvPr id="3" name="Content Placeholder 2"/>
          <p:cNvSpPr>
            <a:spLocks noGrp="1"/>
          </p:cNvSpPr>
          <p:nvPr>
            <p:ph idx="1"/>
          </p:nvPr>
        </p:nvSpPr>
        <p:spPr>
          <a:xfrm>
            <a:off x="3724073" y="2438400"/>
            <a:ext cx="4939867" cy="3785419"/>
          </a:xfrm>
        </p:spPr>
        <p:txBody>
          <a:bodyPr>
            <a:normAutofit/>
          </a:bodyPr>
          <a:lstStyle/>
          <a:p>
            <a:r>
              <a:rPr lang="el-GR" sz="1700"/>
              <a:t>Πριν ο όρος </a:t>
            </a:r>
            <a:r>
              <a:rPr lang="fr-FR" sz="1700" i="1"/>
              <a:t>Imperator</a:t>
            </a:r>
            <a:r>
              <a:rPr lang="el-GR" sz="1700"/>
              <a:t> καταλήξει να προσδιορίζει κυρίως τον Αυτοκράτορα, επί </a:t>
            </a:r>
            <a:r>
              <a:rPr lang="fr-FR" sz="1700" i="1"/>
              <a:t>Res publica</a:t>
            </a:r>
            <a:r>
              <a:rPr lang="el-GR" sz="1700"/>
              <a:t> χαρακτηρίζει αρχικά κάθε άρχοντα με </a:t>
            </a:r>
            <a:r>
              <a:rPr lang="fr-FR" sz="1700" i="1"/>
              <a:t>imperium</a:t>
            </a:r>
            <a:r>
              <a:rPr lang="el-GR" sz="1700"/>
              <a:t> ο οποίος μπορεί να ηγηθεί του στρατού. </a:t>
            </a:r>
          </a:p>
          <a:p>
            <a:r>
              <a:rPr lang="el-GR" sz="1700"/>
              <a:t>Δεν αποτελεί ακριβώς αξίωμα, αλλά τίτλο που απονέμει μέσω επευφημίας ο ρωμαϊκός στρατός στο νικηφόρο στρατηγό του, μετά από θριαμβευτική νίκη επί του εχθρού. </a:t>
            </a:r>
          </a:p>
        </p:txBody>
      </p:sp>
      <p:pic>
        <p:nvPicPr>
          <p:cNvPr id="5" name="Picture 4" descr="A sculpture of a person&#10;&#10;Description automatically generated">
            <a:extLst>
              <a:ext uri="{FF2B5EF4-FFF2-40B4-BE49-F238E27FC236}">
                <a16:creationId xmlns:a16="http://schemas.microsoft.com/office/drawing/2014/main" id="{3747D74A-A1A7-8B4E-98FC-0DDA730E9EF5}"/>
              </a:ext>
            </a:extLst>
          </p:cNvPr>
          <p:cNvPicPr>
            <a:picLocks noChangeAspect="1"/>
          </p:cNvPicPr>
          <p:nvPr/>
        </p:nvPicPr>
        <p:blipFill rotWithShape="1">
          <a:blip r:embed="rId2">
            <a:extLst>
              <a:ext uri="{28A0092B-C50C-407E-A947-70E740481C1C}">
                <a14:useLocalDpi xmlns:a14="http://schemas.microsoft.com/office/drawing/2010/main" val="0"/>
              </a:ext>
            </a:extLst>
          </a:blip>
          <a:srcRect l="11655" r="5086"/>
          <a:stretch/>
        </p:blipFill>
        <p:spPr>
          <a:xfrm>
            <a:off x="20" y="10"/>
            <a:ext cx="3476673"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7A654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31648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759" y="3752849"/>
            <a:ext cx="2468166" cy="2452687"/>
          </a:xfrm>
        </p:spPr>
        <p:txBody>
          <a:bodyPr anchor="ctr">
            <a:normAutofit/>
          </a:bodyPr>
          <a:lstStyle/>
          <a:p>
            <a:r>
              <a:rPr lang="el-GR" sz="3100" b="1"/>
              <a:t>Ύπατοι (Consul</a:t>
            </a:r>
            <a:r>
              <a:rPr lang="fr-FR" sz="3100" b="1"/>
              <a:t>es</a:t>
            </a:r>
            <a:r>
              <a:rPr lang="el-GR" sz="3100" b="1"/>
              <a:t>) </a:t>
            </a:r>
            <a:endParaRPr lang="en-US" sz="3100"/>
          </a:p>
        </p:txBody>
      </p:sp>
      <p:pic>
        <p:nvPicPr>
          <p:cNvPr id="5" name="Picture 4" descr="A group of people in a room&#10;&#10;Description automatically generated">
            <a:extLst>
              <a:ext uri="{FF2B5EF4-FFF2-40B4-BE49-F238E27FC236}">
                <a16:creationId xmlns:a16="http://schemas.microsoft.com/office/drawing/2014/main" id="{5B59566E-FCB1-6743-BEBF-E464C2CE123C}"/>
              </a:ext>
            </a:extLst>
          </p:cNvPr>
          <p:cNvPicPr>
            <a:picLocks noChangeAspect="1"/>
          </p:cNvPicPr>
          <p:nvPr/>
        </p:nvPicPr>
        <p:blipFill rotWithShape="1">
          <a:blip r:embed="rId2">
            <a:extLst>
              <a:ext uri="{28A0092B-C50C-407E-A947-70E740481C1C}">
                <a14:useLocalDpi xmlns:a14="http://schemas.microsoft.com/office/drawing/2010/main" val="0"/>
              </a:ext>
            </a:extLst>
          </a:blip>
          <a:srcRect t="23258" b="22636"/>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1"/>
          </p:nvPr>
        </p:nvSpPr>
        <p:spPr>
          <a:xfrm>
            <a:off x="3167986" y="3752850"/>
            <a:ext cx="5614060" cy="2452687"/>
          </a:xfrm>
        </p:spPr>
        <p:txBody>
          <a:bodyPr anchor="ctr">
            <a:normAutofit/>
          </a:bodyPr>
          <a:lstStyle/>
          <a:p>
            <a:r>
              <a:rPr lang="en-GB" sz="1600" dirty="0"/>
              <a:t>M</a:t>
            </a:r>
            <a:r>
              <a:rPr lang="el-GR" sz="1600" dirty="0" err="1"/>
              <a:t>ετά</a:t>
            </a:r>
            <a:r>
              <a:rPr lang="el-GR" sz="1600" dirty="0"/>
              <a:t> την κατάλυση της βασιλείας υποκαθιστούν και επιμερίζονται τις εξουσίες του βασιλιά. </a:t>
            </a:r>
          </a:p>
          <a:p>
            <a:r>
              <a:rPr lang="el-GR" sz="1600" dirty="0"/>
              <a:t>Σταθερά </a:t>
            </a:r>
            <a:r>
              <a:rPr lang="el-GR" sz="1600" dirty="0">
                <a:solidFill>
                  <a:srgbClr val="FF0000"/>
                </a:solidFill>
              </a:rPr>
              <a:t>δύο</a:t>
            </a:r>
            <a:r>
              <a:rPr lang="el-GR" sz="1600" dirty="0"/>
              <a:t> </a:t>
            </a:r>
            <a:endParaRPr lang="en-US" sz="1600" dirty="0"/>
          </a:p>
          <a:p>
            <a:r>
              <a:rPr lang="en-US" sz="1600" dirty="0" err="1"/>
              <a:t>Ώ</a:t>
            </a:r>
            <a:r>
              <a:rPr lang="el-GR" sz="1600" dirty="0" err="1"/>
              <a:t>στε</a:t>
            </a:r>
            <a:r>
              <a:rPr lang="el-GR" sz="1600" dirty="0"/>
              <a:t> η ανώτατη εξουσία να μην μονοπωλείται από ένα πρόσωπο. </a:t>
            </a:r>
          </a:p>
          <a:p>
            <a:r>
              <a:rPr lang="el-GR" sz="1600" dirty="0"/>
              <a:t>Την 1</a:t>
            </a:r>
            <a:r>
              <a:rPr lang="el-GR" sz="1600" baseline="30000" dirty="0"/>
              <a:t>η</a:t>
            </a:r>
            <a:r>
              <a:rPr lang="el-GR" sz="1600" dirty="0"/>
              <a:t> Ιανουαρίου κάθε χρόνου, σε ειδική τελετή, στο λόφο του Καπιτωλίου, ανατίθεται στους Υπάτους το ανώτατο κρατικό </a:t>
            </a:r>
            <a:r>
              <a:rPr lang="fr-FR" sz="1600" i="1" dirty="0"/>
              <a:t>imperium</a:t>
            </a:r>
            <a:r>
              <a:rPr lang="el-GR" sz="1600" dirty="0"/>
              <a:t>, με το οποίο εξουσιοδοτούνται για την άσκηση καθηκόντων αρχηγού κράτους. </a:t>
            </a:r>
          </a:p>
        </p:txBody>
      </p:sp>
    </p:spTree>
    <p:extLst>
      <p:ext uri="{BB962C8B-B14F-4D97-AF65-F5344CB8AC3E}">
        <p14:creationId xmlns:p14="http://schemas.microsoft.com/office/powerpoint/2010/main" val="25541198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DACA35F-E348-1545-BC66-6390857FB4D9}"/>
              </a:ext>
            </a:extLst>
          </p:cNvPr>
          <p:cNvPicPr>
            <a:picLocks noChangeAspect="1"/>
          </p:cNvPicPr>
          <p:nvPr/>
        </p:nvPicPr>
        <p:blipFill rotWithShape="1">
          <a:blip r:embed="rId2"/>
          <a:srcRect l="5667" r="5667"/>
          <a:stretch/>
        </p:blipFill>
        <p:spPr>
          <a:xfrm>
            <a:off x="20" y="10"/>
            <a:ext cx="9143979" cy="6857990"/>
          </a:xfrm>
          <a:prstGeom prst="rect">
            <a:avLst/>
          </a:prstGeom>
        </p:spPr>
      </p:pic>
      <p:sp>
        <p:nvSpPr>
          <p:cNvPr id="9"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4512879"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p:cNvSpPr>
            <a:spLocks noGrp="1"/>
          </p:cNvSpPr>
          <p:nvPr>
            <p:ph type="title"/>
          </p:nvPr>
        </p:nvSpPr>
        <p:spPr>
          <a:xfrm>
            <a:off x="532086" y="1913950"/>
            <a:ext cx="3153102" cy="1342754"/>
          </a:xfrm>
        </p:spPr>
        <p:txBody>
          <a:bodyPr>
            <a:normAutofit/>
          </a:bodyPr>
          <a:lstStyle/>
          <a:p>
            <a:pPr algn="ctr"/>
            <a:r>
              <a:rPr lang="en-US" sz="3100"/>
              <a:t>O </a:t>
            </a:r>
            <a:r>
              <a:rPr lang="el-GR" sz="3100"/>
              <a:t>Θρίαμβος</a:t>
            </a:r>
            <a:endParaRPr lang="en-US" sz="3100"/>
          </a:p>
        </p:txBody>
      </p:sp>
      <p:cxnSp>
        <p:nvCxnSpPr>
          <p:cNvPr id="11" name="Straight Connector 10">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15288" y="3337139"/>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94137" y="3417573"/>
            <a:ext cx="3444765" cy="2619839"/>
          </a:xfrm>
        </p:spPr>
        <p:txBody>
          <a:bodyPr anchor="ctr">
            <a:normAutofit/>
          </a:bodyPr>
          <a:lstStyle/>
          <a:p>
            <a:r>
              <a:rPr lang="el-GR" sz="900" dirty="0"/>
              <a:t>Η αυθόρμητη ανακήρυξή του ως </a:t>
            </a:r>
            <a:r>
              <a:rPr lang="en-US" sz="900" i="1" dirty="0"/>
              <a:t>Imperator </a:t>
            </a:r>
            <a:r>
              <a:rPr lang="el-GR" sz="900" dirty="0"/>
              <a:t>από το στρατό αποτελούσε προϋπόθεση για να αιτηθεί εν συνεχεία ο στρατηγός από τη Σύγκλητο την απονομή του προνομίου της τέλεσης θριάμβου στη Ρώμη,</a:t>
            </a:r>
          </a:p>
          <a:p>
            <a:r>
              <a:rPr lang="el-GR" sz="900" dirty="0"/>
              <a:t>Ενός σημαντικού νομικού θεσμού με το οποίο επιτρεπόταν στον στρατηγό να ηγηθεί, στο πλαίσιο τριήμερου εορτασμού, επιδεικτικής παρέλασης των στρατευμάτων και των λαφύρων πολέμου στο </a:t>
            </a:r>
            <a:r>
              <a:rPr lang="en-US" sz="900" i="1" dirty="0"/>
              <a:t>Forum</a:t>
            </a:r>
            <a:r>
              <a:rPr lang="el-GR" sz="900" dirty="0"/>
              <a:t> </a:t>
            </a:r>
          </a:p>
          <a:p>
            <a:r>
              <a:rPr lang="el-GR" sz="900" dirty="0"/>
              <a:t>Μοναδική εξαίρεση της απαγόρευσης εισόδου ενόπλων εντός του </a:t>
            </a:r>
            <a:r>
              <a:rPr lang="el-GR" sz="900" i="1" dirty="0" err="1"/>
              <a:t>pomoerium</a:t>
            </a:r>
            <a:r>
              <a:rPr lang="el-GR" sz="900" dirty="0"/>
              <a:t> της Ρώμης</a:t>
            </a:r>
          </a:p>
          <a:p>
            <a:r>
              <a:rPr lang="el-GR" sz="900" dirty="0"/>
              <a:t>κατέληγε με την τέλεση θυσιών στον ναό του </a:t>
            </a:r>
            <a:r>
              <a:rPr lang="el-GR" sz="900" dirty="0" err="1"/>
              <a:t>Καπιτωλίνου</a:t>
            </a:r>
            <a:r>
              <a:rPr lang="el-GR" sz="900" dirty="0"/>
              <a:t> Δία. </a:t>
            </a:r>
          </a:p>
          <a:p>
            <a:endParaRPr lang="en-US" sz="900" dirty="0"/>
          </a:p>
        </p:txBody>
      </p:sp>
    </p:spTree>
    <p:extLst>
      <p:ext uri="{BB962C8B-B14F-4D97-AF65-F5344CB8AC3E}">
        <p14:creationId xmlns:p14="http://schemas.microsoft.com/office/powerpoint/2010/main" val="23989029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558F58E-93BA-44A3-BCDA-585AFF2E4F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91490" y="2671011"/>
            <a:ext cx="3943352" cy="2427120"/>
          </a:xfrm>
        </p:spPr>
        <p:txBody>
          <a:bodyPr vert="horz" lIns="91440" tIns="45720" rIns="91440" bIns="45720" rtlCol="0" anchor="t">
            <a:noAutofit/>
          </a:bodyPr>
          <a:lstStyle/>
          <a:p>
            <a:pPr marL="285750" indent="-285750" defTabSz="914400">
              <a:buFont typeface="Arial" panose="020B0604020202020204" pitchFamily="34" charset="0"/>
              <a:buChar char="•"/>
            </a:pPr>
            <a:r>
              <a:rPr lang="el-GR" sz="1800" dirty="0"/>
              <a:t>Ο </a:t>
            </a:r>
            <a:r>
              <a:rPr lang="el-GR" sz="1800" i="1" dirty="0"/>
              <a:t>Ι</a:t>
            </a:r>
            <a:r>
              <a:rPr lang="fr-FR" sz="1800" i="1" dirty="0" err="1"/>
              <a:t>mperator</a:t>
            </a:r>
            <a:r>
              <a:rPr lang="el-GR" sz="1800" dirty="0"/>
              <a:t> μπορούσε να χρησιμοποιήσει τον τίτλο δίπλα στο όνομά του έως την τέλεση του θριάμβου, μετά τον οποίο έπρεπε να παραδώσει το </a:t>
            </a:r>
            <a:r>
              <a:rPr lang="fr-FR" sz="1800" i="1" dirty="0"/>
              <a:t>imperium</a:t>
            </a:r>
            <a:r>
              <a:rPr lang="el-GR" sz="1800" dirty="0"/>
              <a:t> που κατείχε. </a:t>
            </a:r>
            <a:br>
              <a:rPr lang="el-GR" sz="1800" dirty="0"/>
            </a:br>
            <a:r>
              <a:rPr lang="el-GR" sz="1800" dirty="0"/>
              <a:t>Η απονομή του προνομίου της τέλεσης θριάμβου, στιγμή μοναδικής δόξας για τον νικηφόρο στρατηγό, αποτελούσε την ύψιστη πολιτική καταξίωση και διακαή πόθο των πρωταγωνιστών της πολιτικής σκηνής στα τέλη της </a:t>
            </a:r>
            <a:r>
              <a:rPr lang="fr-FR" sz="1800" i="1" dirty="0" err="1"/>
              <a:t>Res</a:t>
            </a:r>
            <a:r>
              <a:rPr lang="fr-FR" sz="1800" i="1" dirty="0"/>
              <a:t> publica</a:t>
            </a:r>
            <a:r>
              <a:rPr lang="el-GR" sz="1800" dirty="0"/>
              <a:t>. </a:t>
            </a:r>
            <a:br>
              <a:rPr lang="en-US" sz="1800" dirty="0"/>
            </a:br>
            <a:endParaRPr lang="en-US" sz="1800" dirty="0"/>
          </a:p>
        </p:txBody>
      </p:sp>
      <p:cxnSp>
        <p:nvCxnSpPr>
          <p:cNvPr id="14" name="Straight Arrow Connector 13">
            <a:extLst>
              <a:ext uri="{FF2B5EF4-FFF2-40B4-BE49-F238E27FC236}">
                <a16:creationId xmlns:a16="http://schemas.microsoft.com/office/drawing/2014/main" id="{BCD0BBC1-A7D4-445D-98AC-95A6A45D8E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0861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7" name="Content Placeholder 6">
            <a:extLst>
              <a:ext uri="{FF2B5EF4-FFF2-40B4-BE49-F238E27FC236}">
                <a16:creationId xmlns:a16="http://schemas.microsoft.com/office/drawing/2014/main" id="{52DC5185-5A51-B345-8EE8-CC5C4AA734F4}"/>
              </a:ext>
            </a:extLst>
          </p:cNvPr>
          <p:cNvPicPr>
            <a:picLocks noGrp="1" noChangeAspect="1"/>
          </p:cNvPicPr>
          <p:nvPr>
            <p:ph idx="1"/>
          </p:nvPr>
        </p:nvPicPr>
        <p:blipFill rotWithShape="1">
          <a:blip r:embed="rId2"/>
          <a:srcRect r="11045" b="-1"/>
          <a:stretch/>
        </p:blipFill>
        <p:spPr>
          <a:xfrm>
            <a:off x="4434843" y="10"/>
            <a:ext cx="4709157" cy="6857990"/>
          </a:xfrm>
          <a:custGeom>
            <a:avLst/>
            <a:gdLst/>
            <a:ahLst/>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spTree>
    <p:extLst>
      <p:ext uri="{BB962C8B-B14F-4D97-AF65-F5344CB8AC3E}">
        <p14:creationId xmlns:p14="http://schemas.microsoft.com/office/powerpoint/2010/main" val="5585414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759" y="3752849"/>
            <a:ext cx="2468166" cy="2452687"/>
          </a:xfrm>
        </p:spPr>
        <p:txBody>
          <a:bodyPr anchor="ctr">
            <a:normAutofit/>
          </a:bodyPr>
          <a:lstStyle/>
          <a:p>
            <a:r>
              <a:rPr lang="el-GR" sz="3100" b="1"/>
              <a:t>Ποντίφικας (</a:t>
            </a:r>
            <a:r>
              <a:rPr lang="fr-FR" sz="3100" b="1" i="1"/>
              <a:t>Pontifex</a:t>
            </a:r>
            <a:r>
              <a:rPr lang="el-GR" sz="3100" b="1"/>
              <a:t>) </a:t>
            </a:r>
            <a:endParaRPr lang="en-US" sz="3100"/>
          </a:p>
        </p:txBody>
      </p:sp>
      <p:pic>
        <p:nvPicPr>
          <p:cNvPr id="4" name="Content Placeholder 3">
            <a:extLst>
              <a:ext uri="{FF2B5EF4-FFF2-40B4-BE49-F238E27FC236}">
                <a16:creationId xmlns:a16="http://schemas.microsoft.com/office/drawing/2014/main" id="{A0529303-A1DE-074A-BD80-31D3B97665E4}"/>
              </a:ext>
            </a:extLst>
          </p:cNvPr>
          <p:cNvPicPr>
            <a:picLocks noChangeAspect="1"/>
          </p:cNvPicPr>
          <p:nvPr/>
        </p:nvPicPr>
        <p:blipFill rotWithShape="1">
          <a:blip r:embed="rId2"/>
          <a:srcRect t="4485" b="23374"/>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1"/>
          </p:nvPr>
        </p:nvSpPr>
        <p:spPr>
          <a:xfrm>
            <a:off x="3167986" y="3752850"/>
            <a:ext cx="5614060" cy="2452687"/>
          </a:xfrm>
        </p:spPr>
        <p:txBody>
          <a:bodyPr anchor="ctr">
            <a:normAutofit/>
          </a:bodyPr>
          <a:lstStyle/>
          <a:p>
            <a:r>
              <a:rPr lang="el-GR" sz="1600"/>
              <a:t>Η θρησκεία (</a:t>
            </a:r>
            <a:r>
              <a:rPr lang="en-US" sz="1600" i="1"/>
              <a:t>religio</a:t>
            </a:r>
            <a:r>
              <a:rPr lang="en-US" sz="1600"/>
              <a:t>) </a:t>
            </a:r>
            <a:r>
              <a:rPr lang="el-GR" sz="1600"/>
              <a:t>αποτελεί στη Ρώμη δημόσια υπόθεση, θεωρούμενη ο βασικός συνεκτικός κρίκος της κοινωνίας (ο όρος </a:t>
            </a:r>
            <a:r>
              <a:rPr lang="fr-FR" sz="1600" i="1"/>
              <a:t>re</a:t>
            </a:r>
            <a:r>
              <a:rPr lang="el-GR" sz="1600" i="1"/>
              <a:t>-</a:t>
            </a:r>
            <a:r>
              <a:rPr lang="fr-FR" sz="1600" i="1"/>
              <a:t>ligio</a:t>
            </a:r>
            <a:r>
              <a:rPr lang="el-GR" sz="1600" i="1"/>
              <a:t>, </a:t>
            </a:r>
            <a:r>
              <a:rPr lang="el-GR" sz="1600"/>
              <a:t>αποδίδει ακριβώς τον </a:t>
            </a:r>
            <a:r>
              <a:rPr lang="el-GR" sz="1600" i="1"/>
              <a:t>δεσμό</a:t>
            </a:r>
            <a:r>
              <a:rPr lang="el-GR" sz="1600"/>
              <a:t> που ενώνει τους πολίτες μεταξύ τους και με το Θείο). </a:t>
            </a:r>
          </a:p>
          <a:p>
            <a:r>
              <a:rPr lang="el-GR" sz="1600"/>
              <a:t>Μετά την κατάλυση της εξουσίας των βασιλέων, τα ιερατικά τους καθήκοντα μοιράζονται ο </a:t>
            </a:r>
            <a:r>
              <a:rPr lang="fr-FR" sz="1600" i="1"/>
              <a:t>Rex Sacrorum</a:t>
            </a:r>
            <a:r>
              <a:rPr lang="el-GR" sz="1600"/>
              <a:t> (ένα συμβολικό κατάλοιπο των βασιλέων) και οι Ποντίφικες, που εικάζεται ότι αποτελούν εξέλιξη του βασιλικού συμβουλίου. </a:t>
            </a:r>
          </a:p>
        </p:txBody>
      </p:sp>
    </p:spTree>
    <p:extLst>
      <p:ext uri="{BB962C8B-B14F-4D97-AF65-F5344CB8AC3E}">
        <p14:creationId xmlns:p14="http://schemas.microsoft.com/office/powerpoint/2010/main" val="32065096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24072" y="629268"/>
            <a:ext cx="4939868" cy="1286160"/>
          </a:xfrm>
        </p:spPr>
        <p:txBody>
          <a:bodyPr anchor="b">
            <a:normAutofit/>
          </a:bodyPr>
          <a:lstStyle/>
          <a:p>
            <a:r>
              <a:rPr lang="en-US" dirty="0"/>
              <a:t>Pontifex maximus</a:t>
            </a:r>
          </a:p>
        </p:txBody>
      </p:sp>
      <p:sp>
        <p:nvSpPr>
          <p:cNvPr id="3" name="Content Placeholder 2"/>
          <p:cNvSpPr>
            <a:spLocks noGrp="1"/>
          </p:cNvSpPr>
          <p:nvPr>
            <p:ph idx="1"/>
          </p:nvPr>
        </p:nvSpPr>
        <p:spPr>
          <a:xfrm>
            <a:off x="3724073" y="2438400"/>
            <a:ext cx="4939867" cy="3785419"/>
          </a:xfrm>
        </p:spPr>
        <p:txBody>
          <a:bodyPr>
            <a:normAutofit/>
          </a:bodyPr>
          <a:lstStyle/>
          <a:p>
            <a:r>
              <a:rPr lang="el-GR" sz="1700"/>
              <a:t>Οι Ποντίφικες, αν και δεν αποτελούν ακριβώς άρχοντες, υπηρετούν ισοβίως το ανώτατο σε θρησκευτικό λειτούργημα με δημόσιο και πολιτικό χαρακτήρα</a:t>
            </a:r>
          </a:p>
          <a:p>
            <a:r>
              <a:rPr lang="el-GR" sz="1700"/>
              <a:t>Έχουν ως καθήκον την εποπτεία της δημόσιας λατρείας και την τέλεση των ιεροτελεστιών που θεωρούνται άκρως σημαντικές για την ασφάλεια του ρωμαϊκού κράτους.</a:t>
            </a:r>
          </a:p>
          <a:p>
            <a:r>
              <a:rPr lang="el-GR" sz="1700"/>
              <a:t> Όπως το όνομά τους δηλοί (εκ του </a:t>
            </a:r>
            <a:r>
              <a:rPr lang="el-GR" sz="1700" i="1"/>
              <a:t>ponte+fix</a:t>
            </a:r>
            <a:r>
              <a:rPr lang="el-GR" sz="1700"/>
              <a:t>) ενεργούν ως "γεφυροποιοί" και σύνδεσμοι μεταξύ του ορατού και αόρατου κόσμου </a:t>
            </a:r>
          </a:p>
          <a:p>
            <a:r>
              <a:rPr lang="el-GR" sz="1700"/>
              <a:t>Τον ίδιο τίτλο υιοθετεί αργότερα ο Αυτοκράτορας και φέρει έως σήμερα ο Πάπας, προκαθήμενος της Ρωμαιοκαθολικής Εκκλησίας. </a:t>
            </a:r>
            <a:endParaRPr lang="en-US" sz="1700"/>
          </a:p>
          <a:p>
            <a:endParaRPr lang="en-US" sz="1700"/>
          </a:p>
        </p:txBody>
      </p:sp>
      <p:pic>
        <p:nvPicPr>
          <p:cNvPr id="6" name="Picture 5" descr="A person standing posing for the camera&#10;&#10;Description automatically generated">
            <a:extLst>
              <a:ext uri="{FF2B5EF4-FFF2-40B4-BE49-F238E27FC236}">
                <a16:creationId xmlns:a16="http://schemas.microsoft.com/office/drawing/2014/main" id="{C19D11A1-6D08-A446-BF51-1FAA7CB2CFC3}"/>
              </a:ext>
            </a:extLst>
          </p:cNvPr>
          <p:cNvPicPr>
            <a:picLocks noChangeAspect="1"/>
          </p:cNvPicPr>
          <p:nvPr/>
        </p:nvPicPr>
        <p:blipFill rotWithShape="1">
          <a:blip r:embed="rId2">
            <a:extLst>
              <a:ext uri="{28A0092B-C50C-407E-A947-70E740481C1C}">
                <a14:useLocalDpi xmlns:a14="http://schemas.microsoft.com/office/drawing/2010/main" val="0"/>
              </a:ext>
            </a:extLst>
          </a:blip>
          <a:srcRect l="54" r="544"/>
          <a:stretch/>
        </p:blipFill>
        <p:spPr>
          <a:xfrm>
            <a:off x="20" y="10"/>
            <a:ext cx="3476673"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C4996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68845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9">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42170" y="856180"/>
            <a:ext cx="3420438" cy="1128068"/>
          </a:xfrm>
        </p:spPr>
        <p:txBody>
          <a:bodyPr anchor="ctr">
            <a:normAutofit/>
          </a:bodyPr>
          <a:lstStyle/>
          <a:p>
            <a:r>
              <a:rPr lang="en-US" sz="3500"/>
              <a:t>Pax deorum</a:t>
            </a:r>
          </a:p>
        </p:txBody>
      </p:sp>
      <p:grpSp>
        <p:nvGrpSpPr>
          <p:cNvPr id="12" name="Group 1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266396" cy="673460"/>
            <a:chOff x="0" y="823811"/>
            <a:chExt cx="355196" cy="673460"/>
          </a:xfrm>
        </p:grpSpPr>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8813" y="2090569"/>
            <a:ext cx="32232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43039" y="2330505"/>
            <a:ext cx="3419569" cy="3979585"/>
          </a:xfrm>
        </p:spPr>
        <p:txBody>
          <a:bodyPr anchor="ctr">
            <a:normAutofit/>
          </a:bodyPr>
          <a:lstStyle/>
          <a:p>
            <a:r>
              <a:rPr lang="el-GR" sz="1700" dirty="0"/>
              <a:t>Κύρια αποστολή των </a:t>
            </a:r>
            <a:r>
              <a:rPr lang="el-GR" sz="1700" dirty="0" err="1"/>
              <a:t>Ποντιφήκων</a:t>
            </a:r>
            <a:r>
              <a:rPr lang="el-GR" sz="1700" dirty="0"/>
              <a:t> είναι η διατήρηση της εύνοιας των θεών (</a:t>
            </a:r>
            <a:r>
              <a:rPr lang="el-GR" sz="1700" i="1" dirty="0" err="1"/>
              <a:t>pax</a:t>
            </a:r>
            <a:r>
              <a:rPr lang="el-GR" sz="1700" i="1" dirty="0"/>
              <a:t> </a:t>
            </a:r>
            <a:r>
              <a:rPr lang="el-GR" sz="1700" i="1" dirty="0" err="1"/>
              <a:t>deorum</a:t>
            </a:r>
            <a:r>
              <a:rPr lang="el-GR" sz="1700" dirty="0"/>
              <a:t>) και η ερμηνεία της βούλησής τους με τη λήψη οιωνών.</a:t>
            </a:r>
            <a:endParaRPr lang="fr-CA" sz="1700" dirty="0"/>
          </a:p>
          <a:p>
            <a:r>
              <a:rPr lang="el-GR" sz="1700" dirty="0"/>
              <a:t> Καθώς η οιωνοσκοπία αποτελεί αναπόσπαστο μέρος του δημόσιου τελετουργικού πριν από κάθε σημαντική δημόσια απόφαση, από την οποία εξαρτάται αν θα προχωρήσουν ή μη σε αυτήν, η λήψη των οιωνών επέτρεπε στους Ποντίφικες να ελέγχουν ουσιαστικά την εκτελεστική εξουσία.</a:t>
            </a:r>
            <a:endParaRPr lang="fr-CA" sz="1700" dirty="0"/>
          </a:p>
        </p:txBody>
      </p:sp>
      <p:sp>
        <p:nvSpPr>
          <p:cNvPr id="18" name="Rectangle 1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357" y="513853"/>
            <a:ext cx="4507025"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ulpture in front of a building&#10;&#10;Description automatically generated">
            <a:extLst>
              <a:ext uri="{FF2B5EF4-FFF2-40B4-BE49-F238E27FC236}">
                <a16:creationId xmlns:a16="http://schemas.microsoft.com/office/drawing/2014/main" id="{AAF18F2A-5F5E-7343-94C0-BDA2AB2E9819}"/>
              </a:ext>
            </a:extLst>
          </p:cNvPr>
          <p:cNvPicPr>
            <a:picLocks noChangeAspect="1"/>
          </p:cNvPicPr>
          <p:nvPr/>
        </p:nvPicPr>
        <p:blipFill rotWithShape="1">
          <a:blip r:embed="rId2">
            <a:extLst>
              <a:ext uri="{28A0092B-C50C-407E-A947-70E740481C1C}">
                <a14:useLocalDpi xmlns:a14="http://schemas.microsoft.com/office/drawing/2010/main" val="0"/>
              </a:ext>
            </a:extLst>
          </a:blip>
          <a:srcRect l="12713" r="23070" b="-2"/>
          <a:stretch/>
        </p:blipFill>
        <p:spPr>
          <a:xfrm>
            <a:off x="4483341" y="799352"/>
            <a:ext cx="4069057" cy="5259296"/>
          </a:xfrm>
          <a:prstGeom prst="rect">
            <a:avLst/>
          </a:prstGeom>
        </p:spPr>
      </p:pic>
    </p:spTree>
    <p:extLst>
      <p:ext uri="{BB962C8B-B14F-4D97-AF65-F5344CB8AC3E}">
        <p14:creationId xmlns:p14="http://schemas.microsoft.com/office/powerpoint/2010/main" val="25224880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15125" y="1153572"/>
            <a:ext cx="2400300" cy="4461163"/>
          </a:xfrm>
        </p:spPr>
        <p:txBody>
          <a:bodyPr>
            <a:normAutofit/>
          </a:bodyPr>
          <a:lstStyle/>
          <a:p>
            <a:r>
              <a:rPr lang="en-US">
                <a:solidFill>
                  <a:srgbClr val="FFFFFF"/>
                </a:solidFill>
              </a:rPr>
              <a:t>Collegium </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3335481" y="591344"/>
            <a:ext cx="5179868" cy="5585619"/>
          </a:xfrm>
        </p:spPr>
        <p:txBody>
          <a:bodyPr anchor="ctr">
            <a:normAutofit/>
          </a:bodyPr>
          <a:lstStyle/>
          <a:p>
            <a:r>
              <a:rPr lang="el-GR" sz="1600" dirty="0"/>
              <a:t> Οι Ποντίφικες συγκροτούν ισόβιο </a:t>
            </a:r>
            <a:r>
              <a:rPr lang="el-GR" sz="1600" i="1" dirty="0" err="1"/>
              <a:t>Collegium</a:t>
            </a:r>
            <a:r>
              <a:rPr lang="el-GR" sz="1600" i="1" dirty="0"/>
              <a:t>, </a:t>
            </a:r>
            <a:r>
              <a:rPr lang="el-GR" sz="1600" dirty="0"/>
              <a:t>τα μέλη του οποίου κυμαίνονται από πέντε έως δεκαπέντε ανάλογα με την περίοδο. </a:t>
            </a:r>
            <a:endParaRPr lang="en-US" sz="1600" dirty="0"/>
          </a:p>
          <a:p>
            <a:r>
              <a:rPr lang="el-GR" sz="1600" dirty="0"/>
              <a:t>Αρχικά προέρχονται μόνον από την τάξη των Πατρικίων, αργότερα γίνονται δεκτοί και Πληβείοι, μία σημαντική κατάκτηση εν όψει του ελέγχου που ασκούν στη λήψη δημόσιων αποφάσεων. </a:t>
            </a:r>
            <a:endParaRPr lang="fr-CA" sz="1600" dirty="0"/>
          </a:p>
          <a:p>
            <a:r>
              <a:rPr lang="el-GR" sz="1600" dirty="0"/>
              <a:t>Όταν κενώνεται μία θέση, το νέο μέλος επιλέγεται από τα λοιπά μέλη του κολλεγίου (</a:t>
            </a:r>
            <a:r>
              <a:rPr lang="fr-FR" sz="1600" i="1" dirty="0" err="1"/>
              <a:t>co</a:t>
            </a:r>
            <a:r>
              <a:rPr lang="el-GR" sz="1600" i="1" dirty="0"/>
              <a:t>-</a:t>
            </a:r>
            <a:r>
              <a:rPr lang="fr-FR" sz="1600" i="1" dirty="0" err="1"/>
              <a:t>optatio</a:t>
            </a:r>
            <a:r>
              <a:rPr lang="el-GR" sz="1600" dirty="0"/>
              <a:t>) και κατά περιόδους με εκλογή από το λαό. </a:t>
            </a:r>
            <a:endParaRPr lang="fr-CA" sz="1600" dirty="0"/>
          </a:p>
          <a:p>
            <a:r>
              <a:rPr lang="el-GR" sz="1600" dirty="0"/>
              <a:t>Επικεφαλής του κολλεγίου είναι ο </a:t>
            </a:r>
            <a:r>
              <a:rPr lang="fr-FR" sz="1600" i="1" dirty="0" err="1"/>
              <a:t>Pontifex</a:t>
            </a:r>
            <a:r>
              <a:rPr lang="fr-FR" sz="1600" i="1" dirty="0"/>
              <a:t> </a:t>
            </a:r>
            <a:r>
              <a:rPr lang="fr-FR" sz="1600" i="1" dirty="0" err="1"/>
              <a:t>Maximus</a:t>
            </a:r>
            <a:r>
              <a:rPr lang="el-GR" sz="1600" dirty="0"/>
              <a:t>, που συνήθως προέρχεται από τις αρχαιότερες οικογένειες της Ρώμης. Αποτελώντας την συμβολική κεφαλή του κράτους, διαμένει στην </a:t>
            </a:r>
            <a:r>
              <a:rPr lang="fr-FR" sz="1600" i="1" dirty="0" err="1"/>
              <a:t>Domus</a:t>
            </a:r>
            <a:r>
              <a:rPr lang="fr-FR" sz="1600" i="1" dirty="0"/>
              <a:t> Publica</a:t>
            </a:r>
            <a:r>
              <a:rPr lang="el-GR" sz="1600" dirty="0"/>
              <a:t> (δημόσια οικία), στην καρδιά του ρωμαϊκού </a:t>
            </a:r>
            <a:r>
              <a:rPr lang="fr-FR" sz="1600" i="1" dirty="0"/>
              <a:t>Forum</a:t>
            </a:r>
            <a:r>
              <a:rPr lang="el-GR" sz="1600" dirty="0"/>
              <a:t>. </a:t>
            </a:r>
            <a:endParaRPr lang="en-US" sz="1600" dirty="0"/>
          </a:p>
          <a:p>
            <a:r>
              <a:rPr lang="el-GR" sz="1600" dirty="0"/>
              <a:t>Ο τίτλος είναι περιζήτητος μεταξύ των πολιτικών λόγω του ύψιστου κύρους του, αφού ο κάτοχός του μπορούσε (όπως και οι λοιποί Ποντίφικες) να ασκούν ταυτοχρόνως άλλα αξιώματα (π.χ., ο Ιούλιος </a:t>
            </a:r>
            <a:r>
              <a:rPr lang="el-GR" sz="1600" dirty="0" err="1"/>
              <a:t>Καίσαρ</a:t>
            </a:r>
            <a:r>
              <a:rPr lang="el-GR" sz="1600" dirty="0"/>
              <a:t> διατέλεσε και </a:t>
            </a:r>
            <a:r>
              <a:rPr lang="fr-FR" sz="1600" i="1" dirty="0" err="1"/>
              <a:t>Pontifex</a:t>
            </a:r>
            <a:r>
              <a:rPr lang="fr-FR" sz="1600" i="1" dirty="0"/>
              <a:t> </a:t>
            </a:r>
            <a:r>
              <a:rPr lang="fr-FR" sz="1600" i="1" dirty="0" err="1"/>
              <a:t>Maximus</a:t>
            </a:r>
            <a:r>
              <a:rPr lang="fr-FR" sz="1600" dirty="0"/>
              <a:t>)</a:t>
            </a:r>
            <a:r>
              <a:rPr lang="el-GR" sz="1600" dirty="0"/>
              <a:t>. </a:t>
            </a:r>
            <a:endParaRPr lang="en-US" sz="1600" dirty="0"/>
          </a:p>
          <a:p>
            <a:endParaRPr lang="en-US" sz="1600" dirty="0"/>
          </a:p>
        </p:txBody>
      </p:sp>
    </p:spTree>
    <p:extLst>
      <p:ext uri="{BB962C8B-B14F-4D97-AF65-F5344CB8AC3E}">
        <p14:creationId xmlns:p14="http://schemas.microsoft.com/office/powerpoint/2010/main" val="13056209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55CD764-972B-4CA5-A885-53E55C63E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4165AB3-7006-4430-BCE3-25476BE13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765665" cy="649160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45770" y="1209086"/>
            <a:ext cx="2907636" cy="4064925"/>
          </a:xfrm>
        </p:spPr>
        <p:txBody>
          <a:bodyPr anchor="ctr">
            <a:normAutofit/>
          </a:bodyPr>
          <a:lstStyle/>
          <a:p>
            <a:r>
              <a:rPr lang="el-GR" sz="4400"/>
              <a:t>Ποντίφηκες &amp; δίκαιο</a:t>
            </a:r>
            <a:endParaRPr lang="en-US" sz="4400"/>
          </a:p>
        </p:txBody>
      </p:sp>
      <p:grpSp>
        <p:nvGrpSpPr>
          <p:cNvPr id="13" name="Group 12">
            <a:extLst>
              <a:ext uri="{FF2B5EF4-FFF2-40B4-BE49-F238E27FC236}">
                <a16:creationId xmlns:a16="http://schemas.microsoft.com/office/drawing/2014/main" id="{22725F33-435F-480E-996D-205671CDC4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5770" y="73152"/>
            <a:ext cx="884223" cy="232963"/>
            <a:chOff x="594360" y="73152"/>
            <a:chExt cx="1178966" cy="232963"/>
          </a:xfrm>
        </p:grpSpPr>
        <p:sp>
          <p:nvSpPr>
            <p:cNvPr id="14" name="Rectangle 64">
              <a:extLst>
                <a:ext uri="{FF2B5EF4-FFF2-40B4-BE49-F238E27FC236}">
                  <a16:creationId xmlns:a16="http://schemas.microsoft.com/office/drawing/2014/main" id="{07687CC5-056E-447F-A348-E9196E738B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18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66">
              <a:extLst>
                <a:ext uri="{FF2B5EF4-FFF2-40B4-BE49-F238E27FC236}">
                  <a16:creationId xmlns:a16="http://schemas.microsoft.com/office/drawing/2014/main" id="{4B7194FF-E2A4-49A6-A54A-A0B6A1AC24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18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64">
              <a:extLst>
                <a:ext uri="{FF2B5EF4-FFF2-40B4-BE49-F238E27FC236}">
                  <a16:creationId xmlns:a16="http://schemas.microsoft.com/office/drawing/2014/main" id="{7ED6E1D0-56BF-487D-9BD1-5D8FD79389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922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66">
              <a:extLst>
                <a:ext uri="{FF2B5EF4-FFF2-40B4-BE49-F238E27FC236}">
                  <a16:creationId xmlns:a16="http://schemas.microsoft.com/office/drawing/2014/main" id="{AD27C1B6-91C6-4DFC-99E9-F0B83DC5DC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922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4">
              <a:extLst>
                <a:ext uri="{FF2B5EF4-FFF2-40B4-BE49-F238E27FC236}">
                  <a16:creationId xmlns:a16="http://schemas.microsoft.com/office/drawing/2014/main" id="{B4A16B45-8536-4A38-B36E-A26F7ACEDA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427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6">
              <a:extLst>
                <a:ext uri="{FF2B5EF4-FFF2-40B4-BE49-F238E27FC236}">
                  <a16:creationId xmlns:a16="http://schemas.microsoft.com/office/drawing/2014/main" id="{F64F5F52-7BB7-4B43-BB5B-67DB66689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427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4">
              <a:extLst>
                <a:ext uri="{FF2B5EF4-FFF2-40B4-BE49-F238E27FC236}">
                  <a16:creationId xmlns:a16="http://schemas.microsoft.com/office/drawing/2014/main" id="{789C00E1-E374-485E-A40E-BCF0E6C8AD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19315"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6">
              <a:extLst>
                <a:ext uri="{FF2B5EF4-FFF2-40B4-BE49-F238E27FC236}">
                  <a16:creationId xmlns:a16="http://schemas.microsoft.com/office/drawing/2014/main" id="{9AEDDA19-1BE9-4BD1-A087-1107139056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19315"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4">
              <a:extLst>
                <a:ext uri="{FF2B5EF4-FFF2-40B4-BE49-F238E27FC236}">
                  <a16:creationId xmlns:a16="http://schemas.microsoft.com/office/drawing/2014/main" id="{9BF3970B-5A82-4527-AB38-536DF5FCFD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4360"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6">
              <a:extLst>
                <a:ext uri="{FF2B5EF4-FFF2-40B4-BE49-F238E27FC236}">
                  <a16:creationId xmlns:a16="http://schemas.microsoft.com/office/drawing/2014/main" id="{B0A9D7D8-F150-43E1-83AD-CE553B3BD7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4360"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4">
              <a:extLst>
                <a:ext uri="{FF2B5EF4-FFF2-40B4-BE49-F238E27FC236}">
                  <a16:creationId xmlns:a16="http://schemas.microsoft.com/office/drawing/2014/main" id="{5F94325E-CD9B-4404-A2CF-D130B5387D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1895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6">
              <a:extLst>
                <a:ext uri="{FF2B5EF4-FFF2-40B4-BE49-F238E27FC236}">
                  <a16:creationId xmlns:a16="http://schemas.microsoft.com/office/drawing/2014/main" id="{7E5DF248-D56C-4D96-920E-D1FC7FDDA6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1895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4">
              <a:extLst>
                <a:ext uri="{FF2B5EF4-FFF2-40B4-BE49-F238E27FC236}">
                  <a16:creationId xmlns:a16="http://schemas.microsoft.com/office/drawing/2014/main" id="{C0B1AD48-9001-4AEF-AA30-56CAEC2B73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400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6">
              <a:extLst>
                <a:ext uri="{FF2B5EF4-FFF2-40B4-BE49-F238E27FC236}">
                  <a16:creationId xmlns:a16="http://schemas.microsoft.com/office/drawing/2014/main" id="{4864399F-6339-4CD7-A92C-52BA2D57AA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400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4">
              <a:extLst>
                <a:ext uri="{FF2B5EF4-FFF2-40B4-BE49-F238E27FC236}">
                  <a16:creationId xmlns:a16="http://schemas.microsoft.com/office/drawing/2014/main" id="{BA4AC9BF-79DA-4D77-8227-BC5CC7563E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6904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6">
              <a:extLst>
                <a:ext uri="{FF2B5EF4-FFF2-40B4-BE49-F238E27FC236}">
                  <a16:creationId xmlns:a16="http://schemas.microsoft.com/office/drawing/2014/main" id="{84310BC6-6BB6-49A0-88BA-4302E8E4F8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6904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4">
              <a:extLst>
                <a:ext uri="{FF2B5EF4-FFF2-40B4-BE49-F238E27FC236}">
                  <a16:creationId xmlns:a16="http://schemas.microsoft.com/office/drawing/2014/main" id="{4840B5CD-1F12-405E-89D3-92A9D17389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4409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6">
              <a:extLst>
                <a:ext uri="{FF2B5EF4-FFF2-40B4-BE49-F238E27FC236}">
                  <a16:creationId xmlns:a16="http://schemas.microsoft.com/office/drawing/2014/main" id="{AD8181A7-FF60-4734-B51C-E622917E1B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4409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4">
              <a:extLst>
                <a:ext uri="{FF2B5EF4-FFF2-40B4-BE49-F238E27FC236}">
                  <a16:creationId xmlns:a16="http://schemas.microsoft.com/office/drawing/2014/main" id="{BF5BAC90-7E94-452F-B85C-17EB7C2486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1913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6">
              <a:extLst>
                <a:ext uri="{FF2B5EF4-FFF2-40B4-BE49-F238E27FC236}">
                  <a16:creationId xmlns:a16="http://schemas.microsoft.com/office/drawing/2014/main" id="{7DABFDCB-F31D-4192-A6C4-9841F0E4E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1913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Rectangle 34">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9144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4619BE8F-3E9F-4F11-ABF7-854631587E4E}"/>
              </a:ext>
            </a:extLst>
          </p:cNvPr>
          <p:cNvGraphicFramePr>
            <a:graphicFrameLocks noGrp="1"/>
          </p:cNvGraphicFramePr>
          <p:nvPr>
            <p:ph idx="1"/>
            <p:extLst>
              <p:ext uri="{D42A27DB-BD31-4B8C-83A1-F6EECF244321}">
                <p14:modId xmlns:p14="http://schemas.microsoft.com/office/powerpoint/2010/main" val="1723702353"/>
              </p:ext>
            </p:extLst>
          </p:nvPr>
        </p:nvGraphicFramePr>
        <p:xfrm>
          <a:off x="4210812" y="457200"/>
          <a:ext cx="4588002" cy="56967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450680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24072" y="629268"/>
            <a:ext cx="4939868" cy="1286160"/>
          </a:xfrm>
        </p:spPr>
        <p:txBody>
          <a:bodyPr anchor="b">
            <a:normAutofit/>
          </a:bodyPr>
          <a:lstStyle/>
          <a:p>
            <a:r>
              <a:rPr lang="el-GR" dirty="0"/>
              <a:t>ΥΠΑΤΟΙ</a:t>
            </a:r>
            <a:endParaRPr lang="en-US" dirty="0"/>
          </a:p>
        </p:txBody>
      </p:sp>
      <p:sp>
        <p:nvSpPr>
          <p:cNvPr id="3" name="Content Placeholder 2"/>
          <p:cNvSpPr>
            <a:spLocks noGrp="1"/>
          </p:cNvSpPr>
          <p:nvPr>
            <p:ph idx="1"/>
          </p:nvPr>
        </p:nvSpPr>
        <p:spPr>
          <a:xfrm>
            <a:off x="3724073" y="2438400"/>
            <a:ext cx="4939867" cy="3785419"/>
          </a:xfrm>
        </p:spPr>
        <p:txBody>
          <a:bodyPr>
            <a:normAutofit/>
          </a:bodyPr>
          <a:lstStyle/>
          <a:p>
            <a:r>
              <a:rPr lang="el-GR" sz="1400" dirty="0"/>
              <a:t>Συγκαλούν τις λαϊκές συνελεύσεις, στις οποίες εισάγουν νόμους προς ψήφιση και επιβλέπουν τη διαδικασία εκλογής των αρχόντων. </a:t>
            </a:r>
          </a:p>
          <a:p>
            <a:r>
              <a:rPr lang="el-GR" sz="1400" dirty="0"/>
              <a:t>Ηγούνται του στρατού στις εκστρατείες και έχουν δικαίωμα ζωής και θανάτου επί των στρατιωτών. </a:t>
            </a:r>
          </a:p>
          <a:p>
            <a:r>
              <a:rPr lang="el-GR" sz="1400" dirty="0"/>
              <a:t>Οφείλουν να συμβουλεύονται (</a:t>
            </a:r>
            <a:r>
              <a:rPr lang="fr-FR" sz="1400" i="1" dirty="0" err="1"/>
              <a:t>consultare</a:t>
            </a:r>
            <a:r>
              <a:rPr lang="el-GR" sz="1400" dirty="0"/>
              <a:t>) ο ένας τον άλλο και να συγκυβερνούν, διαθέτοντας επιπλέον δικαίωμα άσκησης </a:t>
            </a:r>
            <a:r>
              <a:rPr lang="fr-FR" sz="1400" i="1" dirty="0"/>
              <a:t>veto</a:t>
            </a:r>
            <a:r>
              <a:rPr lang="el-GR" sz="1400" dirty="0"/>
              <a:t> ο ένας στις αποφάσεις του άλλου</a:t>
            </a:r>
          </a:p>
          <a:p>
            <a:r>
              <a:rPr lang="el-GR" sz="1400" dirty="0"/>
              <a:t>Μετά το πέρας της θητείας τους είθισται να υπηρετούν σε θέσεις διοικητών επαρχιών ως Ανθύπατοι (διοικώντας αντί-υπάτου,</a:t>
            </a:r>
            <a:r>
              <a:rPr lang="el-GR" sz="1400" i="1" dirty="0"/>
              <a:t> </a:t>
            </a:r>
            <a:r>
              <a:rPr lang="fr-FR" sz="1400" i="1" dirty="0" err="1"/>
              <a:t>Proconsules</a:t>
            </a:r>
            <a:r>
              <a:rPr lang="el-GR" sz="1400" dirty="0"/>
              <a:t>).</a:t>
            </a:r>
          </a:p>
          <a:p>
            <a:endParaRPr lang="en-US" sz="1400" dirty="0"/>
          </a:p>
        </p:txBody>
      </p:sp>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7C643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8262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24072" y="629268"/>
            <a:ext cx="4939868" cy="1286160"/>
          </a:xfrm>
        </p:spPr>
        <p:txBody>
          <a:bodyPr anchor="b">
            <a:normAutofit/>
          </a:bodyPr>
          <a:lstStyle/>
          <a:p>
            <a:r>
              <a:rPr lang="el-GR" dirty="0"/>
              <a:t>Δικαίωμα ζωής &amp; θανάτου</a:t>
            </a:r>
            <a:endParaRPr lang="en-US" dirty="0"/>
          </a:p>
        </p:txBody>
      </p:sp>
      <p:sp>
        <p:nvSpPr>
          <p:cNvPr id="3" name="Content Placeholder 2"/>
          <p:cNvSpPr>
            <a:spLocks noGrp="1"/>
          </p:cNvSpPr>
          <p:nvPr>
            <p:ph idx="1"/>
          </p:nvPr>
        </p:nvSpPr>
        <p:spPr>
          <a:xfrm>
            <a:off x="3724073" y="2438400"/>
            <a:ext cx="4939867" cy="3785419"/>
          </a:xfrm>
        </p:spPr>
        <p:txBody>
          <a:bodyPr>
            <a:normAutofit/>
          </a:bodyPr>
          <a:lstStyle/>
          <a:p>
            <a:r>
              <a:rPr lang="el-GR" sz="1300"/>
              <a:t>Υψιστη εξουσία καταναγκασμού (</a:t>
            </a:r>
            <a:r>
              <a:rPr lang="fr-FR" sz="1300" i="1"/>
              <a:t>coercitio </a:t>
            </a:r>
            <a:r>
              <a:rPr lang="en-US" sz="1300" i="1"/>
              <a:t>maioir</a:t>
            </a:r>
            <a:r>
              <a:rPr lang="fr-FR" sz="1300"/>
              <a:t>) </a:t>
            </a:r>
            <a:r>
              <a:rPr lang="el-GR" sz="1300"/>
              <a:t>επί των πολιτών (12 ραβδούχοι συνοδεύουν τον καθένα τους)</a:t>
            </a:r>
            <a:r>
              <a:rPr lang="en-US" sz="1300"/>
              <a:t>.</a:t>
            </a:r>
            <a:endParaRPr lang="el-GR" sz="1300"/>
          </a:p>
          <a:p>
            <a:endParaRPr lang="en-US" sz="1300"/>
          </a:p>
          <a:p>
            <a:r>
              <a:rPr lang="el-GR" sz="1300"/>
              <a:t>Οι δώδεκα ραβδούχοι (</a:t>
            </a:r>
            <a:r>
              <a:rPr lang="en-GB" sz="1300"/>
              <a:t>lictores) </a:t>
            </a:r>
            <a:r>
              <a:rPr lang="el-GR" sz="1300"/>
              <a:t>προπορεύονται του κάθε υπάτου</a:t>
            </a:r>
            <a:r>
              <a:rPr lang="fr-CA" sz="1300"/>
              <a:t>. </a:t>
            </a:r>
          </a:p>
          <a:p>
            <a:r>
              <a:rPr lang="el-GR" sz="1300"/>
              <a:t>Συμβολίζουν τη μεγαλοπρέπεια του αξιώματος, λειτουργούν ως σωματοφύλακες.  </a:t>
            </a:r>
          </a:p>
          <a:p>
            <a:r>
              <a:rPr lang="fr-CA" sz="1300"/>
              <a:t>E</a:t>
            </a:r>
            <a:r>
              <a:rPr lang="el-GR" sz="1300"/>
              <a:t>κφραστές της αποκλειστικής του ποινικής αρμοδιότητας επί των ρωμαίων πολιτών </a:t>
            </a:r>
            <a:endParaRPr lang="fr-CA" sz="1300"/>
          </a:p>
          <a:p>
            <a:r>
              <a:rPr lang="fr-CA" sz="1300"/>
              <a:t>K</a:t>
            </a:r>
            <a:r>
              <a:rPr lang="el-GR" sz="1300"/>
              <a:t>αι της απόλυτης εξουσίας καταναγκασμού εναντίον οποιουδήποτε επιδείκνυε ανυπακοή ή αμφισβητούσε το κύρος και την επιβολή του υπάτου</a:t>
            </a:r>
            <a:endParaRPr lang="en-GB" sz="1300"/>
          </a:p>
          <a:p>
            <a:r>
              <a:rPr lang="en-GB" sz="1300"/>
              <a:t>E</a:t>
            </a:r>
            <a:r>
              <a:rPr lang="el-GR" sz="1300"/>
              <a:t>ντός Ρώμης (</a:t>
            </a:r>
            <a:r>
              <a:rPr lang="en-US" sz="1300"/>
              <a:t>domi</a:t>
            </a:r>
            <a:r>
              <a:rPr lang="el-GR" sz="1300"/>
              <a:t>) </a:t>
            </a:r>
            <a:r>
              <a:rPr lang="en-GB" sz="1300"/>
              <a:t> o </a:t>
            </a:r>
            <a:r>
              <a:rPr lang="el-GR" sz="1300"/>
              <a:t>ύπατος μπορεί να συλλαμβάνει και κολάζει πολίτες </a:t>
            </a:r>
          </a:p>
          <a:p>
            <a:r>
              <a:rPr lang="el-GR" sz="1300"/>
              <a:t>Στις στρατιωτικές εκστρατείες (</a:t>
            </a:r>
            <a:r>
              <a:rPr lang="en-US" sz="1300"/>
              <a:t>militiae</a:t>
            </a:r>
            <a:r>
              <a:rPr lang="el-GR" sz="1300"/>
              <a:t>) μπορεί να επιβάλλει οιαδήποτε ποινή, και τη θανατική, σε οιονδήποτε. </a:t>
            </a:r>
            <a:endParaRPr lang="fr-CA" sz="1300"/>
          </a:p>
          <a:p>
            <a:r>
              <a:rPr lang="el-GR" sz="1300"/>
              <a:t>Εξουσία ποινικής φύσης η μία, αστυνομικής ή διοικητικής η άλλη</a:t>
            </a:r>
            <a:r>
              <a:rPr lang="fr-CA" sz="1300"/>
              <a:t>. </a:t>
            </a:r>
          </a:p>
          <a:p>
            <a:endParaRPr lang="en-US" sz="1300"/>
          </a:p>
        </p:txBody>
      </p:sp>
      <p:pic>
        <p:nvPicPr>
          <p:cNvPr id="4" name="Picture 3" descr="A picture containing clock, standing, brown, small&#10;&#10;Description automatically generated">
            <a:extLst>
              <a:ext uri="{FF2B5EF4-FFF2-40B4-BE49-F238E27FC236}">
                <a16:creationId xmlns:a16="http://schemas.microsoft.com/office/drawing/2014/main" id="{43C784E0-EF5D-374E-8D9D-6C726F0F35C0}"/>
              </a:ext>
            </a:extLst>
          </p:cNvPr>
          <p:cNvPicPr>
            <a:picLocks noChangeAspect="1"/>
          </p:cNvPicPr>
          <p:nvPr/>
        </p:nvPicPr>
        <p:blipFill rotWithShape="1">
          <a:blip r:embed="rId2">
            <a:extLst>
              <a:ext uri="{28A0092B-C50C-407E-A947-70E740481C1C}">
                <a14:useLocalDpi xmlns:a14="http://schemas.microsoft.com/office/drawing/2010/main" val="0"/>
              </a:ext>
            </a:extLst>
          </a:blip>
          <a:srcRect l="11062" r="16547" b="-1"/>
          <a:stretch/>
        </p:blipFill>
        <p:spPr>
          <a:xfrm>
            <a:off x="20" y="10"/>
            <a:ext cx="3476673"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7C643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28760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42170" y="856180"/>
            <a:ext cx="3420438" cy="1128068"/>
          </a:xfrm>
        </p:spPr>
        <p:txBody>
          <a:bodyPr vert="horz" lIns="91440" tIns="45720" rIns="91440" bIns="45720" rtlCol="0" anchor="ctr">
            <a:normAutofit/>
          </a:bodyPr>
          <a:lstStyle/>
          <a:p>
            <a:pPr defTabSz="914400"/>
            <a:r>
              <a:rPr lang="el-GR" sz="3500" dirty="0" err="1"/>
              <a:t>Ραβδο</a:t>
            </a:r>
            <a:r>
              <a:rPr lang="en-US" sz="3500" dirty="0" err="1"/>
              <a:t>ύ</a:t>
            </a:r>
            <a:r>
              <a:rPr lang="el-GR" sz="3500" dirty="0" err="1"/>
              <a:t>χοι</a:t>
            </a:r>
            <a:endParaRPr lang="en-US" sz="3500" dirty="0"/>
          </a:p>
        </p:txBody>
      </p:sp>
      <p:grpSp>
        <p:nvGrpSpPr>
          <p:cNvPr id="12" name="Group 1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266396" cy="673460"/>
            <a:chOff x="0" y="823811"/>
            <a:chExt cx="355196" cy="673460"/>
          </a:xfrm>
        </p:grpSpPr>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8813" y="2090569"/>
            <a:ext cx="32232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43039" y="2330505"/>
            <a:ext cx="3419569" cy="3979585"/>
          </a:xfrm>
          <a:prstGeom prst="rect">
            <a:avLst/>
          </a:prstGeom>
        </p:spPr>
        <p:txBody>
          <a:bodyPr vert="horz" lIns="91440" tIns="45720" rIns="91440" bIns="45720" rtlCol="0" anchor="ctr">
            <a:normAutofit/>
          </a:bodyPr>
          <a:lstStyle/>
          <a:p>
            <a:r>
              <a:rPr lang="el-GR" sz="1600" dirty="0"/>
              <a:t>Ράβδοι = εξουσία σωματικού κολασμού</a:t>
            </a:r>
          </a:p>
          <a:p>
            <a:r>
              <a:rPr lang="el-GR" sz="1600" dirty="0" err="1"/>
              <a:t>Πέλεκυς</a:t>
            </a:r>
            <a:r>
              <a:rPr lang="el-GR" sz="1600" dirty="0"/>
              <a:t> = εξουσία επιβολής θανατικής ποινής </a:t>
            </a:r>
          </a:p>
          <a:p>
            <a:r>
              <a:rPr lang="el-GR" sz="1600" dirty="0"/>
              <a:t>- Εντός του </a:t>
            </a:r>
            <a:r>
              <a:rPr lang="en-GB" sz="1600" dirty="0"/>
              <a:t>pomerium</a:t>
            </a:r>
            <a:r>
              <a:rPr lang="el-GR" sz="1600" dirty="0"/>
              <a:t> αφαιρείται ο </a:t>
            </a:r>
            <a:r>
              <a:rPr lang="el-GR" sz="1600" dirty="0" err="1"/>
              <a:t>πέλεκυς</a:t>
            </a:r>
            <a:r>
              <a:rPr lang="el-GR" sz="1600" dirty="0"/>
              <a:t>, σύμβολο του ότι κανένας πολίτης δεν μπορεί να εκτελεστεί χωρίς δίκη.</a:t>
            </a:r>
            <a:endParaRPr lang="en-US" sz="1600" dirty="0"/>
          </a:p>
          <a:p>
            <a:pPr indent="-228600">
              <a:lnSpc>
                <a:spcPct val="90000"/>
              </a:lnSpc>
              <a:spcAft>
                <a:spcPts val="600"/>
              </a:spcAft>
              <a:buFont typeface="Arial" panose="020B0604020202020204" pitchFamily="34" charset="0"/>
              <a:buChar char="•"/>
            </a:pPr>
            <a:r>
              <a:rPr lang="en-US" sz="1700" dirty="0" err="1"/>
              <a:t>Ότ</a:t>
            </a:r>
            <a:r>
              <a:rPr lang="en-US" sz="1700" dirty="0"/>
              <a:t>α</a:t>
            </a:r>
            <a:r>
              <a:rPr lang="en-US" sz="1700" dirty="0" err="1"/>
              <a:t>ν</a:t>
            </a:r>
            <a:r>
              <a:rPr lang="en-US" sz="1700" dirty="0"/>
              <a:t> </a:t>
            </a:r>
            <a:r>
              <a:rPr lang="en-US" sz="1700" dirty="0" err="1"/>
              <a:t>μ</a:t>
            </a:r>
            <a:r>
              <a:rPr lang="en-US" sz="1700" dirty="0"/>
              <a:t>πα</a:t>
            </a:r>
            <a:r>
              <a:rPr lang="en-US" sz="1700" dirty="0" err="1"/>
              <a:t>ίνουν</a:t>
            </a:r>
            <a:r>
              <a:rPr lang="en-US" sz="1700" dirty="0"/>
              <a:t> στα Comitia </a:t>
            </a:r>
            <a:r>
              <a:rPr lang="en-US" sz="1700" dirty="0" err="1"/>
              <a:t>Curiata</a:t>
            </a:r>
            <a:r>
              <a:rPr lang="en-US" sz="1700" dirty="0"/>
              <a:t>  </a:t>
            </a:r>
            <a:r>
              <a:rPr lang="en-US" sz="1700" dirty="0" err="1"/>
              <a:t>oι</a:t>
            </a:r>
            <a:r>
              <a:rPr lang="en-US" sz="1700" dirty="0"/>
              <a:t> </a:t>
            </a:r>
            <a:r>
              <a:rPr lang="en-US" sz="1700" dirty="0" err="1"/>
              <a:t>lictores</a:t>
            </a:r>
            <a:r>
              <a:rPr lang="en-US" sz="1700" dirty="0"/>
              <a:t>  </a:t>
            </a:r>
            <a:r>
              <a:rPr lang="en-US" sz="1700" dirty="0" err="1"/>
              <a:t>χ</a:t>
            </a:r>
            <a:r>
              <a:rPr lang="en-US" sz="1700" dirty="0"/>
              <a:t>α</a:t>
            </a:r>
            <a:r>
              <a:rPr lang="en-US" sz="1700" dirty="0" err="1"/>
              <a:t>μηλώνουν</a:t>
            </a:r>
            <a:r>
              <a:rPr lang="en-US" sz="1700" dirty="0"/>
              <a:t> </a:t>
            </a:r>
            <a:r>
              <a:rPr lang="en-US" sz="1700" dirty="0" err="1"/>
              <a:t>τις</a:t>
            </a:r>
            <a:r>
              <a:rPr lang="en-US" sz="1700" dirty="0"/>
              <a:t> fasces, </a:t>
            </a:r>
            <a:r>
              <a:rPr lang="en-US" sz="1700" dirty="0" err="1"/>
              <a:t>σύμ</a:t>
            </a:r>
            <a:r>
              <a:rPr lang="en-US" sz="1700" dirty="0"/>
              <a:t>β</a:t>
            </a:r>
            <a:r>
              <a:rPr lang="en-US" sz="1700" dirty="0" err="1"/>
              <a:t>ολο</a:t>
            </a:r>
            <a:r>
              <a:rPr lang="en-US" sz="1700" dirty="0"/>
              <a:t> </a:t>
            </a:r>
            <a:r>
              <a:rPr lang="en-US" sz="1700" dirty="0" err="1"/>
              <a:t>του</a:t>
            </a:r>
            <a:r>
              <a:rPr lang="en-US" sz="1700" dirty="0"/>
              <a:t> </a:t>
            </a:r>
            <a:r>
              <a:rPr lang="en-US" sz="1700" dirty="0" err="1"/>
              <a:t>ότι</a:t>
            </a:r>
            <a:r>
              <a:rPr lang="en-US" sz="1700" dirty="0"/>
              <a:t> </a:t>
            </a:r>
            <a:r>
              <a:rPr lang="en-US" sz="1700" dirty="0" err="1"/>
              <a:t>οι</a:t>
            </a:r>
            <a:r>
              <a:rPr lang="en-US" sz="1700" dirty="0"/>
              <a:t> </a:t>
            </a:r>
            <a:r>
              <a:rPr lang="en-US" sz="1700" dirty="0" err="1"/>
              <a:t>εξουσίες</a:t>
            </a:r>
            <a:r>
              <a:rPr lang="en-US" sz="1700" dirty="0"/>
              <a:t> </a:t>
            </a:r>
            <a:r>
              <a:rPr lang="en-US" sz="1700" dirty="0" err="1"/>
              <a:t>των</a:t>
            </a:r>
            <a:r>
              <a:rPr lang="en-US" sz="1700" dirty="0"/>
              <a:t> </a:t>
            </a:r>
            <a:r>
              <a:rPr lang="en-US" sz="1700" dirty="0" err="1"/>
              <a:t>υ</a:t>
            </a:r>
            <a:r>
              <a:rPr lang="en-US" sz="1700" dirty="0"/>
              <a:t>π</a:t>
            </a:r>
            <a:r>
              <a:rPr lang="en-US" sz="1700" dirty="0" err="1"/>
              <a:t>άτων</a:t>
            </a:r>
            <a:r>
              <a:rPr lang="en-US" sz="1700" dirty="0"/>
              <a:t> απ</a:t>
            </a:r>
            <a:r>
              <a:rPr lang="en-US" sz="1700" dirty="0" err="1"/>
              <a:t>ορρέουν</a:t>
            </a:r>
            <a:r>
              <a:rPr lang="en-US" sz="1700" dirty="0"/>
              <a:t> απ</a:t>
            </a:r>
            <a:r>
              <a:rPr lang="en-US" sz="1700" dirty="0" err="1"/>
              <a:t>ό</a:t>
            </a:r>
            <a:r>
              <a:rPr lang="en-US" sz="1700" dirty="0"/>
              <a:t> </a:t>
            </a:r>
            <a:r>
              <a:rPr lang="en-US" sz="1700" dirty="0" err="1"/>
              <a:t>το</a:t>
            </a:r>
            <a:r>
              <a:rPr lang="en-US" sz="1700" dirty="0"/>
              <a:t> </a:t>
            </a:r>
            <a:r>
              <a:rPr lang="en-US" sz="1700" dirty="0" err="1"/>
              <a:t>λ</a:t>
            </a:r>
            <a:r>
              <a:rPr lang="en-US" sz="1700" dirty="0"/>
              <a:t>α</a:t>
            </a:r>
            <a:r>
              <a:rPr lang="en-US" sz="1700" dirty="0" err="1"/>
              <a:t>ό</a:t>
            </a:r>
            <a:r>
              <a:rPr lang="en-US" sz="1700" dirty="0"/>
              <a:t>. </a:t>
            </a:r>
          </a:p>
        </p:txBody>
      </p:sp>
      <p:sp>
        <p:nvSpPr>
          <p:cNvPr id="18" name="Rectangle 1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357" y="513853"/>
            <a:ext cx="4507025"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rotWithShape="1">
          <a:blip r:embed="rId2"/>
          <a:srcRect t="1687" r="1" b="6718"/>
          <a:stretch/>
        </p:blipFill>
        <p:spPr>
          <a:xfrm>
            <a:off x="4483341" y="799352"/>
            <a:ext cx="4069057" cy="5259296"/>
          </a:xfrm>
          <a:prstGeom prst="rect">
            <a:avLst/>
          </a:prstGeom>
        </p:spPr>
      </p:pic>
    </p:spTree>
    <p:extLst>
      <p:ext uri="{BB962C8B-B14F-4D97-AF65-F5344CB8AC3E}">
        <p14:creationId xmlns:p14="http://schemas.microsoft.com/office/powerpoint/2010/main" val="18962208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2542EEC-4F7C-4AE2-933E-EAC8EB3FA3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52BAB4-571F-2F42-9116-ACAC12721B57}"/>
              </a:ext>
            </a:extLst>
          </p:cNvPr>
          <p:cNvSpPr>
            <a:spLocks noGrp="1"/>
          </p:cNvSpPr>
          <p:nvPr>
            <p:ph type="title"/>
          </p:nvPr>
        </p:nvSpPr>
        <p:spPr>
          <a:xfrm>
            <a:off x="5281392" y="3113415"/>
            <a:ext cx="3027250" cy="2387600"/>
          </a:xfrm>
        </p:spPr>
        <p:txBody>
          <a:bodyPr vert="horz" lIns="91440" tIns="45720" rIns="91440" bIns="45720" rtlCol="0" anchor="t">
            <a:normAutofit/>
          </a:bodyPr>
          <a:lstStyle/>
          <a:p>
            <a:pPr defTabSz="914400"/>
            <a:r>
              <a:rPr lang="en-US" sz="2600" dirty="0"/>
              <a:t> </a:t>
            </a:r>
            <a:r>
              <a:rPr lang="en-US" sz="2600" dirty="0" err="1"/>
              <a:t>Έδιν</a:t>
            </a:r>
            <a:r>
              <a:rPr lang="en-US" sz="2600" dirty="0"/>
              <a:t>α</a:t>
            </a:r>
            <a:r>
              <a:rPr lang="en-US" sz="2600" dirty="0" err="1"/>
              <a:t>ν</a:t>
            </a:r>
            <a:r>
              <a:rPr lang="en-US" sz="2600" dirty="0"/>
              <a:t> </a:t>
            </a:r>
            <a:r>
              <a:rPr lang="en-US" sz="2600" dirty="0" err="1"/>
              <a:t>τ</a:t>
            </a:r>
            <a:r>
              <a:rPr lang="en-US" sz="2600" dirty="0"/>
              <a:t>α </a:t>
            </a:r>
            <a:r>
              <a:rPr lang="en-US" sz="2600" dirty="0" err="1"/>
              <a:t>ονόμ</a:t>
            </a:r>
            <a:r>
              <a:rPr lang="en-US" sz="2600" dirty="0"/>
              <a:t>α</a:t>
            </a:r>
            <a:r>
              <a:rPr lang="en-US" sz="2600" dirty="0" err="1"/>
              <a:t>τά</a:t>
            </a:r>
            <a:r>
              <a:rPr lang="en-US" sz="2600" dirty="0"/>
              <a:t> </a:t>
            </a:r>
            <a:r>
              <a:rPr lang="en-US" sz="2600" dirty="0" err="1"/>
              <a:t>τους</a:t>
            </a:r>
            <a:r>
              <a:rPr lang="en-US" sz="2600" dirty="0"/>
              <a:t> </a:t>
            </a:r>
            <a:r>
              <a:rPr lang="en-US" sz="2600" dirty="0" err="1"/>
              <a:t>στο</a:t>
            </a:r>
            <a:r>
              <a:rPr lang="en-US" sz="2600" dirty="0"/>
              <a:t> </a:t>
            </a:r>
            <a:r>
              <a:rPr lang="en-US" sz="2600" dirty="0" err="1"/>
              <a:t>έτος</a:t>
            </a:r>
            <a:r>
              <a:rPr lang="en-US" sz="2600" dirty="0"/>
              <a:t> </a:t>
            </a:r>
            <a:r>
              <a:rPr lang="en-US" sz="2600" dirty="0" err="1"/>
              <a:t>δι</a:t>
            </a:r>
            <a:r>
              <a:rPr lang="en-US" sz="2600" dirty="0"/>
              <a:t>α</a:t>
            </a:r>
            <a:r>
              <a:rPr lang="en-US" sz="2600" dirty="0" err="1"/>
              <a:t>κυ</a:t>
            </a:r>
            <a:r>
              <a:rPr lang="en-US" sz="2600" dirty="0"/>
              <a:t>β</a:t>
            </a:r>
            <a:r>
              <a:rPr lang="en-US" sz="2600" dirty="0" err="1"/>
              <a:t>έρνησής</a:t>
            </a:r>
            <a:r>
              <a:rPr lang="en-US" sz="2600" dirty="0"/>
              <a:t> </a:t>
            </a:r>
            <a:r>
              <a:rPr lang="en-US" sz="2600" dirty="0" err="1"/>
              <a:t>τους</a:t>
            </a:r>
            <a:r>
              <a:rPr lang="en-US" sz="2600" dirty="0"/>
              <a:t>: Fasti </a:t>
            </a:r>
            <a:r>
              <a:rPr lang="en-US" sz="2600" dirty="0" err="1"/>
              <a:t>Consulares</a:t>
            </a:r>
            <a:r>
              <a:rPr lang="en-US" sz="2600" dirty="0"/>
              <a:t>. </a:t>
            </a:r>
            <a:br>
              <a:rPr lang="en-US" sz="2600" dirty="0"/>
            </a:br>
            <a:endParaRPr lang="en-US" sz="2600" dirty="0"/>
          </a:p>
        </p:txBody>
      </p:sp>
      <p:sp>
        <p:nvSpPr>
          <p:cNvPr id="12" name="Rectangle 11">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120747"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618" y="391886"/>
            <a:ext cx="4507024"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8742191E-64FA-C343-98C1-09F87C4AFBB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2764" r="14177"/>
          <a:stretch/>
        </p:blipFill>
        <p:spPr>
          <a:xfrm>
            <a:off x="550130" y="666728"/>
            <a:ext cx="4152001" cy="5465791"/>
          </a:xfrm>
          <a:prstGeom prst="rect">
            <a:avLst/>
          </a:prstGeom>
        </p:spPr>
      </p:pic>
      <p:grpSp>
        <p:nvGrpSpPr>
          <p:cNvPr id="16" name="Group 15">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95358" y="3154317"/>
            <a:ext cx="548639" cy="673460"/>
            <a:chOff x="3940602" y="308034"/>
            <a:chExt cx="2116791" cy="3428999"/>
          </a:xfrm>
          <a:solidFill>
            <a:schemeClr val="accent4"/>
          </a:solidFill>
        </p:grpSpPr>
        <p:sp>
          <p:nvSpPr>
            <p:cNvPr id="17" name="Rectangle 16">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672032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15125" y="1153572"/>
            <a:ext cx="2400300" cy="4461163"/>
          </a:xfrm>
        </p:spPr>
        <p:txBody>
          <a:bodyPr>
            <a:normAutofit/>
          </a:bodyPr>
          <a:lstStyle/>
          <a:p>
            <a:r>
              <a:rPr lang="el-GR" dirty="0">
                <a:solidFill>
                  <a:srgbClr val="FFFFFF"/>
                </a:solidFill>
              </a:rPr>
              <a:t>ΠΡΑΙΤΟΡΕΣ</a:t>
            </a:r>
            <a:endParaRPr lang="en-US" dirty="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3335481" y="591344"/>
            <a:ext cx="5179868" cy="5585619"/>
          </a:xfrm>
        </p:spPr>
        <p:txBody>
          <a:bodyPr anchor="ctr">
            <a:normAutofit/>
          </a:bodyPr>
          <a:lstStyle/>
          <a:p>
            <a:r>
              <a:rPr lang="el-GR"/>
              <a:t>To αξίωμα εισάγεται με τις </a:t>
            </a:r>
            <a:r>
              <a:rPr lang="fr-FR" i="1"/>
              <a:t>Leges </a:t>
            </a:r>
            <a:r>
              <a:rPr lang="fr-FR" i="1" err="1"/>
              <a:t>Liciniae</a:t>
            </a:r>
            <a:r>
              <a:rPr lang="fr-FR" i="1"/>
              <a:t> </a:t>
            </a:r>
            <a:r>
              <a:rPr lang="fr-FR" i="1" err="1"/>
              <a:t>Sextiae</a:t>
            </a:r>
            <a:r>
              <a:rPr lang="el-GR"/>
              <a:t> το 367 π.Χ. προκειμένου να αναλάβουν τα συναφή με την απονομή της δικαιοσύνης καθήκοντα των Υπάτων, οι οποίοι απουσίαζαν συχνά σε εκστρατείες και ήταν πολυάσχολοι με άλλα καθήκοντα.</a:t>
            </a:r>
          </a:p>
          <a:p>
            <a:r>
              <a:rPr lang="el-GR"/>
              <a:t> 242 π.Χ.: </a:t>
            </a:r>
            <a:r>
              <a:rPr lang="fr-FR" i="1" err="1"/>
              <a:t>Praetor</a:t>
            </a:r>
            <a:r>
              <a:rPr lang="fr-FR" i="1"/>
              <a:t> </a:t>
            </a:r>
            <a:r>
              <a:rPr lang="fr-FR" i="1" err="1"/>
              <a:t>Urbanus</a:t>
            </a:r>
            <a:r>
              <a:rPr lang="el-GR"/>
              <a:t>- </a:t>
            </a:r>
            <a:r>
              <a:rPr lang="fr-FR" i="1" err="1"/>
              <a:t>Praetor</a:t>
            </a:r>
            <a:r>
              <a:rPr lang="fr-FR" i="1"/>
              <a:t> </a:t>
            </a:r>
            <a:r>
              <a:rPr lang="fr-FR" i="1" err="1"/>
              <a:t>Peregrinus</a:t>
            </a:r>
            <a:r>
              <a:rPr lang="el-GR"/>
              <a:t>. </a:t>
            </a:r>
          </a:p>
          <a:p>
            <a:r>
              <a:rPr lang="el-GR"/>
              <a:t>Ο αριθμός τους θα αυξηθεί προοδευτικά, ενόψει της τεράστιας διόγκωσης της δικαστικής ύλης.</a:t>
            </a:r>
          </a:p>
          <a:p>
            <a:r>
              <a:rPr lang="el-GR"/>
              <a:t>Μετά το πέρας της θητείας τους συνήθως υπηρετούσαν άλλον έναν χρόνο ως </a:t>
            </a:r>
            <a:r>
              <a:rPr lang="fr-FR" i="1" err="1"/>
              <a:t>propraetores</a:t>
            </a:r>
            <a:r>
              <a:rPr lang="el-GR"/>
              <a:t> στη διοίκηση μίας επαρχίας ή του στρατού. </a:t>
            </a:r>
          </a:p>
          <a:p>
            <a:endParaRPr lang="en-US" dirty="0"/>
          </a:p>
        </p:txBody>
      </p:sp>
    </p:spTree>
    <p:extLst>
      <p:ext uri="{BB962C8B-B14F-4D97-AF65-F5344CB8AC3E}">
        <p14:creationId xmlns:p14="http://schemas.microsoft.com/office/powerpoint/2010/main" val="25101362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408</TotalTime>
  <Words>3563</Words>
  <Application>Microsoft Macintosh PowerPoint</Application>
  <PresentationFormat>On-screen Show (4:3)</PresentationFormat>
  <Paragraphs>223</Paragraphs>
  <Slides>46</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46</vt:i4>
      </vt:variant>
    </vt:vector>
  </HeadingPairs>
  <TitlesOfParts>
    <vt:vector size="51" baseType="lpstr">
      <vt:lpstr>Arial</vt:lpstr>
      <vt:lpstr>Calibri</vt:lpstr>
      <vt:lpstr>Calibri Light</vt:lpstr>
      <vt:lpstr>Cambria</vt:lpstr>
      <vt:lpstr>Office Theme</vt:lpstr>
      <vt:lpstr>Άρχοντες στη Ρώμη</vt:lpstr>
      <vt:lpstr>Cursus honorum</vt:lpstr>
      <vt:lpstr>Αξιώματα εντός cursus honorum </vt:lpstr>
      <vt:lpstr>Ύπατοι (Consules) </vt:lpstr>
      <vt:lpstr>ΥΠΑΤΟΙ</vt:lpstr>
      <vt:lpstr>Δικαίωμα ζωής &amp; θανάτου</vt:lpstr>
      <vt:lpstr>Ραβδούχοι</vt:lpstr>
      <vt:lpstr> Έδιναν τα ονόματά τους στο έτος διακυβέρνησής τους: Fasti Consulares.  </vt:lpstr>
      <vt:lpstr>ΠΡΑΙΤΟΡΕΣ</vt:lpstr>
      <vt:lpstr>ΠΡΑΙΤΟΡΕΣ</vt:lpstr>
      <vt:lpstr>Αγορανόμοι (Αediles) </vt:lpstr>
      <vt:lpstr>Αγορανόμοι</vt:lpstr>
      <vt:lpstr>Αγορανόμοι</vt:lpstr>
      <vt:lpstr>Ταμίες (Quaestores) </vt:lpstr>
      <vt:lpstr>Ταμίες &amp; Δικαιοσύνη</vt:lpstr>
      <vt:lpstr>Αξιώματα εκτός cursus honorum </vt:lpstr>
      <vt:lpstr>10 Δήμαρχοι  (Tribuni Plebis) </vt:lpstr>
      <vt:lpstr>TRIBUNICIA POTESTAS</vt:lpstr>
      <vt:lpstr>Lex Icilia de Tribunis Plebis </vt:lpstr>
      <vt:lpstr>SACROSANCTITAS </vt:lpstr>
      <vt:lpstr>Ιερό και απαραβίαστο (sacrosanctitas) Δημάρχων</vt:lpstr>
      <vt:lpstr>Ταρπείιος βράχος, Forum Romanum, Παλατίνος λόφος</vt:lpstr>
      <vt:lpstr>PROVOCATIO AD POPULUM</vt:lpstr>
      <vt:lpstr>ΙUS AUXILII  </vt:lpstr>
      <vt:lpstr>Auxilium …. Habeas Corpus</vt:lpstr>
      <vt:lpstr>INTERCESSIO - VETO </vt:lpstr>
      <vt:lpstr>INTERCESSIO ΔΗΜΑΡΧΩΝ</vt:lpstr>
      <vt:lpstr>PowerPoint Presentation</vt:lpstr>
      <vt:lpstr>Αντίβαρο στην υπατική εξουσία</vt:lpstr>
      <vt:lpstr>Plebiscita</vt:lpstr>
      <vt:lpstr>PowerPoint Presentation</vt:lpstr>
      <vt:lpstr>Augustus</vt:lpstr>
      <vt:lpstr>Τιμητές (Censores) </vt:lpstr>
      <vt:lpstr>CENSUS (απογραφή)</vt:lpstr>
      <vt:lpstr>Cura morum -nota censoria</vt:lpstr>
      <vt:lpstr>Λοιπές αρμοδιότητες τιμητών</vt:lpstr>
      <vt:lpstr>Δικτάτωρ (Dictator) </vt:lpstr>
      <vt:lpstr>Προθάλαμος του αυτοκρατορικού αξιώματος</vt:lpstr>
      <vt:lpstr>Στρατηγός (Imperator) </vt:lpstr>
      <vt:lpstr>O Θρίαμβος</vt:lpstr>
      <vt:lpstr>Ο Ιmperator μπορούσε να χρησιμοποιήσει τον τίτλο δίπλα στο όνομά του έως την τέλεση του θριάμβου, μετά τον οποίο έπρεπε να παραδώσει το imperium που κατείχε.  Η απονομή του προνομίου της τέλεσης θριάμβου, στιγμή μοναδικής δόξας για τον νικηφόρο στρατηγό, αποτελούσε την ύψιστη πολιτική καταξίωση και διακαή πόθο των πρωταγωνιστών της πολιτικής σκηνής στα τέλη της Res publica.  </vt:lpstr>
      <vt:lpstr>Ποντίφικας (Pontifex) </vt:lpstr>
      <vt:lpstr>Pontifex maximus</vt:lpstr>
      <vt:lpstr>Pax deorum</vt:lpstr>
      <vt:lpstr>Collegium </vt:lpstr>
      <vt:lpstr>Ποντίφηκες &amp; δίκαιο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Άρχοντες στη Ρώμη</dc:title>
  <dc:creator>Athina Dimopoulou</dc:creator>
  <cp:lastModifiedBy>Athina Dimopoulou</cp:lastModifiedBy>
  <cp:revision>2</cp:revision>
  <dcterms:created xsi:type="dcterms:W3CDTF">2020-11-20T12:51:55Z</dcterms:created>
  <dcterms:modified xsi:type="dcterms:W3CDTF">2020-11-20T19:40:48Z</dcterms:modified>
</cp:coreProperties>
</file>