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1" r:id="rId1"/>
  </p:sldMasterIdLst>
  <p:notesMasterIdLst>
    <p:notesMasterId r:id="rId106"/>
  </p:notesMasterIdLst>
  <p:sldIdLst>
    <p:sldId id="256" r:id="rId2"/>
    <p:sldId id="257" r:id="rId3"/>
    <p:sldId id="354" r:id="rId4"/>
    <p:sldId id="258" r:id="rId5"/>
    <p:sldId id="355" r:id="rId6"/>
    <p:sldId id="344" r:id="rId7"/>
    <p:sldId id="259" r:id="rId8"/>
    <p:sldId id="359" r:id="rId9"/>
    <p:sldId id="260" r:id="rId10"/>
    <p:sldId id="261" r:id="rId11"/>
    <p:sldId id="262" r:id="rId12"/>
    <p:sldId id="356" r:id="rId13"/>
    <p:sldId id="345" r:id="rId14"/>
    <p:sldId id="312" r:id="rId15"/>
    <p:sldId id="263" r:id="rId16"/>
    <p:sldId id="346" r:id="rId17"/>
    <p:sldId id="313" r:id="rId18"/>
    <p:sldId id="264" r:id="rId19"/>
    <p:sldId id="357" r:id="rId20"/>
    <p:sldId id="347" r:id="rId21"/>
    <p:sldId id="265" r:id="rId22"/>
    <p:sldId id="315" r:id="rId23"/>
    <p:sldId id="358" r:id="rId24"/>
    <p:sldId id="266" r:id="rId25"/>
    <p:sldId id="348" r:id="rId26"/>
    <p:sldId id="267" r:id="rId27"/>
    <p:sldId id="268" r:id="rId28"/>
    <p:sldId id="316" r:id="rId29"/>
    <p:sldId id="269" r:id="rId30"/>
    <p:sldId id="317" r:id="rId31"/>
    <p:sldId id="270" r:id="rId32"/>
    <p:sldId id="271" r:id="rId33"/>
    <p:sldId id="272" r:id="rId34"/>
    <p:sldId id="318" r:id="rId35"/>
    <p:sldId id="273" r:id="rId36"/>
    <p:sldId id="319" r:id="rId37"/>
    <p:sldId id="274" r:id="rId38"/>
    <p:sldId id="349" r:id="rId39"/>
    <p:sldId id="320" r:id="rId40"/>
    <p:sldId id="360" r:id="rId41"/>
    <p:sldId id="321" r:id="rId42"/>
    <p:sldId id="275" r:id="rId43"/>
    <p:sldId id="350" r:id="rId44"/>
    <p:sldId id="322" r:id="rId45"/>
    <p:sldId id="323" r:id="rId46"/>
    <p:sldId id="351" r:id="rId47"/>
    <p:sldId id="352" r:id="rId48"/>
    <p:sldId id="276" r:id="rId49"/>
    <p:sldId id="277" r:id="rId50"/>
    <p:sldId id="278" r:id="rId51"/>
    <p:sldId id="324" r:id="rId52"/>
    <p:sldId id="279" r:id="rId53"/>
    <p:sldId id="282" r:id="rId54"/>
    <p:sldId id="283" r:id="rId55"/>
    <p:sldId id="325" r:id="rId56"/>
    <p:sldId id="284" r:id="rId57"/>
    <p:sldId id="329" r:id="rId58"/>
    <p:sldId id="286" r:id="rId59"/>
    <p:sldId id="287" r:id="rId60"/>
    <p:sldId id="361" r:id="rId61"/>
    <p:sldId id="326" r:id="rId62"/>
    <p:sldId id="362" r:id="rId63"/>
    <p:sldId id="330" r:id="rId64"/>
    <p:sldId id="288" r:id="rId65"/>
    <p:sldId id="331" r:id="rId66"/>
    <p:sldId id="332" r:id="rId67"/>
    <p:sldId id="289" r:id="rId68"/>
    <p:sldId id="290" r:id="rId69"/>
    <p:sldId id="291" r:id="rId70"/>
    <p:sldId id="327" r:id="rId71"/>
    <p:sldId id="334" r:id="rId72"/>
    <p:sldId id="363" r:id="rId73"/>
    <p:sldId id="292" r:id="rId74"/>
    <p:sldId id="336" r:id="rId75"/>
    <p:sldId id="293" r:id="rId76"/>
    <p:sldId id="294" r:id="rId77"/>
    <p:sldId id="338" r:id="rId78"/>
    <p:sldId id="364" r:id="rId79"/>
    <p:sldId id="295" r:id="rId80"/>
    <p:sldId id="296" r:id="rId81"/>
    <p:sldId id="297" r:id="rId82"/>
    <p:sldId id="298" r:id="rId83"/>
    <p:sldId id="299" r:id="rId84"/>
    <p:sldId id="339" r:id="rId85"/>
    <p:sldId id="300" r:id="rId86"/>
    <p:sldId id="341" r:id="rId87"/>
    <p:sldId id="340" r:id="rId88"/>
    <p:sldId id="301" r:id="rId89"/>
    <p:sldId id="302" r:id="rId90"/>
    <p:sldId id="303" r:id="rId91"/>
    <p:sldId id="367" r:id="rId92"/>
    <p:sldId id="366" r:id="rId93"/>
    <p:sldId id="304" r:id="rId94"/>
    <p:sldId id="368" r:id="rId95"/>
    <p:sldId id="305" r:id="rId96"/>
    <p:sldId id="365" r:id="rId97"/>
    <p:sldId id="306" r:id="rId98"/>
    <p:sldId id="342" r:id="rId99"/>
    <p:sldId id="307" r:id="rId100"/>
    <p:sldId id="369" r:id="rId101"/>
    <p:sldId id="308" r:id="rId102"/>
    <p:sldId id="309" r:id="rId103"/>
    <p:sldId id="310" r:id="rId104"/>
    <p:sldId id="311" r:id="rId10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191"/>
    <p:restoredTop sz="94694"/>
  </p:normalViewPr>
  <p:slideViewPr>
    <p:cSldViewPr snapToGrid="0" snapToObjects="1">
      <p:cViewPr varScale="1">
        <p:scale>
          <a:sx n="94" d="100"/>
          <a:sy n="94" d="100"/>
        </p:scale>
        <p:origin x="192" y="57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1492F2-8F1B-4560-B81B-65C531C3CB98}" type="doc">
      <dgm:prSet loTypeId="urn:microsoft.com/office/officeart/2008/layout/LinedList" loCatId="list" qsTypeId="urn:microsoft.com/office/officeart/2005/8/quickstyle/simple2" qsCatId="simple" csTypeId="urn:microsoft.com/office/officeart/2005/8/colors/accent3_2" csCatId="accent3"/>
      <dgm:spPr/>
      <dgm:t>
        <a:bodyPr/>
        <a:lstStyle/>
        <a:p>
          <a:endParaRPr lang="en-US"/>
        </a:p>
      </dgm:t>
    </dgm:pt>
    <dgm:pt modelId="{F91D4599-DB1D-4FDC-9398-1B17A4998963}">
      <dgm:prSet/>
      <dgm:spPr/>
      <dgm:t>
        <a:bodyPr/>
        <a:lstStyle/>
        <a:p>
          <a:r>
            <a:rPr lang="el-GR"/>
            <a:t>Τον 17</a:t>
          </a:r>
          <a:r>
            <a:rPr lang="el-GR" baseline="30000"/>
            <a:t>ο</a:t>
          </a:r>
          <a:r>
            <a:rPr lang="el-GR"/>
            <a:t> και 18</a:t>
          </a:r>
          <a:r>
            <a:rPr lang="el-GR" baseline="30000"/>
            <a:t>ο</a:t>
          </a:r>
          <a:r>
            <a:rPr lang="el-GR"/>
            <a:t> αιώνα, το κίνημα του νομικού ουμανισμού υποχωρεί επίσης έναντι του κινήματος του Φυσικού Δικαίου.</a:t>
          </a:r>
          <a:endParaRPr lang="en-US"/>
        </a:p>
      </dgm:t>
    </dgm:pt>
    <dgm:pt modelId="{30E2BDE0-9E1C-4D0A-BDAD-C1842327CFDE}" type="parTrans" cxnId="{1561B210-7000-40B8-9732-8134A6B1FE93}">
      <dgm:prSet/>
      <dgm:spPr/>
      <dgm:t>
        <a:bodyPr/>
        <a:lstStyle/>
        <a:p>
          <a:endParaRPr lang="en-US"/>
        </a:p>
      </dgm:t>
    </dgm:pt>
    <dgm:pt modelId="{811847EE-47DD-4500-BEE3-9FB2CE80BC96}" type="sibTrans" cxnId="{1561B210-7000-40B8-9732-8134A6B1FE93}">
      <dgm:prSet/>
      <dgm:spPr/>
      <dgm:t>
        <a:bodyPr/>
        <a:lstStyle/>
        <a:p>
          <a:endParaRPr lang="en-US"/>
        </a:p>
      </dgm:t>
    </dgm:pt>
    <dgm:pt modelId="{19A201BA-5C2F-4184-BE90-290346CA0E99}">
      <dgm:prSet/>
      <dgm:spPr/>
      <dgm:t>
        <a:bodyPr/>
        <a:lstStyle/>
        <a:p>
          <a:r>
            <a:rPr lang="el-GR"/>
            <a:t>Κατά τους αιώνες αυτούς, μετά την θρησκευτική Μεταρρύθμιση και την απόρριψη της αυθεντίας του Πάπα, ενισχύεται η αντίληψη περί επιστημονικής προσέγγισης της γνώσης, με βάση την εμπειρική παρατήρηση. </a:t>
          </a:r>
          <a:endParaRPr lang="en-US"/>
        </a:p>
      </dgm:t>
    </dgm:pt>
    <dgm:pt modelId="{31B3E59B-C2DE-46CB-A460-5F7F42486231}" type="parTrans" cxnId="{E70ABC35-31B3-445D-A30D-7034A39FFB4C}">
      <dgm:prSet/>
      <dgm:spPr/>
      <dgm:t>
        <a:bodyPr/>
        <a:lstStyle/>
        <a:p>
          <a:endParaRPr lang="en-US"/>
        </a:p>
      </dgm:t>
    </dgm:pt>
    <dgm:pt modelId="{EB81EA9E-9409-4D04-8D5C-9C4E001BDFE5}" type="sibTrans" cxnId="{E70ABC35-31B3-445D-A30D-7034A39FFB4C}">
      <dgm:prSet/>
      <dgm:spPr/>
      <dgm:t>
        <a:bodyPr/>
        <a:lstStyle/>
        <a:p>
          <a:endParaRPr lang="en-US"/>
        </a:p>
      </dgm:t>
    </dgm:pt>
    <dgm:pt modelId="{5DB1BA40-3C39-43FF-A615-6559395EABA8}">
      <dgm:prSet/>
      <dgm:spPr/>
      <dgm:t>
        <a:bodyPr/>
        <a:lstStyle/>
        <a:p>
          <a:r>
            <a:rPr lang="el-GR" dirty="0"/>
            <a:t>Ορισμένοι νομικοί διατυπώνουν την άποψη ότι </a:t>
          </a:r>
          <a:r>
            <a:rPr lang="el-GR" b="1" dirty="0"/>
            <a:t>με τη χρήση της λογικής, το δίκαιο κάθε κοινωνίας, απελευθερωμένο από "αυθεντίες", μπορεί να συναχθεί από γενικές αρχές, εγγενείς στη φύση του ανθρώπου και κάθε κοινωνίας. </a:t>
          </a:r>
          <a:endParaRPr lang="en-US" dirty="0"/>
        </a:p>
      </dgm:t>
    </dgm:pt>
    <dgm:pt modelId="{855AFAED-8A1A-4C3A-AFE3-4DFD2200269F}" type="parTrans" cxnId="{A4DDBC54-18EE-4D25-93C8-2F72020E3566}">
      <dgm:prSet/>
      <dgm:spPr/>
      <dgm:t>
        <a:bodyPr/>
        <a:lstStyle/>
        <a:p>
          <a:endParaRPr lang="en-US"/>
        </a:p>
      </dgm:t>
    </dgm:pt>
    <dgm:pt modelId="{60ABCB5E-C255-4B23-BB7F-FC7C8B0CADA9}" type="sibTrans" cxnId="{A4DDBC54-18EE-4D25-93C8-2F72020E3566}">
      <dgm:prSet/>
      <dgm:spPr/>
      <dgm:t>
        <a:bodyPr/>
        <a:lstStyle/>
        <a:p>
          <a:endParaRPr lang="en-US"/>
        </a:p>
      </dgm:t>
    </dgm:pt>
    <dgm:pt modelId="{2A3F107A-BA69-4ECE-8A2F-CBE45D6BFFD2}">
      <dgm:prSet/>
      <dgm:spPr/>
      <dgm:t>
        <a:bodyPr/>
        <a:lstStyle/>
        <a:p>
          <a:r>
            <a:rPr lang="el-GR"/>
            <a:t>Το κίνημα του Φυσικού Δικαίου θα ενισχύσει την αποκάθαρση του Ρωμαϊκού Δικαίου από τα ιστορικά, παρωχημένα στοιχεία, που είχαν επαναφέρει οι Ουμανιστές.</a:t>
          </a:r>
          <a:endParaRPr lang="en-US"/>
        </a:p>
      </dgm:t>
    </dgm:pt>
    <dgm:pt modelId="{09FB326E-65BD-498A-95F5-8D6EC1B365DD}" type="parTrans" cxnId="{743E1593-E847-494D-9DEC-DD844817FADA}">
      <dgm:prSet/>
      <dgm:spPr/>
      <dgm:t>
        <a:bodyPr/>
        <a:lstStyle/>
        <a:p>
          <a:endParaRPr lang="en-US"/>
        </a:p>
      </dgm:t>
    </dgm:pt>
    <dgm:pt modelId="{143816B0-EA27-4BE2-9409-2C492D0865AE}" type="sibTrans" cxnId="{743E1593-E847-494D-9DEC-DD844817FADA}">
      <dgm:prSet/>
      <dgm:spPr/>
      <dgm:t>
        <a:bodyPr/>
        <a:lstStyle/>
        <a:p>
          <a:endParaRPr lang="en-US"/>
        </a:p>
      </dgm:t>
    </dgm:pt>
    <dgm:pt modelId="{B2196E89-7591-E842-A911-EC220A3EFC30}" type="pres">
      <dgm:prSet presAssocID="{AA1492F2-8F1B-4560-B81B-65C531C3CB98}" presName="vert0" presStyleCnt="0">
        <dgm:presLayoutVars>
          <dgm:dir/>
          <dgm:animOne val="branch"/>
          <dgm:animLvl val="lvl"/>
        </dgm:presLayoutVars>
      </dgm:prSet>
      <dgm:spPr/>
    </dgm:pt>
    <dgm:pt modelId="{76D1497D-BD40-8C42-B5EC-D9FE53BEC3D7}" type="pres">
      <dgm:prSet presAssocID="{F91D4599-DB1D-4FDC-9398-1B17A4998963}" presName="thickLine" presStyleLbl="alignNode1" presStyleIdx="0" presStyleCnt="4"/>
      <dgm:spPr/>
    </dgm:pt>
    <dgm:pt modelId="{91B06B2D-F0B2-754A-88F5-0F3F291862FC}" type="pres">
      <dgm:prSet presAssocID="{F91D4599-DB1D-4FDC-9398-1B17A4998963}" presName="horz1" presStyleCnt="0"/>
      <dgm:spPr/>
    </dgm:pt>
    <dgm:pt modelId="{B0983AD9-64ED-4643-9D4A-754AC40BBD54}" type="pres">
      <dgm:prSet presAssocID="{F91D4599-DB1D-4FDC-9398-1B17A4998963}" presName="tx1" presStyleLbl="revTx" presStyleIdx="0" presStyleCnt="4"/>
      <dgm:spPr/>
    </dgm:pt>
    <dgm:pt modelId="{A9FC8D11-09B2-1545-BF80-6B407C431EB3}" type="pres">
      <dgm:prSet presAssocID="{F91D4599-DB1D-4FDC-9398-1B17A4998963}" presName="vert1" presStyleCnt="0"/>
      <dgm:spPr/>
    </dgm:pt>
    <dgm:pt modelId="{01BD1C02-19D1-1246-A1F5-02F5E9BDB67C}" type="pres">
      <dgm:prSet presAssocID="{19A201BA-5C2F-4184-BE90-290346CA0E99}" presName="thickLine" presStyleLbl="alignNode1" presStyleIdx="1" presStyleCnt="4"/>
      <dgm:spPr/>
    </dgm:pt>
    <dgm:pt modelId="{33975125-651D-9547-9474-76BB2733D50F}" type="pres">
      <dgm:prSet presAssocID="{19A201BA-5C2F-4184-BE90-290346CA0E99}" presName="horz1" presStyleCnt="0"/>
      <dgm:spPr/>
    </dgm:pt>
    <dgm:pt modelId="{7D981C4A-1996-9B4B-ACB0-18BEA480FB1F}" type="pres">
      <dgm:prSet presAssocID="{19A201BA-5C2F-4184-BE90-290346CA0E99}" presName="tx1" presStyleLbl="revTx" presStyleIdx="1" presStyleCnt="4"/>
      <dgm:spPr/>
    </dgm:pt>
    <dgm:pt modelId="{71BC49A3-D138-5E43-9FE9-1FA99BA97FA2}" type="pres">
      <dgm:prSet presAssocID="{19A201BA-5C2F-4184-BE90-290346CA0E99}" presName="vert1" presStyleCnt="0"/>
      <dgm:spPr/>
    </dgm:pt>
    <dgm:pt modelId="{054B9B2C-3CA3-D641-BC8A-F78EE54CC3E1}" type="pres">
      <dgm:prSet presAssocID="{5DB1BA40-3C39-43FF-A615-6559395EABA8}" presName="thickLine" presStyleLbl="alignNode1" presStyleIdx="2" presStyleCnt="4"/>
      <dgm:spPr/>
    </dgm:pt>
    <dgm:pt modelId="{8D000035-DD3F-0F44-9AE4-7AC87C2B142E}" type="pres">
      <dgm:prSet presAssocID="{5DB1BA40-3C39-43FF-A615-6559395EABA8}" presName="horz1" presStyleCnt="0"/>
      <dgm:spPr/>
    </dgm:pt>
    <dgm:pt modelId="{7225F42B-1CAC-0949-87F5-A7E9BE82F22E}" type="pres">
      <dgm:prSet presAssocID="{5DB1BA40-3C39-43FF-A615-6559395EABA8}" presName="tx1" presStyleLbl="revTx" presStyleIdx="2" presStyleCnt="4"/>
      <dgm:spPr/>
    </dgm:pt>
    <dgm:pt modelId="{E5450278-CADE-ED4B-8819-AC4C408C2D5D}" type="pres">
      <dgm:prSet presAssocID="{5DB1BA40-3C39-43FF-A615-6559395EABA8}" presName="vert1" presStyleCnt="0"/>
      <dgm:spPr/>
    </dgm:pt>
    <dgm:pt modelId="{87629D6D-050E-8A4C-BDCF-852F002B0AA9}" type="pres">
      <dgm:prSet presAssocID="{2A3F107A-BA69-4ECE-8A2F-CBE45D6BFFD2}" presName="thickLine" presStyleLbl="alignNode1" presStyleIdx="3" presStyleCnt="4"/>
      <dgm:spPr/>
    </dgm:pt>
    <dgm:pt modelId="{2E036473-BA3E-D043-85FD-E13EAD403003}" type="pres">
      <dgm:prSet presAssocID="{2A3F107A-BA69-4ECE-8A2F-CBE45D6BFFD2}" presName="horz1" presStyleCnt="0"/>
      <dgm:spPr/>
    </dgm:pt>
    <dgm:pt modelId="{00348A5D-AAD2-DD47-8C33-09E0E4C91281}" type="pres">
      <dgm:prSet presAssocID="{2A3F107A-BA69-4ECE-8A2F-CBE45D6BFFD2}" presName="tx1" presStyleLbl="revTx" presStyleIdx="3" presStyleCnt="4"/>
      <dgm:spPr/>
    </dgm:pt>
    <dgm:pt modelId="{E5B6A211-A4A4-3647-9F63-5CA863CA7AB0}" type="pres">
      <dgm:prSet presAssocID="{2A3F107A-BA69-4ECE-8A2F-CBE45D6BFFD2}" presName="vert1" presStyleCnt="0"/>
      <dgm:spPr/>
    </dgm:pt>
  </dgm:ptLst>
  <dgm:cxnLst>
    <dgm:cxn modelId="{1561B210-7000-40B8-9732-8134A6B1FE93}" srcId="{AA1492F2-8F1B-4560-B81B-65C531C3CB98}" destId="{F91D4599-DB1D-4FDC-9398-1B17A4998963}" srcOrd="0" destOrd="0" parTransId="{30E2BDE0-9E1C-4D0A-BDAD-C1842327CFDE}" sibTransId="{811847EE-47DD-4500-BEE3-9FB2CE80BC96}"/>
    <dgm:cxn modelId="{9DFA1219-7401-0640-9C36-EB1AA03B1DAA}" type="presOf" srcId="{19A201BA-5C2F-4184-BE90-290346CA0E99}" destId="{7D981C4A-1996-9B4B-ACB0-18BEA480FB1F}" srcOrd="0" destOrd="0" presId="urn:microsoft.com/office/officeart/2008/layout/LinedList"/>
    <dgm:cxn modelId="{E70ABC35-31B3-445D-A30D-7034A39FFB4C}" srcId="{AA1492F2-8F1B-4560-B81B-65C531C3CB98}" destId="{19A201BA-5C2F-4184-BE90-290346CA0E99}" srcOrd="1" destOrd="0" parTransId="{31B3E59B-C2DE-46CB-A460-5F7F42486231}" sibTransId="{EB81EA9E-9409-4D04-8D5C-9C4E001BDFE5}"/>
    <dgm:cxn modelId="{A4DDBC54-18EE-4D25-93C8-2F72020E3566}" srcId="{AA1492F2-8F1B-4560-B81B-65C531C3CB98}" destId="{5DB1BA40-3C39-43FF-A615-6559395EABA8}" srcOrd="2" destOrd="0" parTransId="{855AFAED-8A1A-4C3A-AFE3-4DFD2200269F}" sibTransId="{60ABCB5E-C255-4B23-BB7F-FC7C8B0CADA9}"/>
    <dgm:cxn modelId="{743E1593-E847-494D-9DEC-DD844817FADA}" srcId="{AA1492F2-8F1B-4560-B81B-65C531C3CB98}" destId="{2A3F107A-BA69-4ECE-8A2F-CBE45D6BFFD2}" srcOrd="3" destOrd="0" parTransId="{09FB326E-65BD-498A-95F5-8D6EC1B365DD}" sibTransId="{143816B0-EA27-4BE2-9409-2C492D0865AE}"/>
    <dgm:cxn modelId="{784D66C5-B3D9-864D-9B2B-755E43CC7636}" type="presOf" srcId="{AA1492F2-8F1B-4560-B81B-65C531C3CB98}" destId="{B2196E89-7591-E842-A911-EC220A3EFC30}" srcOrd="0" destOrd="0" presId="urn:microsoft.com/office/officeart/2008/layout/LinedList"/>
    <dgm:cxn modelId="{4DE610D5-E55C-0343-9469-B44713A66434}" type="presOf" srcId="{5DB1BA40-3C39-43FF-A615-6559395EABA8}" destId="{7225F42B-1CAC-0949-87F5-A7E9BE82F22E}" srcOrd="0" destOrd="0" presId="urn:microsoft.com/office/officeart/2008/layout/LinedList"/>
    <dgm:cxn modelId="{96EFCAE5-D7D9-3F4D-90D1-33633EBA5D6D}" type="presOf" srcId="{F91D4599-DB1D-4FDC-9398-1B17A4998963}" destId="{B0983AD9-64ED-4643-9D4A-754AC40BBD54}" srcOrd="0" destOrd="0" presId="urn:microsoft.com/office/officeart/2008/layout/LinedList"/>
    <dgm:cxn modelId="{64C52DF0-36D8-E64C-90C9-0AEBA8E734F1}" type="presOf" srcId="{2A3F107A-BA69-4ECE-8A2F-CBE45D6BFFD2}" destId="{00348A5D-AAD2-DD47-8C33-09E0E4C91281}" srcOrd="0" destOrd="0" presId="urn:microsoft.com/office/officeart/2008/layout/LinedList"/>
    <dgm:cxn modelId="{BE207FE9-A5F5-B44C-A2F7-518761DE648B}" type="presParOf" srcId="{B2196E89-7591-E842-A911-EC220A3EFC30}" destId="{76D1497D-BD40-8C42-B5EC-D9FE53BEC3D7}" srcOrd="0" destOrd="0" presId="urn:microsoft.com/office/officeart/2008/layout/LinedList"/>
    <dgm:cxn modelId="{34C3DAC5-1C4D-9842-A6BE-2BE90F6C3708}" type="presParOf" srcId="{B2196E89-7591-E842-A911-EC220A3EFC30}" destId="{91B06B2D-F0B2-754A-88F5-0F3F291862FC}" srcOrd="1" destOrd="0" presId="urn:microsoft.com/office/officeart/2008/layout/LinedList"/>
    <dgm:cxn modelId="{F5967445-FA94-034C-9B9B-395FD287A6C2}" type="presParOf" srcId="{91B06B2D-F0B2-754A-88F5-0F3F291862FC}" destId="{B0983AD9-64ED-4643-9D4A-754AC40BBD54}" srcOrd="0" destOrd="0" presId="urn:microsoft.com/office/officeart/2008/layout/LinedList"/>
    <dgm:cxn modelId="{C93910FE-C08F-E042-A13D-635D0FF35172}" type="presParOf" srcId="{91B06B2D-F0B2-754A-88F5-0F3F291862FC}" destId="{A9FC8D11-09B2-1545-BF80-6B407C431EB3}" srcOrd="1" destOrd="0" presId="urn:microsoft.com/office/officeart/2008/layout/LinedList"/>
    <dgm:cxn modelId="{B253B3E3-D461-0D4A-BDFF-71A7E6D8462E}" type="presParOf" srcId="{B2196E89-7591-E842-A911-EC220A3EFC30}" destId="{01BD1C02-19D1-1246-A1F5-02F5E9BDB67C}" srcOrd="2" destOrd="0" presId="urn:microsoft.com/office/officeart/2008/layout/LinedList"/>
    <dgm:cxn modelId="{F38F427D-2095-EE4B-A7BF-599FC87CAC1D}" type="presParOf" srcId="{B2196E89-7591-E842-A911-EC220A3EFC30}" destId="{33975125-651D-9547-9474-76BB2733D50F}" srcOrd="3" destOrd="0" presId="urn:microsoft.com/office/officeart/2008/layout/LinedList"/>
    <dgm:cxn modelId="{EC26DEE8-C482-554D-A6A5-97628E72E238}" type="presParOf" srcId="{33975125-651D-9547-9474-76BB2733D50F}" destId="{7D981C4A-1996-9B4B-ACB0-18BEA480FB1F}" srcOrd="0" destOrd="0" presId="urn:microsoft.com/office/officeart/2008/layout/LinedList"/>
    <dgm:cxn modelId="{BCFB900C-9BA9-CC4F-856A-4A2707BD0E03}" type="presParOf" srcId="{33975125-651D-9547-9474-76BB2733D50F}" destId="{71BC49A3-D138-5E43-9FE9-1FA99BA97FA2}" srcOrd="1" destOrd="0" presId="urn:microsoft.com/office/officeart/2008/layout/LinedList"/>
    <dgm:cxn modelId="{E8F51580-B776-4947-98B7-ED8CE61EC88A}" type="presParOf" srcId="{B2196E89-7591-E842-A911-EC220A3EFC30}" destId="{054B9B2C-3CA3-D641-BC8A-F78EE54CC3E1}" srcOrd="4" destOrd="0" presId="urn:microsoft.com/office/officeart/2008/layout/LinedList"/>
    <dgm:cxn modelId="{D5DC2EED-AACD-8E41-B605-AD50AC467A94}" type="presParOf" srcId="{B2196E89-7591-E842-A911-EC220A3EFC30}" destId="{8D000035-DD3F-0F44-9AE4-7AC87C2B142E}" srcOrd="5" destOrd="0" presId="urn:microsoft.com/office/officeart/2008/layout/LinedList"/>
    <dgm:cxn modelId="{EA15EBF1-9614-F34F-8391-9ABA38B158A4}" type="presParOf" srcId="{8D000035-DD3F-0F44-9AE4-7AC87C2B142E}" destId="{7225F42B-1CAC-0949-87F5-A7E9BE82F22E}" srcOrd="0" destOrd="0" presId="urn:microsoft.com/office/officeart/2008/layout/LinedList"/>
    <dgm:cxn modelId="{2F5B716B-8482-AF42-A9AD-27898A6FE834}" type="presParOf" srcId="{8D000035-DD3F-0F44-9AE4-7AC87C2B142E}" destId="{E5450278-CADE-ED4B-8819-AC4C408C2D5D}" srcOrd="1" destOrd="0" presId="urn:microsoft.com/office/officeart/2008/layout/LinedList"/>
    <dgm:cxn modelId="{16B4C121-9AA8-584D-83D2-1C4AB8139BC6}" type="presParOf" srcId="{B2196E89-7591-E842-A911-EC220A3EFC30}" destId="{87629D6D-050E-8A4C-BDCF-852F002B0AA9}" srcOrd="6" destOrd="0" presId="urn:microsoft.com/office/officeart/2008/layout/LinedList"/>
    <dgm:cxn modelId="{AF588FBB-2148-284F-8428-D1D1C6B7E373}" type="presParOf" srcId="{B2196E89-7591-E842-A911-EC220A3EFC30}" destId="{2E036473-BA3E-D043-85FD-E13EAD403003}" srcOrd="7" destOrd="0" presId="urn:microsoft.com/office/officeart/2008/layout/LinedList"/>
    <dgm:cxn modelId="{2265A2A7-3699-4741-AB59-C6067DF6DAEF}" type="presParOf" srcId="{2E036473-BA3E-D043-85FD-E13EAD403003}" destId="{00348A5D-AAD2-DD47-8C33-09E0E4C91281}" srcOrd="0" destOrd="0" presId="urn:microsoft.com/office/officeart/2008/layout/LinedList"/>
    <dgm:cxn modelId="{F07BF384-1190-C14D-A76D-1E27DDE2E1CB}" type="presParOf" srcId="{2E036473-BA3E-D043-85FD-E13EAD403003}" destId="{E5B6A211-A4A4-3647-9F63-5CA863CA7AB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4D2534-B35C-4786-B667-B4751B3D51A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73C6249F-DCA6-4F29-920B-4CE8BCDC5B08}">
      <dgm:prSet/>
      <dgm:spPr/>
      <dgm:t>
        <a:bodyPr/>
        <a:lstStyle/>
        <a:p>
          <a:r>
            <a:rPr lang="en-US" dirty="0"/>
            <a:t>X</a:t>
          </a:r>
          <a:r>
            <a:rPr lang="el-GR" dirty="0"/>
            <a:t>ώρες που εντάχθηκαν στις κτήσεις του Ναπολέοντα </a:t>
          </a:r>
          <a:r>
            <a:rPr lang="en-US" dirty="0"/>
            <a:t> &amp; </a:t>
          </a:r>
          <a:r>
            <a:rPr lang="el-GR" dirty="0"/>
            <a:t>μετά: </a:t>
          </a:r>
        </a:p>
        <a:p>
          <a:r>
            <a:rPr lang="el-GR" dirty="0"/>
            <a:t>Βέλγιο, Λουξεμβούργο, Κάτω Χώρες, Ισπανία, Πορτογαλία (προ του 1967), Ρουμανία. </a:t>
          </a:r>
          <a:endParaRPr lang="en-US" dirty="0"/>
        </a:p>
      </dgm:t>
    </dgm:pt>
    <dgm:pt modelId="{3751BFD7-53D7-4B2B-ADB4-82F02D26BE9D}" type="parTrans" cxnId="{5A079100-727E-40FE-B8A9-1D0B724843AC}">
      <dgm:prSet/>
      <dgm:spPr/>
      <dgm:t>
        <a:bodyPr/>
        <a:lstStyle/>
        <a:p>
          <a:endParaRPr lang="en-US"/>
        </a:p>
      </dgm:t>
    </dgm:pt>
    <dgm:pt modelId="{A8E661D4-621D-4C78-A5AA-477E703D6746}" type="sibTrans" cxnId="{5A079100-727E-40FE-B8A9-1D0B724843AC}">
      <dgm:prSet/>
      <dgm:spPr/>
      <dgm:t>
        <a:bodyPr/>
        <a:lstStyle/>
        <a:p>
          <a:endParaRPr lang="en-US"/>
        </a:p>
      </dgm:t>
    </dgm:pt>
    <dgm:pt modelId="{316123DC-BF98-48E5-AC4C-8406FD507057}">
      <dgm:prSet/>
      <dgm:spPr/>
      <dgm:t>
        <a:bodyPr/>
        <a:lstStyle/>
        <a:p>
          <a:r>
            <a:rPr lang="el-GR" dirty="0"/>
            <a:t>Μέσω της γαλλικής αποικιοκρατίας</a:t>
          </a:r>
          <a:r>
            <a:rPr lang="en-US" dirty="0"/>
            <a:t>:</a:t>
          </a:r>
          <a:endParaRPr lang="el-GR" dirty="0"/>
        </a:p>
        <a:p>
          <a:r>
            <a:rPr lang="el-GR" dirty="0"/>
            <a:t> χώρες της βορείου και </a:t>
          </a:r>
          <a:r>
            <a:rPr lang="el-GR" dirty="0" err="1"/>
            <a:t>υποσαχάριας</a:t>
          </a:r>
          <a:r>
            <a:rPr lang="el-GR" dirty="0"/>
            <a:t> Αφρικής </a:t>
          </a:r>
        </a:p>
        <a:p>
          <a:r>
            <a:rPr lang="el-GR" dirty="0"/>
            <a:t>Μέσης Ανατολής, της Ινδοκίνας, Ωκεανίας, Γαλλικής Γουιάνας και Καραϊβικής.</a:t>
          </a:r>
          <a:endParaRPr lang="en-US" dirty="0"/>
        </a:p>
      </dgm:t>
    </dgm:pt>
    <dgm:pt modelId="{6D90ACEF-255E-4294-93CF-26BF644EF71F}" type="parTrans" cxnId="{ECAF9D2C-1DCA-41A5-9893-78E5E16C9E04}">
      <dgm:prSet/>
      <dgm:spPr/>
      <dgm:t>
        <a:bodyPr/>
        <a:lstStyle/>
        <a:p>
          <a:endParaRPr lang="en-US"/>
        </a:p>
      </dgm:t>
    </dgm:pt>
    <dgm:pt modelId="{8D71128F-4079-4F8E-9FDE-B14B504E02FA}" type="sibTrans" cxnId="{ECAF9D2C-1DCA-41A5-9893-78E5E16C9E04}">
      <dgm:prSet/>
      <dgm:spPr/>
      <dgm:t>
        <a:bodyPr/>
        <a:lstStyle/>
        <a:p>
          <a:endParaRPr lang="en-US"/>
        </a:p>
      </dgm:t>
    </dgm:pt>
    <dgm:pt modelId="{495EB628-553B-4769-BC02-5EFE5839C48E}">
      <dgm:prSet/>
      <dgm:spPr/>
      <dgm:t>
        <a:bodyPr/>
        <a:lstStyle/>
        <a:p>
          <a:r>
            <a:rPr lang="en-US" dirty="0"/>
            <a:t>N</a:t>
          </a:r>
          <a:r>
            <a:rPr lang="el-GR" dirty="0" err="1"/>
            <a:t>έων</a:t>
          </a:r>
          <a:r>
            <a:rPr lang="el-GR" dirty="0"/>
            <a:t> κρατών που δημιουργήθηκαν στη Λατινική Αμερική (περιλαμβανομένου του Μεξικού, της Κούβας και του Πουέρτο Ρίκο). </a:t>
          </a:r>
          <a:endParaRPr lang="en-US" dirty="0"/>
        </a:p>
      </dgm:t>
    </dgm:pt>
    <dgm:pt modelId="{D8492421-6173-4311-AD03-11571F056D7B}" type="parTrans" cxnId="{8D5F61A2-D384-4BE3-8290-EC60DCD4153E}">
      <dgm:prSet/>
      <dgm:spPr/>
      <dgm:t>
        <a:bodyPr/>
        <a:lstStyle/>
        <a:p>
          <a:endParaRPr lang="en-US"/>
        </a:p>
      </dgm:t>
    </dgm:pt>
    <dgm:pt modelId="{F90443AF-8AB5-4726-B779-924BE05C227F}" type="sibTrans" cxnId="{8D5F61A2-D384-4BE3-8290-EC60DCD4153E}">
      <dgm:prSet/>
      <dgm:spPr/>
      <dgm:t>
        <a:bodyPr/>
        <a:lstStyle/>
        <a:p>
          <a:endParaRPr lang="en-US"/>
        </a:p>
      </dgm:t>
    </dgm:pt>
    <dgm:pt modelId="{09D09F7C-D752-4A1F-974E-3AE4A7BA98E5}">
      <dgm:prSet/>
      <dgm:spPr/>
      <dgm:t>
        <a:bodyPr/>
        <a:lstStyle/>
        <a:p>
          <a:r>
            <a:rPr lang="en-US" dirty="0"/>
            <a:t>P</a:t>
          </a:r>
          <a:r>
            <a:rPr lang="el-GR" dirty="0" err="1"/>
            <a:t>εριοχές</a:t>
          </a:r>
          <a:r>
            <a:rPr lang="el-GR" dirty="0"/>
            <a:t> της Β. Αμερικής που αποικίσθηκαν πρώτα από τους Γάλλους, πριν περιέλθουν σε αγγλικά χέρια, τη </a:t>
          </a:r>
          <a:r>
            <a:rPr lang="el-GR" dirty="0" err="1"/>
            <a:t>Λουιζιάνα</a:t>
          </a:r>
          <a:r>
            <a:rPr lang="el-GR" dirty="0"/>
            <a:t> των ΗΠΑ και το Κεμπέκ του Καναδά. </a:t>
          </a:r>
          <a:endParaRPr lang="en-US" dirty="0"/>
        </a:p>
      </dgm:t>
    </dgm:pt>
    <dgm:pt modelId="{C4AC065C-6817-4B47-A277-69751AF94E08}" type="parTrans" cxnId="{E0EA0553-5E08-4E54-AC99-B237D5C34AA2}">
      <dgm:prSet/>
      <dgm:spPr/>
      <dgm:t>
        <a:bodyPr/>
        <a:lstStyle/>
        <a:p>
          <a:endParaRPr lang="en-US"/>
        </a:p>
      </dgm:t>
    </dgm:pt>
    <dgm:pt modelId="{0C9605AE-D31A-47CE-B52A-A5FC4C1B6677}" type="sibTrans" cxnId="{E0EA0553-5E08-4E54-AC99-B237D5C34AA2}">
      <dgm:prSet/>
      <dgm:spPr/>
      <dgm:t>
        <a:bodyPr/>
        <a:lstStyle/>
        <a:p>
          <a:endParaRPr lang="en-US"/>
        </a:p>
      </dgm:t>
    </dgm:pt>
    <dgm:pt modelId="{8535C4AC-EE2F-A049-9910-939D10E34600}" type="pres">
      <dgm:prSet presAssocID="{3A4D2534-B35C-4786-B667-B4751B3D51AA}" presName="diagram" presStyleCnt="0">
        <dgm:presLayoutVars>
          <dgm:dir/>
          <dgm:resizeHandles val="exact"/>
        </dgm:presLayoutVars>
      </dgm:prSet>
      <dgm:spPr/>
    </dgm:pt>
    <dgm:pt modelId="{F34C79B1-C69A-B34E-AE9B-8B1F10C3E054}" type="pres">
      <dgm:prSet presAssocID="{73C6249F-DCA6-4F29-920B-4CE8BCDC5B08}" presName="node" presStyleLbl="node1" presStyleIdx="0" presStyleCnt="4">
        <dgm:presLayoutVars>
          <dgm:bulletEnabled val="1"/>
        </dgm:presLayoutVars>
      </dgm:prSet>
      <dgm:spPr/>
    </dgm:pt>
    <dgm:pt modelId="{F119C8DD-C867-5E41-9558-F62CF9B478F1}" type="pres">
      <dgm:prSet presAssocID="{A8E661D4-621D-4C78-A5AA-477E703D6746}" presName="sibTrans" presStyleCnt="0"/>
      <dgm:spPr/>
    </dgm:pt>
    <dgm:pt modelId="{56B30AE7-8531-F64D-A367-FEC787120491}" type="pres">
      <dgm:prSet presAssocID="{316123DC-BF98-48E5-AC4C-8406FD507057}" presName="node" presStyleLbl="node1" presStyleIdx="1" presStyleCnt="4">
        <dgm:presLayoutVars>
          <dgm:bulletEnabled val="1"/>
        </dgm:presLayoutVars>
      </dgm:prSet>
      <dgm:spPr/>
    </dgm:pt>
    <dgm:pt modelId="{9843C02E-0D69-0B48-B5E8-72ED0D09BBEB}" type="pres">
      <dgm:prSet presAssocID="{8D71128F-4079-4F8E-9FDE-B14B504E02FA}" presName="sibTrans" presStyleCnt="0"/>
      <dgm:spPr/>
    </dgm:pt>
    <dgm:pt modelId="{A613140A-8964-7D4F-9C1C-103FF415E8EA}" type="pres">
      <dgm:prSet presAssocID="{495EB628-553B-4769-BC02-5EFE5839C48E}" presName="node" presStyleLbl="node1" presStyleIdx="2" presStyleCnt="4">
        <dgm:presLayoutVars>
          <dgm:bulletEnabled val="1"/>
        </dgm:presLayoutVars>
      </dgm:prSet>
      <dgm:spPr/>
    </dgm:pt>
    <dgm:pt modelId="{728D9ACD-47C0-0243-A632-D5A304F67E80}" type="pres">
      <dgm:prSet presAssocID="{F90443AF-8AB5-4726-B779-924BE05C227F}" presName="sibTrans" presStyleCnt="0"/>
      <dgm:spPr/>
    </dgm:pt>
    <dgm:pt modelId="{261F591C-A807-654F-AFE7-8BD08C3C1FFE}" type="pres">
      <dgm:prSet presAssocID="{09D09F7C-D752-4A1F-974E-3AE4A7BA98E5}" presName="node" presStyleLbl="node1" presStyleIdx="3" presStyleCnt="4">
        <dgm:presLayoutVars>
          <dgm:bulletEnabled val="1"/>
        </dgm:presLayoutVars>
      </dgm:prSet>
      <dgm:spPr/>
    </dgm:pt>
  </dgm:ptLst>
  <dgm:cxnLst>
    <dgm:cxn modelId="{5A079100-727E-40FE-B8A9-1D0B724843AC}" srcId="{3A4D2534-B35C-4786-B667-B4751B3D51AA}" destId="{73C6249F-DCA6-4F29-920B-4CE8BCDC5B08}" srcOrd="0" destOrd="0" parTransId="{3751BFD7-53D7-4B2B-ADB4-82F02D26BE9D}" sibTransId="{A8E661D4-621D-4C78-A5AA-477E703D6746}"/>
    <dgm:cxn modelId="{ECAF9D2C-1DCA-41A5-9893-78E5E16C9E04}" srcId="{3A4D2534-B35C-4786-B667-B4751B3D51AA}" destId="{316123DC-BF98-48E5-AC4C-8406FD507057}" srcOrd="1" destOrd="0" parTransId="{6D90ACEF-255E-4294-93CF-26BF644EF71F}" sibTransId="{8D71128F-4079-4F8E-9FDE-B14B504E02FA}"/>
    <dgm:cxn modelId="{E0EA0553-5E08-4E54-AC99-B237D5C34AA2}" srcId="{3A4D2534-B35C-4786-B667-B4751B3D51AA}" destId="{09D09F7C-D752-4A1F-974E-3AE4A7BA98E5}" srcOrd="3" destOrd="0" parTransId="{C4AC065C-6817-4B47-A277-69751AF94E08}" sibTransId="{0C9605AE-D31A-47CE-B52A-A5FC4C1B6677}"/>
    <dgm:cxn modelId="{861CCB99-6C24-164C-BAFD-D84A771B6E63}" type="presOf" srcId="{3A4D2534-B35C-4786-B667-B4751B3D51AA}" destId="{8535C4AC-EE2F-A049-9910-939D10E34600}" srcOrd="0" destOrd="0" presId="urn:microsoft.com/office/officeart/2005/8/layout/default"/>
    <dgm:cxn modelId="{8D5F61A2-D384-4BE3-8290-EC60DCD4153E}" srcId="{3A4D2534-B35C-4786-B667-B4751B3D51AA}" destId="{495EB628-553B-4769-BC02-5EFE5839C48E}" srcOrd="2" destOrd="0" parTransId="{D8492421-6173-4311-AD03-11571F056D7B}" sibTransId="{F90443AF-8AB5-4726-B779-924BE05C227F}"/>
    <dgm:cxn modelId="{A4C3F4B2-5BB4-F748-B30E-0CA04B74E560}" type="presOf" srcId="{09D09F7C-D752-4A1F-974E-3AE4A7BA98E5}" destId="{261F591C-A807-654F-AFE7-8BD08C3C1FFE}" srcOrd="0" destOrd="0" presId="urn:microsoft.com/office/officeart/2005/8/layout/default"/>
    <dgm:cxn modelId="{412443BC-204D-E541-9AE8-0E885CB0ECD2}" type="presOf" srcId="{316123DC-BF98-48E5-AC4C-8406FD507057}" destId="{56B30AE7-8531-F64D-A367-FEC787120491}" srcOrd="0" destOrd="0" presId="urn:microsoft.com/office/officeart/2005/8/layout/default"/>
    <dgm:cxn modelId="{38B105E3-84C5-7043-A8B2-D4AAFA15E5B2}" type="presOf" srcId="{73C6249F-DCA6-4F29-920B-4CE8BCDC5B08}" destId="{F34C79B1-C69A-B34E-AE9B-8B1F10C3E054}" srcOrd="0" destOrd="0" presId="urn:microsoft.com/office/officeart/2005/8/layout/default"/>
    <dgm:cxn modelId="{0029B2E7-2565-A54F-8482-18A8A1D6ECD6}" type="presOf" srcId="{495EB628-553B-4769-BC02-5EFE5839C48E}" destId="{A613140A-8964-7D4F-9C1C-103FF415E8EA}" srcOrd="0" destOrd="0" presId="urn:microsoft.com/office/officeart/2005/8/layout/default"/>
    <dgm:cxn modelId="{677BEB61-BEA7-6A4C-AB24-E9361E75CCBF}" type="presParOf" srcId="{8535C4AC-EE2F-A049-9910-939D10E34600}" destId="{F34C79B1-C69A-B34E-AE9B-8B1F10C3E054}" srcOrd="0" destOrd="0" presId="urn:microsoft.com/office/officeart/2005/8/layout/default"/>
    <dgm:cxn modelId="{BDFAC286-CA8E-684D-A0D8-72793C1673FC}" type="presParOf" srcId="{8535C4AC-EE2F-A049-9910-939D10E34600}" destId="{F119C8DD-C867-5E41-9558-F62CF9B478F1}" srcOrd="1" destOrd="0" presId="urn:microsoft.com/office/officeart/2005/8/layout/default"/>
    <dgm:cxn modelId="{CBF26821-F0CE-4E48-B9F6-07FA4A76A834}" type="presParOf" srcId="{8535C4AC-EE2F-A049-9910-939D10E34600}" destId="{56B30AE7-8531-F64D-A367-FEC787120491}" srcOrd="2" destOrd="0" presId="urn:microsoft.com/office/officeart/2005/8/layout/default"/>
    <dgm:cxn modelId="{8E909BD9-EBBE-3F4E-B419-66AE80E57173}" type="presParOf" srcId="{8535C4AC-EE2F-A049-9910-939D10E34600}" destId="{9843C02E-0D69-0B48-B5E8-72ED0D09BBEB}" srcOrd="3" destOrd="0" presId="urn:microsoft.com/office/officeart/2005/8/layout/default"/>
    <dgm:cxn modelId="{1774A4D2-CA88-6D4F-82A2-E9F2D752839E}" type="presParOf" srcId="{8535C4AC-EE2F-A049-9910-939D10E34600}" destId="{A613140A-8964-7D4F-9C1C-103FF415E8EA}" srcOrd="4" destOrd="0" presId="urn:microsoft.com/office/officeart/2005/8/layout/default"/>
    <dgm:cxn modelId="{B36FA7F5-9416-D040-8840-74061116B847}" type="presParOf" srcId="{8535C4AC-EE2F-A049-9910-939D10E34600}" destId="{728D9ACD-47C0-0243-A632-D5A304F67E80}" srcOrd="5" destOrd="0" presId="urn:microsoft.com/office/officeart/2005/8/layout/default"/>
    <dgm:cxn modelId="{5AD74684-F2F4-F940-AABA-B2C3C554B08C}" type="presParOf" srcId="{8535C4AC-EE2F-A049-9910-939D10E34600}" destId="{261F591C-A807-654F-AFE7-8BD08C3C1FFE}"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1497D-BD40-8C42-B5EC-D9FE53BEC3D7}">
      <dsp:nvSpPr>
        <dsp:cNvPr id="0" name=""/>
        <dsp:cNvSpPr/>
      </dsp:nvSpPr>
      <dsp:spPr>
        <a:xfrm>
          <a:off x="0" y="0"/>
          <a:ext cx="5614060"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B0983AD9-64ED-4643-9D4A-754AC40BBD54}">
      <dsp:nvSpPr>
        <dsp:cNvPr id="0" name=""/>
        <dsp:cNvSpPr/>
      </dsp:nvSpPr>
      <dsp:spPr>
        <a:xfrm>
          <a:off x="0" y="0"/>
          <a:ext cx="5614060" cy="613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l-GR" sz="1200" kern="1200"/>
            <a:t>Τον 17</a:t>
          </a:r>
          <a:r>
            <a:rPr lang="el-GR" sz="1200" kern="1200" baseline="30000"/>
            <a:t>ο</a:t>
          </a:r>
          <a:r>
            <a:rPr lang="el-GR" sz="1200" kern="1200"/>
            <a:t> και 18</a:t>
          </a:r>
          <a:r>
            <a:rPr lang="el-GR" sz="1200" kern="1200" baseline="30000"/>
            <a:t>ο</a:t>
          </a:r>
          <a:r>
            <a:rPr lang="el-GR" sz="1200" kern="1200"/>
            <a:t> αιώνα, το κίνημα του νομικού ουμανισμού υποχωρεί επίσης έναντι του κινήματος του Φυσικού Δικαίου.</a:t>
          </a:r>
          <a:endParaRPr lang="en-US" sz="1200" kern="1200"/>
        </a:p>
      </dsp:txBody>
      <dsp:txXfrm>
        <a:off x="0" y="0"/>
        <a:ext cx="5614060" cy="613171"/>
      </dsp:txXfrm>
    </dsp:sp>
    <dsp:sp modelId="{01BD1C02-19D1-1246-A1F5-02F5E9BDB67C}">
      <dsp:nvSpPr>
        <dsp:cNvPr id="0" name=""/>
        <dsp:cNvSpPr/>
      </dsp:nvSpPr>
      <dsp:spPr>
        <a:xfrm>
          <a:off x="0" y="613171"/>
          <a:ext cx="5614060"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7D981C4A-1996-9B4B-ACB0-18BEA480FB1F}">
      <dsp:nvSpPr>
        <dsp:cNvPr id="0" name=""/>
        <dsp:cNvSpPr/>
      </dsp:nvSpPr>
      <dsp:spPr>
        <a:xfrm>
          <a:off x="0" y="613171"/>
          <a:ext cx="5614060" cy="613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l-GR" sz="1200" kern="1200"/>
            <a:t>Κατά τους αιώνες αυτούς, μετά την θρησκευτική Μεταρρύθμιση και την απόρριψη της αυθεντίας του Πάπα, ενισχύεται η αντίληψη περί επιστημονικής προσέγγισης της γνώσης, με βάση την εμπειρική παρατήρηση. </a:t>
          </a:r>
          <a:endParaRPr lang="en-US" sz="1200" kern="1200"/>
        </a:p>
      </dsp:txBody>
      <dsp:txXfrm>
        <a:off x="0" y="613171"/>
        <a:ext cx="5614060" cy="613171"/>
      </dsp:txXfrm>
    </dsp:sp>
    <dsp:sp modelId="{054B9B2C-3CA3-D641-BC8A-F78EE54CC3E1}">
      <dsp:nvSpPr>
        <dsp:cNvPr id="0" name=""/>
        <dsp:cNvSpPr/>
      </dsp:nvSpPr>
      <dsp:spPr>
        <a:xfrm>
          <a:off x="0" y="1226343"/>
          <a:ext cx="5614060"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7225F42B-1CAC-0949-87F5-A7E9BE82F22E}">
      <dsp:nvSpPr>
        <dsp:cNvPr id="0" name=""/>
        <dsp:cNvSpPr/>
      </dsp:nvSpPr>
      <dsp:spPr>
        <a:xfrm>
          <a:off x="0" y="1226343"/>
          <a:ext cx="5614060" cy="613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l-GR" sz="1200" kern="1200" dirty="0"/>
            <a:t>Ορισμένοι νομικοί διατυπώνουν την άποψη ότι </a:t>
          </a:r>
          <a:r>
            <a:rPr lang="el-GR" sz="1200" b="1" kern="1200" dirty="0"/>
            <a:t>με τη χρήση της λογικής, το δίκαιο κάθε κοινωνίας, απελευθερωμένο από "αυθεντίες", μπορεί να συναχθεί από γενικές αρχές, εγγενείς στη φύση του ανθρώπου και κάθε κοινωνίας. </a:t>
          </a:r>
          <a:endParaRPr lang="en-US" sz="1200" kern="1200" dirty="0"/>
        </a:p>
      </dsp:txBody>
      <dsp:txXfrm>
        <a:off x="0" y="1226343"/>
        <a:ext cx="5614060" cy="613171"/>
      </dsp:txXfrm>
    </dsp:sp>
    <dsp:sp modelId="{87629D6D-050E-8A4C-BDCF-852F002B0AA9}">
      <dsp:nvSpPr>
        <dsp:cNvPr id="0" name=""/>
        <dsp:cNvSpPr/>
      </dsp:nvSpPr>
      <dsp:spPr>
        <a:xfrm>
          <a:off x="0" y="1839515"/>
          <a:ext cx="5614060"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00348A5D-AAD2-DD47-8C33-09E0E4C91281}">
      <dsp:nvSpPr>
        <dsp:cNvPr id="0" name=""/>
        <dsp:cNvSpPr/>
      </dsp:nvSpPr>
      <dsp:spPr>
        <a:xfrm>
          <a:off x="0" y="1839515"/>
          <a:ext cx="5614060" cy="613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l-GR" sz="1200" kern="1200"/>
            <a:t>Το κίνημα του Φυσικού Δικαίου θα ενισχύσει την αποκάθαρση του Ρωμαϊκού Δικαίου από τα ιστορικά, παρωχημένα στοιχεία, που είχαν επαναφέρει οι Ουμανιστές.</a:t>
          </a:r>
          <a:endParaRPr lang="en-US" sz="1200" kern="1200"/>
        </a:p>
      </dsp:txBody>
      <dsp:txXfrm>
        <a:off x="0" y="1839515"/>
        <a:ext cx="5614060" cy="6131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4C79B1-C69A-B34E-AE9B-8B1F10C3E054}">
      <dsp:nvSpPr>
        <dsp:cNvPr id="0" name=""/>
        <dsp:cNvSpPr/>
      </dsp:nvSpPr>
      <dsp:spPr>
        <a:xfrm>
          <a:off x="494" y="923044"/>
          <a:ext cx="1927114" cy="115626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X</a:t>
          </a:r>
          <a:r>
            <a:rPr lang="el-GR" sz="900" kern="1200" dirty="0"/>
            <a:t>ώρες που εντάχθηκαν στις κτήσεις του Ναπολέοντα </a:t>
          </a:r>
          <a:r>
            <a:rPr lang="en-US" sz="900" kern="1200" dirty="0"/>
            <a:t> &amp; </a:t>
          </a:r>
          <a:r>
            <a:rPr lang="el-GR" sz="900" kern="1200" dirty="0"/>
            <a:t>μετά: </a:t>
          </a:r>
        </a:p>
        <a:p>
          <a:pPr marL="0" lvl="0" indent="0" algn="ctr" defTabSz="400050">
            <a:lnSpc>
              <a:spcPct val="90000"/>
            </a:lnSpc>
            <a:spcBef>
              <a:spcPct val="0"/>
            </a:spcBef>
            <a:spcAft>
              <a:spcPct val="35000"/>
            </a:spcAft>
            <a:buNone/>
          </a:pPr>
          <a:r>
            <a:rPr lang="el-GR" sz="900" kern="1200" dirty="0"/>
            <a:t>Βέλγιο, Λουξεμβούργο, Κάτω Χώρες, Ισπανία, Πορτογαλία (προ του 1967), Ρουμανία. </a:t>
          </a:r>
          <a:endParaRPr lang="en-US" sz="900" kern="1200" dirty="0"/>
        </a:p>
      </dsp:txBody>
      <dsp:txXfrm>
        <a:off x="494" y="923044"/>
        <a:ext cx="1927114" cy="1156268"/>
      </dsp:txXfrm>
    </dsp:sp>
    <dsp:sp modelId="{56B30AE7-8531-F64D-A367-FEC787120491}">
      <dsp:nvSpPr>
        <dsp:cNvPr id="0" name=""/>
        <dsp:cNvSpPr/>
      </dsp:nvSpPr>
      <dsp:spPr>
        <a:xfrm>
          <a:off x="2120319" y="923044"/>
          <a:ext cx="1927114" cy="115626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l-GR" sz="900" kern="1200" dirty="0"/>
            <a:t>Μέσω της γαλλικής αποικιοκρατίας</a:t>
          </a:r>
          <a:r>
            <a:rPr lang="en-US" sz="900" kern="1200" dirty="0"/>
            <a:t>:</a:t>
          </a:r>
          <a:endParaRPr lang="el-GR" sz="900" kern="1200" dirty="0"/>
        </a:p>
        <a:p>
          <a:pPr marL="0" lvl="0" indent="0" algn="ctr" defTabSz="400050">
            <a:lnSpc>
              <a:spcPct val="90000"/>
            </a:lnSpc>
            <a:spcBef>
              <a:spcPct val="0"/>
            </a:spcBef>
            <a:spcAft>
              <a:spcPct val="35000"/>
            </a:spcAft>
            <a:buNone/>
          </a:pPr>
          <a:r>
            <a:rPr lang="el-GR" sz="900" kern="1200" dirty="0"/>
            <a:t> χώρες της βορείου και </a:t>
          </a:r>
          <a:r>
            <a:rPr lang="el-GR" sz="900" kern="1200" dirty="0" err="1"/>
            <a:t>υποσαχάριας</a:t>
          </a:r>
          <a:r>
            <a:rPr lang="el-GR" sz="900" kern="1200" dirty="0"/>
            <a:t> Αφρικής </a:t>
          </a:r>
        </a:p>
        <a:p>
          <a:pPr marL="0" lvl="0" indent="0" algn="ctr" defTabSz="400050">
            <a:lnSpc>
              <a:spcPct val="90000"/>
            </a:lnSpc>
            <a:spcBef>
              <a:spcPct val="0"/>
            </a:spcBef>
            <a:spcAft>
              <a:spcPct val="35000"/>
            </a:spcAft>
            <a:buNone/>
          </a:pPr>
          <a:r>
            <a:rPr lang="el-GR" sz="900" kern="1200" dirty="0"/>
            <a:t>Μέσης Ανατολής, της Ινδοκίνας, Ωκεανίας, Γαλλικής Γουιάνας και Καραϊβικής.</a:t>
          </a:r>
          <a:endParaRPr lang="en-US" sz="900" kern="1200" dirty="0"/>
        </a:p>
      </dsp:txBody>
      <dsp:txXfrm>
        <a:off x="2120319" y="923044"/>
        <a:ext cx="1927114" cy="1156268"/>
      </dsp:txXfrm>
    </dsp:sp>
    <dsp:sp modelId="{A613140A-8964-7D4F-9C1C-103FF415E8EA}">
      <dsp:nvSpPr>
        <dsp:cNvPr id="0" name=""/>
        <dsp:cNvSpPr/>
      </dsp:nvSpPr>
      <dsp:spPr>
        <a:xfrm>
          <a:off x="494" y="2272024"/>
          <a:ext cx="1927114" cy="115626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N</a:t>
          </a:r>
          <a:r>
            <a:rPr lang="el-GR" sz="900" kern="1200" dirty="0" err="1"/>
            <a:t>έων</a:t>
          </a:r>
          <a:r>
            <a:rPr lang="el-GR" sz="900" kern="1200" dirty="0"/>
            <a:t> κρατών που δημιουργήθηκαν στη Λατινική Αμερική (περιλαμβανομένου του Μεξικού, της Κούβας και του Πουέρτο Ρίκο). </a:t>
          </a:r>
          <a:endParaRPr lang="en-US" sz="900" kern="1200" dirty="0"/>
        </a:p>
      </dsp:txBody>
      <dsp:txXfrm>
        <a:off x="494" y="2272024"/>
        <a:ext cx="1927114" cy="1156268"/>
      </dsp:txXfrm>
    </dsp:sp>
    <dsp:sp modelId="{261F591C-A807-654F-AFE7-8BD08C3C1FFE}">
      <dsp:nvSpPr>
        <dsp:cNvPr id="0" name=""/>
        <dsp:cNvSpPr/>
      </dsp:nvSpPr>
      <dsp:spPr>
        <a:xfrm>
          <a:off x="2120319" y="2272024"/>
          <a:ext cx="1927114" cy="1156268"/>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P</a:t>
          </a:r>
          <a:r>
            <a:rPr lang="el-GR" sz="900" kern="1200" dirty="0" err="1"/>
            <a:t>εριοχές</a:t>
          </a:r>
          <a:r>
            <a:rPr lang="el-GR" sz="900" kern="1200" dirty="0"/>
            <a:t> της Β. Αμερικής που αποικίσθηκαν πρώτα από τους Γάλλους, πριν περιέλθουν σε αγγλικά χέρια, τη </a:t>
          </a:r>
          <a:r>
            <a:rPr lang="el-GR" sz="900" kern="1200" dirty="0" err="1"/>
            <a:t>Λουιζιάνα</a:t>
          </a:r>
          <a:r>
            <a:rPr lang="el-GR" sz="900" kern="1200" dirty="0"/>
            <a:t> των ΗΠΑ και το Κεμπέκ του Καναδά. </a:t>
          </a:r>
          <a:endParaRPr lang="en-US" sz="900" kern="1200" dirty="0"/>
        </a:p>
      </dsp:txBody>
      <dsp:txXfrm>
        <a:off x="2120319" y="2272024"/>
        <a:ext cx="1927114" cy="115626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F737A287-6A61-46C7-875E-9D595D478CA6}" type="datetimeFigureOut">
              <a:rPr lang="el-GR" smtClean="0"/>
              <a:t>17/11/20</a:t>
            </a:fld>
            <a:endParaRPr lang="el-GR"/>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E27002E2-E511-40AA-AC57-F21EDB53E266}" type="slidenum">
              <a:rPr lang="el-GR" smtClean="0"/>
              <a:t>‹#›</a:t>
            </a:fld>
            <a:endParaRPr lang="el-GR"/>
          </a:p>
        </p:txBody>
      </p:sp>
    </p:spTree>
    <p:extLst>
      <p:ext uri="{BB962C8B-B14F-4D97-AF65-F5344CB8AC3E}">
        <p14:creationId xmlns:p14="http://schemas.microsoft.com/office/powerpoint/2010/main" val="3721541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E27002E2-E511-40AA-AC57-F21EDB53E266}" type="slidenum">
              <a:rPr lang="el-GR" smtClean="0"/>
              <a:t>4</a:t>
            </a:fld>
            <a:endParaRPr lang="el-GR"/>
          </a:p>
        </p:txBody>
      </p:sp>
    </p:spTree>
    <p:extLst>
      <p:ext uri="{BB962C8B-B14F-4D97-AF65-F5344CB8AC3E}">
        <p14:creationId xmlns:p14="http://schemas.microsoft.com/office/powerpoint/2010/main" val="3401263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 Στο δύσκολο ερώτημα, πώς συμβιβάζεται η αντίληψη αυτή με την αποδοχή ως κυρίαρχου ενός ξένου προς το γερμανικό λαό δικαίου, όπως το Ρωμαϊκό, ο </a:t>
            </a:r>
            <a:r>
              <a:rPr lang="el-GR" dirty="0" err="1"/>
              <a:t>Savigny</a:t>
            </a:r>
            <a:r>
              <a:rPr lang="el-GR" dirty="0"/>
              <a:t> υποστήριξε ότι κατά την εξελικτική πορεία του γερμανικού έθνους, παρέστη ανάγκη για την σύνθετη και τεχνική διαδικασία της δημιουργίας δικαίου, που μόνον επαγγελματίες νομικοί μπορούσαν να φέρουν εις πέρας, οι οποίοι μέσω της Πρόσληψης του Ρωμαϊκού Δικαίου τον 15</a:t>
            </a:r>
            <a:r>
              <a:rPr lang="el-GR" baseline="30000" dirty="0"/>
              <a:t>ο</a:t>
            </a:r>
            <a:r>
              <a:rPr lang="el-GR" dirty="0"/>
              <a:t> αιώνα εξέφρασαν αυθεντικά το </a:t>
            </a:r>
            <a:r>
              <a:rPr lang="en-US" i="1" dirty="0" err="1"/>
              <a:t>tVolk</a:t>
            </a:r>
            <a:r>
              <a:rPr lang="el-GR" i="1" dirty="0"/>
              <a:t>s</a:t>
            </a:r>
            <a:r>
              <a:rPr lang="en-US" i="1" dirty="0" err="1"/>
              <a:t>geist</a:t>
            </a:r>
            <a:r>
              <a:rPr lang="el-GR" dirty="0"/>
              <a:t> του Γερμανικού λαού, καθιστώντας το μέρος της ιστορίας του και συνδέοντας την γερμανική με την ευρωπαϊκή νομική παράδοση. </a:t>
            </a:r>
            <a:endParaRPr lang="en-US" dirty="0"/>
          </a:p>
        </p:txBody>
      </p:sp>
      <p:sp>
        <p:nvSpPr>
          <p:cNvPr id="4" name="Slide Number Placeholder 3"/>
          <p:cNvSpPr>
            <a:spLocks noGrp="1"/>
          </p:cNvSpPr>
          <p:nvPr>
            <p:ph type="sldNum" sz="quarter" idx="10"/>
          </p:nvPr>
        </p:nvSpPr>
        <p:spPr/>
        <p:txBody>
          <a:bodyPr/>
          <a:lstStyle/>
          <a:p>
            <a:fld id="{E27002E2-E511-40AA-AC57-F21EDB53E266}" type="slidenum">
              <a:rPr lang="el-GR" smtClean="0"/>
              <a:t>77</a:t>
            </a:fld>
            <a:endParaRPr lang="el-GR"/>
          </a:p>
        </p:txBody>
      </p:sp>
    </p:spTree>
    <p:extLst>
      <p:ext uri="{BB962C8B-B14F-4D97-AF65-F5344CB8AC3E}">
        <p14:creationId xmlns:p14="http://schemas.microsoft.com/office/powerpoint/2010/main" val="2901719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r-CA"/>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a:t>Click to edit Master subtitle style</a:t>
            </a:r>
            <a:endParaRPr lang="en-US"/>
          </a:p>
        </p:txBody>
      </p:sp>
      <p:sp>
        <p:nvSpPr>
          <p:cNvPr id="4" name="Date Placeholder 3"/>
          <p:cNvSpPr>
            <a:spLocks noGrp="1"/>
          </p:cNvSpPr>
          <p:nvPr>
            <p:ph type="dt" sz="half" idx="10"/>
          </p:nvPr>
        </p:nvSpPr>
        <p:spPr/>
        <p:txBody>
          <a:bodyPr/>
          <a:lstStyle/>
          <a:p>
            <a:fld id="{6AD8D91A-A2EE-4B54-B3C6-F6C67903BA9C}" type="datetime1">
              <a:rPr lang="en-US" smtClean="0"/>
              <a:pPr/>
              <a:t>11/17/20</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dirty="0"/>
          </a:p>
        </p:txBody>
      </p:sp>
    </p:spTree>
    <p:extLst>
      <p:ext uri="{BB962C8B-B14F-4D97-AF65-F5344CB8AC3E}">
        <p14:creationId xmlns:p14="http://schemas.microsoft.com/office/powerpoint/2010/main" val="1619542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4" name="Date Placeholder 3"/>
          <p:cNvSpPr>
            <a:spLocks noGrp="1"/>
          </p:cNvSpPr>
          <p:nvPr>
            <p:ph type="dt" sz="half" idx="10"/>
          </p:nvPr>
        </p:nvSpPr>
        <p:spPr/>
        <p:txBody>
          <a:bodyPr/>
          <a:lstStyle/>
          <a:p>
            <a:fld id="{B19785C6-EBAF-49D5-AD4D-BABF4DFAAD59}" type="datetime1">
              <a:rPr lang="en-US" smtClean="0"/>
              <a:pPr/>
              <a:t>11/17/20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a:p>
        </p:txBody>
      </p:sp>
    </p:spTree>
    <p:extLst>
      <p:ext uri="{BB962C8B-B14F-4D97-AF65-F5344CB8AC3E}">
        <p14:creationId xmlns:p14="http://schemas.microsoft.com/office/powerpoint/2010/main" val="1319006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CA"/>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4" name="Date Placeholder 3"/>
          <p:cNvSpPr>
            <a:spLocks noGrp="1"/>
          </p:cNvSpPr>
          <p:nvPr>
            <p:ph type="dt" sz="half" idx="10"/>
          </p:nvPr>
        </p:nvSpPr>
        <p:spPr/>
        <p:txBody>
          <a:bodyPr/>
          <a:lstStyle/>
          <a:p>
            <a:fld id="{6A404122-9A3A-4FD8-98B8-22631F32846C}" type="datetime1">
              <a:rPr lang="en-US" smtClean="0"/>
              <a:pPr/>
              <a:t>11/17/20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dirty="0"/>
          </a:p>
        </p:txBody>
      </p:sp>
    </p:spTree>
    <p:extLst>
      <p:ext uri="{BB962C8B-B14F-4D97-AF65-F5344CB8AC3E}">
        <p14:creationId xmlns:p14="http://schemas.microsoft.com/office/powerpoint/2010/main" val="3060261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lang="en-US"/>
          </a:p>
        </p:txBody>
      </p:sp>
      <p:sp>
        <p:nvSpPr>
          <p:cNvPr id="3" name="Content Placeholder 2"/>
          <p:cNvSpPr>
            <a:spLocks noGrp="1"/>
          </p:cNvSpPr>
          <p:nvPr>
            <p:ph idx="1"/>
          </p:nvPr>
        </p:nvSpPr>
        <p:spPr/>
        <p:txBody>
          <a:body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4" name="Date Placeholder 3"/>
          <p:cNvSpPr>
            <a:spLocks noGrp="1"/>
          </p:cNvSpPr>
          <p:nvPr>
            <p:ph type="dt" sz="half" idx="10"/>
          </p:nvPr>
        </p:nvSpPr>
        <p:spPr/>
        <p:txBody>
          <a:bodyPr/>
          <a:lstStyle/>
          <a:p>
            <a:fld id="{C259A7B8-0EC4-44C9-AFEF-25E144F11C06}" type="datetime1">
              <a:rPr lang="en-US" smtClean="0"/>
              <a:pPr/>
              <a:t>11/17/20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a:p>
        </p:txBody>
      </p:sp>
    </p:spTree>
    <p:extLst>
      <p:ext uri="{BB962C8B-B14F-4D97-AF65-F5344CB8AC3E}">
        <p14:creationId xmlns:p14="http://schemas.microsoft.com/office/powerpoint/2010/main" val="2333490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CA"/>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a:t>Click to edit Master text styles</a:t>
            </a:r>
          </a:p>
        </p:txBody>
      </p:sp>
      <p:sp>
        <p:nvSpPr>
          <p:cNvPr id="4" name="Date Placeholder 3"/>
          <p:cNvSpPr>
            <a:spLocks noGrp="1"/>
          </p:cNvSpPr>
          <p:nvPr>
            <p:ph type="dt" sz="half" idx="10"/>
          </p:nvPr>
        </p:nvSpPr>
        <p:spPr/>
        <p:txBody>
          <a:bodyPr/>
          <a:lstStyle/>
          <a:p>
            <a:fld id="{82BB47B5-C739-4DAE-AACD-CC58CA843AC4}" type="datetime1">
              <a:rPr lang="en-US" smtClean="0"/>
              <a:pPr/>
              <a:t>11/17/20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dirty="0"/>
          </a:p>
        </p:txBody>
      </p:sp>
    </p:spTree>
    <p:extLst>
      <p:ext uri="{BB962C8B-B14F-4D97-AF65-F5344CB8AC3E}">
        <p14:creationId xmlns:p14="http://schemas.microsoft.com/office/powerpoint/2010/main" val="813217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5" name="Date Placeholder 4"/>
          <p:cNvSpPr>
            <a:spLocks noGrp="1"/>
          </p:cNvSpPr>
          <p:nvPr>
            <p:ph type="dt" sz="half" idx="10"/>
          </p:nvPr>
        </p:nvSpPr>
        <p:spPr/>
        <p:txBody>
          <a:bodyPr/>
          <a:lstStyle/>
          <a:p>
            <a:fld id="{3E72AE48-94E6-46E0-BE32-5F0716DE9115}" type="datetime1">
              <a:rPr lang="en-US" smtClean="0"/>
              <a:pPr/>
              <a:t>11/17/20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a:p>
        </p:txBody>
      </p:sp>
    </p:spTree>
    <p:extLst>
      <p:ext uri="{BB962C8B-B14F-4D97-AF65-F5344CB8AC3E}">
        <p14:creationId xmlns:p14="http://schemas.microsoft.com/office/powerpoint/2010/main" val="1352526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A"/>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7" name="Date Placeholder 6"/>
          <p:cNvSpPr>
            <a:spLocks noGrp="1"/>
          </p:cNvSpPr>
          <p:nvPr>
            <p:ph type="dt" sz="half" idx="10"/>
          </p:nvPr>
        </p:nvSpPr>
        <p:spPr/>
        <p:txBody>
          <a:bodyPr/>
          <a:lstStyle/>
          <a:p>
            <a:fld id="{0884C285-8BCE-48FC-97D9-E2837AF38351}" type="datetime1">
              <a:rPr lang="en-US" smtClean="0"/>
              <a:pPr/>
              <a:t>11/17/20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84A37A-AFC2-4A01-80A1-FC20F2C0D5BB}" type="slidenum">
              <a:rPr lang="en-US" smtClean="0"/>
              <a:pPr/>
              <a:t>‹#›</a:t>
            </a:fld>
            <a:endParaRPr lang="en-US"/>
          </a:p>
        </p:txBody>
      </p:sp>
    </p:spTree>
    <p:extLst>
      <p:ext uri="{BB962C8B-B14F-4D97-AF65-F5344CB8AC3E}">
        <p14:creationId xmlns:p14="http://schemas.microsoft.com/office/powerpoint/2010/main" val="3192171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lang="en-US"/>
          </a:p>
        </p:txBody>
      </p:sp>
      <p:sp>
        <p:nvSpPr>
          <p:cNvPr id="3" name="Date Placeholder 2"/>
          <p:cNvSpPr>
            <a:spLocks noGrp="1"/>
          </p:cNvSpPr>
          <p:nvPr>
            <p:ph type="dt" sz="half" idx="10"/>
          </p:nvPr>
        </p:nvSpPr>
        <p:spPr/>
        <p:txBody>
          <a:bodyPr/>
          <a:lstStyle/>
          <a:p>
            <a:fld id="{0E70D3E6-EF16-4488-94A4-211508FE4682}" type="datetime1">
              <a:rPr lang="en-US" smtClean="0"/>
              <a:pPr/>
              <a:t>11/17/20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84A37A-AFC2-4A01-80A1-FC20F2C0D5BB}" type="slidenum">
              <a:rPr lang="en-US" smtClean="0"/>
              <a:pPr/>
              <a:t>‹#›</a:t>
            </a:fld>
            <a:endParaRPr lang="en-US"/>
          </a:p>
        </p:txBody>
      </p:sp>
    </p:spTree>
    <p:extLst>
      <p:ext uri="{BB962C8B-B14F-4D97-AF65-F5344CB8AC3E}">
        <p14:creationId xmlns:p14="http://schemas.microsoft.com/office/powerpoint/2010/main" val="1476284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77FB3B-20DA-4D0E-BF16-8262B7156612}" type="datetime1">
              <a:rPr lang="en-US" smtClean="0"/>
              <a:pPr/>
              <a:t>11/17/20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84A37A-AFC2-4A01-80A1-FC20F2C0D5BB}" type="slidenum">
              <a:rPr lang="en-US" smtClean="0"/>
              <a:pPr/>
              <a:t>‹#›</a:t>
            </a:fld>
            <a:endParaRPr lang="en-US"/>
          </a:p>
        </p:txBody>
      </p:sp>
    </p:spTree>
    <p:extLst>
      <p:ext uri="{BB962C8B-B14F-4D97-AF65-F5344CB8AC3E}">
        <p14:creationId xmlns:p14="http://schemas.microsoft.com/office/powerpoint/2010/main" val="2497531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CA"/>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8C273C2C-6BD0-40EC-8D8D-4D51F089C5EB}" type="datetime1">
              <a:rPr lang="en-US" smtClean="0"/>
              <a:pPr/>
              <a:t>11/17/20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a:p>
        </p:txBody>
      </p:sp>
    </p:spTree>
    <p:extLst>
      <p:ext uri="{BB962C8B-B14F-4D97-AF65-F5344CB8AC3E}">
        <p14:creationId xmlns:p14="http://schemas.microsoft.com/office/powerpoint/2010/main" val="928262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2D377F5C-EDA7-4864-9756-35769B0E62CF}" type="datetime1">
              <a:rPr lang="en-US" smtClean="0"/>
              <a:pPr/>
              <a:t>11/17/20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a:p>
        </p:txBody>
      </p:sp>
    </p:spTree>
    <p:extLst>
      <p:ext uri="{BB962C8B-B14F-4D97-AF65-F5344CB8AC3E}">
        <p14:creationId xmlns:p14="http://schemas.microsoft.com/office/powerpoint/2010/main" val="3770485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CA"/>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B99C93-F56F-46AB-9EB8-53614A95B15F}" type="datetime1">
              <a:rPr lang="en-US" smtClean="0"/>
              <a:pPr/>
              <a:t>11/17/20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84A37A-AFC2-4A01-80A1-FC20F2C0D5BB}" type="slidenum">
              <a:rPr lang="en-US" smtClean="0"/>
              <a:pPr/>
              <a:t>‹#›</a:t>
            </a:fld>
            <a:endParaRPr lang="en-US" dirty="0"/>
          </a:p>
        </p:txBody>
      </p:sp>
    </p:spTree>
    <p:extLst>
      <p:ext uri="{BB962C8B-B14F-4D97-AF65-F5344CB8AC3E}">
        <p14:creationId xmlns:p14="http://schemas.microsoft.com/office/powerpoint/2010/main" val="3196253392"/>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el.wikipedia.org/wiki/%CE%A1%CF%89%CF%83%CE%B9%CE%BA%CE%AC"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hyperlink" Target="https://en.wikipedia.org/wiki/Wetzlar"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5.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jp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4" Type="http://schemas.openxmlformats.org/officeDocument/2006/relationships/image" Target="../media/image9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47255" y="1290909"/>
            <a:ext cx="7277099"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02838" y="2010741"/>
            <a:ext cx="5530453"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8513" y="1780905"/>
            <a:ext cx="6026944"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 y="542347"/>
            <a:ext cx="7750968"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775" y="6178751"/>
            <a:ext cx="378619"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 y="-59376"/>
            <a:ext cx="8318896"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 y="-1916"/>
            <a:ext cx="79295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775" y="-6705"/>
            <a:ext cx="446485"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 y="-1916"/>
            <a:ext cx="267890"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69950" y="-1916"/>
            <a:ext cx="4341019"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26260" y="2872"/>
            <a:ext cx="2213372"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itle 2"/>
          <p:cNvSpPr>
            <a:spLocks noGrp="1"/>
          </p:cNvSpPr>
          <p:nvPr>
            <p:ph type="ctrTitle"/>
          </p:nvPr>
        </p:nvSpPr>
        <p:spPr>
          <a:xfrm>
            <a:off x="6631686" y="1481328"/>
            <a:ext cx="2194560" cy="2468880"/>
          </a:xfrm>
        </p:spPr>
        <p:txBody>
          <a:bodyPr>
            <a:normAutofit/>
          </a:bodyPr>
          <a:lstStyle/>
          <a:p>
            <a:pPr algn="l"/>
            <a:r>
              <a:rPr lang="el-GR" sz="3200"/>
              <a:t>Το Ρωμαϊκό Δίκαιο μετά τη Ρώμη</a:t>
            </a:r>
            <a:endParaRPr lang="en-US" sz="3200"/>
          </a:p>
        </p:txBody>
      </p:sp>
      <p:sp>
        <p:nvSpPr>
          <p:cNvPr id="2" name="Subtitle 1"/>
          <p:cNvSpPr>
            <a:spLocks noGrp="1"/>
          </p:cNvSpPr>
          <p:nvPr>
            <p:ph type="subTitle" idx="1"/>
          </p:nvPr>
        </p:nvSpPr>
        <p:spPr>
          <a:xfrm>
            <a:off x="6631686" y="4078224"/>
            <a:ext cx="2194560" cy="1307592"/>
          </a:xfrm>
        </p:spPr>
        <p:txBody>
          <a:bodyPr>
            <a:normAutofit/>
          </a:bodyPr>
          <a:lstStyle/>
          <a:p>
            <a:pPr algn="l"/>
            <a:r>
              <a:rPr lang="en-US" sz="1700"/>
              <a:t>  </a:t>
            </a:r>
            <a:r>
              <a:rPr lang="fr-CA" sz="1700"/>
              <a:t>A. </a:t>
            </a:r>
            <a:r>
              <a:rPr lang="el-GR" sz="1700"/>
              <a:t>Δημοπούλου, Ρωμαϊκό Δίκαιο, Νομική Σχολή ΕΚΠΑ</a:t>
            </a:r>
            <a:endParaRPr lang="en-US" sz="1700"/>
          </a:p>
        </p:txBody>
      </p:sp>
      <p:sp>
        <p:nvSpPr>
          <p:cNvPr id="32"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15619" y="-1916"/>
            <a:ext cx="1624013"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68119" y="-1916"/>
            <a:ext cx="671513"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Shape 35">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564058" y="2218040"/>
            <a:ext cx="3314068"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5" name="Picture 4">
            <a:extLst>
              <a:ext uri="{FF2B5EF4-FFF2-40B4-BE49-F238E27FC236}">
                <a16:creationId xmlns:a16="http://schemas.microsoft.com/office/drawing/2014/main" id="{ADBAD343-E8EC-5B4C-A69D-2C79AC10DE07}"/>
              </a:ext>
            </a:extLst>
          </p:cNvPr>
          <p:cNvPicPr>
            <a:picLocks noChangeAspect="1"/>
          </p:cNvPicPr>
          <p:nvPr/>
        </p:nvPicPr>
        <p:blipFill rotWithShape="1">
          <a:blip r:embed="rId2">
            <a:extLst>
              <a:ext uri="{28A0092B-C50C-407E-A947-70E740481C1C}">
                <a14:useLocalDpi xmlns:a14="http://schemas.microsoft.com/office/drawing/2010/main" val="0"/>
              </a:ext>
            </a:extLst>
          </a:blip>
          <a:srcRect l="2991" r="10663" b="-1"/>
          <a:stretch/>
        </p:blipFill>
        <p:spPr>
          <a:xfrm>
            <a:off x="691432" y="465243"/>
            <a:ext cx="5821443"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Tree>
    <p:extLst>
      <p:ext uri="{BB962C8B-B14F-4D97-AF65-F5344CB8AC3E}">
        <p14:creationId xmlns:p14="http://schemas.microsoft.com/office/powerpoint/2010/main" val="1303375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37395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91260"/>
            <a:ext cx="4945641" cy="1625210"/>
          </a:xfrm>
        </p:spPr>
        <p:txBody>
          <a:bodyPr>
            <a:normAutofit/>
          </a:bodyPr>
          <a:lstStyle/>
          <a:p>
            <a:r>
              <a:rPr lang="fr-CA">
                <a:solidFill>
                  <a:srgbClr val="FFFFFF"/>
                </a:solidFill>
              </a:rPr>
              <a:t>Translatio imperii</a:t>
            </a:r>
            <a:endParaRPr lang="en-US">
              <a:solidFill>
                <a:srgbClr val="FFFFFF"/>
              </a:solidFill>
            </a:endParaRPr>
          </a:p>
        </p:txBody>
      </p:sp>
      <p:pic>
        <p:nvPicPr>
          <p:cNvPr id="5" name="Picture 4" descr="A picture containing text&#10;&#10;Description automatically generated">
            <a:extLst>
              <a:ext uri="{FF2B5EF4-FFF2-40B4-BE49-F238E27FC236}">
                <a16:creationId xmlns:a16="http://schemas.microsoft.com/office/drawing/2014/main" id="{72D03B18-7483-9E49-B0A8-A6F6D46A7C49}"/>
              </a:ext>
            </a:extLst>
          </p:cNvPr>
          <p:cNvPicPr>
            <a:picLocks noChangeAspect="1"/>
          </p:cNvPicPr>
          <p:nvPr/>
        </p:nvPicPr>
        <p:blipFill rotWithShape="1">
          <a:blip r:embed="rId2">
            <a:extLst>
              <a:ext uri="{28A0092B-C50C-407E-A947-70E740481C1C}">
                <a14:useLocalDpi xmlns:a14="http://schemas.microsoft.com/office/drawing/2010/main" val="0"/>
              </a:ext>
            </a:extLst>
          </a:blip>
          <a:srcRect l="1251" r="469" b="-1"/>
          <a:stretch/>
        </p:blipFill>
        <p:spPr>
          <a:xfrm>
            <a:off x="245660" y="2454903"/>
            <a:ext cx="5293729" cy="4080254"/>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a:lnSpc>
                <a:spcPct val="90000"/>
              </a:lnSpc>
            </a:pPr>
            <a:r>
              <a:rPr lang="el-GR" sz="1200" dirty="0">
                <a:solidFill>
                  <a:srgbClr val="FFFFFF"/>
                </a:solidFill>
              </a:rPr>
              <a:t>Η αντίληψη αυτή εκφράζεται από τους όρους </a:t>
            </a:r>
            <a:r>
              <a:rPr lang="el-GR" sz="1200" i="1" dirty="0" err="1">
                <a:solidFill>
                  <a:srgbClr val="FFFFFF"/>
                </a:solidFill>
              </a:rPr>
              <a:t>renovatio</a:t>
            </a:r>
            <a:r>
              <a:rPr lang="el-GR" sz="1200" i="1" dirty="0">
                <a:solidFill>
                  <a:srgbClr val="FFFFFF"/>
                </a:solidFill>
              </a:rPr>
              <a:t> </a:t>
            </a:r>
            <a:r>
              <a:rPr lang="el-GR" sz="1200" i="1" dirty="0" err="1">
                <a:solidFill>
                  <a:srgbClr val="FFFFFF"/>
                </a:solidFill>
              </a:rPr>
              <a:t>imperii</a:t>
            </a:r>
            <a:r>
              <a:rPr lang="el-GR" sz="1200" dirty="0">
                <a:solidFill>
                  <a:srgbClr val="FFFFFF"/>
                </a:solidFill>
              </a:rPr>
              <a:t>  ή </a:t>
            </a:r>
            <a:r>
              <a:rPr lang="el-GR" sz="1200" i="1" dirty="0" err="1">
                <a:solidFill>
                  <a:srgbClr val="FFFFFF"/>
                </a:solidFill>
              </a:rPr>
              <a:t>translatio</a:t>
            </a:r>
            <a:r>
              <a:rPr lang="el-GR" sz="1200" i="1" dirty="0">
                <a:solidFill>
                  <a:srgbClr val="FFFFFF"/>
                </a:solidFill>
              </a:rPr>
              <a:t> </a:t>
            </a:r>
            <a:r>
              <a:rPr lang="el-GR" sz="1200" i="1" dirty="0" err="1">
                <a:solidFill>
                  <a:srgbClr val="FFFFFF"/>
                </a:solidFill>
              </a:rPr>
              <a:t>imperii</a:t>
            </a:r>
            <a:endParaRPr lang="el-GR" sz="1200" dirty="0">
              <a:solidFill>
                <a:srgbClr val="FFFFFF"/>
              </a:solidFill>
            </a:endParaRPr>
          </a:p>
          <a:p>
            <a:pPr>
              <a:lnSpc>
                <a:spcPct val="90000"/>
              </a:lnSpc>
            </a:pPr>
            <a:r>
              <a:rPr lang="fr-CA" sz="1200" dirty="0">
                <a:solidFill>
                  <a:srgbClr val="FFFFFF"/>
                </a:solidFill>
              </a:rPr>
              <a:t>A</a:t>
            </a:r>
            <a:r>
              <a:rPr lang="el-GR" sz="1200" dirty="0" err="1">
                <a:solidFill>
                  <a:srgbClr val="FFFFFF"/>
                </a:solidFill>
              </a:rPr>
              <a:t>ποδίδουν</a:t>
            </a:r>
            <a:r>
              <a:rPr lang="el-GR" sz="1200" dirty="0">
                <a:solidFill>
                  <a:srgbClr val="FFFFFF"/>
                </a:solidFill>
              </a:rPr>
              <a:t> μία γραμμική αντίληψη της ιστορίας, ως τη </a:t>
            </a:r>
            <a:r>
              <a:rPr lang="el-GR" sz="1200" u="sng" dirty="0">
                <a:solidFill>
                  <a:srgbClr val="FFFFFF"/>
                </a:solidFill>
              </a:rPr>
              <a:t>μεταβίβαση του </a:t>
            </a:r>
            <a:r>
              <a:rPr lang="el-GR" sz="1200" i="1" u="sng" dirty="0" err="1">
                <a:solidFill>
                  <a:srgbClr val="FFFFFF"/>
                </a:solidFill>
              </a:rPr>
              <a:t>imperium</a:t>
            </a:r>
            <a:r>
              <a:rPr lang="el-GR" sz="1200" u="sng" dirty="0">
                <a:solidFill>
                  <a:srgbClr val="FFFFFF"/>
                </a:solidFill>
              </a:rPr>
              <a:t> από τη μία αυτοκρατορία στην άλλη. </a:t>
            </a:r>
          </a:p>
          <a:p>
            <a:pPr>
              <a:lnSpc>
                <a:spcPct val="90000"/>
              </a:lnSpc>
            </a:pPr>
            <a:r>
              <a:rPr lang="el-GR" sz="1200" dirty="0">
                <a:solidFill>
                  <a:srgbClr val="FFFFFF"/>
                </a:solidFill>
              </a:rPr>
              <a:t>Η θεωρία έδρασε </a:t>
            </a:r>
            <a:r>
              <a:rPr lang="el-GR" sz="1200" u="sng" dirty="0">
                <a:solidFill>
                  <a:srgbClr val="FFFFFF"/>
                </a:solidFill>
              </a:rPr>
              <a:t>νομιμοποιητικά για την απόλυτη εξουσία αυτοκρατόρων </a:t>
            </a:r>
            <a:r>
              <a:rPr lang="el-GR" sz="1200" dirty="0">
                <a:solidFill>
                  <a:srgbClr val="FFFFFF"/>
                </a:solidFill>
              </a:rPr>
              <a:t>που, πολύ μετά την κατάρρευση της δυτικής ρωμαϊκής αυτοκρατορίας, βασίλευσαν κατ’ εικόνα και ομοίωση των Ρωμαίων αυτοκρατόρων.</a:t>
            </a:r>
          </a:p>
          <a:p>
            <a:pPr>
              <a:lnSpc>
                <a:spcPct val="90000"/>
              </a:lnSpc>
            </a:pPr>
            <a:r>
              <a:rPr lang="el-GR" sz="1200" dirty="0">
                <a:solidFill>
                  <a:srgbClr val="FFFFFF"/>
                </a:solidFill>
              </a:rPr>
              <a:t> Για πολλούς αιώνες υιοθετούνται τα </a:t>
            </a:r>
            <a:r>
              <a:rPr lang="el-GR" sz="1200" u="sng" dirty="0">
                <a:solidFill>
                  <a:srgbClr val="FFFFFF"/>
                </a:solidFill>
              </a:rPr>
              <a:t>πρότυπα, τα σύμβολα και η ορολογία της ρωμαϊκής αυτοκρατορίας</a:t>
            </a:r>
          </a:p>
          <a:p>
            <a:pPr>
              <a:lnSpc>
                <a:spcPct val="90000"/>
              </a:lnSpc>
            </a:pPr>
            <a:r>
              <a:rPr lang="fr-CA" sz="1200" dirty="0" err="1">
                <a:solidFill>
                  <a:srgbClr val="FFFFFF"/>
                </a:solidFill>
              </a:rPr>
              <a:t>Έ</a:t>
            </a:r>
            <a:r>
              <a:rPr lang="el-GR" sz="1200" dirty="0">
                <a:solidFill>
                  <a:srgbClr val="FFFFFF"/>
                </a:solidFill>
              </a:rPr>
              <a:t>ως την αμφισβήτηση της απολυταρχίας με το Διαφωτισμό, την Γαλλική Επανάσταση και τη δημιουργία των εθνικών κρατών τον 19</a:t>
            </a:r>
            <a:r>
              <a:rPr lang="el-GR" sz="1200" baseline="30000" dirty="0">
                <a:solidFill>
                  <a:srgbClr val="FFFFFF"/>
                </a:solidFill>
              </a:rPr>
              <a:t>ο</a:t>
            </a:r>
            <a:r>
              <a:rPr lang="el-GR" sz="1200" dirty="0">
                <a:solidFill>
                  <a:srgbClr val="FFFFFF"/>
                </a:solidFill>
              </a:rPr>
              <a:t> αιώνα. </a:t>
            </a:r>
            <a:endParaRPr lang="en-US" sz="1200" dirty="0">
              <a:solidFill>
                <a:srgbClr val="FFFFFF"/>
              </a:solidFill>
            </a:endParaRPr>
          </a:p>
          <a:p>
            <a:pPr>
              <a:lnSpc>
                <a:spcPct val="90000"/>
              </a:lnSpc>
            </a:pPr>
            <a:endParaRPr lang="en-US" sz="1200" dirty="0">
              <a:solidFill>
                <a:srgbClr val="FFFFFF"/>
              </a:solidFill>
            </a:endParaRPr>
          </a:p>
        </p:txBody>
      </p:sp>
    </p:spTree>
    <p:extLst>
      <p:ext uri="{BB962C8B-B14F-4D97-AF65-F5344CB8AC3E}">
        <p14:creationId xmlns:p14="http://schemas.microsoft.com/office/powerpoint/2010/main" val="271965344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881F3-9301-534F-B77F-66576674C126}"/>
              </a:ext>
            </a:extLst>
          </p:cNvPr>
          <p:cNvSpPr>
            <a:spLocks noGrp="1"/>
          </p:cNvSpPr>
          <p:nvPr>
            <p:ph type="title"/>
          </p:nvPr>
        </p:nvSpPr>
        <p:spPr>
          <a:xfrm>
            <a:off x="360759" y="3752849"/>
            <a:ext cx="2468166" cy="2452687"/>
          </a:xfrm>
        </p:spPr>
        <p:txBody>
          <a:bodyPr anchor="ctr">
            <a:normAutofit/>
          </a:bodyPr>
          <a:lstStyle/>
          <a:p>
            <a:r>
              <a:rPr lang="el-GR" sz="3100" dirty="0"/>
              <a:t>Αμερικανικό Σύνταγμα</a:t>
            </a:r>
            <a:endParaRPr lang="en-GR" sz="3100" dirty="0"/>
          </a:p>
        </p:txBody>
      </p:sp>
      <p:pic>
        <p:nvPicPr>
          <p:cNvPr id="5" name="Picture 4" descr="Text, letter&#10;&#10;Description automatically generated">
            <a:extLst>
              <a:ext uri="{FF2B5EF4-FFF2-40B4-BE49-F238E27FC236}">
                <a16:creationId xmlns:a16="http://schemas.microsoft.com/office/drawing/2014/main" id="{BAC97D3D-F882-7741-A2A5-5BE507E5ABEB}"/>
              </a:ext>
            </a:extLst>
          </p:cNvPr>
          <p:cNvPicPr>
            <a:picLocks noChangeAspect="1"/>
          </p:cNvPicPr>
          <p:nvPr/>
        </p:nvPicPr>
        <p:blipFill rotWithShape="1">
          <a:blip r:embed="rId2">
            <a:extLst>
              <a:ext uri="{28A0092B-C50C-407E-A947-70E740481C1C}">
                <a14:useLocalDpi xmlns:a14="http://schemas.microsoft.com/office/drawing/2010/main" val="0"/>
              </a:ext>
            </a:extLst>
          </a:blip>
          <a:srcRect t="17054" b="21924"/>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4021D6EB-C672-134C-A23C-E2C1D79551CD}"/>
              </a:ext>
            </a:extLst>
          </p:cNvPr>
          <p:cNvSpPr>
            <a:spLocks noGrp="1"/>
          </p:cNvSpPr>
          <p:nvPr>
            <p:ph idx="1"/>
          </p:nvPr>
        </p:nvSpPr>
        <p:spPr>
          <a:xfrm>
            <a:off x="3167986" y="3752850"/>
            <a:ext cx="5614060" cy="2452687"/>
          </a:xfrm>
        </p:spPr>
        <p:txBody>
          <a:bodyPr anchor="ctr">
            <a:normAutofit/>
          </a:bodyPr>
          <a:lstStyle/>
          <a:p>
            <a:pPr>
              <a:lnSpc>
                <a:spcPct val="90000"/>
              </a:lnSpc>
            </a:pPr>
            <a:r>
              <a:rPr lang="el-GR" sz="1500"/>
              <a:t>Κατά τη </a:t>
            </a:r>
            <a:r>
              <a:rPr lang="el-GR" sz="1500" b="1"/>
              <a:t>σύνταξη του αμερικανικού Συντάγματος και το σχεδιασμό της δομής του προεδρικού αμερικανικού πολιτεύματος</a:t>
            </a:r>
            <a:r>
              <a:rPr lang="el-GR" sz="1500"/>
              <a:t>, διδασκόμενοι από το παράδειγμα της Ρώμης, θα επιδιώξουν να αποφύγουν τα δύο άκρα, το λαϊκισμό και τη δεσποτεία. </a:t>
            </a:r>
          </a:p>
          <a:p>
            <a:pPr>
              <a:lnSpc>
                <a:spcPct val="90000"/>
              </a:lnSpc>
            </a:pPr>
            <a:r>
              <a:rPr lang="el-GR" sz="1500"/>
              <a:t>Το </a:t>
            </a:r>
            <a:r>
              <a:rPr lang="el-GR" sz="1500" b="1"/>
              <a:t>Σύνταγμα των ΗΠΑ έχει επηρεαστεί περισσότερο από τις ρωμαϊκές αρχές διακυβέρνησης </a:t>
            </a:r>
            <a:r>
              <a:rPr lang="el-GR" sz="1500"/>
              <a:t>απ' ό,τι από αυτές της αρχαίας ελληνικής δημοκρατίας, κατά το </a:t>
            </a:r>
            <a:r>
              <a:rPr lang="el-GR" sz="1500" u="sng"/>
              <a:t>πρότυπο μίας αυτοκρατορίας που διοικείται από ισχυρή κεντρική εξουσία</a:t>
            </a:r>
            <a:r>
              <a:rPr lang="el-GR" sz="1500"/>
              <a:t>, η οποία κατευθύνει τις πολιτικές μίας χώρας που συγκροτείται από αυτοδιοικούμενες περιφέρειες.</a:t>
            </a:r>
            <a:endParaRPr lang="en-GR" sz="1500"/>
          </a:p>
        </p:txBody>
      </p:sp>
    </p:spTree>
    <p:extLst>
      <p:ext uri="{BB962C8B-B14F-4D97-AF65-F5344CB8AC3E}">
        <p14:creationId xmlns:p14="http://schemas.microsoft.com/office/powerpoint/2010/main" val="286524366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2170" y="856180"/>
            <a:ext cx="3420438" cy="1128068"/>
          </a:xfrm>
        </p:spPr>
        <p:txBody>
          <a:bodyPr anchor="ctr">
            <a:normAutofit/>
          </a:bodyPr>
          <a:lstStyle/>
          <a:p>
            <a:r>
              <a:rPr lang="en-US" sz="3500"/>
              <a:t>Capitol Hill</a:t>
            </a:r>
          </a:p>
        </p:txBody>
      </p:sp>
      <p:grpSp>
        <p:nvGrpSpPr>
          <p:cNvPr id="73" name="Group 7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74" name="Rectangle 7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43039" y="2330505"/>
            <a:ext cx="3419569" cy="3979585"/>
          </a:xfrm>
        </p:spPr>
        <p:txBody>
          <a:bodyPr anchor="ctr">
            <a:normAutofit/>
          </a:bodyPr>
          <a:lstStyle/>
          <a:p>
            <a:r>
              <a:rPr lang="el-GR" sz="1700" dirty="0"/>
              <a:t>Χαρακτηριστικό των ρωμαϊκών συμβολισμών, το Καπιτώλιο, ο λόφος της Ρώμης που αποτελούσε το σημείο αναφοράς της εξουσίας επί </a:t>
            </a:r>
            <a:r>
              <a:rPr lang="fr-FR" sz="1700" i="1" dirty="0" err="1"/>
              <a:t>Res</a:t>
            </a:r>
            <a:r>
              <a:rPr lang="fr-FR" sz="1700" i="1" dirty="0"/>
              <a:t> publica</a:t>
            </a:r>
            <a:r>
              <a:rPr lang="el-GR" sz="1700" dirty="0"/>
              <a:t>, όπου οι Ύπατοι ενδύονταν το </a:t>
            </a:r>
            <a:r>
              <a:rPr lang="el-GR" sz="1700" i="1" dirty="0" err="1"/>
              <a:t>imperium</a:t>
            </a:r>
            <a:endParaRPr lang="el-GR" sz="1700" i="1" dirty="0"/>
          </a:p>
          <a:p>
            <a:r>
              <a:rPr lang="el-GR" sz="1700" dirty="0"/>
              <a:t>Έχει δώσει το όνομά του -– χάρις στον </a:t>
            </a:r>
            <a:r>
              <a:rPr lang="fr-FR" sz="1700" dirty="0"/>
              <a:t>Thomas Jefferson</a:t>
            </a:r>
            <a:r>
              <a:rPr lang="el-GR" sz="1700" dirty="0"/>
              <a:t>– στο </a:t>
            </a:r>
            <a:r>
              <a:rPr lang="fr-FR" sz="1700" dirty="0"/>
              <a:t>Capitol</a:t>
            </a:r>
            <a:r>
              <a:rPr lang="el-GR" sz="1700" dirty="0"/>
              <a:t>, τον λόφο της έδρας του Κογκρέσου στη Ουάσιγκτον,  και χρησιμοποιείται ως συνώνυμο της αμερικανικής κεντρικής εξουσίας.</a:t>
            </a:r>
            <a:endParaRPr lang="en-US" sz="1700" dirty="0"/>
          </a:p>
          <a:p>
            <a:endParaRPr lang="en-US" sz="1700" dirty="0"/>
          </a:p>
        </p:txBody>
      </p:sp>
      <p:sp>
        <p:nvSpPr>
          <p:cNvPr id="79" name="Rectangle 7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C:\Users\ATHINA\Desktop\images.jpg"/>
          <p:cNvPicPr>
            <a:picLocks noChangeAspect="1" noChangeArrowheads="1"/>
          </p:cNvPicPr>
          <p:nvPr/>
        </p:nvPicPr>
        <p:blipFill rotWithShape="1">
          <a:blip r:embed="rId2">
            <a:extLst>
              <a:ext uri="{28A0092B-C50C-407E-A947-70E740481C1C}">
                <a14:useLocalDpi xmlns:a14="http://schemas.microsoft.com/office/drawing/2010/main" val="0"/>
              </a:ext>
            </a:extLst>
          </a:blip>
          <a:srcRect l="9696" r="12591" b="2"/>
          <a:stretch/>
        </p:blipFill>
        <p:spPr bwMode="auto">
          <a:xfrm>
            <a:off x="4483341" y="799352"/>
            <a:ext cx="4069057" cy="52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1341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2170" y="856180"/>
            <a:ext cx="3420438" cy="1128068"/>
          </a:xfrm>
        </p:spPr>
        <p:txBody>
          <a:bodyPr anchor="ctr">
            <a:normAutofit/>
          </a:bodyPr>
          <a:lstStyle/>
          <a:p>
            <a:r>
              <a:rPr lang="el-GR" sz="3500" b="1"/>
              <a:t>Η Λουιζιάνα</a:t>
            </a:r>
            <a:r>
              <a:rPr lang="el-GR" sz="3500"/>
              <a:t> </a:t>
            </a:r>
            <a:endParaRPr lang="en-US" sz="3500"/>
          </a:p>
        </p:txBody>
      </p:sp>
      <p:grpSp>
        <p:nvGrpSpPr>
          <p:cNvPr id="73" name="Group 7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74" name="Rectangle 7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43039" y="2330505"/>
            <a:ext cx="3419569" cy="3979585"/>
          </a:xfrm>
        </p:spPr>
        <p:txBody>
          <a:bodyPr anchor="ctr">
            <a:normAutofit/>
          </a:bodyPr>
          <a:lstStyle/>
          <a:p>
            <a:pPr>
              <a:lnSpc>
                <a:spcPct val="90000"/>
              </a:lnSpc>
            </a:pPr>
            <a:r>
              <a:rPr lang="el-GR" sz="1700" dirty="0"/>
              <a:t>Το ιδιωτικό δίκαιο της Πολιτείας της </a:t>
            </a:r>
            <a:r>
              <a:rPr lang="el-GR" sz="1700" dirty="0" err="1"/>
              <a:t>Λουιζιάνα</a:t>
            </a:r>
            <a:r>
              <a:rPr lang="el-GR" sz="1700" dirty="0"/>
              <a:t>, τέως γαλλικής και ισπανικής κτήσης στις ΗΠΑ (η οποία, όπως και η ευρύτερη περιοχή που καλύπτει μεγάλο μέρος της κεντρικής βόρειας Αμερικής, πωλήθηκαν από το Ναπολέοντα στις Ηνωμένες Πολιτείες το 1803), διαφέρει από αυτό των λοιπών 49 αμερικανικών πολιτειών. </a:t>
            </a:r>
          </a:p>
          <a:p>
            <a:pPr>
              <a:lnSpc>
                <a:spcPct val="90000"/>
              </a:lnSpc>
            </a:pPr>
            <a:r>
              <a:rPr lang="el-GR" sz="1700" dirty="0">
                <a:solidFill>
                  <a:srgbClr val="FF0000"/>
                </a:solidFill>
              </a:rPr>
              <a:t>Ανήκει στην οικογένεια του </a:t>
            </a:r>
            <a:r>
              <a:rPr lang="en-US" sz="1700" dirty="0">
                <a:solidFill>
                  <a:srgbClr val="FF0000"/>
                </a:solidFill>
              </a:rPr>
              <a:t>civil law</a:t>
            </a:r>
            <a:r>
              <a:rPr lang="el-GR" sz="1700" dirty="0">
                <a:solidFill>
                  <a:srgbClr val="FF0000"/>
                </a:solidFill>
              </a:rPr>
              <a:t> και έχει τις ρίζες του στο Ρωμαϊκό Δίκαιο</a:t>
            </a:r>
            <a:r>
              <a:rPr lang="el-GR" sz="1700" dirty="0"/>
              <a:t>, μέσω του γαλλικού Αστικού Κώδικα και του ισπανικού δικαίου.</a:t>
            </a:r>
            <a:endParaRPr lang="en-US" sz="1700" dirty="0"/>
          </a:p>
          <a:p>
            <a:pPr>
              <a:lnSpc>
                <a:spcPct val="90000"/>
              </a:lnSpc>
            </a:pPr>
            <a:endParaRPr lang="en-US" sz="1700" dirty="0"/>
          </a:p>
        </p:txBody>
      </p:sp>
      <p:sp>
        <p:nvSpPr>
          <p:cNvPr id="79" name="Rectangle 7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C:\Users\ATHINA\Desktop\Louisiana.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15157" r="24066" b="-1"/>
          <a:stretch/>
        </p:blipFill>
        <p:spPr bwMode="auto">
          <a:xfrm>
            <a:off x="4483341" y="799352"/>
            <a:ext cx="4069057" cy="52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59518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1490" y="365125"/>
            <a:ext cx="3840085" cy="1692794"/>
          </a:xfrm>
        </p:spPr>
        <p:txBody>
          <a:bodyPr>
            <a:normAutofit/>
          </a:bodyPr>
          <a:lstStyle/>
          <a:p>
            <a:pPr>
              <a:lnSpc>
                <a:spcPct val="90000"/>
              </a:lnSpc>
            </a:pPr>
            <a:r>
              <a:rPr lang="el-GR" sz="2800" b="1"/>
              <a:t>Το Ρωμαϊκό Δίκαιο στη νομολογία των αμερικανικών δικαστηρίων.</a:t>
            </a:r>
            <a:r>
              <a:rPr lang="el-GR" sz="2800"/>
              <a:t> </a:t>
            </a:r>
            <a:endParaRPr lang="en-US" sz="2800"/>
          </a:p>
        </p:txBody>
      </p:sp>
      <p:cxnSp>
        <p:nvCxnSpPr>
          <p:cNvPr id="71" name="Straight Arrow Connector 7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1490" y="2575034"/>
            <a:ext cx="3840085" cy="3462228"/>
          </a:xfrm>
        </p:spPr>
        <p:txBody>
          <a:bodyPr>
            <a:normAutofit/>
          </a:bodyPr>
          <a:lstStyle/>
          <a:p>
            <a:pPr>
              <a:lnSpc>
                <a:spcPct val="90000"/>
              </a:lnSpc>
            </a:pPr>
            <a:r>
              <a:rPr lang="el-GR" sz="1200"/>
              <a:t>Σε αρκετές υποθέσεις ενώπιον των αμερικανικών δικαστηρίων, περιλαμβανομένου του Ανωτάτου Δικαστηρίου, τόσο στην επιχειρηματολογία των μερών όσο και στις αποφάσεις, γίνεται αναφορά στο Ρωμαϊκό Δίκαιο και στα έργα της Ιουστινιάνειας Κωδικοποίησης. </a:t>
            </a:r>
            <a:endParaRPr lang="en-US" sz="1200"/>
          </a:p>
          <a:p>
            <a:pPr>
              <a:lnSpc>
                <a:spcPct val="90000"/>
              </a:lnSpc>
            </a:pPr>
            <a:r>
              <a:rPr lang="el-GR" sz="1200"/>
              <a:t>Οι συναφείς αποφάσεις αφορούν μία πληθώρα θεμάτων, συναφή με τις ατομικές ελευθερίες (ιδίως παλαιότερα της δουλείας), αλλά και διενέξεις εμπορικού, ενοχικού, εμπραγμάτου και ναυτικού δικαίου. </a:t>
            </a:r>
            <a:endParaRPr lang="en-US" sz="1200"/>
          </a:p>
          <a:p>
            <a:pPr>
              <a:lnSpc>
                <a:spcPct val="90000"/>
              </a:lnSpc>
            </a:pPr>
            <a:r>
              <a:rPr lang="el-GR" sz="1200"/>
              <a:t>Η συχνότερη παραπομπή των αποφάσεων του Supreme Court στα έργα του Ιουστινιανού αφορά χωρίο των </a:t>
            </a:r>
            <a:r>
              <a:rPr lang="el-GR" sz="1200" i="1"/>
              <a:t>Εισηγήσεων </a:t>
            </a:r>
            <a:r>
              <a:rPr lang="el-GR" sz="1200"/>
              <a:t>σχετικά με το </a:t>
            </a:r>
            <a:r>
              <a:rPr lang="fr-FR" sz="1200" i="1"/>
              <a:t>alluvio</a:t>
            </a:r>
            <a:r>
              <a:rPr lang="fr-FR" sz="1200"/>
              <a:t>, </a:t>
            </a:r>
            <a:r>
              <a:rPr lang="el-GR" sz="1200"/>
              <a:t>την επαύξηση παρόχθιου ακινήτου από τις προσχώσεις ποταμού. </a:t>
            </a:r>
            <a:endParaRPr lang="en-US" sz="1200"/>
          </a:p>
        </p:txBody>
      </p:sp>
      <p:pic>
        <p:nvPicPr>
          <p:cNvPr id="16386" name="Picture 2" descr="C:\Users\ATHINA\Desktop\94307-004-B97FF416.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28109" r="26288"/>
          <a:stretch/>
        </p:blipFill>
        <p:spPr bwMode="auto">
          <a:xfrm>
            <a:off x="4409136" y="10"/>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57396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2170" y="856180"/>
            <a:ext cx="3420438" cy="1128068"/>
          </a:xfrm>
        </p:spPr>
        <p:txBody>
          <a:bodyPr anchor="ctr">
            <a:normAutofit/>
          </a:bodyPr>
          <a:lstStyle/>
          <a:p>
            <a:r>
              <a:rPr lang="el-GR" sz="3500" dirty="0"/>
              <a:t>Τιτανικός και Ρ.Δ.</a:t>
            </a:r>
            <a:endParaRPr lang="en-US" sz="3500" dirty="0"/>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43039" y="2330505"/>
            <a:ext cx="3419569" cy="3979585"/>
          </a:xfrm>
        </p:spPr>
        <p:txBody>
          <a:bodyPr anchor="ctr">
            <a:normAutofit/>
          </a:bodyPr>
          <a:lstStyle/>
          <a:p>
            <a:pPr>
              <a:lnSpc>
                <a:spcPct val="90000"/>
              </a:lnSpc>
            </a:pPr>
            <a:r>
              <a:rPr lang="el-GR" sz="1400" dirty="0"/>
              <a:t>Η εφετειακή απόφαση δικαστηρίου των ΗΠΑ (98-1934/1999, 4th </a:t>
            </a:r>
            <a:r>
              <a:rPr lang="el-GR" sz="1400" dirty="0" err="1"/>
              <a:t>Circuit</a:t>
            </a:r>
            <a:r>
              <a:rPr lang="el-GR" sz="1400" dirty="0"/>
              <a:t> Court of Appeals), στην υπόθεση R.M.S. </a:t>
            </a:r>
            <a:r>
              <a:rPr lang="el-GR" sz="1400" dirty="0" err="1"/>
              <a:t>Titanic</a:t>
            </a:r>
            <a:r>
              <a:rPr lang="el-GR" sz="1400" dirty="0"/>
              <a:t> v. </a:t>
            </a:r>
            <a:r>
              <a:rPr lang="el-GR" sz="1400" dirty="0" err="1"/>
              <a:t>Haver</a:t>
            </a:r>
            <a:r>
              <a:rPr lang="el-GR" sz="1400" dirty="0"/>
              <a:t>, σχετική με την ανέλκυση του Τιτανικού, κάνει ρητή μνεία ως πηγή του εφαρμοστέου δικαίου της θάλασσας, το οποίο έχει διεθνώς διαμορφωθεί εθιμικά κατά τα τελευταία 3.000 χρόνια μεταξύ των ναυτικών, πέραν από τον Νόμο Ροδίων Ναυτικό, στο </a:t>
            </a:r>
            <a:r>
              <a:rPr lang="el-GR" sz="1400" dirty="0" err="1"/>
              <a:t>Corpus</a:t>
            </a:r>
            <a:r>
              <a:rPr lang="el-GR" sz="1400" dirty="0"/>
              <a:t> </a:t>
            </a:r>
            <a:r>
              <a:rPr lang="el-GR" sz="1400" dirty="0" err="1"/>
              <a:t>Iuris</a:t>
            </a:r>
            <a:r>
              <a:rPr lang="el-GR" sz="1400" dirty="0"/>
              <a:t> </a:t>
            </a:r>
            <a:r>
              <a:rPr lang="el-GR" sz="1400" dirty="0" err="1"/>
              <a:t>Civilis</a:t>
            </a:r>
            <a:r>
              <a:rPr lang="el-GR" sz="1400" dirty="0"/>
              <a:t> του Ιουστινιανού και σε μεταγενέστερες κωδικοποιήσεις που υιοθετούν παρόμοιες αρχές, συνιστώντας μέρος "</a:t>
            </a:r>
            <a:r>
              <a:rPr lang="el-GR" sz="1400" i="1" dirty="0"/>
              <a:t>της συνεχιζόμενης ναυτικής παράδοσης του δικαίου των εθνών, του </a:t>
            </a:r>
            <a:r>
              <a:rPr lang="el-GR" sz="1400" i="1" dirty="0" err="1"/>
              <a:t>jus</a:t>
            </a:r>
            <a:r>
              <a:rPr lang="el-GR" sz="1400" i="1" dirty="0"/>
              <a:t> </a:t>
            </a:r>
            <a:r>
              <a:rPr lang="el-GR" sz="1400" i="1" dirty="0" err="1"/>
              <a:t>gentium</a:t>
            </a:r>
            <a:r>
              <a:rPr lang="el-GR" sz="1400" dirty="0"/>
              <a:t>." </a:t>
            </a:r>
            <a:endParaRPr lang="en-US" sz="1400" dirty="0"/>
          </a:p>
          <a:p>
            <a:pPr>
              <a:lnSpc>
                <a:spcPct val="90000"/>
              </a:lnSpc>
            </a:pPr>
            <a:endParaRPr lang="en-US" sz="1400" dirty="0"/>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2EBB321-6526-5A43-A05D-5FFB70E1A3CB}"/>
              </a:ext>
            </a:extLst>
          </p:cNvPr>
          <p:cNvPicPr>
            <a:picLocks noChangeAspect="1"/>
          </p:cNvPicPr>
          <p:nvPr/>
        </p:nvPicPr>
        <p:blipFill rotWithShape="1">
          <a:blip r:embed="rId2">
            <a:extLst>
              <a:ext uri="{28A0092B-C50C-407E-A947-70E740481C1C}">
                <a14:useLocalDpi xmlns:a14="http://schemas.microsoft.com/office/drawing/2010/main" val="0"/>
              </a:ext>
            </a:extLst>
          </a:blip>
          <a:srcRect l="25806" r="21390" b="1"/>
          <a:stretch/>
        </p:blipFill>
        <p:spPr>
          <a:xfrm>
            <a:off x="4483341" y="799352"/>
            <a:ext cx="4069057" cy="5259296"/>
          </a:xfrm>
          <a:prstGeom prst="rect">
            <a:avLst/>
          </a:prstGeom>
        </p:spPr>
      </p:pic>
    </p:spTree>
    <p:extLst>
      <p:ext uri="{BB962C8B-B14F-4D97-AF65-F5344CB8AC3E}">
        <p14:creationId xmlns:p14="http://schemas.microsoft.com/office/powerpoint/2010/main" val="2292997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pPr>
              <a:lnSpc>
                <a:spcPct val="90000"/>
              </a:lnSpc>
            </a:pPr>
            <a:r>
              <a:rPr lang="el-GR" sz="2800" b="1"/>
              <a:t>Ο Καρλομάγνος, </a:t>
            </a:r>
            <a:r>
              <a:rPr lang="fr-FR" sz="2800" b="1" i="1"/>
              <a:t>Imperator </a:t>
            </a:r>
            <a:r>
              <a:rPr lang="fr-FR" sz="2800" b="1" i="1" err="1"/>
              <a:t>Romanorum</a:t>
            </a:r>
            <a:br>
              <a:rPr lang="en-US" sz="2800" b="1"/>
            </a:br>
            <a:endParaRPr lang="en-US" sz="2800"/>
          </a:p>
        </p:txBody>
      </p:sp>
      <p:sp>
        <p:nvSpPr>
          <p:cNvPr id="3" name="Content Placeholder 2"/>
          <p:cNvSpPr>
            <a:spLocks noGrp="1"/>
          </p:cNvSpPr>
          <p:nvPr>
            <p:ph idx="1"/>
          </p:nvPr>
        </p:nvSpPr>
        <p:spPr>
          <a:xfrm>
            <a:off x="3724073" y="2438400"/>
            <a:ext cx="4939867" cy="3785419"/>
          </a:xfrm>
        </p:spPr>
        <p:txBody>
          <a:bodyPr>
            <a:normAutofit/>
          </a:bodyPr>
          <a:lstStyle/>
          <a:p>
            <a:pPr>
              <a:lnSpc>
                <a:spcPct val="90000"/>
              </a:lnSpc>
            </a:pPr>
            <a:r>
              <a:rPr lang="el-GR" sz="1700"/>
              <a:t>Τα πρώτα φραγκικά βασίλεια στη Δύση δημιουργούνται τον 7</a:t>
            </a:r>
            <a:r>
              <a:rPr lang="el-GR" sz="1700" baseline="30000"/>
              <a:t>ο</a:t>
            </a:r>
            <a:r>
              <a:rPr lang="el-GR" sz="1700"/>
              <a:t> αιώνα. </a:t>
            </a:r>
          </a:p>
          <a:p>
            <a:pPr>
              <a:lnSpc>
                <a:spcPct val="90000"/>
              </a:lnSpc>
            </a:pPr>
            <a:r>
              <a:rPr lang="el-GR" sz="1700"/>
              <a:t>Μετά τη νίκη του </a:t>
            </a:r>
            <a:r>
              <a:rPr lang="en-US" sz="1700"/>
              <a:t>Charles Martel</a:t>
            </a:r>
            <a:r>
              <a:rPr lang="el-GR" sz="1700"/>
              <a:t> επί των Αράβων (που κατείχαν ήδη την Ισπανία) στο </a:t>
            </a:r>
            <a:r>
              <a:rPr lang="en-US" sz="1700"/>
              <a:t>Poitiers</a:t>
            </a:r>
            <a:r>
              <a:rPr lang="el-GR" sz="1700"/>
              <a:t> το 732, η οποία εμπόδισε την περαιτέρω εξάπλωσή τους στη Δύση, ο εγγονός του Καρλομάγνος θα καταφέρει να εδραιώσει την κυριαρχία του σε μεγάλο μέρος της δυτικής και κεντρικής Ευρώπης. </a:t>
            </a:r>
          </a:p>
          <a:p>
            <a:pPr>
              <a:lnSpc>
                <a:spcPct val="90000"/>
              </a:lnSpc>
            </a:pPr>
            <a:r>
              <a:rPr lang="el-GR" sz="1700"/>
              <a:t>Τα Χριστούγεννα του 800 μ.Χ. θα στεφθεί από τον Πάπα Λέοντα Γ΄ στον Άγιο Πέτρο στη Ρώμη “</a:t>
            </a:r>
            <a:r>
              <a:rPr lang="el-GR" sz="1700" i="1"/>
              <a:t>Imperator Romanorum”</a:t>
            </a:r>
            <a:r>
              <a:rPr lang="el-GR" sz="1700"/>
              <a:t> της Αγίας Ρωμαϊκής Αυτοκρατορίας, εμφανιζόμενος ως ο συνεχιστής της ρωμαϊκής αυτοκρατορίας στη Δυτική Ευρώπη. </a:t>
            </a:r>
          </a:p>
          <a:p>
            <a:pPr>
              <a:lnSpc>
                <a:spcPct val="90000"/>
              </a:lnSpc>
            </a:pPr>
            <a:endParaRPr lang="en-US" sz="1700"/>
          </a:p>
        </p:txBody>
      </p:sp>
      <p:pic>
        <p:nvPicPr>
          <p:cNvPr id="5" name="Picture 4" descr="A picture containing text, indoor&#10;&#10;Description automatically generated">
            <a:extLst>
              <a:ext uri="{FF2B5EF4-FFF2-40B4-BE49-F238E27FC236}">
                <a16:creationId xmlns:a16="http://schemas.microsoft.com/office/drawing/2014/main" id="{81074E17-0E02-B64F-8980-F19B516F32A0}"/>
              </a:ext>
            </a:extLst>
          </p:cNvPr>
          <p:cNvPicPr>
            <a:picLocks noChangeAspect="1"/>
          </p:cNvPicPr>
          <p:nvPr/>
        </p:nvPicPr>
        <p:blipFill rotWithShape="1">
          <a:blip r:embed="rId2">
            <a:extLst>
              <a:ext uri="{28A0092B-C50C-407E-A947-70E740481C1C}">
                <a14:useLocalDpi xmlns:a14="http://schemas.microsoft.com/office/drawing/2010/main" val="0"/>
              </a:ext>
            </a:extLst>
          </a:blip>
          <a:srcRect l="9463" r="13139"/>
          <a:stretch/>
        </p:blipFill>
        <p:spPr>
          <a:xfrm>
            <a:off x="20" y="10"/>
            <a:ext cx="3476673"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B9955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1962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44CB4EE-83AD-4C56-872E-1E3F03E70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9255E12D-D5B1-4FC4-8749-1071889607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6623" y="-1"/>
            <a:ext cx="569713" cy="6858000"/>
          </a:xfrm>
          <a:custGeom>
            <a:avLst/>
            <a:gdLst>
              <a:gd name="connsiteX0" fmla="*/ 2273 w 759618"/>
              <a:gd name="connsiteY0" fmla="*/ 0 h 6858000"/>
              <a:gd name="connsiteX1" fmla="*/ 759617 w 759618"/>
              <a:gd name="connsiteY1" fmla="*/ 0 h 6858000"/>
              <a:gd name="connsiteX2" fmla="*/ 759617 w 759618"/>
              <a:gd name="connsiteY2" fmla="*/ 1613807 h 6858000"/>
              <a:gd name="connsiteX3" fmla="*/ 759618 w 759618"/>
              <a:gd name="connsiteY3" fmla="*/ 1613808 h 6858000"/>
              <a:gd name="connsiteX4" fmla="*/ 759618 w 759618"/>
              <a:gd name="connsiteY4" fmla="*/ 6858000 h 6858000"/>
              <a:gd name="connsiteX5" fmla="*/ 0 w 759618"/>
              <a:gd name="connsiteY5" fmla="*/ 6391227 h 6858000"/>
              <a:gd name="connsiteX6" fmla="*/ 0 w 759618"/>
              <a:gd name="connsiteY6" fmla="*/ 1147035 h 6858000"/>
              <a:gd name="connsiteX7" fmla="*/ 2273 w 759618"/>
              <a:gd name="connsiteY7" fmla="*/ 11484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618" h="6858000">
                <a:moveTo>
                  <a:pt x="2273" y="0"/>
                </a:moveTo>
                <a:lnTo>
                  <a:pt x="759617" y="0"/>
                </a:lnTo>
                <a:lnTo>
                  <a:pt x="759617" y="1613807"/>
                </a:lnTo>
                <a:lnTo>
                  <a:pt x="759618" y="1613808"/>
                </a:lnTo>
                <a:lnTo>
                  <a:pt x="759618" y="6858000"/>
                </a:lnTo>
                <a:lnTo>
                  <a:pt x="0" y="6391227"/>
                </a:lnTo>
                <a:lnTo>
                  <a:pt x="0" y="1147035"/>
                </a:lnTo>
                <a:lnTo>
                  <a:pt x="2273" y="1148432"/>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
        <p:nvSpPr>
          <p:cNvPr id="14" name="Freeform 7">
            <a:extLst>
              <a:ext uri="{FF2B5EF4-FFF2-40B4-BE49-F238E27FC236}">
                <a16:creationId xmlns:a16="http://schemas.microsoft.com/office/drawing/2014/main" id="{9B20A794-0515-443F-9764-44A6569EC3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8327" y="879652"/>
            <a:ext cx="36199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5" name="Picture 4" descr="Diagram, text&#10;&#10;Description automatically generated">
            <a:extLst>
              <a:ext uri="{FF2B5EF4-FFF2-40B4-BE49-F238E27FC236}">
                <a16:creationId xmlns:a16="http://schemas.microsoft.com/office/drawing/2014/main" id="{05C0C141-5A3C-1D44-9082-A25C14F47F95}"/>
              </a:ext>
            </a:extLst>
          </p:cNvPr>
          <p:cNvPicPr>
            <a:picLocks noChangeAspect="1"/>
          </p:cNvPicPr>
          <p:nvPr/>
        </p:nvPicPr>
        <p:blipFill rotWithShape="1">
          <a:blip r:embed="rId2">
            <a:extLst>
              <a:ext uri="{28A0092B-C50C-407E-A947-70E740481C1C}">
                <a14:useLocalDpi xmlns:a14="http://schemas.microsoft.com/office/drawing/2010/main" val="0"/>
              </a:ext>
            </a:extLst>
          </a:blip>
          <a:srcRect l="5152" r="9945" b="3"/>
          <a:stretch/>
        </p:blipFill>
        <p:spPr>
          <a:xfrm>
            <a:off x="20" y="1"/>
            <a:ext cx="3475992" cy="6141008"/>
          </a:xfrm>
          <a:prstGeom prst="rect">
            <a:avLst/>
          </a:prstGeom>
        </p:spPr>
      </p:pic>
      <p:sp>
        <p:nvSpPr>
          <p:cNvPr id="16" name="Rectangle 8">
            <a:extLst>
              <a:ext uri="{FF2B5EF4-FFF2-40B4-BE49-F238E27FC236}">
                <a16:creationId xmlns:a16="http://schemas.microsoft.com/office/drawing/2014/main" id="{A9CE15CA-2228-4197-93B9-E41A1DC42D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676336" y="1"/>
            <a:ext cx="5465378" cy="6857999"/>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A6DC7865-C7DF-7F43-8079-59AE1E0E6184}"/>
              </a:ext>
            </a:extLst>
          </p:cNvPr>
          <p:cNvSpPr>
            <a:spLocks noGrp="1"/>
          </p:cNvSpPr>
          <p:nvPr>
            <p:ph type="title"/>
          </p:nvPr>
        </p:nvSpPr>
        <p:spPr>
          <a:xfrm>
            <a:off x="4164630" y="643465"/>
            <a:ext cx="4380578" cy="1779626"/>
          </a:xfrm>
        </p:spPr>
        <p:txBody>
          <a:bodyPr>
            <a:normAutofit/>
          </a:bodyPr>
          <a:lstStyle/>
          <a:p>
            <a:r>
              <a:rPr lang="el-GR" sz="3500" dirty="0" err="1">
                <a:solidFill>
                  <a:srgbClr val="FFFFFF"/>
                </a:solidFill>
              </a:rPr>
              <a:t>Καρλομάγνος</a:t>
            </a:r>
            <a:r>
              <a:rPr lang="el-GR" sz="3500" dirty="0">
                <a:solidFill>
                  <a:srgbClr val="FFFFFF"/>
                </a:solidFill>
              </a:rPr>
              <a:t> &amp; Δίκαιο</a:t>
            </a:r>
            <a:endParaRPr lang="en-GR" sz="3500" dirty="0">
              <a:solidFill>
                <a:srgbClr val="FFFFFF"/>
              </a:solidFill>
            </a:endParaRPr>
          </a:p>
        </p:txBody>
      </p:sp>
      <p:sp>
        <p:nvSpPr>
          <p:cNvPr id="3" name="Content Placeholder 2">
            <a:extLst>
              <a:ext uri="{FF2B5EF4-FFF2-40B4-BE49-F238E27FC236}">
                <a16:creationId xmlns:a16="http://schemas.microsoft.com/office/drawing/2014/main" id="{B6149205-4072-2747-9257-13A3719403CA}"/>
              </a:ext>
            </a:extLst>
          </p:cNvPr>
          <p:cNvSpPr>
            <a:spLocks noGrp="1"/>
          </p:cNvSpPr>
          <p:nvPr>
            <p:ph idx="1"/>
          </p:nvPr>
        </p:nvSpPr>
        <p:spPr>
          <a:xfrm>
            <a:off x="4164630" y="2518012"/>
            <a:ext cx="4380577" cy="3622997"/>
          </a:xfrm>
        </p:spPr>
        <p:txBody>
          <a:bodyPr anchor="t">
            <a:normAutofit/>
          </a:bodyPr>
          <a:lstStyle/>
          <a:p>
            <a:pPr>
              <a:lnSpc>
                <a:spcPct val="90000"/>
              </a:lnSpc>
            </a:pPr>
            <a:r>
              <a:rPr lang="el-GR" sz="1900">
                <a:solidFill>
                  <a:srgbClr val="FEFFFF"/>
                </a:solidFill>
              </a:rPr>
              <a:t>Ο Καρλομάγνος διατάσσει την καταγραφή του άγραφου δικαίου</a:t>
            </a:r>
            <a:endParaRPr lang="fr-CA" sz="1900">
              <a:solidFill>
                <a:srgbClr val="FEFFFF"/>
              </a:solidFill>
            </a:endParaRPr>
          </a:p>
          <a:p>
            <a:pPr>
              <a:lnSpc>
                <a:spcPct val="90000"/>
              </a:lnSpc>
            </a:pPr>
            <a:r>
              <a:rPr lang="el-GR" sz="1900">
                <a:solidFill>
                  <a:srgbClr val="FEFFFF"/>
                </a:solidFill>
              </a:rPr>
              <a:t> </a:t>
            </a:r>
            <a:r>
              <a:rPr lang="fr-CA" sz="1900">
                <a:solidFill>
                  <a:srgbClr val="FEFFFF"/>
                </a:solidFill>
              </a:rPr>
              <a:t>K</a:t>
            </a:r>
            <a:r>
              <a:rPr lang="el-GR" sz="1900">
                <a:solidFill>
                  <a:srgbClr val="FEFFFF"/>
                </a:solidFill>
              </a:rPr>
              <a:t>αι την επανέκδοση παλαιότερων νομοθετημάτων, όπως ο Σαλικός Νόμος (</a:t>
            </a:r>
            <a:r>
              <a:rPr lang="en-US" sz="1900" i="1">
                <a:solidFill>
                  <a:srgbClr val="FEFFFF"/>
                </a:solidFill>
              </a:rPr>
              <a:t>lex Salica</a:t>
            </a:r>
            <a:r>
              <a:rPr lang="el-GR" sz="1900">
                <a:solidFill>
                  <a:srgbClr val="FEFFFF"/>
                </a:solidFill>
              </a:rPr>
              <a:t>) των Φράγκων του 6</a:t>
            </a:r>
            <a:r>
              <a:rPr lang="el-GR" sz="1900" baseline="30000">
                <a:solidFill>
                  <a:srgbClr val="FEFFFF"/>
                </a:solidFill>
              </a:rPr>
              <a:t>ου</a:t>
            </a:r>
            <a:r>
              <a:rPr lang="el-GR" sz="1900">
                <a:solidFill>
                  <a:srgbClr val="FEFFFF"/>
                </a:solidFill>
              </a:rPr>
              <a:t> αιώνα (γνωστότερη διάταξη του οποίου είναι αυτή που υπαγορεύει την διαδοχή κατ’ αρρενογονία, την οποία θα υιοθετήσουν πολλές ευρωπαϊκές μοναρχίες). </a:t>
            </a:r>
          </a:p>
          <a:p>
            <a:pPr>
              <a:lnSpc>
                <a:spcPct val="90000"/>
              </a:lnSpc>
            </a:pPr>
            <a:r>
              <a:rPr lang="el-GR" sz="1900">
                <a:solidFill>
                  <a:srgbClr val="FEFFFF"/>
                </a:solidFill>
              </a:rPr>
              <a:t>Ο ίδιος εκδίδει δεσμευτικές διατάξεις για όλους τους υπηκόους του κατά τα πρότυπα των Ρωμαίων Αυτοκρατόρων. </a:t>
            </a:r>
          </a:p>
          <a:p>
            <a:pPr>
              <a:lnSpc>
                <a:spcPct val="90000"/>
              </a:lnSpc>
            </a:pPr>
            <a:endParaRPr lang="en-GR" sz="1900">
              <a:solidFill>
                <a:srgbClr val="FEFFFF"/>
              </a:solidFill>
            </a:endParaRPr>
          </a:p>
        </p:txBody>
      </p:sp>
      <p:sp>
        <p:nvSpPr>
          <p:cNvPr id="7" name="TextBox 6">
            <a:extLst>
              <a:ext uri="{FF2B5EF4-FFF2-40B4-BE49-F238E27FC236}">
                <a16:creationId xmlns:a16="http://schemas.microsoft.com/office/drawing/2014/main" id="{0E002781-B568-8F44-BC1B-5B3EDB0182E5}"/>
              </a:ext>
            </a:extLst>
          </p:cNvPr>
          <p:cNvSpPr txBox="1"/>
          <p:nvPr/>
        </p:nvSpPr>
        <p:spPr>
          <a:xfrm>
            <a:off x="515007" y="6327228"/>
            <a:ext cx="2396359" cy="369332"/>
          </a:xfrm>
          <a:prstGeom prst="rect">
            <a:avLst/>
          </a:prstGeom>
          <a:noFill/>
        </p:spPr>
        <p:txBody>
          <a:bodyPr wrap="square" rtlCol="0">
            <a:spAutoFit/>
          </a:bodyPr>
          <a:lstStyle/>
          <a:p>
            <a:r>
              <a:rPr lang="en-GR" dirty="0"/>
              <a:t>Lex Salica</a:t>
            </a:r>
          </a:p>
        </p:txBody>
      </p:sp>
    </p:spTree>
    <p:extLst>
      <p:ext uri="{BB962C8B-B14F-4D97-AF65-F5344CB8AC3E}">
        <p14:creationId xmlns:p14="http://schemas.microsoft.com/office/powerpoint/2010/main" val="2348813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pic>
        <p:nvPicPr>
          <p:cNvPr id="19458" name="Picture 2" descr="C:\Users\ATHINA\Desktop\Charlemagne+s+Empi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695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THINA\Desktop\89959609_p.jpg"/>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457200" y="827811"/>
            <a:ext cx="3349212" cy="452596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979334" y="274638"/>
            <a:ext cx="5164666" cy="4801314"/>
          </a:xfrm>
          <a:prstGeom prst="rect">
            <a:avLst/>
          </a:prstGeom>
        </p:spPr>
        <p:txBody>
          <a:bodyPr wrap="square">
            <a:spAutoFit/>
          </a:bodyPr>
          <a:lstStyle/>
          <a:p>
            <a:pPr marL="285750" indent="-285750">
              <a:buFont typeface="Arial" panose="020B0604020202020204" pitchFamily="34" charset="0"/>
              <a:buChar char="•"/>
            </a:pPr>
            <a:r>
              <a:rPr lang="en-US" dirty="0"/>
              <a:t>T</a:t>
            </a:r>
            <a:r>
              <a:rPr lang="el-GR" dirty="0"/>
              <a:t>α </a:t>
            </a:r>
            <a:r>
              <a:rPr lang="el-GR" b="1" dirty="0"/>
              <a:t>γράμματα και οι τέχνες θα γνωρίσουν άνθηση</a:t>
            </a:r>
            <a:r>
              <a:rPr lang="el-GR" dirty="0"/>
              <a:t>, καλλιεργούμενα ιδίως στις Μονές.</a:t>
            </a:r>
            <a:endParaRPr lang="en-US" dirty="0"/>
          </a:p>
          <a:p>
            <a:pPr marL="285750" indent="-285750">
              <a:buFont typeface="Arial" panose="020B0604020202020204" pitchFamily="34" charset="0"/>
              <a:buChar char="•"/>
            </a:pPr>
            <a:r>
              <a:rPr lang="el-GR" dirty="0"/>
              <a:t> Η αυτοκρατορία του δεν θα αντέξει στα χέρια των διαδόχων του</a:t>
            </a:r>
            <a:r>
              <a:rPr lang="fr-CA" dirty="0"/>
              <a:t>,</a:t>
            </a:r>
            <a:r>
              <a:rPr lang="el-GR" dirty="0"/>
              <a:t> υπό το βάρος νέων εισβολών (Βίκινγκ, Σαρακηνών, Μαγυάρων, Σλάβων) στη Δύση τον 9</a:t>
            </a:r>
            <a:r>
              <a:rPr lang="el-GR" baseline="30000" dirty="0"/>
              <a:t>ο </a:t>
            </a:r>
            <a:r>
              <a:rPr lang="el-GR" dirty="0"/>
              <a:t>και 10</a:t>
            </a:r>
            <a:r>
              <a:rPr lang="el-GR" baseline="30000" dirty="0"/>
              <a:t>ο</a:t>
            </a:r>
            <a:r>
              <a:rPr lang="el-GR" dirty="0"/>
              <a:t> αιώνα. </a:t>
            </a:r>
            <a:endParaRPr lang="en-US" dirty="0"/>
          </a:p>
          <a:p>
            <a:pPr marL="285750" indent="-285750">
              <a:buFont typeface="Arial" panose="020B0604020202020204" pitchFamily="34" charset="0"/>
              <a:buChar char="•"/>
            </a:pPr>
            <a:r>
              <a:rPr lang="en-US" b="1" dirty="0"/>
              <a:t>E</a:t>
            </a:r>
            <a:r>
              <a:rPr lang="el-GR" b="1" dirty="0" err="1"/>
              <a:t>νισχύεται</a:t>
            </a:r>
            <a:r>
              <a:rPr lang="el-GR" b="1" dirty="0"/>
              <a:t> το φαινόμενο της φεουδαρχίας</a:t>
            </a:r>
            <a:r>
              <a:rPr lang="fr-CA" b="1" dirty="0"/>
              <a:t> </a:t>
            </a:r>
            <a:r>
              <a:rPr lang="fr-CA" dirty="0"/>
              <a:t>(</a:t>
            </a:r>
            <a:r>
              <a:rPr lang="el-GR" dirty="0"/>
              <a:t>οι ρίζες της οποίας ανάγονται στα τέλη της ρωμαϊκής αυτοκρατορίας και την δέσμευση των καλλιεργητών με τη γη τους</a:t>
            </a:r>
            <a:r>
              <a:rPr lang="fr-CA" dirty="0"/>
              <a:t>)</a:t>
            </a:r>
            <a:r>
              <a:rPr lang="el-GR" dirty="0"/>
              <a:t>. </a:t>
            </a:r>
            <a:endParaRPr lang="en-US" dirty="0"/>
          </a:p>
          <a:p>
            <a:pPr marL="285750" indent="-285750">
              <a:buFont typeface="Arial" panose="020B0604020202020204" pitchFamily="34" charset="0"/>
              <a:buChar char="•"/>
            </a:pPr>
            <a:r>
              <a:rPr lang="el-GR" dirty="0"/>
              <a:t>Δεν ευνοεί την κοινωνική και οικονομική κινητικότητα</a:t>
            </a:r>
            <a:r>
              <a:rPr lang="fr-CA" dirty="0"/>
              <a:t>.</a:t>
            </a:r>
            <a:endParaRPr lang="el-GR" dirty="0"/>
          </a:p>
          <a:p>
            <a:pPr marL="285750" indent="-285750">
              <a:buFont typeface="Arial" panose="020B0604020202020204" pitchFamily="34" charset="0"/>
              <a:buChar char="•"/>
            </a:pPr>
            <a:r>
              <a:rPr lang="el-GR" dirty="0"/>
              <a:t>Ενισχύεται από τη γερμανική παράδοση της απονομής προνομίων και γαιών από το Βασιλέα σε ευγενείς, σε αντάλλαγμα για την αφοσίωση και στρατιωτική ενίσχυσή του, και διαμορφώνει μία ιεραρχία ευγενών γαιοκτημόνων.</a:t>
            </a:r>
            <a:endParaRPr lang="en-US" dirty="0"/>
          </a:p>
        </p:txBody>
      </p:sp>
    </p:spTree>
    <p:extLst>
      <p:ext uri="{BB962C8B-B14F-4D97-AF65-F5344CB8AC3E}">
        <p14:creationId xmlns:p14="http://schemas.microsoft.com/office/powerpoint/2010/main" val="3768125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fontScale="90000"/>
          </a:bodyPr>
          <a:lstStyle/>
          <a:p>
            <a:pPr>
              <a:lnSpc>
                <a:spcPct val="90000"/>
              </a:lnSpc>
            </a:pPr>
            <a:r>
              <a:rPr lang="el-GR" sz="3400" dirty="0"/>
              <a:t>O </a:t>
            </a:r>
            <a:r>
              <a:rPr lang="el-GR" sz="3400" dirty="0" err="1"/>
              <a:t>Όθων</a:t>
            </a:r>
            <a:r>
              <a:rPr lang="el-GR" sz="3400" dirty="0"/>
              <a:t> Α’ </a:t>
            </a:r>
            <a:r>
              <a:rPr lang="en-US" sz="3600" dirty="0"/>
              <a:t>(962 </a:t>
            </a:r>
            <a:r>
              <a:rPr lang="el-GR" sz="3600" dirty="0"/>
              <a:t>μ.Χ.)</a:t>
            </a:r>
            <a:r>
              <a:rPr lang="el-GR" sz="3400" dirty="0"/>
              <a:t> </a:t>
            </a:r>
            <a:r>
              <a:rPr lang="fr-CA" sz="3400" dirty="0"/>
              <a:t>–</a:t>
            </a:r>
            <a:br>
              <a:rPr lang="fr-CA" sz="3400" dirty="0"/>
            </a:br>
            <a:r>
              <a:rPr lang="el-GR" sz="3400" dirty="0"/>
              <a:t> η Αγία Γερμανική Αυτοκρατορία</a:t>
            </a:r>
            <a:r>
              <a:rPr lang="en-US" sz="3400" dirty="0">
                <a:effectLst/>
              </a:rPr>
              <a:t> </a:t>
            </a:r>
            <a:endParaRPr lang="en-US" sz="3400" dirty="0"/>
          </a:p>
        </p:txBody>
      </p:sp>
      <p:sp>
        <p:nvSpPr>
          <p:cNvPr id="3" name="Content Placeholder 2"/>
          <p:cNvSpPr>
            <a:spLocks noGrp="1"/>
          </p:cNvSpPr>
          <p:nvPr>
            <p:ph idx="1"/>
          </p:nvPr>
        </p:nvSpPr>
        <p:spPr>
          <a:xfrm>
            <a:off x="3724073" y="2438400"/>
            <a:ext cx="4939867" cy="3785419"/>
          </a:xfrm>
        </p:spPr>
        <p:txBody>
          <a:bodyPr>
            <a:normAutofit/>
          </a:bodyPr>
          <a:lstStyle/>
          <a:p>
            <a:pPr>
              <a:lnSpc>
                <a:spcPct val="90000"/>
              </a:lnSpc>
            </a:pPr>
            <a:r>
              <a:rPr lang="el-GR" sz="1300" dirty="0"/>
              <a:t>Συνεχιστής του </a:t>
            </a:r>
            <a:r>
              <a:rPr lang="el-GR" sz="1300" dirty="0" err="1"/>
              <a:t>Καρλομάγνου</a:t>
            </a:r>
            <a:r>
              <a:rPr lang="el-GR" sz="1300" dirty="0"/>
              <a:t> θα εμφανισθεί το 962 μ.Χ. ο δούκας της Σαξονίας </a:t>
            </a:r>
            <a:r>
              <a:rPr lang="el-GR" sz="1300" dirty="0" err="1"/>
              <a:t>Όθων</a:t>
            </a:r>
            <a:r>
              <a:rPr lang="el-GR" sz="1300" dirty="0"/>
              <a:t> Α΄ ο Μέγας,</a:t>
            </a:r>
            <a:endParaRPr lang="fr-CA" sz="1300" dirty="0"/>
          </a:p>
          <a:p>
            <a:pPr>
              <a:lnSpc>
                <a:spcPct val="90000"/>
              </a:lnSpc>
            </a:pPr>
            <a:r>
              <a:rPr lang="el-GR" sz="1300" dirty="0">
                <a:solidFill>
                  <a:srgbClr val="FF0000"/>
                </a:solidFill>
              </a:rPr>
              <a:t>Στέφεται Αυτοκράτορας (</a:t>
            </a:r>
            <a:r>
              <a:rPr lang="el-GR" sz="1300" i="1" dirty="0" err="1">
                <a:solidFill>
                  <a:srgbClr val="FF0000"/>
                </a:solidFill>
              </a:rPr>
              <a:t>Kaiser</a:t>
            </a:r>
            <a:r>
              <a:rPr lang="el-GR" sz="1300" dirty="0">
                <a:solidFill>
                  <a:srgbClr val="FF0000"/>
                </a:solidFill>
              </a:rPr>
              <a:t>, από το </a:t>
            </a:r>
            <a:r>
              <a:rPr lang="el-GR" sz="1300" dirty="0" err="1">
                <a:solidFill>
                  <a:srgbClr val="FF0000"/>
                </a:solidFill>
              </a:rPr>
              <a:t>Καίσαρ</a:t>
            </a:r>
            <a:r>
              <a:rPr lang="el-GR" sz="1300" dirty="0">
                <a:solidFill>
                  <a:srgbClr val="FF0000"/>
                </a:solidFill>
              </a:rPr>
              <a:t>) της Αγίας Ρωμαϊκής Αυτοκρατορίας (</a:t>
            </a:r>
            <a:r>
              <a:rPr lang="el-GR" sz="1300" i="1" dirty="0" err="1">
                <a:solidFill>
                  <a:srgbClr val="FF0000"/>
                </a:solidFill>
              </a:rPr>
              <a:t>Sacrum</a:t>
            </a:r>
            <a:r>
              <a:rPr lang="el-GR" sz="1300" i="1" dirty="0">
                <a:solidFill>
                  <a:srgbClr val="FF0000"/>
                </a:solidFill>
              </a:rPr>
              <a:t> </a:t>
            </a:r>
            <a:r>
              <a:rPr lang="el-GR" sz="1300" i="1" dirty="0" err="1">
                <a:solidFill>
                  <a:srgbClr val="FF0000"/>
                </a:solidFill>
              </a:rPr>
              <a:t>Romanum</a:t>
            </a:r>
            <a:r>
              <a:rPr lang="el-GR" sz="1300" i="1" dirty="0">
                <a:solidFill>
                  <a:srgbClr val="FF0000"/>
                </a:solidFill>
              </a:rPr>
              <a:t> </a:t>
            </a:r>
            <a:r>
              <a:rPr lang="el-GR" sz="1300" i="1" dirty="0" err="1">
                <a:solidFill>
                  <a:srgbClr val="FF0000"/>
                </a:solidFill>
              </a:rPr>
              <a:t>Imperium</a:t>
            </a:r>
            <a:r>
              <a:rPr lang="el-GR" sz="1300" dirty="0">
                <a:solidFill>
                  <a:srgbClr val="FF0000"/>
                </a:solidFill>
              </a:rPr>
              <a:t>)</a:t>
            </a:r>
          </a:p>
          <a:p>
            <a:pPr>
              <a:lnSpc>
                <a:spcPct val="90000"/>
              </a:lnSpc>
            </a:pPr>
            <a:r>
              <a:rPr lang="el-GR" sz="1300" dirty="0"/>
              <a:t>Επί εδαφών που περιελάμβαναν περιοχές της Ιταλίας (και τη Ρώμη) και αργότερα της Γερμανίας.</a:t>
            </a:r>
            <a:endParaRPr lang="en-US" sz="1300" dirty="0"/>
          </a:p>
          <a:p>
            <a:pPr>
              <a:lnSpc>
                <a:spcPct val="90000"/>
              </a:lnSpc>
            </a:pPr>
            <a:r>
              <a:rPr lang="el-GR" sz="1300" dirty="0"/>
              <a:t> Η αυτοκρατορία θα ονομαστεί από τα τέλη του 15</a:t>
            </a:r>
            <a:r>
              <a:rPr lang="el-GR" sz="1300" baseline="30000" dirty="0"/>
              <a:t>ου</a:t>
            </a:r>
            <a:r>
              <a:rPr lang="el-GR" sz="1300" dirty="0"/>
              <a:t> αιώνα </a:t>
            </a:r>
            <a:r>
              <a:rPr lang="el-GR" sz="1300" dirty="0">
                <a:solidFill>
                  <a:srgbClr val="FF0000"/>
                </a:solidFill>
              </a:rPr>
              <a:t>“</a:t>
            </a:r>
            <a:r>
              <a:rPr lang="el-GR" sz="1300" i="1" dirty="0">
                <a:solidFill>
                  <a:srgbClr val="FF0000"/>
                </a:solidFill>
              </a:rPr>
              <a:t>Αγία Ρωμαϊκή Αυτοκρατορία του Γερμανικού Έθνους</a:t>
            </a:r>
            <a:r>
              <a:rPr lang="el-GR" sz="1300" dirty="0">
                <a:solidFill>
                  <a:srgbClr val="FF0000"/>
                </a:solidFill>
              </a:rPr>
              <a:t>”, αποτελώντας το </a:t>
            </a:r>
            <a:r>
              <a:rPr lang="el-GR" sz="1300" u="sng" dirty="0">
                <a:solidFill>
                  <a:srgbClr val="FF0000"/>
                </a:solidFill>
              </a:rPr>
              <a:t>πρώτο γερμανικό </a:t>
            </a:r>
            <a:r>
              <a:rPr lang="fr-FR" sz="1300" u="sng" dirty="0">
                <a:solidFill>
                  <a:srgbClr val="FF0000"/>
                </a:solidFill>
              </a:rPr>
              <a:t>Reich</a:t>
            </a:r>
            <a:r>
              <a:rPr lang="el-GR" sz="1300" dirty="0">
                <a:solidFill>
                  <a:srgbClr val="FF0000"/>
                </a:solidFill>
              </a:rPr>
              <a:t>. </a:t>
            </a:r>
            <a:endParaRPr lang="en-US" sz="1300" dirty="0">
              <a:solidFill>
                <a:srgbClr val="FF0000"/>
              </a:solidFill>
            </a:endParaRPr>
          </a:p>
          <a:p>
            <a:pPr>
              <a:lnSpc>
                <a:spcPct val="90000"/>
              </a:lnSpc>
            </a:pPr>
            <a:r>
              <a:rPr lang="el-GR" sz="1300" dirty="0"/>
              <a:t>Το δημόσιο Ρωμαϊκό Δίκαιο (</a:t>
            </a:r>
            <a:r>
              <a:rPr lang="el-GR" sz="1300" i="1" dirty="0" err="1"/>
              <a:t>ius</a:t>
            </a:r>
            <a:r>
              <a:rPr lang="el-GR" sz="1300" i="1" dirty="0"/>
              <a:t> </a:t>
            </a:r>
            <a:r>
              <a:rPr lang="el-GR" sz="1300" i="1" dirty="0" err="1"/>
              <a:t>publicum</a:t>
            </a:r>
            <a:r>
              <a:rPr lang="el-GR" sz="1300" i="1" dirty="0"/>
              <a:t> </a:t>
            </a:r>
            <a:r>
              <a:rPr lang="el-GR" sz="1300" i="1" dirty="0" err="1"/>
              <a:t>Romanum</a:t>
            </a:r>
            <a:r>
              <a:rPr lang="el-GR" sz="1300" dirty="0"/>
              <a:t>)= βάση για την ιδεολογία της </a:t>
            </a:r>
            <a:r>
              <a:rPr lang="el-GR" sz="1300" i="1" dirty="0" err="1"/>
              <a:t>renovatio</a:t>
            </a:r>
            <a:r>
              <a:rPr lang="el-GR" sz="1300" i="1" dirty="0"/>
              <a:t> </a:t>
            </a:r>
            <a:r>
              <a:rPr lang="el-GR" sz="1300" i="1" dirty="0" err="1"/>
              <a:t>imperii</a:t>
            </a:r>
            <a:r>
              <a:rPr lang="el-GR" sz="1300" dirty="0"/>
              <a:t>, συνέχειας εξουσίας Ρωμαίων Αυτοκρατόρων</a:t>
            </a:r>
          </a:p>
          <a:p>
            <a:pPr>
              <a:lnSpc>
                <a:spcPct val="90000"/>
              </a:lnSpc>
            </a:pPr>
            <a:r>
              <a:rPr lang="el-GR" sz="1300" dirty="0"/>
              <a:t>Αν και η γερμανική αυτοκρατορία θα παρακμάσει στη συνέχεια, </a:t>
            </a:r>
            <a:r>
              <a:rPr lang="el-GR" sz="1300" dirty="0">
                <a:solidFill>
                  <a:srgbClr val="FF0000"/>
                </a:solidFill>
              </a:rPr>
              <a:t>ο τίτλος της Αγίας Ρωμαϊκής Αυτοκρατορίας θα διατηρηθεί στη δυναστεία των Αψβούργων της Αυστροουγγαρίας, έως και στις αρχές του 19</a:t>
            </a:r>
            <a:r>
              <a:rPr lang="el-GR" sz="1300" baseline="30000" dirty="0">
                <a:solidFill>
                  <a:srgbClr val="FF0000"/>
                </a:solidFill>
              </a:rPr>
              <a:t>ου</a:t>
            </a:r>
            <a:r>
              <a:rPr lang="el-GR" sz="1300" dirty="0">
                <a:solidFill>
                  <a:srgbClr val="FF0000"/>
                </a:solidFill>
              </a:rPr>
              <a:t> αιώνα</a:t>
            </a:r>
            <a:r>
              <a:rPr lang="el-GR" sz="1300" dirty="0"/>
              <a:t>. </a:t>
            </a:r>
            <a:endParaRPr lang="en-US" sz="1300" dirty="0"/>
          </a:p>
        </p:txBody>
      </p:sp>
      <p:pic>
        <p:nvPicPr>
          <p:cNvPr id="4" name="Picture 2" descr="C:\Users\ATHINA\Desktop\Otto the Great.jpg">
            <a:extLst>
              <a:ext uri="{FF2B5EF4-FFF2-40B4-BE49-F238E27FC236}">
                <a16:creationId xmlns:a16="http://schemas.microsoft.com/office/drawing/2014/main" id="{2B8ADB8C-3D77-CA4E-903D-041B84D382A5}"/>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12183" r="31862" b="-2"/>
          <a:stretch/>
        </p:blipFill>
        <p:spPr bwMode="auto">
          <a:xfrm>
            <a:off x="20" y="10"/>
            <a:ext cx="3476673"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9C6E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35765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pic>
        <p:nvPicPr>
          <p:cNvPr id="20482" name="Picture 2" descr="C:\Users\ATHINA\Desktop\Holy_roman_Empire_Ma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6599" y="274638"/>
            <a:ext cx="4939052" cy="6583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546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Otto I</a:t>
            </a:r>
            <a:endParaRPr lang="el-GR" dirty="0"/>
          </a:p>
        </p:txBody>
      </p:sp>
      <p:sp>
        <p:nvSpPr>
          <p:cNvPr id="3" name="Content Placeholder 2"/>
          <p:cNvSpPr>
            <a:spLocks noGrp="1"/>
          </p:cNvSpPr>
          <p:nvPr>
            <p:ph idx="1"/>
          </p:nvPr>
        </p:nvSpPr>
        <p:spPr>
          <a:xfrm>
            <a:off x="457200" y="1600200"/>
            <a:ext cx="2922814" cy="4525963"/>
          </a:xfrm>
        </p:spPr>
        <p:txBody>
          <a:bodyPr>
            <a:normAutofit fontScale="92500" lnSpcReduction="10000"/>
          </a:bodyPr>
          <a:lstStyle/>
          <a:p>
            <a:r>
              <a:rPr lang="el-GR" dirty="0"/>
              <a:t>Στ</a:t>
            </a:r>
            <a:r>
              <a:rPr lang="fr-CA" dirty="0" err="1"/>
              <a:t>έ</a:t>
            </a:r>
            <a:r>
              <a:rPr lang="el-GR" dirty="0" err="1"/>
              <a:t>μμα</a:t>
            </a:r>
            <a:r>
              <a:rPr lang="el-GR" dirty="0"/>
              <a:t> στέψης αυτοκρατόρων Αγίας Ρωμαϊκής </a:t>
            </a:r>
            <a:r>
              <a:rPr lang="el-GR" dirty="0" err="1"/>
              <a:t>Αυτοκρατορίαας</a:t>
            </a:r>
            <a:r>
              <a:rPr lang="el-GR" dirty="0"/>
              <a:t> (10 αι. – 1806 μ.Χ.)</a:t>
            </a:r>
          </a:p>
          <a:p>
            <a:r>
              <a:rPr lang="el-GR" dirty="0"/>
              <a:t>Μουσείο </a:t>
            </a:r>
            <a:r>
              <a:rPr lang="fr-CA" dirty="0" err="1"/>
              <a:t>Hofburg</a:t>
            </a:r>
            <a:r>
              <a:rPr lang="fr-CA" dirty="0"/>
              <a:t>, </a:t>
            </a:r>
            <a:r>
              <a:rPr lang="el-GR" dirty="0"/>
              <a:t>Βιέννη</a:t>
            </a:r>
          </a:p>
        </p:txBody>
      </p:sp>
      <p:pic>
        <p:nvPicPr>
          <p:cNvPr id="2051" name="Picture 3" descr="C:\Users\ATHINA\Desktop\Weltliche_Schatzkammer_Wien_(190)2.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128703" y="637383"/>
            <a:ext cx="4845431" cy="5891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128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66D7F65-E9B6-4775-8355-D095CC73C1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2297" y="502021"/>
            <a:ext cx="4629946" cy="1655483"/>
          </a:xfrm>
        </p:spPr>
        <p:txBody>
          <a:bodyPr anchor="b">
            <a:normAutofit/>
          </a:bodyPr>
          <a:lstStyle/>
          <a:p>
            <a:r>
              <a:rPr lang="el-GR" sz="3500"/>
              <a:t>Η Τσαρική Ρωσία και η "Τρίτη Ρώμη" </a:t>
            </a:r>
            <a:endParaRPr lang="en-US" sz="3500"/>
          </a:p>
        </p:txBody>
      </p:sp>
      <p:sp>
        <p:nvSpPr>
          <p:cNvPr id="3" name="Content Placeholder 2"/>
          <p:cNvSpPr>
            <a:spLocks noGrp="1"/>
          </p:cNvSpPr>
          <p:nvPr>
            <p:ph idx="1"/>
          </p:nvPr>
        </p:nvSpPr>
        <p:spPr>
          <a:xfrm>
            <a:off x="852297" y="2408518"/>
            <a:ext cx="4629947" cy="3535083"/>
          </a:xfrm>
        </p:spPr>
        <p:txBody>
          <a:bodyPr>
            <a:normAutofit/>
          </a:bodyPr>
          <a:lstStyle/>
          <a:p>
            <a:r>
              <a:rPr lang="el-GR" sz="1700" dirty="0"/>
              <a:t>Παράλληλα, στην Ανατολή, η τσαρική Ρωσία υιοθετεί επίσης την ρωμαϊκή αυτοκρατορική ιδεολογία και ρωμαϊκά αυτοκρατορικά πρότυπα. </a:t>
            </a:r>
          </a:p>
          <a:p>
            <a:r>
              <a:rPr lang="el-GR" sz="1700" dirty="0"/>
              <a:t>Ο </a:t>
            </a:r>
            <a:r>
              <a:rPr lang="el-GR" sz="1700" b="1" dirty="0"/>
              <a:t>Πρίγκιπας Ιβάν Γ,</a:t>
            </a:r>
            <a:r>
              <a:rPr lang="el-GR" sz="1700" dirty="0"/>
              <a:t>΄ σύζυγος της </a:t>
            </a:r>
            <a:r>
              <a:rPr lang="el-GR" sz="1700" b="1" dirty="0"/>
              <a:t>Ζωής </a:t>
            </a:r>
            <a:r>
              <a:rPr lang="el-GR" sz="1700" b="1" dirty="0" err="1"/>
              <a:t>Παλαιολογίνας</a:t>
            </a:r>
            <a:r>
              <a:rPr lang="el-GR" sz="1700" b="1" dirty="0"/>
              <a:t>, ανιψιάς του τελευταίου Βυζαντινού Αυτοκράτορα,</a:t>
            </a:r>
            <a:r>
              <a:rPr lang="el-GR" sz="1700" dirty="0"/>
              <a:t> μετά την άλωση της Κωνσταντινούπολης από τους Οθωμανούς, εμφανίζεται ως </a:t>
            </a:r>
            <a:r>
              <a:rPr lang="el-GR" sz="1700" u="sng" dirty="0"/>
              <a:t>διάδοχος του ρωμαϊκού θρόνου μέσω του γάμου του και της συνέχειας της παράδοσης της ορθοδοξίας</a:t>
            </a:r>
            <a:r>
              <a:rPr lang="el-GR" sz="1700" dirty="0"/>
              <a:t>. </a:t>
            </a:r>
          </a:p>
          <a:p>
            <a:endParaRPr lang="en-US" sz="1700" dirty="0"/>
          </a:p>
        </p:txBody>
      </p:sp>
      <p:pic>
        <p:nvPicPr>
          <p:cNvPr id="4" name="Picture 2" descr="C:\Users\ATHINA\Desktop\1000_Ivan_III.jpg">
            <a:extLst>
              <a:ext uri="{FF2B5EF4-FFF2-40B4-BE49-F238E27FC236}">
                <a16:creationId xmlns:a16="http://schemas.microsoft.com/office/drawing/2014/main" id="{EF0B8213-6509-8045-B6E9-6B403559DAA5}"/>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575" r="9124" b="3"/>
          <a:stretch/>
        </p:blipFill>
        <p:spPr bwMode="auto">
          <a:xfrm>
            <a:off x="6086475" y="-12515"/>
            <a:ext cx="3057525" cy="6418631"/>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10">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9143998" cy="461774"/>
          </a:xfrm>
          <a:prstGeom prst="rect">
            <a:avLst/>
          </a:prstGeom>
          <a:gradFill>
            <a:gsLst>
              <a:gs pos="0">
                <a:srgbClr val="000000"/>
              </a:gs>
              <a:gs pos="7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2">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5" y="6406115"/>
            <a:ext cx="3057523" cy="464399"/>
          </a:xfrm>
          <a:prstGeom prst="rect">
            <a:avLst/>
          </a:prstGeom>
          <a:gradFill>
            <a:gsLst>
              <a:gs pos="19000">
                <a:srgbClr val="000000">
                  <a:alpha val="46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6808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95BD-55B5-C542-B113-B0908A55C189}"/>
              </a:ext>
            </a:extLst>
          </p:cNvPr>
          <p:cNvSpPr>
            <a:spLocks noGrp="1"/>
          </p:cNvSpPr>
          <p:nvPr>
            <p:ph type="title"/>
          </p:nvPr>
        </p:nvSpPr>
        <p:spPr>
          <a:xfrm>
            <a:off x="4813299" y="490537"/>
            <a:ext cx="3968748" cy="1628775"/>
          </a:xfrm>
        </p:spPr>
        <p:txBody>
          <a:bodyPr anchor="b">
            <a:normAutofit/>
          </a:bodyPr>
          <a:lstStyle/>
          <a:p>
            <a:endParaRPr lang="en-GR" sz="3500"/>
          </a:p>
        </p:txBody>
      </p:sp>
      <p:pic>
        <p:nvPicPr>
          <p:cNvPr id="6" name="Picture 5" descr="Logo&#10;&#10;Description automatically generated">
            <a:extLst>
              <a:ext uri="{FF2B5EF4-FFF2-40B4-BE49-F238E27FC236}">
                <a16:creationId xmlns:a16="http://schemas.microsoft.com/office/drawing/2014/main" id="{C5439066-F889-A84E-ACD3-8CFD7604881F}"/>
              </a:ext>
            </a:extLst>
          </p:cNvPr>
          <p:cNvPicPr>
            <a:picLocks noChangeAspect="1"/>
          </p:cNvPicPr>
          <p:nvPr/>
        </p:nvPicPr>
        <p:blipFill rotWithShape="1">
          <a:blip r:embed="rId2">
            <a:extLst>
              <a:ext uri="{28A0092B-C50C-407E-A947-70E740481C1C}">
                <a14:useLocalDpi xmlns:a14="http://schemas.microsoft.com/office/drawing/2010/main" val="0"/>
              </a:ext>
            </a:extLst>
          </a:blip>
          <a:srcRect l="16276" r="17043" b="2"/>
          <a:stretch/>
        </p:blipFill>
        <p:spPr>
          <a:xfrm>
            <a:off x="1" y="1587"/>
            <a:ext cx="4571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6CA2DF7F-A7B1-8B47-954C-F1C061CD085C}"/>
              </a:ext>
            </a:extLst>
          </p:cNvPr>
          <p:cNvSpPr>
            <a:spLocks noGrp="1"/>
          </p:cNvSpPr>
          <p:nvPr>
            <p:ph idx="1"/>
          </p:nvPr>
        </p:nvSpPr>
        <p:spPr>
          <a:xfrm>
            <a:off x="4813300" y="2614612"/>
            <a:ext cx="3968747" cy="3752849"/>
          </a:xfrm>
        </p:spPr>
        <p:txBody>
          <a:bodyPr>
            <a:normAutofit/>
          </a:bodyPr>
          <a:lstStyle/>
          <a:p>
            <a:r>
              <a:rPr lang="en-US" sz="1600" dirty="0"/>
              <a:t>O </a:t>
            </a:r>
            <a:r>
              <a:rPr lang="el-GR" sz="1600" dirty="0"/>
              <a:t>τίτλος του Καίσαρα (</a:t>
            </a:r>
            <a:r>
              <a:rPr lang="fr-FR" sz="1600" i="1" dirty="0"/>
              <a:t>C</a:t>
            </a:r>
            <a:r>
              <a:rPr lang="el-GR" sz="1600" i="1" dirty="0" err="1"/>
              <a:t>aesar</a:t>
            </a:r>
            <a:r>
              <a:rPr lang="el-GR" sz="1600" dirty="0"/>
              <a:t>), κατά το υπόδειγμα των Βυζαντινών Αυτοκρατόρων, με τη </a:t>
            </a:r>
            <a:r>
              <a:rPr lang="el-GR" sz="1600" dirty="0">
                <a:hlinkClick r:id="rId3" tooltip="Ρωσικά"/>
              </a:rPr>
              <a:t>ρωσική</a:t>
            </a:r>
            <a:r>
              <a:rPr lang="el-GR" sz="1600" dirty="0"/>
              <a:t> γλωσσική παραφθορά έγινε "</a:t>
            </a:r>
            <a:r>
              <a:rPr lang="el-GR" sz="1600" dirty="0" err="1"/>
              <a:t>Tσάρος</a:t>
            </a:r>
            <a:r>
              <a:rPr lang="el-GR" sz="1600" dirty="0"/>
              <a:t>". </a:t>
            </a:r>
          </a:p>
          <a:p>
            <a:r>
              <a:rPr lang="el-GR" sz="1600" dirty="0"/>
              <a:t>Η Μόσχα υιοθετεί τον τίτλο “Τρίτη Ρώμη”, ως συνεχίστρια της ορθόδοξης χριστιανικής παράδοσης της βυζαντινής αυτοκρατορίας και επιλέγει ως σύμβολο το δικέφαλο αετό των βυζαντινών αυτοκρατόρων.</a:t>
            </a:r>
            <a:endParaRPr lang="en-US" sz="1600" dirty="0"/>
          </a:p>
          <a:p>
            <a:endParaRPr lang="en-GR" sz="1600" dirty="0"/>
          </a:p>
        </p:txBody>
      </p:sp>
    </p:spTree>
    <p:extLst>
      <p:ext uri="{BB962C8B-B14F-4D97-AF65-F5344CB8AC3E}">
        <p14:creationId xmlns:p14="http://schemas.microsoft.com/office/powerpoint/2010/main" val="77929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b="1" dirty="0"/>
              <a:t>Ανατολική Ρωμαϊκή Αυτοκρατορία</a:t>
            </a:r>
            <a:r>
              <a:rPr lang="en-US" dirty="0">
                <a:effectLst/>
              </a:rPr>
              <a:t> </a:t>
            </a:r>
            <a:endParaRPr lang="en-US" dirty="0"/>
          </a:p>
        </p:txBody>
      </p:sp>
      <p:sp>
        <p:nvSpPr>
          <p:cNvPr id="3" name="Content Placeholder 2"/>
          <p:cNvSpPr>
            <a:spLocks noGrp="1"/>
          </p:cNvSpPr>
          <p:nvPr>
            <p:ph idx="1"/>
          </p:nvPr>
        </p:nvSpPr>
        <p:spPr>
          <a:xfrm>
            <a:off x="457200" y="1600200"/>
            <a:ext cx="4114800" cy="4525963"/>
          </a:xfrm>
        </p:spPr>
        <p:txBody>
          <a:bodyPr>
            <a:normAutofit lnSpcReduction="10000"/>
          </a:bodyPr>
          <a:lstStyle/>
          <a:p>
            <a:r>
              <a:rPr lang="el-GR" dirty="0"/>
              <a:t>Το Βυζάντιο αποτελεί τον μόνον </a:t>
            </a:r>
            <a:r>
              <a:rPr lang="el-GR" dirty="0">
                <a:solidFill>
                  <a:srgbClr val="FF0000"/>
                </a:solidFill>
              </a:rPr>
              <a:t>φυσικό συνεχιστή της ρωμαϊκής αυτοκρατορίας</a:t>
            </a:r>
            <a:r>
              <a:rPr lang="el-GR" dirty="0"/>
              <a:t>,</a:t>
            </a:r>
          </a:p>
          <a:p>
            <a:r>
              <a:rPr lang="el-GR" dirty="0"/>
              <a:t> Αδιάλειπτη συνέχεια θεσμών, δικαίου και ιστορικής συνείδησης.</a:t>
            </a:r>
          </a:p>
          <a:p>
            <a:endParaRPr lang="en-US" dirty="0"/>
          </a:p>
        </p:txBody>
      </p:sp>
      <p:pic>
        <p:nvPicPr>
          <p:cNvPr id="5" name="Picture 4">
            <a:extLst>
              <a:ext uri="{FF2B5EF4-FFF2-40B4-BE49-F238E27FC236}">
                <a16:creationId xmlns:a16="http://schemas.microsoft.com/office/drawing/2014/main" id="{A9B5AA6A-57BD-F643-A208-CE9942EC50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2283373"/>
            <a:ext cx="4393324" cy="2031912"/>
          </a:xfrm>
          <a:prstGeom prst="rect">
            <a:avLst/>
          </a:prstGeom>
        </p:spPr>
      </p:pic>
    </p:spTree>
    <p:extLst>
      <p:ext uri="{BB962C8B-B14F-4D97-AF65-F5344CB8AC3E}">
        <p14:creationId xmlns:p14="http://schemas.microsoft.com/office/powerpoint/2010/main" val="6197519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pic>
        <p:nvPicPr>
          <p:cNvPr id="21506" name="Picture 2" descr="C:\Users\ATHINA\Desktop\Russian+Expansion+1480+Ivan+III+(Ivan+the+Great)+defeated+the+Mongo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6" y="-731838"/>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778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pPr>
              <a:lnSpc>
                <a:spcPct val="90000"/>
              </a:lnSpc>
            </a:pPr>
            <a:r>
              <a:rPr lang="el-GR" sz="4100"/>
              <a:t>Ο Ναπολέων, πρώτος Ύπατος</a:t>
            </a:r>
            <a:r>
              <a:rPr lang="en-US" sz="4100">
                <a:effectLst/>
              </a:rPr>
              <a:t> </a:t>
            </a:r>
            <a:endParaRPr lang="en-US" sz="4100"/>
          </a:p>
        </p:txBody>
      </p:sp>
      <p:sp>
        <p:nvSpPr>
          <p:cNvPr id="3" name="Content Placeholder 2"/>
          <p:cNvSpPr>
            <a:spLocks noGrp="1"/>
          </p:cNvSpPr>
          <p:nvPr>
            <p:ph idx="1"/>
          </p:nvPr>
        </p:nvSpPr>
        <p:spPr>
          <a:xfrm>
            <a:off x="3724073" y="2438400"/>
            <a:ext cx="4939867" cy="3785419"/>
          </a:xfrm>
        </p:spPr>
        <p:txBody>
          <a:bodyPr>
            <a:normAutofit/>
          </a:bodyPr>
          <a:lstStyle/>
          <a:p>
            <a:pPr>
              <a:lnSpc>
                <a:spcPct val="90000"/>
              </a:lnSpc>
            </a:pPr>
            <a:r>
              <a:rPr lang="el-GR" sz="1700" dirty="0"/>
              <a:t>Στις αρχές του 19</a:t>
            </a:r>
            <a:r>
              <a:rPr lang="el-GR" sz="1700" baseline="30000" dirty="0"/>
              <a:t>ου</a:t>
            </a:r>
            <a:r>
              <a:rPr lang="el-GR" sz="1700" dirty="0"/>
              <a:t> αιώνα, ο Ναπολέων θα επικρατήσει εφ’ όλης της Ευρώπης. </a:t>
            </a:r>
            <a:endParaRPr lang="en-US" sz="1700" dirty="0"/>
          </a:p>
          <a:p>
            <a:pPr>
              <a:lnSpc>
                <a:spcPct val="90000"/>
              </a:lnSpc>
            </a:pPr>
            <a:r>
              <a:rPr lang="el-GR" sz="1700" dirty="0"/>
              <a:t>Υιοθετεί και εκείνος τα ρωμαϊκά αυτοκρατορικά πρότυπα, ανακηρυσσόμενος Ύπατος (</a:t>
            </a:r>
            <a:r>
              <a:rPr lang="el-GR" sz="1700" i="1" dirty="0" err="1"/>
              <a:t>premier</a:t>
            </a:r>
            <a:r>
              <a:rPr lang="el-GR" sz="1700" i="1" dirty="0"/>
              <a:t> </a:t>
            </a:r>
            <a:r>
              <a:rPr lang="el-GR" sz="1700" i="1" dirty="0" err="1"/>
              <a:t>Consul</a:t>
            </a:r>
            <a:r>
              <a:rPr lang="el-GR" sz="1700" i="1" dirty="0"/>
              <a:t> </a:t>
            </a:r>
            <a:r>
              <a:rPr lang="fr-FR" sz="1700" i="1" dirty="0"/>
              <a:t>de la R</a:t>
            </a:r>
            <a:r>
              <a:rPr lang="el-GR" sz="1700" i="1" dirty="0" err="1"/>
              <a:t>é</a:t>
            </a:r>
            <a:r>
              <a:rPr lang="fr-FR" sz="1700" i="1" dirty="0"/>
              <a:t>publique</a:t>
            </a:r>
            <a:r>
              <a:rPr lang="el-GR" sz="1700" dirty="0"/>
              <a:t>) και χρησιμοποιεί την ορολογία δημοσίου δικαίου της Ρώμης για τα αξιώματα και όργανα της γαλλικής πολιτείας.</a:t>
            </a:r>
            <a:endParaRPr lang="en-US" sz="1700" dirty="0"/>
          </a:p>
          <a:p>
            <a:pPr>
              <a:lnSpc>
                <a:spcPct val="90000"/>
              </a:lnSpc>
            </a:pPr>
            <a:r>
              <a:rPr lang="el-GR" sz="1700" dirty="0"/>
              <a:t> Στέφεται Αυτοκράτορας (</a:t>
            </a:r>
            <a:r>
              <a:rPr lang="fr-FR" sz="1700" i="1" dirty="0"/>
              <a:t>Empereur</a:t>
            </a:r>
            <a:r>
              <a:rPr lang="el-GR" sz="1700" dirty="0"/>
              <a:t>) των Γάλλων το 1804 στην Παναγία των Παρισίων, αφενός </a:t>
            </a:r>
            <a:r>
              <a:rPr lang="el-GR" sz="1700" dirty="0">
                <a:solidFill>
                  <a:srgbClr val="FF0000"/>
                </a:solidFill>
              </a:rPr>
              <a:t>φορώντας χρυσό στεφάνι, συμβολικό της ρωμαϊκής αυτοκρατορίας</a:t>
            </a:r>
            <a:endParaRPr lang="el-GR" sz="1700" dirty="0"/>
          </a:p>
          <a:p>
            <a:pPr>
              <a:lnSpc>
                <a:spcPct val="90000"/>
              </a:lnSpc>
            </a:pPr>
            <a:r>
              <a:rPr lang="el-GR" sz="1700" dirty="0"/>
              <a:t>Αφετέρου υψώνοντας πάνω από το κεφάλι του αντίγραφο του στέμματος του </a:t>
            </a:r>
            <a:r>
              <a:rPr lang="el-GR" sz="1700" dirty="0" err="1"/>
              <a:t>Καρλομάγνου</a:t>
            </a:r>
            <a:r>
              <a:rPr lang="el-GR" sz="1700" dirty="0"/>
              <a:t> ως συμβολικός διάδοχός του. </a:t>
            </a:r>
            <a:endParaRPr lang="en-US" sz="1700" dirty="0"/>
          </a:p>
          <a:p>
            <a:pPr>
              <a:lnSpc>
                <a:spcPct val="90000"/>
              </a:lnSpc>
            </a:pPr>
            <a:endParaRPr lang="en-US" sz="1700" dirty="0"/>
          </a:p>
        </p:txBody>
      </p:sp>
      <p:pic>
        <p:nvPicPr>
          <p:cNvPr id="5" name="Picture 4">
            <a:extLst>
              <a:ext uri="{FF2B5EF4-FFF2-40B4-BE49-F238E27FC236}">
                <a16:creationId xmlns:a16="http://schemas.microsoft.com/office/drawing/2014/main" id="{0E7B15E8-37B6-9E49-9439-9C988CF0971C}"/>
              </a:ext>
            </a:extLst>
          </p:cNvPr>
          <p:cNvPicPr>
            <a:picLocks noChangeAspect="1"/>
          </p:cNvPicPr>
          <p:nvPr/>
        </p:nvPicPr>
        <p:blipFill rotWithShape="1">
          <a:blip r:embed="rId2">
            <a:extLst>
              <a:ext uri="{28A0092B-C50C-407E-A947-70E740481C1C}">
                <a14:useLocalDpi xmlns:a14="http://schemas.microsoft.com/office/drawing/2010/main" val="0"/>
              </a:ext>
            </a:extLst>
          </a:blip>
          <a:srcRect l="20478" r="5515"/>
          <a:stretch/>
        </p:blipFill>
        <p:spPr>
          <a:xfrm>
            <a:off x="20" y="10"/>
            <a:ext cx="3476673"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D38B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86311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pic>
        <p:nvPicPr>
          <p:cNvPr id="4098" name="Picture 2" descr="C:\Users\ATHINA\Desktop\Jacques-Louis_David,_The_Coronation_of_Napoleon_edit.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27200" y="-1625071"/>
            <a:ext cx="13572913" cy="8483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4134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0D3C7-B377-E044-AD3C-8D9743CA7FE8}"/>
              </a:ext>
            </a:extLst>
          </p:cNvPr>
          <p:cNvSpPr>
            <a:spLocks noGrp="1"/>
          </p:cNvSpPr>
          <p:nvPr>
            <p:ph type="title"/>
          </p:nvPr>
        </p:nvSpPr>
        <p:spPr/>
        <p:txBody>
          <a:bodyPr>
            <a:normAutofit fontScale="90000"/>
          </a:bodyPr>
          <a:lstStyle/>
          <a:p>
            <a:r>
              <a:rPr lang="el-GR" dirty="0"/>
              <a:t>Το τέλος της Ρωμαϊκής Αυτοκρατορίας στη Δύση</a:t>
            </a:r>
            <a:endParaRPr lang="en-GR" dirty="0"/>
          </a:p>
        </p:txBody>
      </p:sp>
      <p:sp>
        <p:nvSpPr>
          <p:cNvPr id="3" name="Content Placeholder 2">
            <a:extLst>
              <a:ext uri="{FF2B5EF4-FFF2-40B4-BE49-F238E27FC236}">
                <a16:creationId xmlns:a16="http://schemas.microsoft.com/office/drawing/2014/main" id="{93ABCA4D-B8B9-694E-874E-C45444DA4A7D}"/>
              </a:ext>
            </a:extLst>
          </p:cNvPr>
          <p:cNvSpPr>
            <a:spLocks noGrp="1"/>
          </p:cNvSpPr>
          <p:nvPr>
            <p:ph idx="1"/>
          </p:nvPr>
        </p:nvSpPr>
        <p:spPr/>
        <p:txBody>
          <a:bodyPr>
            <a:normAutofit fontScale="85000" lnSpcReduction="10000"/>
          </a:bodyPr>
          <a:lstStyle/>
          <a:p>
            <a:r>
              <a:rPr lang="fr-CA" dirty="0"/>
              <a:t>410 </a:t>
            </a:r>
            <a:r>
              <a:rPr lang="el-GR" dirty="0"/>
              <a:t>μ.Χ.: ο Ηγεμόνας των Βησιγότθων Αλάριχος κατέλαβε και λεηλάτησε την  Ρώμη, σηματοδοτώντας την αρχή της πτώσης του δυτικού ρωμαϊκού κράτους.</a:t>
            </a:r>
          </a:p>
          <a:p>
            <a:r>
              <a:rPr lang="el-GR" dirty="0"/>
              <a:t>476 μ.Χ.: ο τελευταίος «αυτοκράτορας» </a:t>
            </a:r>
            <a:r>
              <a:rPr lang="en-GB" dirty="0"/>
              <a:t>Romulus Augustulus </a:t>
            </a:r>
            <a:r>
              <a:rPr lang="el-GR" dirty="0"/>
              <a:t>ανατρέπεται από τον </a:t>
            </a:r>
            <a:r>
              <a:rPr lang="el-GR" dirty="0" err="1"/>
              <a:t>Οδόακρο</a:t>
            </a:r>
            <a:r>
              <a:rPr lang="el-GR" dirty="0"/>
              <a:t>.</a:t>
            </a:r>
          </a:p>
          <a:p>
            <a:r>
              <a:rPr lang="el-GR" dirty="0"/>
              <a:t>Έναρξη του Δυτικού Μεσαίωνα.</a:t>
            </a:r>
          </a:p>
          <a:p>
            <a:r>
              <a:rPr lang="el-GR" dirty="0"/>
              <a:t>Η Ιταλία περνά στα χέρια των </a:t>
            </a:r>
            <a:r>
              <a:rPr lang="el-GR" dirty="0" err="1"/>
              <a:t>Οστρογότθων</a:t>
            </a:r>
            <a:r>
              <a:rPr lang="el-GR" dirty="0"/>
              <a:t> και μετά των Λομβαρδών. </a:t>
            </a:r>
          </a:p>
          <a:p>
            <a:r>
              <a:rPr lang="el-GR" dirty="0"/>
              <a:t>Οι νέοι ηγέτες, θαυμαστές της ρωμαϊκής νομικής παράδοσης, θα διατηρήσουν κάποιους θεσμούς του Ρωμαϊκού Δικαίου.</a:t>
            </a:r>
          </a:p>
          <a:p>
            <a:endParaRPr lang="en-GR" dirty="0"/>
          </a:p>
        </p:txBody>
      </p:sp>
    </p:spTree>
    <p:extLst>
      <p:ext uri="{BB962C8B-B14F-4D97-AF65-F5344CB8AC3E}">
        <p14:creationId xmlns:p14="http://schemas.microsoft.com/office/powerpoint/2010/main" val="1704560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Το Ρωμαϊκό Δίκαιο στο δυτικό Μεσαίωνα </a:t>
            </a:r>
            <a:endParaRPr lang="en-US" dirty="0"/>
          </a:p>
        </p:txBody>
      </p:sp>
      <p:sp>
        <p:nvSpPr>
          <p:cNvPr id="3" name="Content Placeholder 2"/>
          <p:cNvSpPr>
            <a:spLocks noGrp="1"/>
          </p:cNvSpPr>
          <p:nvPr>
            <p:ph idx="1"/>
          </p:nvPr>
        </p:nvSpPr>
        <p:spPr>
          <a:xfrm>
            <a:off x="457200" y="1600200"/>
            <a:ext cx="8534400" cy="5257800"/>
          </a:xfrm>
        </p:spPr>
        <p:txBody>
          <a:bodyPr>
            <a:normAutofit fontScale="70000" lnSpcReduction="20000"/>
          </a:bodyPr>
          <a:lstStyle/>
          <a:p>
            <a:r>
              <a:rPr lang="el-GR" dirty="0"/>
              <a:t>Μετά την ανάκτηση της ιταλικής χερσονήσου, ο Ιουστινιανός κατ’ αίτηση του Πάπα </a:t>
            </a:r>
            <a:r>
              <a:rPr lang="el-GR" dirty="0" err="1"/>
              <a:t>Βιγιλίου</a:t>
            </a:r>
            <a:r>
              <a:rPr lang="el-GR" dirty="0"/>
              <a:t> εκδίδει το 544 μ.Χ. την </a:t>
            </a:r>
            <a:r>
              <a:rPr lang="el-GR" i="1" dirty="0" err="1">
                <a:solidFill>
                  <a:srgbClr val="FF0000"/>
                </a:solidFill>
              </a:rPr>
              <a:t>Pragmatica</a:t>
            </a:r>
            <a:r>
              <a:rPr lang="el-GR" i="1" dirty="0">
                <a:solidFill>
                  <a:srgbClr val="FF0000"/>
                </a:solidFill>
              </a:rPr>
              <a:t> </a:t>
            </a:r>
            <a:r>
              <a:rPr lang="el-GR" i="1" dirty="0" err="1">
                <a:solidFill>
                  <a:srgbClr val="FF0000"/>
                </a:solidFill>
              </a:rPr>
              <a:t>sanctio</a:t>
            </a:r>
            <a:r>
              <a:rPr lang="el-GR" i="1" dirty="0">
                <a:solidFill>
                  <a:srgbClr val="FF0000"/>
                </a:solidFill>
              </a:rPr>
              <a:t> pro </a:t>
            </a:r>
            <a:r>
              <a:rPr lang="el-GR" i="1" dirty="0" err="1">
                <a:solidFill>
                  <a:srgbClr val="FF0000"/>
                </a:solidFill>
              </a:rPr>
              <a:t>petitione</a:t>
            </a:r>
            <a:r>
              <a:rPr lang="el-GR" i="1" dirty="0">
                <a:solidFill>
                  <a:srgbClr val="FF0000"/>
                </a:solidFill>
              </a:rPr>
              <a:t> </a:t>
            </a:r>
            <a:r>
              <a:rPr lang="el-GR" i="1" dirty="0" err="1">
                <a:solidFill>
                  <a:srgbClr val="FF0000"/>
                </a:solidFill>
              </a:rPr>
              <a:t>Vigilii</a:t>
            </a:r>
            <a:r>
              <a:rPr lang="el-GR" dirty="0">
                <a:solidFill>
                  <a:srgbClr val="FF0000"/>
                </a:solidFill>
              </a:rPr>
              <a:t>, </a:t>
            </a:r>
            <a:r>
              <a:rPr lang="el-GR" dirty="0"/>
              <a:t>με την οποία καθιστά την κωδικοποίηση του δικαίου εφαρμοστέο δίκαιο στις ιταλικές κτήσεις. </a:t>
            </a:r>
            <a:endParaRPr lang="en-US" dirty="0"/>
          </a:p>
          <a:p>
            <a:r>
              <a:rPr lang="el-GR" dirty="0"/>
              <a:t>Αν και πολλές από τις κτήσεις αυτές θα είναι βραχύβιες, σε όσες περιοχές παρέμειναν υπό Βυζαντινή κυριαρχία </a:t>
            </a:r>
            <a:r>
              <a:rPr lang="el-GR" u="sng" dirty="0"/>
              <a:t>το ιουστινιάνειο και βυζαντινό δίκαιο θα συνεχίσει να εφαρμόζεται</a:t>
            </a:r>
            <a:r>
              <a:rPr lang="el-GR" dirty="0"/>
              <a:t> </a:t>
            </a:r>
            <a:r>
              <a:rPr lang="el-GR" dirty="0">
                <a:solidFill>
                  <a:srgbClr val="FF0000"/>
                </a:solidFill>
              </a:rPr>
              <a:t>έως την κατάκτηση της Ραβέννας από τους Λομβαρδούς τον 8</a:t>
            </a:r>
            <a:r>
              <a:rPr lang="el-GR" baseline="30000" dirty="0">
                <a:solidFill>
                  <a:srgbClr val="FF0000"/>
                </a:solidFill>
              </a:rPr>
              <a:t>ο</a:t>
            </a:r>
            <a:r>
              <a:rPr lang="el-GR" dirty="0">
                <a:solidFill>
                  <a:srgbClr val="FF0000"/>
                </a:solidFill>
              </a:rPr>
              <a:t> αιώνα και του Ιταλικού νότου στα μέσα του 11</a:t>
            </a:r>
            <a:r>
              <a:rPr lang="el-GR" baseline="30000" dirty="0">
                <a:solidFill>
                  <a:srgbClr val="FF0000"/>
                </a:solidFill>
              </a:rPr>
              <a:t>ου</a:t>
            </a:r>
            <a:r>
              <a:rPr lang="el-GR" dirty="0">
                <a:solidFill>
                  <a:srgbClr val="FF0000"/>
                </a:solidFill>
              </a:rPr>
              <a:t> αιώνα από τους Νορμανδούς</a:t>
            </a:r>
            <a:r>
              <a:rPr lang="el-GR" dirty="0"/>
              <a:t>. </a:t>
            </a:r>
            <a:endParaRPr lang="en-US" dirty="0"/>
          </a:p>
          <a:p>
            <a:r>
              <a:rPr lang="el-GR" dirty="0"/>
              <a:t>Βυζαντινές συλλογές, όπως η Εκλογή των Ισαύρων, το Πρόχειρον Νόμων και η Εισαγωγή των Μακεδόνων θα αποτελέσουν τη βάση </a:t>
            </a:r>
            <a:r>
              <a:rPr lang="el-GR" dirty="0">
                <a:solidFill>
                  <a:srgbClr val="FF0000"/>
                </a:solidFill>
              </a:rPr>
              <a:t>τοπικών κωδικοποιήσεων του </a:t>
            </a:r>
            <a:r>
              <a:rPr lang="el-GR" dirty="0"/>
              <a:t>10</a:t>
            </a:r>
            <a:r>
              <a:rPr lang="el-GR" baseline="30000" dirty="0"/>
              <a:t>ου</a:t>
            </a:r>
            <a:r>
              <a:rPr lang="el-GR" dirty="0"/>
              <a:t> αιώνα, όπως το </a:t>
            </a:r>
            <a:r>
              <a:rPr lang="en-US" i="1" dirty="0" err="1"/>
              <a:t>Prochiron</a:t>
            </a:r>
            <a:r>
              <a:rPr lang="en-US" i="1" dirty="0"/>
              <a:t> </a:t>
            </a:r>
            <a:r>
              <a:rPr lang="en-US" i="1" dirty="0" err="1"/>
              <a:t>Legum</a:t>
            </a:r>
            <a:r>
              <a:rPr lang="el-GR" dirty="0"/>
              <a:t> (ή </a:t>
            </a:r>
            <a:r>
              <a:rPr lang="en-US" i="1" dirty="0" err="1"/>
              <a:t>Prochiron</a:t>
            </a:r>
            <a:r>
              <a:rPr lang="en-US" i="1" dirty="0"/>
              <a:t> </a:t>
            </a:r>
            <a:r>
              <a:rPr lang="en-US" i="1" dirty="0" err="1"/>
              <a:t>Calabriae</a:t>
            </a:r>
            <a:r>
              <a:rPr lang="el-GR" dirty="0"/>
              <a:t>). </a:t>
            </a:r>
            <a:endParaRPr lang="en-US" dirty="0"/>
          </a:p>
          <a:p>
            <a:r>
              <a:rPr lang="el-GR" dirty="0"/>
              <a:t>Κάθε όμως μελέτη του δικαίου κατά τον πρώιμο Μεσαίωνα χάνεται, ενώ εξαφανίζεται και ο ελληνικό-ρωμαϊκός τρόπος ζωής στις πόλεις που παρακμάζουν. </a:t>
            </a:r>
            <a:endParaRPr lang="en-US" dirty="0"/>
          </a:p>
          <a:p>
            <a:endParaRPr lang="en-US" dirty="0"/>
          </a:p>
        </p:txBody>
      </p:sp>
    </p:spTree>
    <p:extLst>
      <p:ext uri="{BB962C8B-B14F-4D97-AF65-F5344CB8AC3E}">
        <p14:creationId xmlns:p14="http://schemas.microsoft.com/office/powerpoint/2010/main" val="40254006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Content Placeholder 2"/>
          <p:cNvSpPr>
            <a:spLocks noGrp="1"/>
          </p:cNvSpPr>
          <p:nvPr>
            <p:ph idx="1"/>
          </p:nvPr>
        </p:nvSpPr>
        <p:spPr/>
        <p:txBody>
          <a:bodyPr/>
          <a:lstStyle/>
          <a:p>
            <a:endParaRPr lang="el-GR"/>
          </a:p>
        </p:txBody>
      </p:sp>
      <p:pic>
        <p:nvPicPr>
          <p:cNvPr id="22530" name="Picture 2" descr="C:\Users\ATHINA\Desktop\Byzantine-Arab_naval_strugg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2017" y="1067147"/>
            <a:ext cx="13701471" cy="6999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5089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Οι Βαρβαρικοί «κώδικες»</a:t>
            </a:r>
            <a:endParaRPr lang="en-US" dirty="0"/>
          </a:p>
        </p:txBody>
      </p:sp>
      <p:sp>
        <p:nvSpPr>
          <p:cNvPr id="3" name="Content Placeholder 2"/>
          <p:cNvSpPr>
            <a:spLocks noGrp="1"/>
          </p:cNvSpPr>
          <p:nvPr>
            <p:ph idx="1"/>
          </p:nvPr>
        </p:nvSpPr>
        <p:spPr/>
        <p:txBody>
          <a:bodyPr>
            <a:normAutofit fontScale="92500" lnSpcReduction="20000"/>
          </a:bodyPr>
          <a:lstStyle/>
          <a:p>
            <a:r>
              <a:rPr lang="el-GR" dirty="0"/>
              <a:t>Ενδεικτικό της λειτουργικότητας του Ρωμαϊκού Δικαίου είναι το γεγονός ότι θα υιοθετηθεί στην πράξη, όπως και η λατινική γλώσσα, από τα γερμανόφωνα φύλα που θα καταλύσουν την Δυτική Ρωμαϊκή Αυτοκρατορία. </a:t>
            </a:r>
            <a:endParaRPr lang="en-US" dirty="0"/>
          </a:p>
          <a:p>
            <a:r>
              <a:rPr lang="el-GR" dirty="0"/>
              <a:t>Οι Γότθοι, που έχουν εγκατασταθεί μεταξύ ρωμαϊκών πληθυσμών ήδη πριν την κατάρρευση της Δύσης, υιοθετούν πολλά στοιχεία του ρωμαϊκού τρόπου ζωής, περιλαμβανομένου του δικαίου, προς χρήση κυρίως των Ρωμαίων υπηκόων τους</a:t>
            </a:r>
            <a:endParaRPr lang="en-US" dirty="0"/>
          </a:p>
        </p:txBody>
      </p:sp>
    </p:spTree>
    <p:extLst>
      <p:ext uri="{BB962C8B-B14F-4D97-AF65-F5344CB8AC3E}">
        <p14:creationId xmlns:p14="http://schemas.microsoft.com/office/powerpoint/2010/main" val="21099971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7025EFD5-738C-41B9-87FE-0C00E211B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3554" name="Picture 2" descr="C:\Users\ATHINA\Desktop\Alarico_II.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19778" r="6053"/>
          <a:stretch/>
        </p:blipFill>
        <p:spPr bwMode="auto">
          <a:xfrm>
            <a:off x="643713" y="1165109"/>
            <a:ext cx="3196002" cy="4351338"/>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a:noFill/>
          <a:extLst>
            <a:ext uri="{909E8E84-426E-40DD-AFC4-6F175D3DCCD1}">
              <a14:hiddenFill xmlns:a14="http://schemas.microsoft.com/office/drawing/2010/main">
                <a:solidFill>
                  <a:srgbClr val="FFFFFF"/>
                </a:solidFill>
              </a14:hiddenFill>
            </a:ext>
          </a:extLst>
        </p:spPr>
      </p:pic>
      <p:sp>
        <p:nvSpPr>
          <p:cNvPr id="137" name="Arc 136">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5148" y="407987"/>
            <a:ext cx="2240924"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p:cNvSpPr>
            <a:spLocks noGrp="1"/>
          </p:cNvSpPr>
          <p:nvPr>
            <p:ph type="title"/>
          </p:nvPr>
        </p:nvSpPr>
        <p:spPr>
          <a:xfrm>
            <a:off x="4370286" y="444272"/>
            <a:ext cx="4291113" cy="1325563"/>
          </a:xfrm>
        </p:spPr>
        <p:txBody>
          <a:bodyPr>
            <a:normAutofit/>
          </a:bodyPr>
          <a:lstStyle/>
          <a:p>
            <a:pPr>
              <a:lnSpc>
                <a:spcPct val="90000"/>
              </a:lnSpc>
            </a:pPr>
            <a:r>
              <a:rPr lang="en-US" sz="3100" i="1"/>
              <a:t>Lex Romana </a:t>
            </a:r>
            <a:r>
              <a:rPr lang="en-US" sz="3100" i="1" err="1"/>
              <a:t>Visigothorum</a:t>
            </a:r>
            <a:r>
              <a:rPr lang="el-GR" sz="3100"/>
              <a:t> (506 μ.Χ.)</a:t>
            </a:r>
            <a:endParaRPr lang="en-US" sz="3100"/>
          </a:p>
        </p:txBody>
      </p:sp>
      <p:sp>
        <p:nvSpPr>
          <p:cNvPr id="3" name="Content Placeholder 2"/>
          <p:cNvSpPr>
            <a:spLocks noGrp="1"/>
          </p:cNvSpPr>
          <p:nvPr>
            <p:ph idx="1"/>
          </p:nvPr>
        </p:nvSpPr>
        <p:spPr>
          <a:xfrm>
            <a:off x="4370286" y="1904772"/>
            <a:ext cx="4291113" cy="4351338"/>
          </a:xfrm>
        </p:spPr>
        <p:txBody>
          <a:bodyPr>
            <a:normAutofit lnSpcReduction="10000"/>
          </a:bodyPr>
          <a:lstStyle/>
          <a:p>
            <a:pPr lvl="0">
              <a:lnSpc>
                <a:spcPct val="90000"/>
              </a:lnSpc>
            </a:pPr>
            <a:r>
              <a:rPr lang="el-GR" sz="1800" dirty="0"/>
              <a:t>Η </a:t>
            </a:r>
            <a:r>
              <a:rPr lang="en-US" sz="1800" i="1" dirty="0"/>
              <a:t>Lex Romana </a:t>
            </a:r>
            <a:r>
              <a:rPr lang="en-US" sz="1800" i="1" dirty="0" err="1"/>
              <a:t>Visigothorum</a:t>
            </a:r>
            <a:r>
              <a:rPr lang="el-GR" sz="1800" dirty="0"/>
              <a:t> Συνετάγη κατ' εντολή του Αλάριχου ΙΙ (επονομαζόμενη και </a:t>
            </a:r>
            <a:r>
              <a:rPr lang="el-GR" sz="1800" i="1" dirty="0" err="1"/>
              <a:t>Breviarium</a:t>
            </a:r>
            <a:r>
              <a:rPr lang="el-GR" sz="1800" dirty="0"/>
              <a:t> του Αλάριχου). </a:t>
            </a:r>
            <a:endParaRPr lang="en-US" sz="1800" dirty="0"/>
          </a:p>
          <a:p>
            <a:pPr lvl="0">
              <a:lnSpc>
                <a:spcPct val="90000"/>
              </a:lnSpc>
            </a:pPr>
            <a:r>
              <a:rPr lang="el-GR" sz="1800" dirty="0"/>
              <a:t>Αποτελεί μία απλουστευμένη σύνοψη Ρωμαϊκού Δικαίου, βασιζόμενη κυρίως στο </a:t>
            </a:r>
            <a:r>
              <a:rPr lang="el-GR" sz="1800" dirty="0" err="1"/>
              <a:t>Θεοδοσιανό</a:t>
            </a:r>
            <a:r>
              <a:rPr lang="el-GR" sz="1800" dirty="0"/>
              <a:t> Κώδικα, που απευθύνεται στους ρωμαϊκούς πληθυσμούς νοτίως του ποταμού Λίγηρα (βασίλειο των </a:t>
            </a:r>
            <a:r>
              <a:rPr lang="el-GR" sz="1800" dirty="0" err="1"/>
              <a:t>Οστρογότθων</a:t>
            </a:r>
            <a:r>
              <a:rPr lang="el-GR" sz="1800" dirty="0"/>
              <a:t>) και στην ιβηρική χερσόνησο (βασίλειο των Βησιγότθων). </a:t>
            </a:r>
            <a:endParaRPr lang="en-US" sz="1800" dirty="0"/>
          </a:p>
          <a:p>
            <a:pPr lvl="0">
              <a:lnSpc>
                <a:spcPct val="90000"/>
              </a:lnSpc>
            </a:pPr>
            <a:r>
              <a:rPr lang="el-GR" sz="1800" dirty="0"/>
              <a:t>Η συλλογή θα διατηρήσει ζωντανή την παράδοση του Ρωμαϊκού Δικαίου μεταξύ των </a:t>
            </a:r>
            <a:r>
              <a:rPr lang="el-GR" sz="1800" dirty="0" err="1"/>
              <a:t>λατινόφωνων</a:t>
            </a:r>
            <a:r>
              <a:rPr lang="el-GR" sz="1800" dirty="0"/>
              <a:t> πληθυσμών στα νέα βαρβαρικά βασίλεια που δημιουργούνται.</a:t>
            </a:r>
            <a:endParaRPr lang="en-US" sz="1800" dirty="0"/>
          </a:p>
          <a:p>
            <a:pPr>
              <a:lnSpc>
                <a:spcPct val="90000"/>
              </a:lnSpc>
            </a:pPr>
            <a:endParaRPr lang="en-US" sz="1500" dirty="0"/>
          </a:p>
        </p:txBody>
      </p:sp>
    </p:spTree>
    <p:extLst>
      <p:ext uri="{BB962C8B-B14F-4D97-AF65-F5344CB8AC3E}">
        <p14:creationId xmlns:p14="http://schemas.microsoft.com/office/powerpoint/2010/main" val="39100279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Picture 2" descr="C:\Users\ATHINA\Desktop\Reino_de_los_visigodos-en.svg.png"/>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2398182" y="664104"/>
            <a:ext cx="4999562" cy="5129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1131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endParaRPr lang="en-US" dirty="0"/>
          </a:p>
        </p:txBody>
      </p:sp>
      <p:sp>
        <p:nvSpPr>
          <p:cNvPr id="3" name="Content Placeholder 2"/>
          <p:cNvSpPr>
            <a:spLocks noGrp="1"/>
          </p:cNvSpPr>
          <p:nvPr>
            <p:ph idx="1"/>
          </p:nvPr>
        </p:nvSpPr>
        <p:spPr>
          <a:xfrm>
            <a:off x="3724073" y="2438400"/>
            <a:ext cx="4939867" cy="3785419"/>
          </a:xfrm>
        </p:spPr>
        <p:txBody>
          <a:bodyPr>
            <a:normAutofit/>
          </a:bodyPr>
          <a:lstStyle/>
          <a:p>
            <a:pPr lvl="0"/>
            <a:r>
              <a:rPr lang="el-GR" sz="1700" dirty="0"/>
              <a:t>Η </a:t>
            </a:r>
            <a:r>
              <a:rPr lang="en-US" sz="1700" i="1" dirty="0">
                <a:solidFill>
                  <a:srgbClr val="FF0000"/>
                </a:solidFill>
              </a:rPr>
              <a:t>lex Romana </a:t>
            </a:r>
            <a:r>
              <a:rPr lang="en-US" sz="1700" i="1" dirty="0" err="1">
                <a:solidFill>
                  <a:srgbClr val="FF0000"/>
                </a:solidFill>
              </a:rPr>
              <a:t>Burgundiorum</a:t>
            </a:r>
            <a:r>
              <a:rPr lang="en-US" sz="1700" i="1" dirty="0">
                <a:solidFill>
                  <a:srgbClr val="FF0000"/>
                </a:solidFill>
              </a:rPr>
              <a:t> </a:t>
            </a:r>
            <a:r>
              <a:rPr lang="el-GR" sz="1700" dirty="0"/>
              <a:t>(αρχών 6</a:t>
            </a:r>
            <a:r>
              <a:rPr lang="el-GR" sz="1700" baseline="30000" dirty="0"/>
              <a:t>ου</a:t>
            </a:r>
            <a:r>
              <a:rPr lang="el-GR" sz="1700" dirty="0"/>
              <a:t> αιώνα), που αποτελεί σύνοψη διατάξεων, απευθύνεται στους Ρωμαίους που κατοικούν στην περιοχή της σημερινής ευρύτερης περιοχής της Βουργουνδίας. </a:t>
            </a:r>
            <a:endParaRPr lang="en-US" sz="1700" dirty="0"/>
          </a:p>
          <a:p>
            <a:pPr lvl="0"/>
            <a:r>
              <a:rPr lang="el-GR" sz="1700" dirty="0"/>
              <a:t>Το </a:t>
            </a:r>
            <a:r>
              <a:rPr lang="el-GR" sz="1700" i="1" dirty="0" err="1">
                <a:solidFill>
                  <a:srgbClr val="FF0000"/>
                </a:solidFill>
              </a:rPr>
              <a:t>Edictum</a:t>
            </a:r>
            <a:r>
              <a:rPr lang="el-GR" sz="1700" i="1" dirty="0">
                <a:solidFill>
                  <a:srgbClr val="FF0000"/>
                </a:solidFill>
              </a:rPr>
              <a:t> </a:t>
            </a:r>
            <a:r>
              <a:rPr lang="el-GR" sz="1700" i="1" dirty="0" err="1">
                <a:solidFill>
                  <a:srgbClr val="FF0000"/>
                </a:solidFill>
              </a:rPr>
              <a:t>Theodorici</a:t>
            </a:r>
            <a:r>
              <a:rPr lang="el-GR" sz="1700" dirty="0"/>
              <a:t>, απευθύνεται σε Ρωμαίους και γερμανικής καταγωγής υπηκόους του </a:t>
            </a:r>
            <a:r>
              <a:rPr lang="el-GR" sz="1700" dirty="0" err="1"/>
              <a:t>Οστρογότθου</a:t>
            </a:r>
            <a:r>
              <a:rPr lang="el-GR" sz="1700" dirty="0"/>
              <a:t> </a:t>
            </a:r>
            <a:r>
              <a:rPr lang="el-GR" sz="1700" dirty="0" err="1"/>
              <a:t>Θεοδώριχου</a:t>
            </a:r>
            <a:r>
              <a:rPr lang="el-GR" sz="1700" dirty="0"/>
              <a:t>. </a:t>
            </a:r>
            <a:endParaRPr lang="en-US" sz="1700" dirty="0"/>
          </a:p>
        </p:txBody>
      </p:sp>
      <p:pic>
        <p:nvPicPr>
          <p:cNvPr id="24578" name="Picture 2" descr="C:\Users\ATHINA\Desktop\220px-Teodorico_re_dei_Goti_(493-526).png"/>
          <p:cNvPicPr>
            <a:picLocks noChangeAspect="1" noChangeArrowheads="1"/>
          </p:cNvPicPr>
          <p:nvPr/>
        </p:nvPicPr>
        <p:blipFill rotWithShape="1">
          <a:blip r:embed="rId2">
            <a:extLst>
              <a:ext uri="{28A0092B-C50C-407E-A947-70E740481C1C}">
                <a14:useLocalDpi xmlns:a14="http://schemas.microsoft.com/office/drawing/2010/main" val="0"/>
              </a:ext>
            </a:extLst>
          </a:blip>
          <a:srcRect l="24352" r="24954" b="1"/>
          <a:stretch/>
        </p:blipFill>
        <p:spPr bwMode="auto">
          <a:xfrm>
            <a:off x="20" y="10"/>
            <a:ext cx="3476673"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D0CE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2069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35">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3E406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D18F847-D021-2F43-97CD-69F9CDDBD22B}"/>
              </a:ext>
            </a:extLst>
          </p:cNvPr>
          <p:cNvSpPr>
            <a:spLocks noGrp="1"/>
          </p:cNvSpPr>
          <p:nvPr>
            <p:ph type="title"/>
          </p:nvPr>
        </p:nvSpPr>
        <p:spPr>
          <a:xfrm>
            <a:off x="393192" y="4767072"/>
            <a:ext cx="4945641" cy="1625210"/>
          </a:xfrm>
        </p:spPr>
        <p:txBody>
          <a:bodyPr>
            <a:normAutofit/>
          </a:bodyPr>
          <a:lstStyle/>
          <a:p>
            <a:r>
              <a:rPr lang="el-GR" dirty="0">
                <a:solidFill>
                  <a:srgbClr val="FFFFFF"/>
                </a:solidFill>
              </a:rPr>
              <a:t>«Βασιλεύς Ρωμαίων»</a:t>
            </a:r>
            <a:endParaRPr lang="en-GR" dirty="0">
              <a:solidFill>
                <a:srgbClr val="FFFFFF"/>
              </a:solidFill>
            </a:endParaRPr>
          </a:p>
        </p:txBody>
      </p:sp>
      <p:pic>
        <p:nvPicPr>
          <p:cNvPr id="9" name="Picture 8" descr="A picture containing text, old&#10;&#10;Description automatically generated">
            <a:extLst>
              <a:ext uri="{FF2B5EF4-FFF2-40B4-BE49-F238E27FC236}">
                <a16:creationId xmlns:a16="http://schemas.microsoft.com/office/drawing/2014/main" id="{DF2FA7D2-5BC8-994B-AAF8-54172601B72A}"/>
              </a:ext>
            </a:extLst>
          </p:cNvPr>
          <p:cNvPicPr>
            <a:picLocks noChangeAspect="1"/>
          </p:cNvPicPr>
          <p:nvPr/>
        </p:nvPicPr>
        <p:blipFill rotWithShape="1">
          <a:blip r:embed="rId2">
            <a:extLst>
              <a:ext uri="{28A0092B-C50C-407E-A947-70E740481C1C}">
                <a14:useLocalDpi xmlns:a14="http://schemas.microsoft.com/office/drawing/2010/main" val="0"/>
              </a:ext>
            </a:extLst>
          </a:blip>
          <a:srcRect t="2584" r="-2" b="11203"/>
          <a:stretch/>
        </p:blipFill>
        <p:spPr>
          <a:xfrm>
            <a:off x="245660" y="321733"/>
            <a:ext cx="5293729" cy="4107392"/>
          </a:xfrm>
          <a:prstGeom prst="rect">
            <a:avLst/>
          </a:prstGeom>
          <a:ln>
            <a:solidFill>
              <a:schemeClr val="accent1"/>
            </a:solidFill>
          </a:ln>
        </p:spPr>
      </p:pic>
      <p:sp>
        <p:nvSpPr>
          <p:cNvPr id="46" name="Rectangle 37">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000BC50-6BAD-2042-832C-25682FEA0908}"/>
              </a:ext>
            </a:extLst>
          </p:cNvPr>
          <p:cNvSpPr>
            <a:spLocks noGrp="1"/>
          </p:cNvSpPr>
          <p:nvPr>
            <p:ph idx="1"/>
          </p:nvPr>
        </p:nvSpPr>
        <p:spPr>
          <a:xfrm>
            <a:off x="6021989" y="917725"/>
            <a:ext cx="2568554" cy="4852362"/>
          </a:xfrm>
        </p:spPr>
        <p:txBody>
          <a:bodyPr anchor="ctr">
            <a:normAutofit/>
          </a:bodyPr>
          <a:lstStyle/>
          <a:p>
            <a:pPr>
              <a:lnSpc>
                <a:spcPct val="90000"/>
              </a:lnSpc>
            </a:pPr>
            <a:r>
              <a:rPr lang="el-GR" sz="1200" dirty="0">
                <a:solidFill>
                  <a:srgbClr val="FFFFFF"/>
                </a:solidFill>
              </a:rPr>
              <a:t>Ο τίτλος των Αυτοκρατόρων του Βυζαντίου είναι “Βασιλεύς Ρωμαίων”</a:t>
            </a:r>
          </a:p>
          <a:p>
            <a:pPr>
              <a:lnSpc>
                <a:spcPct val="90000"/>
              </a:lnSpc>
            </a:pPr>
            <a:r>
              <a:rPr lang="el-GR" sz="1200" dirty="0">
                <a:solidFill>
                  <a:srgbClr val="FFFFFF"/>
                </a:solidFill>
              </a:rPr>
              <a:t> Η Κωνσταντινούπολη αποτελεί τη Νέα Ρώμη</a:t>
            </a:r>
          </a:p>
          <a:p>
            <a:pPr>
              <a:lnSpc>
                <a:spcPct val="90000"/>
              </a:lnSpc>
            </a:pPr>
            <a:r>
              <a:rPr lang="el-GR" sz="1200" dirty="0">
                <a:solidFill>
                  <a:srgbClr val="FFFFFF"/>
                </a:solidFill>
              </a:rPr>
              <a:t> Οι πολίτες της είναι Ρωμαίοι πολίτες (όρος </a:t>
            </a:r>
            <a:r>
              <a:rPr lang="el-GR" sz="1200" i="1" dirty="0">
                <a:solidFill>
                  <a:srgbClr val="FFFFFF"/>
                </a:solidFill>
              </a:rPr>
              <a:t>Ρωμιός</a:t>
            </a:r>
            <a:r>
              <a:rPr lang="el-GR" sz="1200" dirty="0">
                <a:solidFill>
                  <a:srgbClr val="FFFFFF"/>
                </a:solidFill>
              </a:rPr>
              <a:t> = γνήσιος εκπρόσωπος του ελληνισμού). </a:t>
            </a:r>
          </a:p>
          <a:p>
            <a:pPr>
              <a:lnSpc>
                <a:spcPct val="90000"/>
              </a:lnSpc>
            </a:pPr>
            <a:r>
              <a:rPr lang="el-GR" sz="1200" dirty="0">
                <a:solidFill>
                  <a:srgbClr val="FFFFFF"/>
                </a:solidFill>
              </a:rPr>
              <a:t>Μετά την Άλωση: η διοχέτευση των βιβλιοθηκών και </a:t>
            </a:r>
            <a:r>
              <a:rPr lang="el-GR" sz="1200" dirty="0" err="1">
                <a:solidFill>
                  <a:srgbClr val="FFFFFF"/>
                </a:solidFill>
              </a:rPr>
              <a:t>χειρογράφων</a:t>
            </a:r>
            <a:r>
              <a:rPr lang="el-GR" sz="1200" dirty="0">
                <a:solidFill>
                  <a:srgbClr val="FFFFFF"/>
                </a:solidFill>
              </a:rPr>
              <a:t> των βυζαντινών διανοούμενων που καταφεύγουν στη Δύση, θα τροφοδοτήσει το κίνημα της Αναγέννησης, τόσο στο πεδίο των ανθρωπιστικών σπουδών όσο και σε αυτό του δικαίου, με τη διάδοση άγνωστων έως τότε ελληνικών κειμένων. </a:t>
            </a:r>
          </a:p>
          <a:p>
            <a:pPr>
              <a:lnSpc>
                <a:spcPct val="90000"/>
              </a:lnSpc>
            </a:pPr>
            <a:r>
              <a:rPr lang="el-GR" sz="1200" dirty="0">
                <a:solidFill>
                  <a:srgbClr val="FFFFFF"/>
                </a:solidFill>
              </a:rPr>
              <a:t>Αυτά θα επιτρέψουν αργότερα την ανασύσταση του ιστορικού πλαισίου των ρωμαϊκών νομικών κειμένων, ιδίως από τους Γάλλους ουμανιστές του 16</a:t>
            </a:r>
            <a:r>
              <a:rPr lang="el-GR" sz="1200" baseline="30000" dirty="0">
                <a:solidFill>
                  <a:srgbClr val="FFFFFF"/>
                </a:solidFill>
              </a:rPr>
              <a:t>ου</a:t>
            </a:r>
            <a:r>
              <a:rPr lang="el-GR" sz="1200" dirty="0">
                <a:solidFill>
                  <a:srgbClr val="FFFFFF"/>
                </a:solidFill>
              </a:rPr>
              <a:t> αιώνα.</a:t>
            </a:r>
            <a:endParaRPr lang="en-US" sz="1200" dirty="0">
              <a:solidFill>
                <a:srgbClr val="FFFFFF"/>
              </a:solidFill>
            </a:endParaRPr>
          </a:p>
          <a:p>
            <a:pPr>
              <a:lnSpc>
                <a:spcPct val="90000"/>
              </a:lnSpc>
            </a:pPr>
            <a:endParaRPr lang="en-GR" sz="1200" dirty="0">
              <a:solidFill>
                <a:srgbClr val="FFFFFF"/>
              </a:solidFill>
            </a:endParaRPr>
          </a:p>
        </p:txBody>
      </p:sp>
      <p:sp>
        <p:nvSpPr>
          <p:cNvPr id="11" name="TextBox 10">
            <a:extLst>
              <a:ext uri="{FF2B5EF4-FFF2-40B4-BE49-F238E27FC236}">
                <a16:creationId xmlns:a16="http://schemas.microsoft.com/office/drawing/2014/main" id="{526F4062-09DD-D649-A417-66ED98160AF8}"/>
              </a:ext>
            </a:extLst>
          </p:cNvPr>
          <p:cNvSpPr txBox="1"/>
          <p:nvPr/>
        </p:nvSpPr>
        <p:spPr>
          <a:xfrm>
            <a:off x="553457" y="4025462"/>
            <a:ext cx="4575591" cy="369332"/>
          </a:xfrm>
          <a:prstGeom prst="rect">
            <a:avLst/>
          </a:prstGeom>
          <a:noFill/>
        </p:spPr>
        <p:txBody>
          <a:bodyPr wrap="square" rtlCol="0">
            <a:spAutoFit/>
          </a:bodyPr>
          <a:lstStyle/>
          <a:p>
            <a:r>
              <a:rPr lang="el-GR" dirty="0">
                <a:solidFill>
                  <a:schemeClr val="bg1"/>
                </a:solidFill>
              </a:rPr>
              <a:t>Κωνσταντίνος Θ’ Μονομάχος (1042-1055)</a:t>
            </a:r>
            <a:endParaRPr lang="en-GR" dirty="0">
              <a:solidFill>
                <a:schemeClr val="bg1"/>
              </a:solidFill>
            </a:endParaRPr>
          </a:p>
        </p:txBody>
      </p:sp>
      <p:cxnSp>
        <p:nvCxnSpPr>
          <p:cNvPr id="19" name="Straight Arrow Connector 18">
            <a:extLst>
              <a:ext uri="{FF2B5EF4-FFF2-40B4-BE49-F238E27FC236}">
                <a16:creationId xmlns:a16="http://schemas.microsoft.com/office/drawing/2014/main" id="{0609DF61-B371-144C-84AE-1E527E050D07}"/>
              </a:ext>
            </a:extLst>
          </p:cNvPr>
          <p:cNvCxnSpPr>
            <a:cxnSpLocks/>
          </p:cNvCxnSpPr>
          <p:nvPr/>
        </p:nvCxnSpPr>
        <p:spPr>
          <a:xfrm flipH="1" flipV="1">
            <a:off x="1303283" y="1022829"/>
            <a:ext cx="546537" cy="63780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90335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dirty="0"/>
          </a:p>
        </p:txBody>
      </p:sp>
      <p:pic>
        <p:nvPicPr>
          <p:cNvPr id="6146" name="Picture 2" descr="C:\Users\ATHINA\Desktop\imperi-barbaric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906" y="396347"/>
            <a:ext cx="8778094" cy="6207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5108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solidFill>
                  <a:srgbClr val="FF0000"/>
                </a:solidFill>
              </a:rPr>
              <a:t>Πρόσληψη (</a:t>
            </a:r>
            <a:r>
              <a:rPr lang="en-US" i="1" dirty="0">
                <a:solidFill>
                  <a:srgbClr val="FF0000"/>
                </a:solidFill>
              </a:rPr>
              <a:t>Reception</a:t>
            </a:r>
            <a:r>
              <a:rPr lang="el-GR" dirty="0">
                <a:solidFill>
                  <a:srgbClr val="FF0000"/>
                </a:solidFill>
              </a:rPr>
              <a:t>) </a:t>
            </a:r>
            <a:br>
              <a:rPr lang="el-GR" dirty="0">
                <a:solidFill>
                  <a:srgbClr val="FF0000"/>
                </a:solidFill>
              </a:rPr>
            </a:br>
            <a:r>
              <a:rPr lang="el-GR" dirty="0"/>
              <a:t>του Ρωμαϊκού Δικαίου </a:t>
            </a:r>
            <a:endParaRPr lang="en-US" dirty="0"/>
          </a:p>
        </p:txBody>
      </p:sp>
      <p:sp>
        <p:nvSpPr>
          <p:cNvPr id="3" name="Content Placeholder 2"/>
          <p:cNvSpPr>
            <a:spLocks noGrp="1"/>
          </p:cNvSpPr>
          <p:nvPr>
            <p:ph idx="1"/>
          </p:nvPr>
        </p:nvSpPr>
        <p:spPr/>
        <p:txBody>
          <a:bodyPr>
            <a:normAutofit fontScale="85000" lnSpcReduction="10000"/>
          </a:bodyPr>
          <a:lstStyle/>
          <a:p>
            <a:r>
              <a:rPr lang="el-GR" dirty="0"/>
              <a:t>Κατά την επονομαζόμενη Πρόσληψη (</a:t>
            </a:r>
            <a:r>
              <a:rPr lang="en-US" dirty="0"/>
              <a:t>Reception</a:t>
            </a:r>
            <a:r>
              <a:rPr lang="el-GR" dirty="0"/>
              <a:t>), το αναγεννηθέν </a:t>
            </a:r>
            <a:r>
              <a:rPr lang="el-GR" dirty="0">
                <a:solidFill>
                  <a:srgbClr val="FF0000"/>
                </a:solidFill>
              </a:rPr>
              <a:t>Ρωμαϊκό Δίκαιο έγινε αποδεκτό ως βάση των εθνικών δικαίων</a:t>
            </a:r>
            <a:r>
              <a:rPr lang="el-GR" dirty="0"/>
              <a:t>, υπο</a:t>
            </a:r>
            <a:r>
              <a:rPr lang="el-GR" u="sng" dirty="0"/>
              <a:t>καθιστώντας τα εθιμικά δίκαια</a:t>
            </a:r>
            <a:r>
              <a:rPr lang="el-GR" dirty="0"/>
              <a:t> σε περισσότερες ευρωπαϊκές χώρες. </a:t>
            </a:r>
            <a:endParaRPr lang="en-US" dirty="0"/>
          </a:p>
          <a:p>
            <a:r>
              <a:rPr lang="el-GR" dirty="0"/>
              <a:t> Το φαινόμενο της φανερώνει  τον – σε γενικές γραμμές – προοδευτικό εκρωμαϊσμό του δικαίου και των θεσμών στη Δυτική Ευρώπη, από τον ύστερο Μεσαίωνα και μετά, με την αναγέννησή του ως </a:t>
            </a:r>
            <a:r>
              <a:rPr lang="el-GR" dirty="0">
                <a:solidFill>
                  <a:srgbClr val="FF0000"/>
                </a:solidFill>
              </a:rPr>
              <a:t>μέρος του </a:t>
            </a:r>
            <a:r>
              <a:rPr lang="en-US" i="1" u="sng" dirty="0">
                <a:solidFill>
                  <a:srgbClr val="FF0000"/>
                </a:solidFill>
              </a:rPr>
              <a:t>ius commune</a:t>
            </a:r>
            <a:r>
              <a:rPr lang="el-GR" dirty="0">
                <a:solidFill>
                  <a:srgbClr val="FF0000"/>
                </a:solidFill>
              </a:rPr>
              <a:t>, του κοινού ευρωπαϊκού δικαίου,</a:t>
            </a:r>
            <a:r>
              <a:rPr lang="el-GR" dirty="0"/>
              <a:t> το οποίο υποκατέστησε ή συμπλήρωσε τα τοπικά φεουδαρχικά και εθιμικά δίκαια. </a:t>
            </a:r>
            <a:endParaRPr lang="en-US" dirty="0"/>
          </a:p>
        </p:txBody>
      </p:sp>
    </p:spTree>
    <p:extLst>
      <p:ext uri="{BB962C8B-B14F-4D97-AF65-F5344CB8AC3E}">
        <p14:creationId xmlns:p14="http://schemas.microsoft.com/office/powerpoint/2010/main" val="2181594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Τρεις φάσεις της Πρόσληψης του Ρωμαϊκού Δικαίου στη Δύση </a:t>
            </a:r>
            <a:endParaRPr lang="en-US" dirty="0"/>
          </a:p>
        </p:txBody>
      </p:sp>
      <p:sp>
        <p:nvSpPr>
          <p:cNvPr id="3" name="Content Placeholder 2"/>
          <p:cNvSpPr>
            <a:spLocks noGrp="1"/>
          </p:cNvSpPr>
          <p:nvPr>
            <p:ph idx="1"/>
          </p:nvPr>
        </p:nvSpPr>
        <p:spPr/>
        <p:txBody>
          <a:bodyPr>
            <a:normAutofit fontScale="77500" lnSpcReduction="20000"/>
          </a:bodyPr>
          <a:lstStyle/>
          <a:p>
            <a:pPr lvl="0"/>
            <a:r>
              <a:rPr lang="en-US" dirty="0"/>
              <a:t>1. </a:t>
            </a:r>
            <a:r>
              <a:rPr lang="el-GR" dirty="0">
                <a:solidFill>
                  <a:srgbClr val="FF0000"/>
                </a:solidFill>
              </a:rPr>
              <a:t>“</a:t>
            </a:r>
            <a:r>
              <a:rPr lang="en-US" dirty="0">
                <a:solidFill>
                  <a:srgbClr val="FF0000"/>
                </a:solidFill>
              </a:rPr>
              <a:t>A</a:t>
            </a:r>
            <a:r>
              <a:rPr lang="el-GR" dirty="0" err="1">
                <a:solidFill>
                  <a:srgbClr val="FF0000"/>
                </a:solidFill>
              </a:rPr>
              <a:t>νακάλυψη</a:t>
            </a:r>
            <a:r>
              <a:rPr lang="el-GR" dirty="0">
                <a:solidFill>
                  <a:srgbClr val="FF0000"/>
                </a:solidFill>
              </a:rPr>
              <a:t>" του Ρωμαϊκού Δικαίου στην Ιταλία </a:t>
            </a:r>
            <a:r>
              <a:rPr lang="el-GR" dirty="0"/>
              <a:t>και συστηματικής μελέτης του από τα τέλη του 11</a:t>
            </a:r>
            <a:r>
              <a:rPr lang="el-GR" baseline="30000" dirty="0"/>
              <a:t>ου</a:t>
            </a:r>
            <a:r>
              <a:rPr lang="el-GR" dirty="0"/>
              <a:t> έως τον 16</a:t>
            </a:r>
            <a:r>
              <a:rPr lang="el-GR" baseline="30000" dirty="0"/>
              <a:t>ο</a:t>
            </a:r>
            <a:r>
              <a:rPr lang="el-GR" dirty="0"/>
              <a:t> αιώνα, που </a:t>
            </a:r>
            <a:r>
              <a:rPr lang="el-GR" u="sng" dirty="0"/>
              <a:t>δημιούργησε το </a:t>
            </a:r>
            <a:r>
              <a:rPr lang="en-US" i="1" u="sng" dirty="0"/>
              <a:t>ius commune</a:t>
            </a:r>
            <a:r>
              <a:rPr lang="el-GR" u="sng" dirty="0"/>
              <a:t> </a:t>
            </a:r>
            <a:r>
              <a:rPr lang="el-GR" dirty="0"/>
              <a:t>ως κοινή βάση του ευρωπαϊκού νομικού πολιτισμού. </a:t>
            </a:r>
            <a:endParaRPr lang="en-US" dirty="0"/>
          </a:p>
          <a:p>
            <a:pPr lvl="0"/>
            <a:r>
              <a:rPr lang="en-US" dirty="0"/>
              <a:t>2.  </a:t>
            </a:r>
            <a:r>
              <a:rPr lang="en-US" dirty="0">
                <a:solidFill>
                  <a:srgbClr val="FF0000"/>
                </a:solidFill>
              </a:rPr>
              <a:t>A</a:t>
            </a:r>
            <a:r>
              <a:rPr lang="el-GR" dirty="0" err="1">
                <a:solidFill>
                  <a:srgbClr val="FF0000"/>
                </a:solidFill>
              </a:rPr>
              <a:t>πό</a:t>
            </a:r>
            <a:r>
              <a:rPr lang="el-GR" dirty="0">
                <a:solidFill>
                  <a:srgbClr val="FF0000"/>
                </a:solidFill>
              </a:rPr>
              <a:t> τις αρχές του 16</a:t>
            </a:r>
            <a:r>
              <a:rPr lang="el-GR" baseline="30000" dirty="0">
                <a:solidFill>
                  <a:srgbClr val="FF0000"/>
                </a:solidFill>
              </a:rPr>
              <a:t>ου</a:t>
            </a:r>
            <a:r>
              <a:rPr lang="el-GR" dirty="0">
                <a:solidFill>
                  <a:srgbClr val="FF0000"/>
                </a:solidFill>
              </a:rPr>
              <a:t> αιώνα έως τα μέσα του 18</a:t>
            </a:r>
            <a:r>
              <a:rPr lang="el-GR" baseline="30000" dirty="0">
                <a:solidFill>
                  <a:srgbClr val="FF0000"/>
                </a:solidFill>
              </a:rPr>
              <a:t>ου</a:t>
            </a:r>
            <a:r>
              <a:rPr lang="el-GR" dirty="0"/>
              <a:t>, με τη δημιουργία των </a:t>
            </a:r>
            <a:r>
              <a:rPr lang="el-GR" u="sng" dirty="0"/>
              <a:t>εθνικών κρατών και των νομικών συστημάτων τους,</a:t>
            </a:r>
            <a:r>
              <a:rPr lang="el-GR" dirty="0"/>
              <a:t> επί τη βάσει των αρχών του </a:t>
            </a:r>
            <a:r>
              <a:rPr lang="en-US" i="1" dirty="0"/>
              <a:t>ius commune</a:t>
            </a:r>
            <a:r>
              <a:rPr lang="el-GR" dirty="0"/>
              <a:t> και της ερμηνείας του δικαίου από τους νομικούς στα πρώτα ευρωπαϊκά Πανεπιστήμια. </a:t>
            </a:r>
            <a:endParaRPr lang="en-US" dirty="0"/>
          </a:p>
          <a:p>
            <a:pPr lvl="0"/>
            <a:r>
              <a:rPr lang="en-US" dirty="0"/>
              <a:t>3. </a:t>
            </a:r>
            <a:r>
              <a:rPr lang="en-US" dirty="0">
                <a:solidFill>
                  <a:srgbClr val="FF0000"/>
                </a:solidFill>
              </a:rPr>
              <a:t>A</a:t>
            </a:r>
            <a:r>
              <a:rPr lang="el-GR" dirty="0" err="1">
                <a:solidFill>
                  <a:srgbClr val="FF0000"/>
                </a:solidFill>
              </a:rPr>
              <a:t>πό</a:t>
            </a:r>
            <a:r>
              <a:rPr lang="el-GR" dirty="0">
                <a:solidFill>
                  <a:srgbClr val="FF0000"/>
                </a:solidFill>
              </a:rPr>
              <a:t> τα μέσα του 18</a:t>
            </a:r>
            <a:r>
              <a:rPr lang="el-GR" baseline="30000" dirty="0">
                <a:solidFill>
                  <a:srgbClr val="FF0000"/>
                </a:solidFill>
              </a:rPr>
              <a:t>ου</a:t>
            </a:r>
            <a:r>
              <a:rPr lang="el-GR" dirty="0">
                <a:solidFill>
                  <a:srgbClr val="FF0000"/>
                </a:solidFill>
              </a:rPr>
              <a:t> αιώνα έως τα τέλη του 19</a:t>
            </a:r>
            <a:r>
              <a:rPr lang="el-GR" baseline="30000" dirty="0">
                <a:solidFill>
                  <a:srgbClr val="FF0000"/>
                </a:solidFill>
              </a:rPr>
              <a:t>ου</a:t>
            </a:r>
            <a:r>
              <a:rPr lang="el-GR" dirty="0">
                <a:solidFill>
                  <a:srgbClr val="FF0000"/>
                </a:solidFill>
              </a:rPr>
              <a:t> </a:t>
            </a:r>
            <a:r>
              <a:rPr lang="el-GR" dirty="0"/>
              <a:t>(για την Ελλάδα τα μέσα του 20</a:t>
            </a:r>
            <a:r>
              <a:rPr lang="el-GR" baseline="30000" dirty="0"/>
              <a:t>ου</a:t>
            </a:r>
            <a:r>
              <a:rPr lang="el-GR" dirty="0"/>
              <a:t>), με τη δημιουργία των </a:t>
            </a:r>
            <a:r>
              <a:rPr lang="el-GR" u="sng" dirty="0"/>
              <a:t>πρώτων Αστικών Κωδίκων </a:t>
            </a:r>
            <a:r>
              <a:rPr lang="el-GR" dirty="0"/>
              <a:t>και την, μέσω αυτών, ύστερη πρόσληψη του Ρωμαϊκού Δικαίου σε πολλές έννομες τάξεις ανά τον κόσμο. </a:t>
            </a:r>
            <a:endParaRPr lang="en-US" dirty="0"/>
          </a:p>
          <a:p>
            <a:endParaRPr lang="en-US" dirty="0"/>
          </a:p>
        </p:txBody>
      </p:sp>
    </p:spTree>
    <p:extLst>
      <p:ext uri="{BB962C8B-B14F-4D97-AF65-F5344CB8AC3E}">
        <p14:creationId xmlns:p14="http://schemas.microsoft.com/office/powerpoint/2010/main" val="21459651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pPr>
              <a:lnSpc>
                <a:spcPct val="90000"/>
              </a:lnSpc>
            </a:pPr>
            <a:r>
              <a:rPr lang="el-GR" sz="2600"/>
              <a:t>Η ανακάλυψη του Πανδέκτη και η γένεση των νομικών σπουδών στη Δύση</a:t>
            </a:r>
            <a:r>
              <a:rPr lang="en-US" sz="2600">
                <a:effectLst/>
              </a:rPr>
              <a:t> </a:t>
            </a:r>
            <a:endParaRPr lang="en-US" sz="2600"/>
          </a:p>
        </p:txBody>
      </p:sp>
      <p:pic>
        <p:nvPicPr>
          <p:cNvPr id="5" name="Picture 4">
            <a:extLst>
              <a:ext uri="{FF2B5EF4-FFF2-40B4-BE49-F238E27FC236}">
                <a16:creationId xmlns:a16="http://schemas.microsoft.com/office/drawing/2014/main" id="{BA79F45F-38D3-B948-ADA4-0E7E505350CA}"/>
              </a:ext>
            </a:extLst>
          </p:cNvPr>
          <p:cNvPicPr>
            <a:picLocks noChangeAspect="1"/>
          </p:cNvPicPr>
          <p:nvPr/>
        </p:nvPicPr>
        <p:blipFill rotWithShape="1">
          <a:blip r:embed="rId2">
            <a:extLst>
              <a:ext uri="{28A0092B-C50C-407E-A947-70E740481C1C}">
                <a14:useLocalDpi xmlns:a14="http://schemas.microsoft.com/office/drawing/2010/main" val="0"/>
              </a:ext>
            </a:extLst>
          </a:blip>
          <a:srcRect t="36446" b="2761"/>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r>
              <a:rPr lang="el-GR" sz="1600"/>
              <a:t>Η οικονομική και πολιτισμική ανανέωση της Ευρώπης ξεκινά τον </a:t>
            </a:r>
            <a:r>
              <a:rPr lang="el-GR" sz="1600" u="sng"/>
              <a:t>11</a:t>
            </a:r>
            <a:r>
              <a:rPr lang="el-GR" sz="1600" u="sng" baseline="30000"/>
              <a:t>ο</a:t>
            </a:r>
            <a:r>
              <a:rPr lang="el-GR" sz="1600" u="sng"/>
              <a:t> και 12</a:t>
            </a:r>
            <a:r>
              <a:rPr lang="el-GR" sz="1600" u="sng" baseline="30000"/>
              <a:t>ο</a:t>
            </a:r>
            <a:r>
              <a:rPr lang="el-GR" sz="1600" u="sng"/>
              <a:t> αιώνα</a:t>
            </a:r>
            <a:r>
              <a:rPr lang="el-GR" sz="1600"/>
              <a:t>, χάρις στην επέκταση του εμπορίου που φέρνει αναζωογόνηση των Ιταλικών πόλεων, όπως της Βενετίας, της Γένοβας και της Πίζας, και ευημερία στην μεσαία τάξη. </a:t>
            </a:r>
            <a:endParaRPr lang="en-US" sz="1600"/>
          </a:p>
          <a:p>
            <a:r>
              <a:rPr lang="el-GR" sz="1600"/>
              <a:t>Μία νέα δυναμική σημειώνεται σε όλες τις εκφάνσεις του πολιτισμού και του πνεύματος.</a:t>
            </a:r>
            <a:endParaRPr lang="en-US" sz="1600"/>
          </a:p>
        </p:txBody>
      </p:sp>
    </p:spTree>
    <p:extLst>
      <p:ext uri="{BB962C8B-B14F-4D97-AF65-F5344CB8AC3E}">
        <p14:creationId xmlns:p14="http://schemas.microsoft.com/office/powerpoint/2010/main" val="14589700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100"/>
              <a:t>Littera Florentina</a:t>
            </a:r>
            <a:endParaRPr lang="el-GR" sz="3100"/>
          </a:p>
        </p:txBody>
      </p:sp>
      <p:pic>
        <p:nvPicPr>
          <p:cNvPr id="5" name="Picture 4" descr="A picture containing building, outdoor, mountain, place of worship&#10;&#10;Description automatically generated">
            <a:extLst>
              <a:ext uri="{FF2B5EF4-FFF2-40B4-BE49-F238E27FC236}">
                <a16:creationId xmlns:a16="http://schemas.microsoft.com/office/drawing/2014/main" id="{BE76653D-E712-6F47-B1BF-D0BACE8AFF74}"/>
              </a:ext>
            </a:extLst>
          </p:cNvPr>
          <p:cNvPicPr>
            <a:picLocks noChangeAspect="1"/>
          </p:cNvPicPr>
          <p:nvPr/>
        </p:nvPicPr>
        <p:blipFill rotWithShape="1">
          <a:blip r:embed="rId2">
            <a:extLst>
              <a:ext uri="{28A0092B-C50C-407E-A947-70E740481C1C}">
                <a14:useLocalDpi xmlns:a14="http://schemas.microsoft.com/office/drawing/2010/main" val="0"/>
              </a:ext>
            </a:extLst>
          </a:blip>
          <a:srcRect t="21585"/>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r>
              <a:rPr lang="el-GR" sz="1600" dirty="0"/>
              <a:t> Το ενδιαφέρον για το Ρωμαϊκό Δίκαιο αναζωπυρώνεται τον 11</a:t>
            </a:r>
            <a:r>
              <a:rPr lang="el-GR" sz="1600" baseline="30000" dirty="0"/>
              <a:t>ο</a:t>
            </a:r>
            <a:r>
              <a:rPr lang="el-GR" sz="1600" dirty="0"/>
              <a:t> αιώνα, χάρις στην ανακάλυψη ενός (ξεχασμένου επί αιώνες) ακέραιου αντιγράφου του </a:t>
            </a:r>
            <a:r>
              <a:rPr lang="el-GR" sz="1600" i="1" dirty="0"/>
              <a:t>Πανδέκτη</a:t>
            </a:r>
            <a:r>
              <a:rPr lang="el-GR" sz="1600" dirty="0"/>
              <a:t> σε βιβλιοθήκη της Πίζας, το οποίο μεταφέρθηκε το 1406 στη Φλωρεντία (αποκαλούμενο </a:t>
            </a:r>
            <a:r>
              <a:rPr lang="el-GR" sz="1600" i="1" dirty="0" err="1"/>
              <a:t>Littera</a:t>
            </a:r>
            <a:r>
              <a:rPr lang="el-GR" sz="1600" i="1" dirty="0"/>
              <a:t> </a:t>
            </a:r>
            <a:r>
              <a:rPr lang="el-GR" sz="1600" i="1" dirty="0" err="1"/>
              <a:t>Florentina</a:t>
            </a:r>
            <a:r>
              <a:rPr lang="el-GR" sz="1600" i="1" dirty="0"/>
              <a:t> </a:t>
            </a:r>
            <a:r>
              <a:rPr lang="el-GR" sz="1600" dirty="0"/>
              <a:t>ή </a:t>
            </a:r>
            <a:r>
              <a:rPr lang="fr-FR" sz="1600" i="1" dirty="0"/>
              <a:t>Codex </a:t>
            </a:r>
            <a:r>
              <a:rPr lang="fr-FR" sz="1600" i="1" dirty="0" err="1"/>
              <a:t>Florentinus</a:t>
            </a:r>
            <a:r>
              <a:rPr lang="el-GR" sz="1600" dirty="0"/>
              <a:t>). </a:t>
            </a:r>
            <a:endParaRPr lang="en-US" sz="1600" dirty="0"/>
          </a:p>
          <a:p>
            <a:r>
              <a:rPr lang="el-GR" sz="1600" dirty="0"/>
              <a:t>Η αντιγραφή, ο σχολιασμός και η σχολαστική μελέτη του χειρογράφου αυτού πυροδοτούν την ακαδημαϊκή αναγέννηση του Ρωμαϊκού Δικαίου στη Δύση, ως μέρος του ευρύτερου φαινομένου της Αναγέννησης. </a:t>
            </a:r>
          </a:p>
        </p:txBody>
      </p:sp>
    </p:spTree>
    <p:extLst>
      <p:ext uri="{BB962C8B-B14F-4D97-AF65-F5344CB8AC3E}">
        <p14:creationId xmlns:p14="http://schemas.microsoft.com/office/powerpoint/2010/main" val="14438652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2170" y="856180"/>
            <a:ext cx="3420438" cy="1128068"/>
          </a:xfrm>
        </p:spPr>
        <p:txBody>
          <a:bodyPr anchor="ctr">
            <a:normAutofit/>
          </a:bodyPr>
          <a:lstStyle/>
          <a:p>
            <a:r>
              <a:rPr lang="en-US" sz="3500"/>
              <a:t>Littera Fiorentina</a:t>
            </a:r>
            <a:endParaRPr lang="el-GR" sz="3500"/>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43039" y="2330505"/>
            <a:ext cx="3419569" cy="3979585"/>
          </a:xfrm>
        </p:spPr>
        <p:txBody>
          <a:bodyPr anchor="ctr">
            <a:normAutofit/>
          </a:bodyPr>
          <a:lstStyle/>
          <a:p>
            <a:pPr>
              <a:lnSpc>
                <a:spcPct val="90000"/>
              </a:lnSpc>
            </a:pPr>
            <a:r>
              <a:rPr lang="el-GR" sz="1400" dirty="0"/>
              <a:t>Το χειρόγραφο έχει χρονολογηθεί μεταξύ 533-557</a:t>
            </a:r>
            <a:endParaRPr lang="en-US" sz="1400" dirty="0"/>
          </a:p>
          <a:p>
            <a:pPr>
              <a:lnSpc>
                <a:spcPct val="90000"/>
              </a:lnSpc>
            </a:pPr>
            <a:r>
              <a:rPr lang="el-GR" sz="1400" dirty="0"/>
              <a:t>Σύγχρονο με την Ιουστινιάνεια Κωδικοποίηση και πιθανώς είχε συνταχθεί στην Κωνσταντινούπολη. </a:t>
            </a:r>
            <a:endParaRPr lang="en-US" sz="1400" dirty="0"/>
          </a:p>
          <a:p>
            <a:pPr>
              <a:lnSpc>
                <a:spcPct val="90000"/>
              </a:lnSpc>
            </a:pPr>
            <a:r>
              <a:rPr lang="el-GR" sz="1400" dirty="0"/>
              <a:t>Σχόλια στο περιθώριο του κειμένου υποδεικνύουν την προέλευσή του από το </a:t>
            </a:r>
            <a:r>
              <a:rPr lang="el-GR" sz="1400" b="1" dirty="0"/>
              <a:t>Αμάλφι</a:t>
            </a:r>
            <a:r>
              <a:rPr lang="el-GR" sz="1400" dirty="0"/>
              <a:t>, το οποίο τον 6</a:t>
            </a:r>
            <a:r>
              <a:rPr lang="el-GR" sz="1400" baseline="30000" dirty="0"/>
              <a:t>ο</a:t>
            </a:r>
            <a:r>
              <a:rPr lang="el-GR" sz="1400" dirty="0"/>
              <a:t> μ.Χ. αιώνα αποτελούσε μέρος της βυζαντινής επικράτειας του Εξαρχάτου της </a:t>
            </a:r>
            <a:r>
              <a:rPr lang="el-GR" sz="1400" b="1" dirty="0"/>
              <a:t>Ραβέννας</a:t>
            </a:r>
            <a:r>
              <a:rPr lang="el-GR" sz="1400" dirty="0"/>
              <a:t>, </a:t>
            </a:r>
            <a:endParaRPr lang="en-US" sz="1400" dirty="0"/>
          </a:p>
          <a:p>
            <a:pPr>
              <a:lnSpc>
                <a:spcPct val="90000"/>
              </a:lnSpc>
            </a:pPr>
            <a:r>
              <a:rPr lang="el-GR" sz="1400" dirty="0"/>
              <a:t>απ' όπου πέρασε αρχικά στην </a:t>
            </a:r>
            <a:r>
              <a:rPr lang="el-GR" sz="1400" b="1" dirty="0"/>
              <a:t>Πίζα</a:t>
            </a:r>
            <a:r>
              <a:rPr lang="el-GR" sz="1400" dirty="0"/>
              <a:t> και εν συνεχεία μεταφέρθηκε ως λάφυρο πολέμου στη </a:t>
            </a:r>
            <a:r>
              <a:rPr lang="el-GR" sz="1400" b="1" dirty="0"/>
              <a:t>Φλωρεντία</a:t>
            </a:r>
            <a:r>
              <a:rPr lang="el-GR" sz="1400" dirty="0"/>
              <a:t> μετά το 1406.</a:t>
            </a:r>
            <a:endParaRPr lang="en-US" sz="1400" dirty="0"/>
          </a:p>
          <a:p>
            <a:pPr>
              <a:lnSpc>
                <a:spcPct val="90000"/>
              </a:lnSpc>
            </a:pPr>
            <a:r>
              <a:rPr lang="el-GR" sz="1400" dirty="0"/>
              <a:t>Φυλάσσεται στην </a:t>
            </a:r>
            <a:r>
              <a:rPr lang="el-GR" sz="1400" dirty="0" err="1"/>
              <a:t>Λαυρεντιανή</a:t>
            </a:r>
            <a:r>
              <a:rPr lang="el-GR" sz="1400" dirty="0"/>
              <a:t> βιβλιοθήκη των Μεδίκων, ως το πολυτιμότερο απόκτημά της. </a:t>
            </a:r>
            <a:endParaRPr lang="en-US" sz="1400" dirty="0"/>
          </a:p>
          <a:p>
            <a:pPr>
              <a:lnSpc>
                <a:spcPct val="90000"/>
              </a:lnSpc>
            </a:pPr>
            <a:endParaRPr lang="en-US" sz="1400" dirty="0"/>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C:\Users\ATHINA\Desktop\florentina.jpg"/>
          <p:cNvPicPr>
            <a:picLocks noChangeAspect="1" noChangeArrowheads="1"/>
          </p:cNvPicPr>
          <p:nvPr/>
        </p:nvPicPr>
        <p:blipFill rotWithShape="1">
          <a:blip r:embed="rId2">
            <a:extLst>
              <a:ext uri="{28A0092B-C50C-407E-A947-70E740481C1C}">
                <a14:useLocalDpi xmlns:a14="http://schemas.microsoft.com/office/drawing/2010/main" val="0"/>
              </a:ext>
            </a:extLst>
          </a:blip>
          <a:srcRect l="3864" r="6965" b="-4"/>
          <a:stretch/>
        </p:blipFill>
        <p:spPr bwMode="auto">
          <a:xfrm>
            <a:off x="4483341" y="799352"/>
            <a:ext cx="4069057" cy="52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4017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outdoor, sky, flower, building&#10;&#10;Description automatically generated">
            <a:extLst>
              <a:ext uri="{FF2B5EF4-FFF2-40B4-BE49-F238E27FC236}">
                <a16:creationId xmlns:a16="http://schemas.microsoft.com/office/drawing/2014/main" id="{40C82E52-37A3-334C-B00F-BA49B0F0DE3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9143979" cy="6857990"/>
          </a:xfrm>
          <a:prstGeom prst="rect">
            <a:avLst/>
          </a:prstGeom>
        </p:spPr>
      </p:pic>
      <p:sp>
        <p:nvSpPr>
          <p:cNvPr id="15"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p:cNvSpPr>
            <a:spLocks noGrp="1"/>
          </p:cNvSpPr>
          <p:nvPr>
            <p:ph type="title"/>
          </p:nvPr>
        </p:nvSpPr>
        <p:spPr>
          <a:xfrm>
            <a:off x="532086" y="1913950"/>
            <a:ext cx="3153102" cy="1342754"/>
          </a:xfrm>
        </p:spPr>
        <p:txBody>
          <a:bodyPr>
            <a:normAutofit/>
          </a:bodyPr>
          <a:lstStyle/>
          <a:p>
            <a:r>
              <a:rPr lang="el-GR" sz="3100"/>
              <a:t>Πλεονεκτήματα</a:t>
            </a:r>
            <a:r>
              <a:rPr lang="fr-CA" sz="3100"/>
              <a:t> </a:t>
            </a:r>
            <a:r>
              <a:rPr lang="el-GR" sz="3100"/>
              <a:t>δικαίου Πανδέκτη </a:t>
            </a:r>
          </a:p>
        </p:txBody>
      </p:sp>
      <p:cxnSp>
        <p:nvCxnSpPr>
          <p:cNvPr id="17" name="Straight Connector 16">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4137" y="3417573"/>
            <a:ext cx="3444765" cy="2619839"/>
          </a:xfrm>
        </p:spPr>
        <p:txBody>
          <a:bodyPr anchor="ctr">
            <a:normAutofit/>
          </a:bodyPr>
          <a:lstStyle/>
          <a:p>
            <a:pPr>
              <a:lnSpc>
                <a:spcPct val="90000"/>
              </a:lnSpc>
            </a:pPr>
            <a:r>
              <a:rPr lang="en-US" sz="1600" dirty="0" err="1"/>
              <a:t>Ή</a:t>
            </a:r>
            <a:r>
              <a:rPr lang="el-GR" sz="1600" dirty="0" err="1"/>
              <a:t>ταν</a:t>
            </a:r>
            <a:r>
              <a:rPr lang="el-GR" sz="1600" dirty="0"/>
              <a:t> </a:t>
            </a:r>
            <a:r>
              <a:rPr lang="el-GR" sz="1600" u="sng" dirty="0"/>
              <a:t>γραπτό</a:t>
            </a:r>
            <a:r>
              <a:rPr lang="el-GR" sz="1600" dirty="0"/>
              <a:t> (σε αντίθεση με το εφαρμοζόμενο εθιμικό δίκαιο).</a:t>
            </a:r>
          </a:p>
          <a:p>
            <a:pPr>
              <a:lnSpc>
                <a:spcPct val="90000"/>
              </a:lnSpc>
            </a:pPr>
            <a:r>
              <a:rPr lang="el-GR" sz="1600" dirty="0"/>
              <a:t>Στη </a:t>
            </a:r>
            <a:r>
              <a:rPr lang="el-GR" sz="1600" u="sng" dirty="0"/>
              <a:t>λατινική γλώσσα</a:t>
            </a:r>
            <a:r>
              <a:rPr lang="el-GR" sz="1600" dirty="0"/>
              <a:t> (τη </a:t>
            </a:r>
            <a:r>
              <a:rPr lang="en-US" sz="1600" dirty="0"/>
              <a:t>lingua franca </a:t>
            </a:r>
            <a:r>
              <a:rPr lang="el-GR" sz="1600" dirty="0"/>
              <a:t>της Δυτικής Ευρώπης τότε), </a:t>
            </a:r>
          </a:p>
          <a:p>
            <a:pPr>
              <a:lnSpc>
                <a:spcPct val="90000"/>
              </a:lnSpc>
            </a:pPr>
            <a:r>
              <a:rPr lang="el-GR" sz="1600" dirty="0"/>
              <a:t>Ήταν προϊόν ενός εκλεπτυσμένου και σύνθετου νομικού συστήματος </a:t>
            </a:r>
          </a:p>
          <a:p>
            <a:pPr>
              <a:lnSpc>
                <a:spcPct val="90000"/>
              </a:lnSpc>
            </a:pPr>
            <a:r>
              <a:rPr lang="el-GR" sz="1600" dirty="0"/>
              <a:t>Έφερε την σφραγίδα της αυθεντίας και του κύρους του </a:t>
            </a:r>
            <a:r>
              <a:rPr lang="en-US" sz="1600" i="1" u="sng" dirty="0"/>
              <a:t>imperium </a:t>
            </a:r>
            <a:r>
              <a:rPr lang="en-US" sz="1600" i="1" u="sng" dirty="0" err="1"/>
              <a:t>Romanum</a:t>
            </a:r>
            <a:r>
              <a:rPr lang="el-GR" sz="1600" dirty="0"/>
              <a:t>.</a:t>
            </a:r>
            <a:r>
              <a:rPr lang="en-US" sz="1600" dirty="0"/>
              <a:t> </a:t>
            </a:r>
          </a:p>
          <a:p>
            <a:pPr>
              <a:lnSpc>
                <a:spcPct val="90000"/>
              </a:lnSpc>
            </a:pPr>
            <a:endParaRPr lang="el-GR" sz="1600" dirty="0"/>
          </a:p>
        </p:txBody>
      </p:sp>
      <p:sp>
        <p:nvSpPr>
          <p:cNvPr id="6" name="TextBox 5">
            <a:extLst>
              <a:ext uri="{FF2B5EF4-FFF2-40B4-BE49-F238E27FC236}">
                <a16:creationId xmlns:a16="http://schemas.microsoft.com/office/drawing/2014/main" id="{3CAE60F1-4788-7F4A-83A3-3D55A5285832}"/>
              </a:ext>
            </a:extLst>
          </p:cNvPr>
          <p:cNvSpPr txBox="1"/>
          <p:nvPr/>
        </p:nvSpPr>
        <p:spPr>
          <a:xfrm>
            <a:off x="4290464" y="6265122"/>
            <a:ext cx="3704540" cy="369332"/>
          </a:xfrm>
          <a:prstGeom prst="rect">
            <a:avLst/>
          </a:prstGeom>
          <a:noFill/>
        </p:spPr>
        <p:txBody>
          <a:bodyPr wrap="none" rtlCol="0">
            <a:spAutoFit/>
          </a:bodyPr>
          <a:lstStyle/>
          <a:p>
            <a:r>
              <a:rPr lang="el-GR" dirty="0" err="1">
                <a:solidFill>
                  <a:schemeClr val="bg1"/>
                </a:solidFill>
              </a:rPr>
              <a:t>Λαυρεντιανή</a:t>
            </a:r>
            <a:r>
              <a:rPr lang="el-GR" dirty="0">
                <a:solidFill>
                  <a:schemeClr val="bg1"/>
                </a:solidFill>
              </a:rPr>
              <a:t> βιβλιοθήκη, Φλωρεντία</a:t>
            </a:r>
            <a:endParaRPr lang="en-GR" dirty="0">
              <a:solidFill>
                <a:schemeClr val="bg1"/>
              </a:solidFill>
            </a:endParaRPr>
          </a:p>
        </p:txBody>
      </p:sp>
    </p:spTree>
    <p:extLst>
      <p:ext uri="{BB962C8B-B14F-4D97-AF65-F5344CB8AC3E}">
        <p14:creationId xmlns:p14="http://schemas.microsoft.com/office/powerpoint/2010/main" val="38893589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Οι πρώτες Νομικές Σχολές στη Δύση</a:t>
            </a:r>
            <a:r>
              <a:rPr lang="en-US" dirty="0">
                <a:effectLst/>
              </a:rPr>
              <a:t> </a:t>
            </a:r>
            <a:endParaRPr lang="en-US" dirty="0"/>
          </a:p>
        </p:txBody>
      </p:sp>
      <p:sp>
        <p:nvSpPr>
          <p:cNvPr id="3" name="Content Placeholder 2"/>
          <p:cNvSpPr>
            <a:spLocks noGrp="1"/>
          </p:cNvSpPr>
          <p:nvPr>
            <p:ph idx="1"/>
          </p:nvPr>
        </p:nvSpPr>
        <p:spPr>
          <a:xfrm>
            <a:off x="457200" y="1417638"/>
            <a:ext cx="8060267" cy="5440362"/>
          </a:xfrm>
        </p:spPr>
        <p:txBody>
          <a:bodyPr>
            <a:normAutofit fontScale="85000" lnSpcReduction="10000"/>
          </a:bodyPr>
          <a:lstStyle/>
          <a:p>
            <a:r>
              <a:rPr lang="el-GR" dirty="0"/>
              <a:t>Η μελέτη του Πανδέκτη είναι άρρηκτα συνδεδεμένη με το </a:t>
            </a:r>
            <a:r>
              <a:rPr lang="el-GR" b="1" dirty="0"/>
              <a:t>πνευματικό κίνημα που οδήγησε στη δημιουργία των πρώτων Πανεπιστημίων </a:t>
            </a:r>
            <a:r>
              <a:rPr lang="el-GR" dirty="0"/>
              <a:t>στα μέσα του 12</a:t>
            </a:r>
            <a:r>
              <a:rPr lang="el-GR" baseline="30000" dirty="0"/>
              <a:t>ου</a:t>
            </a:r>
            <a:r>
              <a:rPr lang="el-GR" dirty="0"/>
              <a:t> αιώνα</a:t>
            </a:r>
            <a:r>
              <a:rPr lang="en-US" dirty="0"/>
              <a:t>.</a:t>
            </a:r>
            <a:r>
              <a:rPr lang="el-GR" dirty="0"/>
              <a:t> </a:t>
            </a:r>
          </a:p>
          <a:p>
            <a:r>
              <a:rPr lang="en-US" dirty="0"/>
              <a:t>O</a:t>
            </a:r>
            <a:r>
              <a:rPr lang="el-GR" dirty="0" err="1"/>
              <a:t>ργανώνονται</a:t>
            </a:r>
            <a:r>
              <a:rPr lang="el-GR" dirty="0"/>
              <a:t> ως </a:t>
            </a:r>
            <a:r>
              <a:rPr lang="el-GR" b="1" dirty="0"/>
              <a:t>είδος συντεχνιών </a:t>
            </a:r>
            <a:r>
              <a:rPr lang="el-GR" dirty="0"/>
              <a:t>με στενούς δεσμούς μεταξύ των μελών τους, που αφοσιώνονται στη μελέτη απερίσπαστα από εξωτερικές επιδράσεις.</a:t>
            </a:r>
          </a:p>
          <a:p>
            <a:r>
              <a:rPr lang="el-GR" dirty="0"/>
              <a:t> Τα νομικά μελετώνται για πρώτη φορά ως αυτόνομη επιστήμη στην </a:t>
            </a:r>
            <a:r>
              <a:rPr lang="el-GR" dirty="0">
                <a:solidFill>
                  <a:srgbClr val="FF0000"/>
                </a:solidFill>
              </a:rPr>
              <a:t>Μπολόνια</a:t>
            </a:r>
            <a:r>
              <a:rPr lang="en-US" dirty="0">
                <a:solidFill>
                  <a:srgbClr val="FF0000"/>
                </a:solidFill>
              </a:rPr>
              <a:t> (1</a:t>
            </a:r>
            <a:r>
              <a:rPr lang="el-GR" baseline="30000" dirty="0">
                <a:solidFill>
                  <a:srgbClr val="FF0000"/>
                </a:solidFill>
              </a:rPr>
              <a:t>η</a:t>
            </a:r>
            <a:r>
              <a:rPr lang="el-GR" dirty="0">
                <a:solidFill>
                  <a:srgbClr val="FF0000"/>
                </a:solidFill>
              </a:rPr>
              <a:t> Νομική Σχολή στον κόσμο</a:t>
            </a:r>
            <a:r>
              <a:rPr lang="en-US" dirty="0">
                <a:solidFill>
                  <a:srgbClr val="FF0000"/>
                </a:solidFill>
              </a:rPr>
              <a:t> 1088</a:t>
            </a:r>
            <a:r>
              <a:rPr lang="el-GR" dirty="0">
                <a:solidFill>
                  <a:srgbClr val="FF0000"/>
                </a:solidFill>
              </a:rPr>
              <a:t>).</a:t>
            </a:r>
            <a:endParaRPr lang="en-US" dirty="0">
              <a:solidFill>
                <a:srgbClr val="FF0000"/>
              </a:solidFill>
            </a:endParaRPr>
          </a:p>
          <a:p>
            <a:r>
              <a:rPr lang="el-GR" dirty="0"/>
              <a:t> </a:t>
            </a:r>
            <a:r>
              <a:rPr lang="en-US" dirty="0" err="1"/>
              <a:t>Ό</a:t>
            </a:r>
            <a:r>
              <a:rPr lang="el-GR" dirty="0"/>
              <a:t>που συρρέουν ενθουσιώδεις νέοι απ’ όλη τη δυτική Ευρώπη (γαλλόφωνοι, γερμανόφωνοι, ισπανόφωνοι), φθάνοντας τους 10.000 σπουδαστές. </a:t>
            </a:r>
            <a:endParaRPr lang="en-US" dirty="0"/>
          </a:p>
        </p:txBody>
      </p:sp>
    </p:spTree>
    <p:extLst>
      <p:ext uri="{BB962C8B-B14F-4D97-AF65-F5344CB8AC3E}">
        <p14:creationId xmlns:p14="http://schemas.microsoft.com/office/powerpoint/2010/main" val="6165754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72257994-BD97-4691-8B89-198A6D2BAB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9144000" cy="193949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00150" y="4269282"/>
            <a:ext cx="6743700" cy="1264762"/>
          </a:xfrm>
          <a:solidFill>
            <a:srgbClr val="FFFFFF"/>
          </a:solidFill>
          <a:ln w="38100">
            <a:solidFill>
              <a:srgbClr val="404040"/>
            </a:solidFill>
            <a:miter lim="800000"/>
          </a:ln>
        </p:spPr>
        <p:txBody>
          <a:bodyPr vert="horz" lIns="91440" tIns="45720" rIns="91440" bIns="45720" rtlCol="0" anchor="ctr">
            <a:normAutofit/>
          </a:bodyPr>
          <a:lstStyle/>
          <a:p>
            <a:pPr defTabSz="914400">
              <a:lnSpc>
                <a:spcPct val="90000"/>
              </a:lnSpc>
            </a:pPr>
            <a:r>
              <a:rPr lang="en-US" sz="3500">
                <a:solidFill>
                  <a:srgbClr val="404040"/>
                </a:solidFill>
              </a:rPr>
              <a:t>Bologna, Alma Mater Studiorum</a:t>
            </a:r>
          </a:p>
        </p:txBody>
      </p:sp>
      <p:pic>
        <p:nvPicPr>
          <p:cNvPr id="4" name="Content Placeholder 3">
            <a:extLst>
              <a:ext uri="{FF2B5EF4-FFF2-40B4-BE49-F238E27FC236}">
                <a16:creationId xmlns:a16="http://schemas.microsoft.com/office/drawing/2014/main" id="{02F162CF-12F2-B549-B107-72E8C995A0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9684" y="931233"/>
            <a:ext cx="2621109" cy="2614555"/>
          </a:xfrm>
          <a:prstGeom prst="rect">
            <a:avLst/>
          </a:prstGeom>
        </p:spPr>
      </p:pic>
      <p:pic>
        <p:nvPicPr>
          <p:cNvPr id="25602" name="Picture 2" descr="C:\Users\ATHINA\Desktop\88fca92ccf79401954f906f605d7cfce.jpg"/>
          <p:cNvPicPr>
            <a:picLocks noChangeAspect="1" noChangeArrowheads="1"/>
          </p:cNvPicPr>
          <p:nvPr/>
        </p:nvPicPr>
        <p:blipFill rotWithShape="1">
          <a:blip r:embed="rId3">
            <a:extLst>
              <a:ext uri="{28A0092B-C50C-407E-A947-70E740481C1C}">
                <a14:useLocalDpi xmlns:a14="http://schemas.microsoft.com/office/drawing/2010/main" val="0"/>
              </a:ext>
            </a:extLst>
          </a:blip>
          <a:srcRect l="1462" r="14327" b="-2"/>
          <a:stretch/>
        </p:blipFill>
        <p:spPr bwMode="auto">
          <a:xfrm>
            <a:off x="3261444" y="989576"/>
            <a:ext cx="2621110" cy="2497871"/>
          </a:xfrm>
          <a:prstGeom prst="rect">
            <a:avLst/>
          </a:prstGeom>
          <a:noFill/>
          <a:extLst>
            <a:ext uri="{909E8E84-426E-40DD-AFC4-6F175D3DCCD1}">
              <a14:hiddenFill xmlns:a14="http://schemas.microsoft.com/office/drawing/2010/main">
                <a:solidFill>
                  <a:srgbClr val="FFFFFF"/>
                </a:solidFill>
              </a14:hiddenFill>
            </a:ext>
          </a:extLst>
        </p:spPr>
      </p:pic>
      <p:pic>
        <p:nvPicPr>
          <p:cNvPr id="25603" name="Picture 3" descr="C:\Users\ATHINA\Desktop\bologna-anatomico.jp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4219" r="17448" b="-1"/>
          <a:stretch/>
        </p:blipFill>
        <p:spPr bwMode="auto">
          <a:xfrm>
            <a:off x="6003204" y="983705"/>
            <a:ext cx="2621112" cy="2509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513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l-GR" sz="3100"/>
              <a:t>Σπουδαία κέντρα νομικών σπουδών</a:t>
            </a:r>
          </a:p>
        </p:txBody>
      </p:sp>
      <p:pic>
        <p:nvPicPr>
          <p:cNvPr id="13" name="Picture 12" descr="A picture containing building, outdoor, street, city&#10;&#10;Description automatically generated">
            <a:extLst>
              <a:ext uri="{FF2B5EF4-FFF2-40B4-BE49-F238E27FC236}">
                <a16:creationId xmlns:a16="http://schemas.microsoft.com/office/drawing/2014/main" id="{81E723D2-3EEB-E043-94CF-8E593C4D4A54}"/>
              </a:ext>
            </a:extLst>
          </p:cNvPr>
          <p:cNvPicPr>
            <a:picLocks noChangeAspect="1"/>
          </p:cNvPicPr>
          <p:nvPr/>
        </p:nvPicPr>
        <p:blipFill rotWithShape="1">
          <a:blip r:embed="rId2">
            <a:extLst>
              <a:ext uri="{28A0092B-C50C-407E-A947-70E740481C1C}">
                <a14:useLocalDpi xmlns:a14="http://schemas.microsoft.com/office/drawing/2010/main" val="0"/>
              </a:ext>
            </a:extLst>
          </a:blip>
          <a:srcRect t="12944" b="26262"/>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r>
              <a:rPr lang="el-GR" sz="1600"/>
              <a:t>Η </a:t>
            </a:r>
            <a:r>
              <a:rPr lang="el-GR" sz="1600" b="1"/>
              <a:t>βόρεια Ιταλία και η γαλλική Προβηγκία </a:t>
            </a:r>
            <a:r>
              <a:rPr lang="el-GR" sz="1600"/>
              <a:t>γίνονται τα πλέον δραστήρια κέντρα νομικών σπουδών. </a:t>
            </a:r>
            <a:endParaRPr lang="en-US" sz="1600"/>
          </a:p>
          <a:p>
            <a:r>
              <a:rPr lang="el-GR" sz="1600"/>
              <a:t>Τον 13</a:t>
            </a:r>
            <a:r>
              <a:rPr lang="el-GR" sz="1600" baseline="30000"/>
              <a:t>ο</a:t>
            </a:r>
            <a:r>
              <a:rPr lang="el-GR" sz="1600"/>
              <a:t> αιώνα, το </a:t>
            </a:r>
            <a:r>
              <a:rPr lang="el-GR" sz="1600" b="1"/>
              <a:t>Πανεπιστήμιο της Ορλεάνης</a:t>
            </a:r>
            <a:r>
              <a:rPr lang="fr-FR" sz="1600" b="1"/>
              <a:t> </a:t>
            </a:r>
            <a:r>
              <a:rPr lang="fr-FR" sz="1600"/>
              <a:t>καθίσταται το σημαντικότερο κέντρο της επαναπροσέγγισης και ερμηνείας του Ρωμαϊκού Δικαίου</a:t>
            </a:r>
            <a:r>
              <a:rPr lang="fr-FR" sz="1600" i="1"/>
              <a:t>, </a:t>
            </a:r>
            <a:r>
              <a:rPr lang="fr-FR" sz="1600"/>
              <a:t>"</a:t>
            </a:r>
            <a:r>
              <a:rPr lang="fr-FR" sz="1600" b="1"/>
              <a:t>πέρα από τα βουνά</a:t>
            </a:r>
            <a:r>
              <a:rPr lang="fr-FR" sz="1600"/>
              <a:t>" της βόρειας Ιταλίας</a:t>
            </a:r>
            <a:r>
              <a:rPr lang="fr-FR" sz="1600" i="1"/>
              <a:t> </a:t>
            </a:r>
            <a:r>
              <a:rPr lang="fr-FR" sz="1600"/>
              <a:t>(εξ ου και η ονομασία του "</a:t>
            </a:r>
            <a:r>
              <a:rPr lang="fr-FR" sz="1600" i="1"/>
              <a:t>Ultramontani"</a:t>
            </a:r>
            <a:r>
              <a:rPr lang="fr-FR" sz="1600"/>
              <a:t>).</a:t>
            </a:r>
          </a:p>
        </p:txBody>
      </p:sp>
    </p:spTree>
    <p:extLst>
      <p:ext uri="{BB962C8B-B14F-4D97-AF65-F5344CB8AC3E}">
        <p14:creationId xmlns:p14="http://schemas.microsoft.com/office/powerpoint/2010/main" val="1325722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pPr>
              <a:lnSpc>
                <a:spcPct val="90000"/>
              </a:lnSpc>
            </a:pPr>
            <a:r>
              <a:rPr lang="el-GR" sz="4100" b="1"/>
              <a:t>Ορόσημα βυζαντινού δικαίου </a:t>
            </a:r>
            <a:endParaRPr lang="en-US" sz="4100"/>
          </a:p>
        </p:txBody>
      </p:sp>
      <p:sp>
        <p:nvSpPr>
          <p:cNvPr id="3" name="Content Placeholder 2"/>
          <p:cNvSpPr>
            <a:spLocks noGrp="1"/>
          </p:cNvSpPr>
          <p:nvPr>
            <p:ph idx="1"/>
          </p:nvPr>
        </p:nvSpPr>
        <p:spPr>
          <a:xfrm>
            <a:off x="3724073" y="2438400"/>
            <a:ext cx="4939867" cy="3785419"/>
          </a:xfrm>
        </p:spPr>
        <p:txBody>
          <a:bodyPr>
            <a:normAutofit/>
          </a:bodyPr>
          <a:lstStyle/>
          <a:p>
            <a:r>
              <a:rPr lang="el-GR" sz="1700" dirty="0"/>
              <a:t> Ιουστινιάνεια κωδικοποίηση</a:t>
            </a:r>
          </a:p>
          <a:p>
            <a:pPr lvl="1"/>
            <a:r>
              <a:rPr lang="el-GR" sz="1700" dirty="0"/>
              <a:t> βάση της νομοθεσίας του Βυζαντίου </a:t>
            </a:r>
          </a:p>
          <a:p>
            <a:pPr lvl="1"/>
            <a:r>
              <a:rPr lang="el-GR" sz="1700" dirty="0"/>
              <a:t>&amp; Νεαρές που εκδίδουν οι μετέπειτα Αυτοκράτορες.</a:t>
            </a:r>
          </a:p>
          <a:p>
            <a:pPr lvl="1"/>
            <a:r>
              <a:rPr lang="el-GR" sz="1700" dirty="0"/>
              <a:t>Η διάλυση των Νομικών Σχολών τον 7ο αιώνα συνοδεύεται από πτώση του επιπέδου της νομικής επιστήμης. </a:t>
            </a:r>
            <a:endParaRPr lang="en-US" sz="1700" dirty="0"/>
          </a:p>
          <a:p>
            <a:pPr lvl="0"/>
            <a:r>
              <a:rPr lang="el-GR" sz="1700" dirty="0"/>
              <a:t>"Εκλογή" των </a:t>
            </a:r>
            <a:r>
              <a:rPr lang="el-GR" sz="1700" dirty="0" err="1"/>
              <a:t>Ισαύρων</a:t>
            </a:r>
            <a:r>
              <a:rPr lang="el-GR" sz="1700" dirty="0"/>
              <a:t> (Λέοντος Γ' και Κωνσταντίνου Ε', 741 μ.Χ.)</a:t>
            </a:r>
          </a:p>
          <a:p>
            <a:pPr lvl="1"/>
            <a:r>
              <a:rPr lang="el-GR" sz="1700" dirty="0"/>
              <a:t>Σύνοψη σε απλή και κατανοητή ελληνική γλώσσα της Ιουστινιάνειας κωδικοποίησης, </a:t>
            </a:r>
          </a:p>
          <a:p>
            <a:pPr lvl="1"/>
            <a:r>
              <a:rPr lang="el-GR" sz="1700" dirty="0"/>
              <a:t>Βελτίωση του ποινικού επί το </a:t>
            </a:r>
            <a:r>
              <a:rPr lang="el-GR" sz="1700" i="1" dirty="0" err="1"/>
              <a:t>φιλανθρωπότερον</a:t>
            </a:r>
            <a:r>
              <a:rPr lang="el-GR" sz="1700" dirty="0"/>
              <a:t>. </a:t>
            </a:r>
            <a:endParaRPr lang="en-US" sz="1700" dirty="0"/>
          </a:p>
        </p:txBody>
      </p:sp>
      <p:pic>
        <p:nvPicPr>
          <p:cNvPr id="5" name="Picture 4" descr="Λέων Γ' Ίσαυρος&#10;">
            <a:extLst>
              <a:ext uri="{FF2B5EF4-FFF2-40B4-BE49-F238E27FC236}">
                <a16:creationId xmlns:a16="http://schemas.microsoft.com/office/drawing/2014/main" id="{0B3E33E9-2969-654D-9316-38BC8EA4A2F6}"/>
              </a:ext>
            </a:extLst>
          </p:cNvPr>
          <p:cNvPicPr>
            <a:picLocks noChangeAspect="1"/>
          </p:cNvPicPr>
          <p:nvPr/>
        </p:nvPicPr>
        <p:blipFill rotWithShape="1">
          <a:blip r:embed="rId3">
            <a:extLst>
              <a:ext uri="{28A0092B-C50C-407E-A947-70E740481C1C}">
                <a14:useLocalDpi xmlns:a14="http://schemas.microsoft.com/office/drawing/2010/main" val="0"/>
              </a:ext>
            </a:extLst>
          </a:blip>
          <a:srcRect l="22883" r="29646" b="-1"/>
          <a:stretch/>
        </p:blipFill>
        <p:spPr>
          <a:xfrm>
            <a:off x="0" y="-189176"/>
            <a:ext cx="3476673"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FDF99B"/>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E28196C-691C-F649-9595-F10EB26E819D}"/>
              </a:ext>
            </a:extLst>
          </p:cNvPr>
          <p:cNvSpPr txBox="1"/>
          <p:nvPr/>
        </p:nvSpPr>
        <p:spPr>
          <a:xfrm>
            <a:off x="231228" y="5160580"/>
            <a:ext cx="3111062" cy="1200329"/>
          </a:xfrm>
          <a:prstGeom prst="rect">
            <a:avLst/>
          </a:prstGeom>
          <a:noFill/>
        </p:spPr>
        <p:txBody>
          <a:bodyPr wrap="square" rtlCol="0">
            <a:spAutoFit/>
          </a:bodyPr>
          <a:lstStyle/>
          <a:p>
            <a:r>
              <a:rPr lang="el-GR" dirty="0">
                <a:solidFill>
                  <a:schemeClr val="bg1"/>
                </a:solidFill>
              </a:rPr>
              <a:t>Λέων Γ’ </a:t>
            </a:r>
            <a:r>
              <a:rPr lang="el-GR" dirty="0" err="1">
                <a:solidFill>
                  <a:schemeClr val="bg1"/>
                </a:solidFill>
              </a:rPr>
              <a:t>Ίσαυρος</a:t>
            </a:r>
            <a:r>
              <a:rPr lang="el-GR" dirty="0">
                <a:solidFill>
                  <a:schemeClr val="bg1"/>
                </a:solidFill>
              </a:rPr>
              <a:t>, 717-741 μ.Χ., Επιγραφή </a:t>
            </a:r>
            <a:r>
              <a:rPr lang="en-GB" dirty="0">
                <a:solidFill>
                  <a:schemeClr val="bg1"/>
                </a:solidFill>
              </a:rPr>
              <a:t>D[OMINUS] NO[STER] LEON P[ERPETUUS] AV[GUST]US.</a:t>
            </a:r>
            <a:endParaRPr lang="en-GR" dirty="0">
              <a:solidFill>
                <a:schemeClr val="bg1"/>
              </a:solidFill>
            </a:endParaRPr>
          </a:p>
        </p:txBody>
      </p:sp>
    </p:spTree>
    <p:extLst>
      <p:ext uri="{BB962C8B-B14F-4D97-AF65-F5344CB8AC3E}">
        <p14:creationId xmlns:p14="http://schemas.microsoft.com/office/powerpoint/2010/main" val="20609212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3F59054-3394-4D87-8BD0-A28DCD47F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room&#10;&#10;Description automatically generated">
            <a:extLst>
              <a:ext uri="{FF2B5EF4-FFF2-40B4-BE49-F238E27FC236}">
                <a16:creationId xmlns:a16="http://schemas.microsoft.com/office/drawing/2014/main" id="{8C6413BA-6688-B343-96BC-59325D016EA2}"/>
              </a:ext>
            </a:extLst>
          </p:cNvPr>
          <p:cNvPicPr>
            <a:picLocks noChangeAspect="1"/>
          </p:cNvPicPr>
          <p:nvPr/>
        </p:nvPicPr>
        <p:blipFill rotWithShape="1">
          <a:blip r:embed="rId2">
            <a:extLst>
              <a:ext uri="{28A0092B-C50C-407E-A947-70E740481C1C}">
                <a14:useLocalDpi xmlns:a14="http://schemas.microsoft.com/office/drawing/2010/main" val="0"/>
              </a:ext>
            </a:extLst>
          </a:blip>
          <a:srcRect l="8885" r="12598"/>
          <a:stretch/>
        </p:blipFill>
        <p:spPr>
          <a:xfrm>
            <a:off x="5536239" y="10"/>
            <a:ext cx="3607761"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5" name="Picture 4" descr="A picture containing text, indoor, dining room&#10;&#10;Description automatically generated">
            <a:extLst>
              <a:ext uri="{FF2B5EF4-FFF2-40B4-BE49-F238E27FC236}">
                <a16:creationId xmlns:a16="http://schemas.microsoft.com/office/drawing/2014/main" id="{C4AAAE26-A04E-154B-AD94-E3A6D73D70A2}"/>
              </a:ext>
            </a:extLst>
          </p:cNvPr>
          <p:cNvPicPr>
            <a:picLocks noChangeAspect="1"/>
          </p:cNvPicPr>
          <p:nvPr/>
        </p:nvPicPr>
        <p:blipFill rotWithShape="1">
          <a:blip r:embed="rId3">
            <a:extLst>
              <a:ext uri="{28A0092B-C50C-407E-A947-70E740481C1C}">
                <a14:useLocalDpi xmlns:a14="http://schemas.microsoft.com/office/drawing/2010/main" val="0"/>
              </a:ext>
            </a:extLst>
          </a:blip>
          <a:srcRect l="21791" r="6298"/>
          <a:stretch/>
        </p:blipFill>
        <p:spPr>
          <a:xfrm>
            <a:off x="2352291" y="10"/>
            <a:ext cx="3734478"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4" name="Picture 3">
            <a:extLst>
              <a:ext uri="{FF2B5EF4-FFF2-40B4-BE49-F238E27FC236}">
                <a16:creationId xmlns:a16="http://schemas.microsoft.com/office/drawing/2014/main" id="{39A6636D-4E70-2647-975F-8F2250FFE998}"/>
              </a:ext>
            </a:extLst>
          </p:cNvPr>
          <p:cNvPicPr>
            <a:picLocks noChangeAspect="1"/>
          </p:cNvPicPr>
          <p:nvPr/>
        </p:nvPicPr>
        <p:blipFill rotWithShape="1">
          <a:blip r:embed="rId4">
            <a:extLst>
              <a:ext uri="{28A0092B-C50C-407E-A947-70E740481C1C}">
                <a14:useLocalDpi xmlns:a14="http://schemas.microsoft.com/office/drawing/2010/main" val="0"/>
              </a:ext>
            </a:extLst>
          </a:blip>
          <a:srcRect l="3976" r="14577" b="4"/>
          <a:stretch/>
        </p:blipFill>
        <p:spPr>
          <a:xfrm>
            <a:off x="2392071" y="3456432"/>
            <a:ext cx="369410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13" name="Freeform: Shape 12">
            <a:extLst>
              <a:ext uri="{FF2B5EF4-FFF2-40B4-BE49-F238E27FC236}">
                <a16:creationId xmlns:a16="http://schemas.microsoft.com/office/drawing/2014/main" id="{2FE0ABA9-CAF1-4816-837D-5F28AAA08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59361"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BC8B9C14-70F0-4F42-85FF-0DD3D5A58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52502"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9E9634C-1099-0348-B1F4-67FF933D4C09}"/>
              </a:ext>
            </a:extLst>
          </p:cNvPr>
          <p:cNvSpPr>
            <a:spLocks noGrp="1"/>
          </p:cNvSpPr>
          <p:nvPr>
            <p:ph type="title"/>
          </p:nvPr>
        </p:nvSpPr>
        <p:spPr>
          <a:xfrm>
            <a:off x="336042" y="685800"/>
            <a:ext cx="2105406" cy="1325563"/>
          </a:xfrm>
        </p:spPr>
        <p:txBody>
          <a:bodyPr>
            <a:normAutofit/>
          </a:bodyPr>
          <a:lstStyle/>
          <a:p>
            <a:r>
              <a:rPr lang="el-GR" sz="2400" dirty="0"/>
              <a:t>Οι </a:t>
            </a:r>
            <a:r>
              <a:rPr lang="el-GR" sz="2400" dirty="0" err="1"/>
              <a:t>πρ</a:t>
            </a:r>
            <a:r>
              <a:rPr lang="en-GR" sz="2400" dirty="0"/>
              <a:t>ώ</a:t>
            </a:r>
            <a:r>
              <a:rPr lang="el-GR" sz="2400" dirty="0"/>
              <a:t>τες Νομικές Σχολές στην Ευρώπη</a:t>
            </a:r>
            <a:endParaRPr lang="en-GR" sz="2400" dirty="0"/>
          </a:p>
        </p:txBody>
      </p:sp>
      <p:sp>
        <p:nvSpPr>
          <p:cNvPr id="17" name="Rectangle 16">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089941"/>
            <a:ext cx="21259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10DEFF9-4210-F244-A8D4-E9F1B072A943}"/>
              </a:ext>
            </a:extLst>
          </p:cNvPr>
          <p:cNvSpPr>
            <a:spLocks noGrp="1"/>
          </p:cNvSpPr>
          <p:nvPr>
            <p:ph idx="1"/>
          </p:nvPr>
        </p:nvSpPr>
        <p:spPr>
          <a:xfrm>
            <a:off x="336042" y="2258568"/>
            <a:ext cx="2105406" cy="3922776"/>
          </a:xfrm>
        </p:spPr>
        <p:txBody>
          <a:bodyPr>
            <a:normAutofit/>
          </a:bodyPr>
          <a:lstStyle/>
          <a:p>
            <a:r>
              <a:rPr lang="fr-FR" sz="1600" dirty="0"/>
              <a:t> </a:t>
            </a:r>
            <a:r>
              <a:rPr lang="fr-FR" sz="1600" dirty="0" err="1"/>
              <a:t>Ιδρύοντ</a:t>
            </a:r>
            <a:r>
              <a:rPr lang="fr-FR" sz="1600" dirty="0"/>
              <a:t>α</a:t>
            </a:r>
            <a:r>
              <a:rPr lang="fr-FR" sz="1600" dirty="0" err="1"/>
              <a:t>ι</a:t>
            </a:r>
            <a:r>
              <a:rPr lang="fr-FR" sz="1600" dirty="0"/>
              <a:t> π</a:t>
            </a:r>
            <a:r>
              <a:rPr lang="fr-FR" sz="1600" dirty="0" err="1"/>
              <a:t>ροοδευτικά</a:t>
            </a:r>
            <a:r>
              <a:rPr lang="el-GR" sz="1600" dirty="0"/>
              <a:t> περί τα 70 Πανεπιστήμια και Νομικές Σχολές στο Παρίσι, την Οξφόρδη, την Κρακοβία, τη Νάπολη, την </a:t>
            </a:r>
            <a:r>
              <a:rPr lang="el-GR" sz="1600" dirty="0" err="1"/>
              <a:t>Κόιμπρα</a:t>
            </a:r>
            <a:r>
              <a:rPr lang="el-GR" sz="1600" dirty="0"/>
              <a:t> και αλλού. </a:t>
            </a:r>
          </a:p>
          <a:p>
            <a:endParaRPr lang="en-GR" sz="1500" dirty="0"/>
          </a:p>
        </p:txBody>
      </p:sp>
      <p:sp>
        <p:nvSpPr>
          <p:cNvPr id="7" name="TextBox 6">
            <a:extLst>
              <a:ext uri="{FF2B5EF4-FFF2-40B4-BE49-F238E27FC236}">
                <a16:creationId xmlns:a16="http://schemas.microsoft.com/office/drawing/2014/main" id="{06B5DB03-1648-8345-BD40-D340D43CEDB8}"/>
              </a:ext>
            </a:extLst>
          </p:cNvPr>
          <p:cNvSpPr txBox="1"/>
          <p:nvPr/>
        </p:nvSpPr>
        <p:spPr>
          <a:xfrm>
            <a:off x="6086181" y="6181344"/>
            <a:ext cx="4078550" cy="369332"/>
          </a:xfrm>
          <a:prstGeom prst="rect">
            <a:avLst/>
          </a:prstGeom>
          <a:noFill/>
        </p:spPr>
        <p:txBody>
          <a:bodyPr wrap="square" rtlCol="0">
            <a:spAutoFit/>
          </a:bodyPr>
          <a:lstStyle/>
          <a:p>
            <a:r>
              <a:rPr lang="en-GR" dirty="0">
                <a:solidFill>
                  <a:schemeClr val="bg1"/>
                </a:solidFill>
              </a:rPr>
              <a:t>Coimbra University library 1290</a:t>
            </a:r>
          </a:p>
        </p:txBody>
      </p:sp>
      <p:sp>
        <p:nvSpPr>
          <p:cNvPr id="8" name="TextBox 7">
            <a:extLst>
              <a:ext uri="{FF2B5EF4-FFF2-40B4-BE49-F238E27FC236}">
                <a16:creationId xmlns:a16="http://schemas.microsoft.com/office/drawing/2014/main" id="{0675019C-FFEF-3E44-A1C2-B1C6C66BA229}"/>
              </a:ext>
            </a:extLst>
          </p:cNvPr>
          <p:cNvSpPr txBox="1"/>
          <p:nvPr/>
        </p:nvSpPr>
        <p:spPr>
          <a:xfrm>
            <a:off x="3960789" y="3032236"/>
            <a:ext cx="1722523" cy="369332"/>
          </a:xfrm>
          <a:prstGeom prst="rect">
            <a:avLst/>
          </a:prstGeom>
          <a:noFill/>
        </p:spPr>
        <p:txBody>
          <a:bodyPr wrap="none" rtlCol="0">
            <a:spAutoFit/>
          </a:bodyPr>
          <a:lstStyle/>
          <a:p>
            <a:r>
              <a:rPr lang="el-GR" dirty="0" err="1">
                <a:solidFill>
                  <a:schemeClr val="bg1"/>
                </a:solidFill>
              </a:rPr>
              <a:t>Κρακοβ</a:t>
            </a:r>
            <a:r>
              <a:rPr lang="en-US" dirty="0" err="1">
                <a:solidFill>
                  <a:schemeClr val="bg1"/>
                </a:solidFill>
              </a:rPr>
              <a:t>ί</a:t>
            </a:r>
            <a:r>
              <a:rPr lang="el-GR" dirty="0">
                <a:solidFill>
                  <a:schemeClr val="bg1"/>
                </a:solidFill>
              </a:rPr>
              <a:t>α 1364 </a:t>
            </a:r>
            <a:endParaRPr lang="en-GR" dirty="0">
              <a:solidFill>
                <a:schemeClr val="bg1"/>
              </a:solidFill>
            </a:endParaRPr>
          </a:p>
        </p:txBody>
      </p:sp>
      <p:sp>
        <p:nvSpPr>
          <p:cNvPr id="9" name="TextBox 8">
            <a:extLst>
              <a:ext uri="{FF2B5EF4-FFF2-40B4-BE49-F238E27FC236}">
                <a16:creationId xmlns:a16="http://schemas.microsoft.com/office/drawing/2014/main" id="{F1BD3AAE-4E4B-2943-997A-747C62414CF5}"/>
              </a:ext>
            </a:extLst>
          </p:cNvPr>
          <p:cNvSpPr txBox="1"/>
          <p:nvPr/>
        </p:nvSpPr>
        <p:spPr>
          <a:xfrm>
            <a:off x="2777490" y="6331683"/>
            <a:ext cx="652743" cy="369332"/>
          </a:xfrm>
          <a:prstGeom prst="rect">
            <a:avLst/>
          </a:prstGeom>
          <a:noFill/>
        </p:spPr>
        <p:txBody>
          <a:bodyPr wrap="none" rtlCol="0">
            <a:spAutoFit/>
          </a:bodyPr>
          <a:lstStyle/>
          <a:p>
            <a:r>
              <a:rPr lang="en-GR" dirty="0">
                <a:solidFill>
                  <a:schemeClr val="bg1"/>
                </a:solidFill>
              </a:rPr>
              <a:t>1096</a:t>
            </a:r>
          </a:p>
        </p:txBody>
      </p:sp>
    </p:spTree>
    <p:extLst>
      <p:ext uri="{BB962C8B-B14F-4D97-AF65-F5344CB8AC3E}">
        <p14:creationId xmlns:p14="http://schemas.microsoft.com/office/powerpoint/2010/main" val="21135272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8C0392B-7EF2-9949-ABDF-440B2DAB064C}"/>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l="8667" r="-1" b="-1"/>
          <a:stretch/>
        </p:blipFill>
        <p:spPr>
          <a:xfrm>
            <a:off x="20" y="10"/>
            <a:ext cx="9143979" cy="6857990"/>
          </a:xfrm>
          <a:prstGeom prst="rect">
            <a:avLst/>
          </a:prstGeom>
        </p:spPr>
      </p:pic>
      <p:sp>
        <p:nvSpPr>
          <p:cNvPr id="2" name="Title 1"/>
          <p:cNvSpPr>
            <a:spLocks noGrp="1"/>
          </p:cNvSpPr>
          <p:nvPr>
            <p:ph type="title"/>
          </p:nvPr>
        </p:nvSpPr>
        <p:spPr>
          <a:xfrm>
            <a:off x="630936" y="941832"/>
            <a:ext cx="7879842" cy="2057400"/>
          </a:xfrm>
        </p:spPr>
        <p:txBody>
          <a:bodyPr anchor="b">
            <a:normAutofit/>
          </a:bodyPr>
          <a:lstStyle/>
          <a:p>
            <a:r>
              <a:rPr lang="el-GR" dirty="0"/>
              <a:t>Μελέτη του Πανδέκτη</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1817"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3241202"/>
            <a:ext cx="7879842"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30936" y="3502152"/>
            <a:ext cx="7879842" cy="2670048"/>
          </a:xfrm>
        </p:spPr>
        <p:txBody>
          <a:bodyPr>
            <a:normAutofit/>
          </a:bodyPr>
          <a:lstStyle/>
          <a:p>
            <a:r>
              <a:rPr lang="el-GR" sz="1700"/>
              <a:t>Οι νομικές σπουδές, με πενταετή διάρκεια φοίτησης και προφορικές εξετάσεις πτυχίου, οργανώνονται γύρω από τη μελέτη κυρίως του </a:t>
            </a:r>
            <a:r>
              <a:rPr lang="el-GR" sz="1700" i="1"/>
              <a:t>Πανδέκτη</a:t>
            </a:r>
            <a:endParaRPr lang="en-US" sz="1700" i="1"/>
          </a:p>
          <a:p>
            <a:r>
              <a:rPr lang="el-GR" sz="1700"/>
              <a:t>που περικλείει ένα πλήρες και ολοκληρωμένο σύστημα δικαίου με αξιώσεις διαχρονικότητας, το οποίο λόγω του έντονα επιστημονικού χαρακτήρα του, προσφέρεται για σχολαστική ανάλυση. </a:t>
            </a:r>
            <a:endParaRPr lang="en-US" sz="1700"/>
          </a:p>
          <a:p>
            <a:r>
              <a:rPr lang="el-GR" sz="1700"/>
              <a:t>Η μελέτη του Ρωμαϊκού Δικαίου θα αποτελέσει έκτοτε έως και τους νεώτερους χρόνους, τον κορμό των νομικών σπουδών ανά την Ευρώπη. </a:t>
            </a:r>
            <a:endParaRPr lang="en-US" sz="1700"/>
          </a:p>
          <a:p>
            <a:endParaRPr lang="el-GR" sz="1700"/>
          </a:p>
        </p:txBody>
      </p:sp>
    </p:spTree>
    <p:extLst>
      <p:ext uri="{BB962C8B-B14F-4D97-AF65-F5344CB8AC3E}">
        <p14:creationId xmlns:p14="http://schemas.microsoft.com/office/powerpoint/2010/main" val="1298225817"/>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pPr>
              <a:lnSpc>
                <a:spcPct val="90000"/>
              </a:lnSpc>
            </a:pPr>
            <a:r>
              <a:rPr lang="fr-FR" sz="4100" b="1"/>
              <a:t>Οι </a:t>
            </a:r>
            <a:r>
              <a:rPr lang="fr-FR" sz="4100" b="1" err="1"/>
              <a:t>Γλωσσογράφοι</a:t>
            </a:r>
            <a:r>
              <a:rPr lang="fr-FR" sz="4100" b="1"/>
              <a:t> (</a:t>
            </a:r>
            <a:r>
              <a:rPr lang="en-US" sz="4100" b="1" i="1" err="1"/>
              <a:t>Glossatores</a:t>
            </a:r>
            <a:r>
              <a:rPr lang="el-GR" sz="4100" b="1"/>
              <a:t>)</a:t>
            </a:r>
            <a:endParaRPr lang="en-US" sz="4100" b="1"/>
          </a:p>
        </p:txBody>
      </p:sp>
      <p:sp>
        <p:nvSpPr>
          <p:cNvPr id="3" name="Content Placeholder 2"/>
          <p:cNvSpPr>
            <a:spLocks noGrp="1"/>
          </p:cNvSpPr>
          <p:nvPr>
            <p:ph idx="1"/>
          </p:nvPr>
        </p:nvSpPr>
        <p:spPr>
          <a:xfrm>
            <a:off x="3724073" y="2438400"/>
            <a:ext cx="4939867" cy="3785419"/>
          </a:xfrm>
        </p:spPr>
        <p:txBody>
          <a:bodyPr>
            <a:normAutofit/>
          </a:bodyPr>
          <a:lstStyle/>
          <a:p>
            <a:pPr>
              <a:lnSpc>
                <a:spcPct val="90000"/>
              </a:lnSpc>
            </a:pPr>
            <a:r>
              <a:rPr lang="el-GR" sz="1700" dirty="0"/>
              <a:t>Σε προέκταση του μεσαιωνικού Σχολαστικισμού, οι μελετητές προσεγγίζουν τον </a:t>
            </a:r>
            <a:r>
              <a:rPr lang="el-GR" sz="1700" dirty="0" err="1"/>
              <a:t>νεοανακαλυφθέντα</a:t>
            </a:r>
            <a:r>
              <a:rPr lang="el-GR" sz="1700" dirty="0"/>
              <a:t> Πανδέκτη ως αυθεντία του δικαίου, όπως οι θεολόγοι την Παλαιά και Καινή Διαθήκη και οι φιλόσοφοι τον Αριστοτέλη και τον Πλάτωνα. </a:t>
            </a:r>
            <a:endParaRPr lang="en-US" sz="1700" dirty="0"/>
          </a:p>
          <a:p>
            <a:pPr>
              <a:lnSpc>
                <a:spcPct val="90000"/>
              </a:lnSpc>
            </a:pPr>
            <a:r>
              <a:rPr lang="el-GR" sz="1700" dirty="0"/>
              <a:t>Σημαντικότερη μορφή του κινήματος, στις αρχές του 12</a:t>
            </a:r>
            <a:r>
              <a:rPr lang="el-GR" sz="1700" baseline="30000" dirty="0"/>
              <a:t>ου</a:t>
            </a:r>
            <a:r>
              <a:rPr lang="el-GR" sz="1700" dirty="0"/>
              <a:t> αιώνα, είναι ο </a:t>
            </a:r>
            <a:r>
              <a:rPr lang="en-US" sz="1700" u="sng" dirty="0" err="1"/>
              <a:t>Irnerius</a:t>
            </a:r>
            <a:r>
              <a:rPr lang="el-GR" sz="1700" dirty="0"/>
              <a:t> στη Μπολόνια. </a:t>
            </a:r>
            <a:endParaRPr lang="en-US" sz="1700" dirty="0"/>
          </a:p>
          <a:p>
            <a:pPr>
              <a:lnSpc>
                <a:spcPct val="90000"/>
              </a:lnSpc>
            </a:pPr>
            <a:r>
              <a:rPr lang="el-GR" sz="1700" dirty="0"/>
              <a:t>Ο ίδιος και οι διάδοχοί του σημειώνουν στο περιθώριο του Πανδέκτη και του Κώδικα επεξηγήσεις σε συγκεκριμένους όρους (</a:t>
            </a:r>
            <a:r>
              <a:rPr lang="el-GR" sz="1700" i="1" dirty="0" err="1"/>
              <a:t>glossae</a:t>
            </a:r>
            <a:r>
              <a:rPr lang="el-GR" sz="1700" i="1" dirty="0"/>
              <a:t>, </a:t>
            </a:r>
            <a:r>
              <a:rPr lang="el-GR" sz="1700" dirty="0"/>
              <a:t>στα ελληνικά </a:t>
            </a:r>
            <a:r>
              <a:rPr lang="el-GR" sz="1700" i="1" dirty="0" err="1"/>
              <a:t>γλῶσσαι</a:t>
            </a:r>
            <a:r>
              <a:rPr lang="el-GR" sz="1700" dirty="0"/>
              <a:t>) και εσωτερικές παραπομπές, από τις οποίες θα ονομαστούν Γλωσσογράφοι (</a:t>
            </a:r>
            <a:r>
              <a:rPr lang="en-US" sz="1700" i="1" dirty="0"/>
              <a:t>G</a:t>
            </a:r>
            <a:r>
              <a:rPr lang="el-GR" sz="1700" i="1" dirty="0" err="1"/>
              <a:t>lossatores</a:t>
            </a:r>
            <a:r>
              <a:rPr lang="el-GR" sz="1700" dirty="0"/>
              <a:t>).</a:t>
            </a:r>
            <a:endParaRPr lang="en-US" sz="1700" dirty="0"/>
          </a:p>
        </p:txBody>
      </p:sp>
      <p:pic>
        <p:nvPicPr>
          <p:cNvPr id="5" name="Picture 4" descr="A picture containing text, posing&#10;&#10;Description automatically generated">
            <a:extLst>
              <a:ext uri="{FF2B5EF4-FFF2-40B4-BE49-F238E27FC236}">
                <a16:creationId xmlns:a16="http://schemas.microsoft.com/office/drawing/2014/main" id="{CC104103-B3DE-4B4B-A06C-98CB5C2404AC}"/>
              </a:ext>
            </a:extLst>
          </p:cNvPr>
          <p:cNvPicPr>
            <a:picLocks noChangeAspect="1"/>
          </p:cNvPicPr>
          <p:nvPr/>
        </p:nvPicPr>
        <p:blipFill rotWithShape="1">
          <a:blip r:embed="rId2">
            <a:extLst>
              <a:ext uri="{28A0092B-C50C-407E-A947-70E740481C1C}">
                <a14:useLocalDpi xmlns:a14="http://schemas.microsoft.com/office/drawing/2010/main" val="0"/>
              </a:ext>
            </a:extLst>
          </a:blip>
          <a:srcRect l="10330" r="21850"/>
          <a:stretch/>
        </p:blipFill>
        <p:spPr>
          <a:xfrm>
            <a:off x="20" y="10"/>
            <a:ext cx="3476673"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CDA66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51245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it-IT" dirty="0"/>
              <a:t>Irnerius of Bologna, fresco from Palazzo Accursio</a:t>
            </a:r>
            <a:r>
              <a:rPr lang="el-GR" dirty="0"/>
              <a:t> - </a:t>
            </a:r>
            <a:r>
              <a:rPr lang="en-US" dirty="0" err="1"/>
              <a:t>Franciscus</a:t>
            </a:r>
            <a:r>
              <a:rPr lang="en-US" dirty="0"/>
              <a:t> </a:t>
            </a:r>
            <a:r>
              <a:rPr lang="en-US" dirty="0" err="1"/>
              <a:t>Accursius</a:t>
            </a:r>
            <a:endParaRPr lang="el-GR" dirty="0"/>
          </a:p>
        </p:txBody>
      </p:sp>
      <p:sp>
        <p:nvSpPr>
          <p:cNvPr id="3" name="Content Placeholder 2"/>
          <p:cNvSpPr>
            <a:spLocks noGrp="1"/>
          </p:cNvSpPr>
          <p:nvPr>
            <p:ph idx="1"/>
          </p:nvPr>
        </p:nvSpPr>
        <p:spPr/>
        <p:txBody>
          <a:bodyPr/>
          <a:lstStyle/>
          <a:p>
            <a:endParaRPr lang="el-GR"/>
          </a:p>
        </p:txBody>
      </p:sp>
      <p:pic>
        <p:nvPicPr>
          <p:cNvPr id="26626" name="Picture 2" descr="C:\Users\ATHINA\Desktop\irneri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241" y="1664230"/>
            <a:ext cx="3044692" cy="5111392"/>
          </a:xfrm>
          <a:prstGeom prst="rect">
            <a:avLst/>
          </a:prstGeom>
          <a:noFill/>
          <a:extLst>
            <a:ext uri="{909E8E84-426E-40DD-AFC4-6F175D3DCCD1}">
              <a14:hiddenFill xmlns:a14="http://schemas.microsoft.com/office/drawing/2010/main">
                <a:solidFill>
                  <a:srgbClr val="FFFFFF"/>
                </a:solidFill>
              </a14:hiddenFill>
            </a:ext>
          </a:extLst>
        </p:spPr>
      </p:pic>
      <p:pic>
        <p:nvPicPr>
          <p:cNvPr id="26627" name="Picture 3" descr="C:\Users\ATHINA\Desktop\κατάλογος.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3468" y="1774296"/>
            <a:ext cx="3438207" cy="462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4173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pPr>
              <a:lnSpc>
                <a:spcPct val="90000"/>
              </a:lnSpc>
            </a:pPr>
            <a:r>
              <a:rPr lang="el-GR" sz="4100"/>
              <a:t>Επιστημονική μέθοδος</a:t>
            </a:r>
          </a:p>
        </p:txBody>
      </p:sp>
      <p:sp>
        <p:nvSpPr>
          <p:cNvPr id="3" name="Content Placeholder 2"/>
          <p:cNvSpPr>
            <a:spLocks noGrp="1"/>
          </p:cNvSpPr>
          <p:nvPr>
            <p:ph idx="1"/>
          </p:nvPr>
        </p:nvSpPr>
        <p:spPr>
          <a:xfrm>
            <a:off x="3724073" y="2438400"/>
            <a:ext cx="4939867" cy="3785419"/>
          </a:xfrm>
        </p:spPr>
        <p:txBody>
          <a:bodyPr>
            <a:normAutofit/>
          </a:bodyPr>
          <a:lstStyle/>
          <a:p>
            <a:pPr>
              <a:lnSpc>
                <a:spcPct val="90000"/>
              </a:lnSpc>
            </a:pPr>
            <a:r>
              <a:rPr lang="el-GR" sz="1600"/>
              <a:t>Με τον τρόπο αυτό επανεισάγουν την επιστημονική μέθοδο στη μελέτη του Ρωμαϊκού Δικαίου, λίγο-πολύ κατά το υπόδειγμα των Ρωμαίων νομικών. </a:t>
            </a:r>
            <a:endParaRPr lang="en-US" sz="1600"/>
          </a:p>
          <a:p>
            <a:pPr>
              <a:lnSpc>
                <a:spcPct val="90000"/>
              </a:lnSpc>
            </a:pPr>
            <a:r>
              <a:rPr lang="el-GR" sz="1600"/>
              <a:t>Θεωρούν το Ρωμαϊκό Δίκαιο ένα αρχαίο πρότυπο δικαιοσύνης με “κλασικό” χαρακτήρα, που παρουσιάζει το μεγάλο πλεονέκτημα ότι μπορεί να μεταφερθεί στην εποχή τους, με τις κατάλληλες προσαρμογές. </a:t>
            </a:r>
            <a:endParaRPr lang="en-US" sz="1600"/>
          </a:p>
          <a:p>
            <a:pPr>
              <a:lnSpc>
                <a:spcPct val="90000"/>
              </a:lnSpc>
            </a:pPr>
            <a:r>
              <a:rPr lang="el-GR" sz="1600"/>
              <a:t>Παράγουν μεγάλο αριθμό σχολίων, που με τη σειρά τους καθιστούν αναγκαία τη συστηματοποίησή τους από έργα που συντάσσονται προς διευκόλυνση των δικηγόρων της εποχής.</a:t>
            </a:r>
          </a:p>
          <a:p>
            <a:pPr>
              <a:lnSpc>
                <a:spcPct val="90000"/>
              </a:lnSpc>
            </a:pPr>
            <a:r>
              <a:rPr lang="el-GR" sz="1600"/>
              <a:t>Οι δικηγόροι παραπέμπουν στους Ρωμαίους νομικούς, συχνά για να εντυπωσιάσουν το δικαστή με την "επιστημοσύνη" τους. </a:t>
            </a:r>
            <a:endParaRPr lang="en-US" sz="1600"/>
          </a:p>
          <a:p>
            <a:pPr>
              <a:lnSpc>
                <a:spcPct val="90000"/>
              </a:lnSpc>
            </a:pPr>
            <a:endParaRPr lang="el-GR" sz="1600"/>
          </a:p>
        </p:txBody>
      </p:sp>
      <p:pic>
        <p:nvPicPr>
          <p:cNvPr id="5" name="Picture 4" descr="Text&#10;&#10;Description automatically generated">
            <a:extLst>
              <a:ext uri="{FF2B5EF4-FFF2-40B4-BE49-F238E27FC236}">
                <a16:creationId xmlns:a16="http://schemas.microsoft.com/office/drawing/2014/main" id="{06839E42-E02B-3A40-BCB9-0FA5F4B548F5}"/>
              </a:ext>
            </a:extLst>
          </p:cNvPr>
          <p:cNvPicPr>
            <a:picLocks noChangeAspect="1"/>
          </p:cNvPicPr>
          <p:nvPr/>
        </p:nvPicPr>
        <p:blipFill rotWithShape="1">
          <a:blip r:embed="rId2">
            <a:extLst>
              <a:ext uri="{28A0092B-C50C-407E-A947-70E740481C1C}">
                <a14:useLocalDpi xmlns:a14="http://schemas.microsoft.com/office/drawing/2010/main" val="0"/>
              </a:ext>
            </a:extLst>
          </a:blip>
          <a:srcRect l="12698" r="19482"/>
          <a:stretch/>
        </p:blipFill>
        <p:spPr>
          <a:xfrm>
            <a:off x="20" y="10"/>
            <a:ext cx="3476673"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B894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33395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652" name="Rectangle 7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2170" y="856180"/>
            <a:ext cx="3420438" cy="1128068"/>
          </a:xfrm>
        </p:spPr>
        <p:txBody>
          <a:bodyPr anchor="ctr">
            <a:normAutofit/>
          </a:bodyPr>
          <a:lstStyle/>
          <a:p>
            <a:r>
              <a:rPr lang="el-GR" sz="3500"/>
              <a:t>ΑΖΟ</a:t>
            </a:r>
            <a:r>
              <a:rPr lang="en-US" sz="3500"/>
              <a:t> di Bologna</a:t>
            </a:r>
            <a:endParaRPr lang="el-GR" sz="3500"/>
          </a:p>
        </p:txBody>
      </p:sp>
      <p:grpSp>
        <p:nvGrpSpPr>
          <p:cNvPr id="27653" name="Group 7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74" name="Rectangle 7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54" name="Rectangle 7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655" name="Rectangle 7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43039" y="2330505"/>
            <a:ext cx="3419569" cy="3979585"/>
          </a:xfrm>
        </p:spPr>
        <p:txBody>
          <a:bodyPr anchor="ctr">
            <a:normAutofit/>
          </a:bodyPr>
          <a:lstStyle/>
          <a:p>
            <a:r>
              <a:rPr lang="el-GR" sz="1700"/>
              <a:t>Μία συλλογή σχολίων επί του Κώδικα που συντάσσει ο γλωσσογράφος </a:t>
            </a:r>
            <a:r>
              <a:rPr lang="en-US" sz="1700"/>
              <a:t>Azo</a:t>
            </a:r>
            <a:r>
              <a:rPr lang="el-GR" sz="1700"/>
              <a:t> γίνεται το απαραίτητο βιβλίο για κάθε δικηγόρο, κάτι που αποτυπώνεται στην παροιμία της εποχής, "αν δεν έχεις τον </a:t>
            </a:r>
            <a:r>
              <a:rPr lang="en-US" sz="1700"/>
              <a:t>Azo</a:t>
            </a:r>
            <a:r>
              <a:rPr lang="el-GR" sz="1700"/>
              <a:t>, μην πας στο δικαστήριο". </a:t>
            </a:r>
            <a:endParaRPr lang="en-US" sz="1700"/>
          </a:p>
          <a:p>
            <a:pPr marL="0" indent="0">
              <a:buNone/>
            </a:pPr>
            <a:endParaRPr lang="el-GR" sz="1700"/>
          </a:p>
        </p:txBody>
      </p:sp>
      <p:sp>
        <p:nvSpPr>
          <p:cNvPr id="79" name="Rectangle 7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650" name="Picture 2" descr="C:\Users\ATHINA\Desktop\azo-di-bologna-D8A92F.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r="-2" b="4998"/>
          <a:stretch/>
        </p:blipFill>
        <p:spPr bwMode="auto">
          <a:xfrm>
            <a:off x="4483341" y="799352"/>
            <a:ext cx="4069057" cy="52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3229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Glossa</a:t>
            </a:r>
            <a:r>
              <a:rPr lang="en-US" dirty="0"/>
              <a:t> </a:t>
            </a:r>
            <a:r>
              <a:rPr lang="en-US" dirty="0" err="1"/>
              <a:t>Ordinaria</a:t>
            </a:r>
            <a:endParaRPr lang="el-GR" dirty="0"/>
          </a:p>
        </p:txBody>
      </p:sp>
      <p:sp>
        <p:nvSpPr>
          <p:cNvPr id="3" name="Content Placeholder 2"/>
          <p:cNvSpPr>
            <a:spLocks noGrp="1"/>
          </p:cNvSpPr>
          <p:nvPr>
            <p:ph idx="1"/>
          </p:nvPr>
        </p:nvSpPr>
        <p:spPr/>
        <p:txBody>
          <a:bodyPr>
            <a:normAutofit lnSpcReduction="10000"/>
          </a:bodyPr>
          <a:lstStyle/>
          <a:p>
            <a:r>
              <a:rPr lang="el-GR" dirty="0"/>
              <a:t>Ο </a:t>
            </a:r>
            <a:r>
              <a:rPr lang="el-GR" dirty="0" err="1"/>
              <a:t>Accursius</a:t>
            </a:r>
            <a:r>
              <a:rPr lang="el-GR" dirty="0"/>
              <a:t> (περί το 1230) συλλέγει στη Μπολόνια όλα τα σχόλια των γλωσσογράφων σε ένα μεγάλο έργο, τη </a:t>
            </a:r>
            <a:r>
              <a:rPr lang="en-US" i="1" dirty="0">
                <a:solidFill>
                  <a:srgbClr val="FF0000"/>
                </a:solidFill>
              </a:rPr>
              <a:t>G</a:t>
            </a:r>
            <a:r>
              <a:rPr lang="el-GR" i="1" dirty="0" err="1">
                <a:solidFill>
                  <a:srgbClr val="FF0000"/>
                </a:solidFill>
              </a:rPr>
              <a:t>lossa</a:t>
            </a:r>
            <a:r>
              <a:rPr lang="el-GR" i="1" dirty="0">
                <a:solidFill>
                  <a:srgbClr val="FF0000"/>
                </a:solidFill>
              </a:rPr>
              <a:t> </a:t>
            </a:r>
            <a:r>
              <a:rPr lang="el-GR" i="1" dirty="0" err="1">
                <a:solidFill>
                  <a:srgbClr val="FF0000"/>
                </a:solidFill>
              </a:rPr>
              <a:t>Ordinaria</a:t>
            </a:r>
            <a:r>
              <a:rPr lang="el-GR" dirty="0"/>
              <a:t>, το κατεξοχήν έργο σχολιασμού της ιουστινιάνειας κωδικοποίησης (το αντίστοιχο σχολιασμένου αστικού κώδικα της εποχής)</a:t>
            </a:r>
            <a:endParaRPr lang="en-US" dirty="0"/>
          </a:p>
          <a:p>
            <a:r>
              <a:rPr lang="el-GR" dirty="0"/>
              <a:t>Θα αποτελέσει τη βάση για τη μετέπειτα θεωρητική επεξεργασία του ρωμαϊκού δικαίου στο </a:t>
            </a:r>
            <a:r>
              <a:rPr lang="el-GR" i="1" dirty="0"/>
              <a:t>ius</a:t>
            </a:r>
            <a:r>
              <a:rPr lang="el-GR" dirty="0"/>
              <a:t> </a:t>
            </a:r>
            <a:r>
              <a:rPr lang="el-GR" i="1" dirty="0" err="1"/>
              <a:t>Commune</a:t>
            </a:r>
            <a:r>
              <a:rPr lang="el-GR" dirty="0"/>
              <a:t>. </a:t>
            </a:r>
            <a:endParaRPr lang="en-US" dirty="0"/>
          </a:p>
          <a:p>
            <a:endParaRPr lang="el-GR" dirty="0"/>
          </a:p>
        </p:txBody>
      </p:sp>
    </p:spTree>
    <p:extLst>
      <p:ext uri="{BB962C8B-B14F-4D97-AF65-F5344CB8AC3E}">
        <p14:creationId xmlns:p14="http://schemas.microsoft.com/office/powerpoint/2010/main" val="9746810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Picture 2" descr="C:\Users\ATHINA\Desktop\johannes-andreae-glossa-ordinaria-ms-2160_f.jpg"/>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516027" y="127000"/>
            <a:ext cx="8170773" cy="6460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8183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l-GR" sz="3100"/>
              <a:t>Οι Σχολιαστές (</a:t>
            </a:r>
            <a:r>
              <a:rPr lang="en-US" sz="3100" i="1"/>
              <a:t>post</a:t>
            </a:r>
            <a:r>
              <a:rPr lang="el-GR" sz="3100" i="1"/>
              <a:t>-</a:t>
            </a:r>
            <a:r>
              <a:rPr lang="en-US" sz="3100" i="1"/>
              <a:t>glossatores</a:t>
            </a:r>
            <a:r>
              <a:rPr lang="el-GR" sz="3100"/>
              <a:t>) </a:t>
            </a:r>
            <a:endParaRPr lang="en-US" sz="3100"/>
          </a:p>
        </p:txBody>
      </p:sp>
      <p:pic>
        <p:nvPicPr>
          <p:cNvPr id="5" name="Picture 4" descr="A picture containing text&#10;&#10;Description automatically generated">
            <a:extLst>
              <a:ext uri="{FF2B5EF4-FFF2-40B4-BE49-F238E27FC236}">
                <a16:creationId xmlns:a16="http://schemas.microsoft.com/office/drawing/2014/main" id="{C16E82C2-21A2-E54B-835C-5B7155EC78DC}"/>
              </a:ext>
            </a:extLst>
          </p:cNvPr>
          <p:cNvPicPr>
            <a:picLocks noChangeAspect="1"/>
          </p:cNvPicPr>
          <p:nvPr/>
        </p:nvPicPr>
        <p:blipFill rotWithShape="1">
          <a:blip r:embed="rId2">
            <a:extLst>
              <a:ext uri="{28A0092B-C50C-407E-A947-70E740481C1C}">
                <a14:useLocalDpi xmlns:a14="http://schemas.microsoft.com/office/drawing/2010/main" val="0"/>
              </a:ext>
            </a:extLst>
          </a:blip>
          <a:srcRect t="16816" r="-1" b="17896"/>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pPr>
              <a:lnSpc>
                <a:spcPct val="90000"/>
              </a:lnSpc>
            </a:pPr>
            <a:r>
              <a:rPr lang="el-GR" sz="1500"/>
              <a:t>Πολλοί από τους πτυχιούχους της Μπολόνια, όταν επιστρέφουν στις χώρες τους, </a:t>
            </a:r>
            <a:r>
              <a:rPr lang="el-GR" sz="1500" b="1"/>
              <a:t>καταλαμβάνουν ανώτατες διοικητικές θέσεις </a:t>
            </a:r>
            <a:r>
              <a:rPr lang="el-GR" sz="1500"/>
              <a:t>(όντας περιζήτητοι στις ευρωπαϊκές βασιλικές Αυλές) </a:t>
            </a:r>
            <a:endParaRPr lang="en-US" sz="1500"/>
          </a:p>
          <a:p>
            <a:pPr>
              <a:lnSpc>
                <a:spcPct val="90000"/>
              </a:lnSpc>
            </a:pPr>
            <a:r>
              <a:rPr lang="el-GR" sz="1500"/>
              <a:t>καταπιάνονται, εκτός από την ακαδημαϊκή μελέτη του δικαίου, με την πρακτική εφαρμογή του, για την οποία απαιτείται εκτενέστερος και συστηματικότερος σχολιασμός των νομικών κειμένων του Πανδέκτη, πέραν από τις </a:t>
            </a:r>
            <a:r>
              <a:rPr lang="en-US" sz="1500" i="1"/>
              <a:t>glossae</a:t>
            </a:r>
            <a:r>
              <a:rPr lang="el-GR" sz="1500"/>
              <a:t>. </a:t>
            </a:r>
            <a:endParaRPr lang="en-US" sz="1500"/>
          </a:p>
          <a:p>
            <a:pPr>
              <a:lnSpc>
                <a:spcPct val="90000"/>
              </a:lnSpc>
            </a:pPr>
            <a:r>
              <a:rPr lang="el-GR" sz="1500"/>
              <a:t>Οι αποκαλούμενοι Σχολιαστές (</a:t>
            </a:r>
            <a:r>
              <a:rPr lang="en-US" sz="1500" i="1"/>
              <a:t>post</a:t>
            </a:r>
            <a:r>
              <a:rPr lang="el-GR" sz="1500"/>
              <a:t>-</a:t>
            </a:r>
            <a:r>
              <a:rPr lang="en-US" sz="1500" i="1"/>
              <a:t>glossatores</a:t>
            </a:r>
            <a:r>
              <a:rPr lang="el-GR" sz="1500"/>
              <a:t>), εφαρμόζ</a:t>
            </a:r>
            <a:r>
              <a:rPr lang="en-US" sz="1500"/>
              <a:t>o</a:t>
            </a:r>
            <a:r>
              <a:rPr lang="el-GR" sz="1500"/>
              <a:t>υν τη συσταλτική ή αναλογική ερμηνεία, για να προσαρμόσουν το Ρωμαϊκό Δίκαιο στα δεδομένα του 14</a:t>
            </a:r>
            <a:r>
              <a:rPr lang="el-GR" sz="1500" baseline="30000"/>
              <a:t>ου</a:t>
            </a:r>
            <a:r>
              <a:rPr lang="el-GR" sz="1500"/>
              <a:t> αιώνα. </a:t>
            </a:r>
            <a:endParaRPr lang="en-US" sz="1500"/>
          </a:p>
        </p:txBody>
      </p:sp>
    </p:spTree>
    <p:extLst>
      <p:ext uri="{BB962C8B-B14F-4D97-AF65-F5344CB8AC3E}">
        <p14:creationId xmlns:p14="http://schemas.microsoft.com/office/powerpoint/2010/main" val="12456999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700" name="Rectangle 7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2170" y="856180"/>
            <a:ext cx="3420438" cy="1128068"/>
          </a:xfrm>
        </p:spPr>
        <p:txBody>
          <a:bodyPr anchor="ctr">
            <a:normAutofit fontScale="90000"/>
          </a:bodyPr>
          <a:lstStyle/>
          <a:p>
            <a:r>
              <a:rPr lang="en-US" sz="3500" dirty="0" err="1"/>
              <a:t>Bartolus</a:t>
            </a:r>
            <a:r>
              <a:rPr lang="en-US" sz="3500" dirty="0"/>
              <a:t> de </a:t>
            </a:r>
            <a:r>
              <a:rPr lang="en-US" sz="3500" dirty="0" err="1"/>
              <a:t>Saxoferrato</a:t>
            </a:r>
            <a:r>
              <a:rPr lang="en-US" sz="3500" dirty="0"/>
              <a:t> </a:t>
            </a:r>
          </a:p>
        </p:txBody>
      </p:sp>
      <p:grpSp>
        <p:nvGrpSpPr>
          <p:cNvPr id="73" name="Group 7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74" name="Rectangle 7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43039" y="2330505"/>
            <a:ext cx="3419569" cy="3979585"/>
          </a:xfrm>
        </p:spPr>
        <p:txBody>
          <a:bodyPr anchor="ctr">
            <a:normAutofit/>
          </a:bodyPr>
          <a:lstStyle/>
          <a:p>
            <a:pPr>
              <a:lnSpc>
                <a:spcPct val="90000"/>
              </a:lnSpc>
            </a:pPr>
            <a:r>
              <a:rPr lang="el-GR" sz="1600"/>
              <a:t>Σημαντικότερος εκπρόσωπός τους υπήρξε ο </a:t>
            </a:r>
            <a:r>
              <a:rPr lang="en-US" sz="1600"/>
              <a:t>Bartolus de Saxoferrato</a:t>
            </a:r>
            <a:r>
              <a:rPr lang="el-GR" sz="1600"/>
              <a:t> (1313-1357), ο οποίος </a:t>
            </a:r>
            <a:r>
              <a:rPr lang="el-GR" sz="1600" b="1"/>
              <a:t>ξεκίνησε τις νομικές σπουδές στα δεκατέσσερα και αναγορεύτηκε διδάκτωρ στα είκοσι</a:t>
            </a:r>
            <a:r>
              <a:rPr lang="el-GR" sz="1600"/>
              <a:t>, στρέφοντας εν συνεχεία τη μελέτη και τη διδασκαλία του Ρωμαϊκού Δικαίου στα καθημερινά προβλήματα. </a:t>
            </a:r>
            <a:endParaRPr lang="en-US" sz="1600"/>
          </a:p>
          <a:p>
            <a:pPr>
              <a:lnSpc>
                <a:spcPct val="90000"/>
              </a:lnSpc>
            </a:pPr>
            <a:r>
              <a:rPr lang="en-US" sz="1600"/>
              <a:t>O</a:t>
            </a:r>
            <a:r>
              <a:rPr lang="el-GR" sz="1600"/>
              <a:t> θαυμασμός των κατοπινών γενεών για την αυθεντία του </a:t>
            </a:r>
            <a:r>
              <a:rPr lang="en-US" sz="1600"/>
              <a:t>Bartolus</a:t>
            </a:r>
            <a:r>
              <a:rPr lang="el-GR" sz="1600"/>
              <a:t> θα αποδοθεί με το ρητό “</a:t>
            </a:r>
            <a:r>
              <a:rPr lang="el-GR" sz="1600" i="1"/>
              <a:t>nemo bonus </a:t>
            </a:r>
            <a:r>
              <a:rPr lang="en-US" sz="1600" i="1"/>
              <a:t>i</a:t>
            </a:r>
            <a:r>
              <a:rPr lang="el-GR" sz="1600" i="1"/>
              <a:t>urista nisi bartolista”</a:t>
            </a:r>
            <a:r>
              <a:rPr lang="el-GR" sz="1600"/>
              <a:t> – κανείς δεν είναι καλός νομικός αν δεν ακολουθεί τον </a:t>
            </a:r>
            <a:r>
              <a:rPr lang="en-US" sz="1600"/>
              <a:t>Bartolus</a:t>
            </a:r>
            <a:r>
              <a:rPr lang="el-GR" sz="1600"/>
              <a:t>.</a:t>
            </a:r>
            <a:endParaRPr lang="en-US" sz="1600"/>
          </a:p>
          <a:p>
            <a:pPr>
              <a:lnSpc>
                <a:spcPct val="90000"/>
              </a:lnSpc>
            </a:pPr>
            <a:endParaRPr lang="en-US" sz="1600"/>
          </a:p>
        </p:txBody>
      </p:sp>
      <p:sp>
        <p:nvSpPr>
          <p:cNvPr id="79" name="Rectangle 7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698" name="Picture 2" descr="C:\Users\ATHINA\Desktop\220px-Bartolo_da_sassoferrato.jpg"/>
          <p:cNvPicPr>
            <a:picLocks noChangeAspect="1" noChangeArrowheads="1"/>
          </p:cNvPicPr>
          <p:nvPr/>
        </p:nvPicPr>
        <p:blipFill rotWithShape="1">
          <a:blip r:embed="rId2">
            <a:extLst>
              <a:ext uri="{28A0092B-C50C-407E-A947-70E740481C1C}">
                <a14:useLocalDpi xmlns:a14="http://schemas.microsoft.com/office/drawing/2010/main" val="0"/>
              </a:ext>
            </a:extLst>
          </a:blip>
          <a:srcRect l="13037" r="3265" b="1"/>
          <a:stretch/>
        </p:blipFill>
        <p:spPr bwMode="auto">
          <a:xfrm>
            <a:off x="4483341" y="799352"/>
            <a:ext cx="4069057" cy="52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614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6C959-9AA5-3A44-9297-6A6803ED2197}"/>
              </a:ext>
            </a:extLst>
          </p:cNvPr>
          <p:cNvSpPr>
            <a:spLocks noGrp="1"/>
          </p:cNvSpPr>
          <p:nvPr>
            <p:ph type="title"/>
          </p:nvPr>
        </p:nvSpPr>
        <p:spPr>
          <a:xfrm>
            <a:off x="360759" y="3752849"/>
            <a:ext cx="2468166" cy="2452687"/>
          </a:xfrm>
        </p:spPr>
        <p:txBody>
          <a:bodyPr anchor="ctr">
            <a:normAutofit/>
          </a:bodyPr>
          <a:lstStyle/>
          <a:p>
            <a:r>
              <a:rPr lang="el-GR" sz="3100" dirty="0"/>
              <a:t>Μακεδονική δυναστεία</a:t>
            </a:r>
            <a:endParaRPr lang="en-GR" sz="3100" dirty="0"/>
          </a:p>
        </p:txBody>
      </p:sp>
      <p:pic>
        <p:nvPicPr>
          <p:cNvPr id="5" name="Picture 4" descr="A picture containing text&#10;&#10;Description automatically generated">
            <a:extLst>
              <a:ext uri="{FF2B5EF4-FFF2-40B4-BE49-F238E27FC236}">
                <a16:creationId xmlns:a16="http://schemas.microsoft.com/office/drawing/2014/main" id="{A7160666-74B5-6E40-95A8-66EF8C2D562D}"/>
              </a:ext>
            </a:extLst>
          </p:cNvPr>
          <p:cNvPicPr>
            <a:picLocks noChangeAspect="1"/>
          </p:cNvPicPr>
          <p:nvPr/>
        </p:nvPicPr>
        <p:blipFill rotWithShape="1">
          <a:blip r:embed="rId2">
            <a:extLst>
              <a:ext uri="{28A0092B-C50C-407E-A947-70E740481C1C}">
                <a14:useLocalDpi xmlns:a14="http://schemas.microsoft.com/office/drawing/2010/main" val="0"/>
              </a:ext>
            </a:extLst>
          </a:blip>
          <a:srcRect t="10340" b="21459"/>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59B8EE94-656A-6E4C-A1ED-EE4CEF9010BF}"/>
              </a:ext>
            </a:extLst>
          </p:cNvPr>
          <p:cNvSpPr>
            <a:spLocks noGrp="1"/>
          </p:cNvSpPr>
          <p:nvPr>
            <p:ph idx="1"/>
          </p:nvPr>
        </p:nvSpPr>
        <p:spPr>
          <a:xfrm>
            <a:off x="3167986" y="3752850"/>
            <a:ext cx="5614060" cy="2452687"/>
          </a:xfrm>
        </p:spPr>
        <p:txBody>
          <a:bodyPr anchor="ctr">
            <a:normAutofit/>
          </a:bodyPr>
          <a:lstStyle/>
          <a:p>
            <a:pPr>
              <a:lnSpc>
                <a:spcPct val="90000"/>
              </a:lnSpc>
            </a:pPr>
            <a:r>
              <a:rPr lang="el-GR" sz="1500" i="1" dirty="0"/>
              <a:t>«</a:t>
            </a:r>
            <a:r>
              <a:rPr lang="el-GR" sz="1500" i="1" dirty="0" err="1"/>
              <a:t>ἀνακάθαρσις</a:t>
            </a:r>
            <a:r>
              <a:rPr lang="el-GR" sz="1500" i="1" dirty="0"/>
              <a:t> </a:t>
            </a:r>
            <a:r>
              <a:rPr lang="el-GR" sz="1500" i="1" dirty="0" err="1"/>
              <a:t>τῶν</a:t>
            </a:r>
            <a:r>
              <a:rPr lang="el-GR" sz="1500" i="1" dirty="0"/>
              <a:t> </a:t>
            </a:r>
            <a:r>
              <a:rPr lang="el-GR" sz="1500" i="1" dirty="0" err="1"/>
              <a:t>παλαιῶν</a:t>
            </a:r>
            <a:r>
              <a:rPr lang="el-GR" sz="1500" i="1" dirty="0"/>
              <a:t> </a:t>
            </a:r>
            <a:r>
              <a:rPr lang="el-GR" sz="1500" i="1" dirty="0" err="1"/>
              <a:t>νόμων</a:t>
            </a:r>
            <a:r>
              <a:rPr lang="el-GR" sz="1500" i="1" dirty="0"/>
              <a:t>»</a:t>
            </a:r>
          </a:p>
          <a:p>
            <a:pPr>
              <a:lnSpc>
                <a:spcPct val="90000"/>
              </a:lnSpc>
            </a:pPr>
            <a:r>
              <a:rPr lang="el-GR" sz="1500" i="1" dirty="0" err="1">
                <a:solidFill>
                  <a:srgbClr val="FF0000"/>
                </a:solidFill>
              </a:rPr>
              <a:t>Εἰσαγωγή</a:t>
            </a:r>
            <a:r>
              <a:rPr lang="el-GR" sz="1500" i="1" dirty="0"/>
              <a:t> </a:t>
            </a:r>
            <a:r>
              <a:rPr lang="el-GR" sz="1500" dirty="0"/>
              <a:t>(γνωστή παλαιότερα ως </a:t>
            </a:r>
            <a:r>
              <a:rPr lang="el-GR" sz="1500" i="1" dirty="0" err="1"/>
              <a:t>Ἐπαναγωγή</a:t>
            </a:r>
            <a:r>
              <a:rPr lang="el-GR" sz="1500" i="1" dirty="0"/>
              <a:t>, </a:t>
            </a:r>
            <a:r>
              <a:rPr lang="el-GR" sz="1500" dirty="0"/>
              <a:t>885 μ.Χ.) </a:t>
            </a:r>
          </a:p>
          <a:p>
            <a:pPr>
              <a:lnSpc>
                <a:spcPct val="90000"/>
              </a:lnSpc>
            </a:pPr>
            <a:r>
              <a:rPr lang="el-GR" sz="1500" i="1" dirty="0">
                <a:solidFill>
                  <a:srgbClr val="FF0000"/>
                </a:solidFill>
              </a:rPr>
              <a:t>Πρόχειρος Νόμος </a:t>
            </a:r>
            <a:r>
              <a:rPr lang="el-GR" sz="1500" i="1" dirty="0"/>
              <a:t>=   α</a:t>
            </a:r>
            <a:r>
              <a:rPr lang="el-GR" sz="1500" dirty="0"/>
              <a:t>ναθεώρησή της</a:t>
            </a:r>
          </a:p>
          <a:p>
            <a:pPr lvl="1">
              <a:lnSpc>
                <a:spcPct val="90000"/>
              </a:lnSpc>
            </a:pPr>
            <a:r>
              <a:rPr lang="el-GR" sz="1500" dirty="0"/>
              <a:t>Επιχειρείται προσαρμογή της </a:t>
            </a:r>
            <a:r>
              <a:rPr lang="el-GR" sz="1500" dirty="0" err="1"/>
              <a:t>ιουστινιάνειας</a:t>
            </a:r>
            <a:r>
              <a:rPr lang="el-GR" sz="1500" dirty="0"/>
              <a:t> κωδικοποίησης στα δεδομένα της εποχής. </a:t>
            </a:r>
          </a:p>
          <a:p>
            <a:pPr lvl="0">
              <a:lnSpc>
                <a:spcPct val="90000"/>
              </a:lnSpc>
            </a:pPr>
            <a:r>
              <a:rPr lang="el-GR" sz="1500" i="1" dirty="0">
                <a:solidFill>
                  <a:srgbClr val="FF0000"/>
                </a:solidFill>
              </a:rPr>
              <a:t>Βασιλικά</a:t>
            </a:r>
            <a:r>
              <a:rPr lang="el-GR" sz="1500" dirty="0"/>
              <a:t> (Βασίλειος Α‘, ολοκλήρωσε ο γιος του Λέων ΣΤ΄ ο Σοφός 888 μ.Χ.)</a:t>
            </a:r>
          </a:p>
          <a:p>
            <a:pPr lvl="1">
              <a:lnSpc>
                <a:spcPct val="90000"/>
              </a:lnSpc>
            </a:pPr>
            <a:r>
              <a:rPr lang="el-GR" sz="1500" dirty="0"/>
              <a:t>  = συντομευμένη, απλοποιημένη και ενοποιημένη μορφή στα ελληνικά του Ιουστινιάνειου Πανδέκτη, του Κώδικα και των Νεαρών (60 βιβλία). </a:t>
            </a:r>
          </a:p>
          <a:p>
            <a:pPr>
              <a:lnSpc>
                <a:spcPct val="90000"/>
              </a:lnSpc>
            </a:pPr>
            <a:endParaRPr lang="en-US" sz="1500" dirty="0"/>
          </a:p>
          <a:p>
            <a:pPr>
              <a:lnSpc>
                <a:spcPct val="90000"/>
              </a:lnSpc>
            </a:pPr>
            <a:endParaRPr lang="en-GR" sz="1500" dirty="0"/>
          </a:p>
        </p:txBody>
      </p:sp>
    </p:spTree>
    <p:extLst>
      <p:ext uri="{BB962C8B-B14F-4D97-AF65-F5344CB8AC3E}">
        <p14:creationId xmlns:p14="http://schemas.microsoft.com/office/powerpoint/2010/main" val="2510782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pPr>
              <a:lnSpc>
                <a:spcPct val="90000"/>
              </a:lnSpc>
            </a:pPr>
            <a:r>
              <a:rPr lang="el-GR" sz="4100"/>
              <a:t>Πανδέκτης = πηγή ανεξάντλητων λύσεων</a:t>
            </a:r>
            <a:endParaRPr lang="en-US" sz="4100"/>
          </a:p>
        </p:txBody>
      </p:sp>
      <p:sp>
        <p:nvSpPr>
          <p:cNvPr id="3" name="Content Placeholder 2"/>
          <p:cNvSpPr>
            <a:spLocks noGrp="1"/>
          </p:cNvSpPr>
          <p:nvPr>
            <p:ph idx="1"/>
          </p:nvPr>
        </p:nvSpPr>
        <p:spPr>
          <a:xfrm>
            <a:off x="3724073" y="2438400"/>
            <a:ext cx="4939867" cy="3785419"/>
          </a:xfrm>
        </p:spPr>
        <p:txBody>
          <a:bodyPr>
            <a:normAutofit/>
          </a:bodyPr>
          <a:lstStyle/>
          <a:p>
            <a:r>
              <a:rPr lang="el-GR" sz="1700"/>
              <a:t>	 Η Ιουστινιάνεια Κωδικοποίηση, ιδίως ο Πανδέκτης, θεωρείται από τους Σχολιαστές ένα έργο, στο οποίο καθένας μπορεί να αναζητήσει τη λύση για κάθε νομικό πρόβλημα. </a:t>
            </a:r>
            <a:endParaRPr lang="en-US" sz="1700"/>
          </a:p>
          <a:p>
            <a:r>
              <a:rPr lang="el-GR" sz="1700"/>
              <a:t>Οι </a:t>
            </a:r>
            <a:r>
              <a:rPr lang="el-GR" sz="1700" u="sng"/>
              <a:t>εγγενείς αδυναμίες </a:t>
            </a:r>
            <a:r>
              <a:rPr lang="el-GR" sz="1700"/>
              <a:t>του Πανδέκτη γίνονται </a:t>
            </a:r>
            <a:r>
              <a:rPr lang="el-GR" sz="1700" u="sng"/>
              <a:t>παράγων της επιτυχίας </a:t>
            </a:r>
            <a:r>
              <a:rPr lang="el-GR" sz="1700"/>
              <a:t>του: καθώς δεν αποτελεί ένα σύνολο διατάξεων με αυστηρή συνοχή, αλλά περιλαμβάνει πέραν από βασικές νομικές αρχές, πολυφωνία νομικών απόψεων, αποτέλεσε για τους μελετητές του ύστερου Μεσαίωνα </a:t>
            </a:r>
            <a:r>
              <a:rPr lang="el-GR" sz="1700" u="sng"/>
              <a:t>πηγή ανεξάντλητων επιλογών και λύσεων, τις οποίες μπορούσαν να προσαρμόσουν στις ανάγκες της εποχής τους</a:t>
            </a:r>
            <a:r>
              <a:rPr lang="el-GR" sz="1700"/>
              <a:t>. </a:t>
            </a:r>
            <a:endParaRPr lang="en-US" sz="1700"/>
          </a:p>
          <a:p>
            <a:pPr marL="0" indent="0">
              <a:buNone/>
            </a:pPr>
            <a:endParaRPr lang="en-US" sz="1700"/>
          </a:p>
        </p:txBody>
      </p:sp>
      <p:pic>
        <p:nvPicPr>
          <p:cNvPr id="5" name="Picture 4" descr="A picture containing diagram&#10;&#10;Description automatically generated">
            <a:extLst>
              <a:ext uri="{FF2B5EF4-FFF2-40B4-BE49-F238E27FC236}">
                <a16:creationId xmlns:a16="http://schemas.microsoft.com/office/drawing/2014/main" id="{595F3B46-5984-504C-9BA4-4BB479DB6659}"/>
              </a:ext>
            </a:extLst>
          </p:cNvPr>
          <p:cNvPicPr>
            <a:picLocks noChangeAspect="1"/>
          </p:cNvPicPr>
          <p:nvPr/>
        </p:nvPicPr>
        <p:blipFill rotWithShape="1">
          <a:blip r:embed="rId2">
            <a:extLst>
              <a:ext uri="{28A0092B-C50C-407E-A947-70E740481C1C}">
                <a14:useLocalDpi xmlns:a14="http://schemas.microsoft.com/office/drawing/2010/main" val="0"/>
              </a:ext>
            </a:extLst>
          </a:blip>
          <a:srcRect l="27321" r="26674" b="2"/>
          <a:stretch/>
        </p:blipFill>
        <p:spPr>
          <a:xfrm>
            <a:off x="20" y="10"/>
            <a:ext cx="3476673"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EEE59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03674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2170" y="856180"/>
            <a:ext cx="3420438" cy="1128068"/>
          </a:xfrm>
        </p:spPr>
        <p:txBody>
          <a:bodyPr anchor="ctr">
            <a:normAutofit fontScale="90000"/>
          </a:bodyPr>
          <a:lstStyle/>
          <a:p>
            <a:r>
              <a:rPr lang="el-GR" sz="3600" b="1" dirty="0"/>
              <a:t>Το </a:t>
            </a:r>
            <a:r>
              <a:rPr lang="el-GR" sz="3600" b="1" dirty="0" err="1"/>
              <a:t>Κοινοδίκαιο</a:t>
            </a:r>
            <a:br>
              <a:rPr lang="en-US" sz="3600" b="1" dirty="0"/>
            </a:br>
            <a:r>
              <a:rPr lang="el-GR" sz="3600" b="1" dirty="0"/>
              <a:t> (</a:t>
            </a:r>
            <a:r>
              <a:rPr lang="el-GR" sz="3600" b="1" i="1" dirty="0" err="1"/>
              <a:t>ius</a:t>
            </a:r>
            <a:r>
              <a:rPr lang="el-GR" sz="3600" b="1" i="1" dirty="0"/>
              <a:t> commune</a:t>
            </a:r>
            <a:r>
              <a:rPr lang="el-GR" sz="3600" b="1" dirty="0"/>
              <a:t>)</a:t>
            </a:r>
            <a:br>
              <a:rPr lang="en-US" sz="3600" b="1" dirty="0"/>
            </a:br>
            <a:endParaRPr lang="el-GR" sz="3500" dirty="0"/>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43039" y="2330505"/>
            <a:ext cx="3419569" cy="3979585"/>
          </a:xfrm>
        </p:spPr>
        <p:txBody>
          <a:bodyPr anchor="ctr">
            <a:normAutofit/>
          </a:bodyPr>
          <a:lstStyle/>
          <a:p>
            <a:pPr>
              <a:lnSpc>
                <a:spcPct val="90000"/>
              </a:lnSpc>
            </a:pPr>
            <a:r>
              <a:rPr lang="el-GR" sz="1400" dirty="0"/>
              <a:t>Το γεγονός ότι </a:t>
            </a:r>
            <a:r>
              <a:rPr lang="en-US" sz="1400" dirty="0"/>
              <a:t>o</a:t>
            </a:r>
            <a:r>
              <a:rPr lang="el-GR" sz="1400" dirty="0"/>
              <a:t> Πανδέκτης περιέχει αντιφάσεις δεν μειώνει στα μάτια τους την αυθεντία του, </a:t>
            </a:r>
          </a:p>
          <a:p>
            <a:pPr>
              <a:lnSpc>
                <a:spcPct val="90000"/>
              </a:lnSpc>
            </a:pPr>
            <a:r>
              <a:rPr lang="el-GR" sz="1400" dirty="0"/>
              <a:t>καθώς θεωρείται ότι οι διαφορετικές απόψεις των Ρωμαίων νομικών που περιέχονται σε αυτόν, μπορεί να </a:t>
            </a:r>
            <a:r>
              <a:rPr lang="el-GR" sz="1400" b="1" dirty="0"/>
              <a:t>εφαρμοστούν σε διαφορετικές παραλλαγές των βιοτικών περιστάσεων. </a:t>
            </a:r>
          </a:p>
          <a:p>
            <a:pPr>
              <a:lnSpc>
                <a:spcPct val="90000"/>
              </a:lnSpc>
            </a:pPr>
            <a:r>
              <a:rPr lang="el-GR" sz="1400" dirty="0"/>
              <a:t>Χάρις στο έργο του σχολιασμού του Ρωμαϊκού Δικαίου, οι Σχολιαστές μεταμορφώνουν το δίκαιο του </a:t>
            </a:r>
            <a:r>
              <a:rPr lang="en-US" sz="1400" i="1" dirty="0"/>
              <a:t>Corpus </a:t>
            </a:r>
            <a:r>
              <a:rPr lang="en-US" sz="1400" i="1" dirty="0" err="1"/>
              <a:t>Iuris</a:t>
            </a:r>
            <a:r>
              <a:rPr lang="en-US" sz="1400" i="1" dirty="0"/>
              <a:t> Civilis</a:t>
            </a:r>
            <a:r>
              <a:rPr lang="el-GR" sz="1400" dirty="0"/>
              <a:t> στο </a:t>
            </a:r>
            <a:r>
              <a:rPr lang="en-US" sz="1400" i="1" u="sng" dirty="0" err="1"/>
              <a:t>ius</a:t>
            </a:r>
            <a:r>
              <a:rPr lang="en-US" sz="1400" i="1" u="sng" dirty="0"/>
              <a:t> commune</a:t>
            </a:r>
            <a:r>
              <a:rPr lang="el-GR" sz="1400" u="sng" dirty="0"/>
              <a:t>, ένα </a:t>
            </a:r>
            <a:r>
              <a:rPr lang="el-GR" sz="1400" i="1" u="sng" dirty="0"/>
              <a:t>κοινό δίκαιο</a:t>
            </a:r>
            <a:r>
              <a:rPr lang="el-GR" sz="1400" u="sng" dirty="0"/>
              <a:t> </a:t>
            </a:r>
            <a:r>
              <a:rPr lang="el-GR" sz="1400" dirty="0"/>
              <a:t>που από τα τέλη του 14</a:t>
            </a:r>
            <a:r>
              <a:rPr lang="el-GR" sz="1400" baseline="30000" dirty="0"/>
              <a:t>ου</a:t>
            </a:r>
            <a:r>
              <a:rPr lang="el-GR" sz="1400" dirty="0"/>
              <a:t> αιώνα, υιοθετείται προοδευτικά απ' όλους τους λαούς της δυτικής Ευρώπης. </a:t>
            </a:r>
            <a:endParaRPr lang="en-US" sz="1400" dirty="0"/>
          </a:p>
          <a:p>
            <a:pPr>
              <a:lnSpc>
                <a:spcPct val="90000"/>
              </a:lnSpc>
            </a:pPr>
            <a:endParaRPr lang="el-GR" sz="1400" dirty="0"/>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6209380-C92A-1946-976F-029A98F6E2D6}"/>
              </a:ext>
            </a:extLst>
          </p:cNvPr>
          <p:cNvPicPr>
            <a:picLocks noChangeAspect="1"/>
          </p:cNvPicPr>
          <p:nvPr/>
        </p:nvPicPr>
        <p:blipFill rotWithShape="1">
          <a:blip r:embed="rId2">
            <a:extLst>
              <a:ext uri="{28A0092B-C50C-407E-A947-70E740481C1C}">
                <a14:useLocalDpi xmlns:a14="http://schemas.microsoft.com/office/drawing/2010/main" val="0"/>
              </a:ext>
            </a:extLst>
          </a:blip>
          <a:srcRect t="1548" r="1" b="8623"/>
          <a:stretch/>
        </p:blipFill>
        <p:spPr>
          <a:xfrm>
            <a:off x="4483341" y="799352"/>
            <a:ext cx="4069057" cy="5259296"/>
          </a:xfrm>
          <a:prstGeom prst="rect">
            <a:avLst/>
          </a:prstGeom>
        </p:spPr>
      </p:pic>
    </p:spTree>
    <p:extLst>
      <p:ext uri="{BB962C8B-B14F-4D97-AF65-F5344CB8AC3E}">
        <p14:creationId xmlns:p14="http://schemas.microsoft.com/office/powerpoint/2010/main" val="38568153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2170" y="856180"/>
            <a:ext cx="3420438" cy="1128068"/>
          </a:xfrm>
        </p:spPr>
        <p:txBody>
          <a:bodyPr anchor="ctr">
            <a:normAutofit/>
          </a:bodyPr>
          <a:lstStyle/>
          <a:p>
            <a:pPr>
              <a:lnSpc>
                <a:spcPct val="90000"/>
              </a:lnSpc>
            </a:pPr>
            <a:r>
              <a:rPr lang="el-GR" sz="2500" b="1" dirty="0"/>
              <a:t>Το </a:t>
            </a:r>
            <a:r>
              <a:rPr lang="el-GR" sz="2500" b="1" dirty="0" err="1"/>
              <a:t>Κοινοδίκαιο</a:t>
            </a:r>
            <a:r>
              <a:rPr lang="el-GR" sz="2500" b="1" dirty="0"/>
              <a:t> </a:t>
            </a:r>
            <a:br>
              <a:rPr lang="en-US" sz="2500" b="1" dirty="0"/>
            </a:br>
            <a:r>
              <a:rPr lang="el-GR" sz="2500" b="1" dirty="0"/>
              <a:t>(</a:t>
            </a:r>
            <a:r>
              <a:rPr lang="el-GR" sz="2500" b="1" i="1" dirty="0" err="1"/>
              <a:t>ius</a:t>
            </a:r>
            <a:r>
              <a:rPr lang="el-GR" sz="2500" b="1" i="1" dirty="0"/>
              <a:t> commune</a:t>
            </a:r>
            <a:r>
              <a:rPr lang="el-GR" sz="2500" b="1" dirty="0"/>
              <a:t>)</a:t>
            </a:r>
            <a:br>
              <a:rPr lang="en-US" sz="2500" b="1" dirty="0"/>
            </a:br>
            <a:endParaRPr lang="en-US" sz="2500" dirty="0"/>
          </a:p>
        </p:txBody>
      </p:sp>
      <p:grpSp>
        <p:nvGrpSpPr>
          <p:cNvPr id="27" name="Group 26">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28" name="Rectangle 2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43039" y="2330505"/>
            <a:ext cx="3419569" cy="3979585"/>
          </a:xfrm>
        </p:spPr>
        <p:txBody>
          <a:bodyPr anchor="ctr">
            <a:normAutofit/>
          </a:bodyPr>
          <a:lstStyle/>
          <a:p>
            <a:pPr>
              <a:lnSpc>
                <a:spcPct val="90000"/>
              </a:lnSpc>
            </a:pPr>
            <a:r>
              <a:rPr lang="el-GR" sz="1300" dirty="0"/>
              <a:t>Η Ρωμαιοκαθολική Εκκλησία είχε επεκτείνει τη δικαιοδοσία της, αναπτύσσοντας το δικό της νομικό σύστημα, που απέρρεε από το Ρωμαϊκό Δίκαιο, το οποίο εφάρμοζε στα εκκλησιαστικά δικαστήρια. </a:t>
            </a:r>
            <a:endParaRPr lang="en-US" sz="1300" dirty="0"/>
          </a:p>
          <a:p>
            <a:pPr>
              <a:lnSpc>
                <a:spcPct val="90000"/>
              </a:lnSpc>
            </a:pPr>
            <a:r>
              <a:rPr lang="el-GR" sz="1300" dirty="0"/>
              <a:t>Το </a:t>
            </a:r>
            <a:r>
              <a:rPr lang="el-GR" sz="1300" dirty="0">
                <a:solidFill>
                  <a:srgbClr val="FF0000"/>
                </a:solidFill>
              </a:rPr>
              <a:t>Κανονικό Δίκαιο</a:t>
            </a:r>
            <a:r>
              <a:rPr lang="el-GR" sz="1300" dirty="0"/>
              <a:t>, αναπτύσσεται χάρις στη σημαντική επιρροή της Εκκλησίας και τον ανταγωνισμό μεταξύ της παπικής και κοσμικής εξουσίας που εκδηλώνεται από τα τέλη του Μεσαίωνα. </a:t>
            </a:r>
            <a:endParaRPr lang="en-US" sz="1300" dirty="0"/>
          </a:p>
          <a:p>
            <a:pPr>
              <a:lnSpc>
                <a:spcPct val="90000"/>
              </a:lnSpc>
            </a:pPr>
            <a:r>
              <a:rPr lang="el-GR" sz="1300" dirty="0">
                <a:solidFill>
                  <a:srgbClr val="FF0000"/>
                </a:solidFill>
              </a:rPr>
              <a:t>Το αμάλγαμα Ρωμαϊκού και Κανονικού δικαίου που εφαρμόζεται στις περισσότερες ευρωπαϊκές χώρες μετά την Αναγέννηση θα αποκληθεί “</a:t>
            </a:r>
            <a:r>
              <a:rPr lang="el-GR" sz="1300" i="1" dirty="0" err="1">
                <a:solidFill>
                  <a:srgbClr val="FF0000"/>
                </a:solidFill>
              </a:rPr>
              <a:t>Ius</a:t>
            </a:r>
            <a:r>
              <a:rPr lang="el-GR" sz="1300" i="1" dirty="0">
                <a:solidFill>
                  <a:srgbClr val="FF0000"/>
                </a:solidFill>
              </a:rPr>
              <a:t> Commune”  </a:t>
            </a:r>
            <a:r>
              <a:rPr lang="el-GR" sz="1300" dirty="0">
                <a:solidFill>
                  <a:srgbClr val="FF0000"/>
                </a:solidFill>
              </a:rPr>
              <a:t>("</a:t>
            </a:r>
            <a:r>
              <a:rPr lang="el-GR" sz="1300" dirty="0" err="1">
                <a:solidFill>
                  <a:srgbClr val="FF0000"/>
                </a:solidFill>
              </a:rPr>
              <a:t>κοινοδίκαιο</a:t>
            </a:r>
            <a:r>
              <a:rPr lang="el-GR" sz="1300" dirty="0">
                <a:solidFill>
                  <a:srgbClr val="FF0000"/>
                </a:solidFill>
              </a:rPr>
              <a:t>“</a:t>
            </a:r>
            <a:r>
              <a:rPr lang="en-US" sz="1300" dirty="0">
                <a:solidFill>
                  <a:srgbClr val="FF0000"/>
                </a:solidFill>
              </a:rPr>
              <a:t>).</a:t>
            </a:r>
          </a:p>
          <a:p>
            <a:pPr>
              <a:lnSpc>
                <a:spcPct val="90000"/>
              </a:lnSpc>
            </a:pPr>
            <a:r>
              <a:rPr lang="el-GR" sz="1300" u="sng" dirty="0"/>
              <a:t>Δεν πρέπει να συγχέεται με το </a:t>
            </a:r>
            <a:r>
              <a:rPr lang="fr-FR" sz="1300" i="1" u="sng" dirty="0" err="1"/>
              <a:t>common</a:t>
            </a:r>
            <a:r>
              <a:rPr lang="fr-FR" sz="1300" i="1" u="sng" dirty="0"/>
              <a:t> </a:t>
            </a:r>
            <a:r>
              <a:rPr lang="fr-FR" sz="1300" i="1" u="sng" dirty="0" err="1"/>
              <a:t>law</a:t>
            </a:r>
            <a:r>
              <a:rPr lang="el-GR" sz="1300" u="sng" dirty="0"/>
              <a:t>, το δίκαιο των αγγλοσαξονικών χωρών </a:t>
            </a:r>
            <a:r>
              <a:rPr lang="el-GR" sz="1300" dirty="0"/>
              <a:t>που ακολούθησαν διαφορετική νομική παράδοση από αυτή της πρόσληψης του Ρωμαϊκού Δικαίου. </a:t>
            </a:r>
            <a:endParaRPr lang="en-US" sz="1300" dirty="0"/>
          </a:p>
          <a:p>
            <a:pPr>
              <a:lnSpc>
                <a:spcPct val="90000"/>
              </a:lnSpc>
            </a:pPr>
            <a:endParaRPr lang="en-US" sz="1300" dirty="0"/>
          </a:p>
        </p:txBody>
      </p:sp>
      <p:sp>
        <p:nvSpPr>
          <p:cNvPr id="33" name="Rectangle 32">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posing, group&#10;&#10;Description automatically generated">
            <a:extLst>
              <a:ext uri="{FF2B5EF4-FFF2-40B4-BE49-F238E27FC236}">
                <a16:creationId xmlns:a16="http://schemas.microsoft.com/office/drawing/2014/main" id="{886C0C07-28E2-6343-B0DC-96D50777D9F1}"/>
              </a:ext>
            </a:extLst>
          </p:cNvPr>
          <p:cNvPicPr>
            <a:picLocks noChangeAspect="1"/>
          </p:cNvPicPr>
          <p:nvPr/>
        </p:nvPicPr>
        <p:blipFill rotWithShape="1">
          <a:blip r:embed="rId2">
            <a:extLst>
              <a:ext uri="{28A0092B-C50C-407E-A947-70E740481C1C}">
                <a14:useLocalDpi xmlns:a14="http://schemas.microsoft.com/office/drawing/2010/main" val="0"/>
              </a:ext>
            </a:extLst>
          </a:blip>
          <a:srcRect r="4576" b="-2"/>
          <a:stretch/>
        </p:blipFill>
        <p:spPr>
          <a:xfrm>
            <a:off x="4483341" y="799352"/>
            <a:ext cx="4069057" cy="5259296"/>
          </a:xfrm>
          <a:prstGeom prst="rect">
            <a:avLst/>
          </a:prstGeom>
        </p:spPr>
      </p:pic>
    </p:spTree>
    <p:extLst>
      <p:ext uri="{BB962C8B-B14F-4D97-AF65-F5344CB8AC3E}">
        <p14:creationId xmlns:p14="http://schemas.microsoft.com/office/powerpoint/2010/main" val="965346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24" name="Rectangle 134">
            <a:extLst>
              <a:ext uri="{FF2B5EF4-FFF2-40B4-BE49-F238E27FC236}">
                <a16:creationId xmlns:a16="http://schemas.microsoft.com/office/drawing/2014/main" id="{8329E8A2-157C-4049-BCB2-7EF4A2F6F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563526"/>
            <a:ext cx="5103457" cy="1658679"/>
          </a:xfrm>
        </p:spPr>
        <p:txBody>
          <a:bodyPr anchor="b">
            <a:normAutofit/>
          </a:bodyPr>
          <a:lstStyle/>
          <a:p>
            <a:pPr>
              <a:lnSpc>
                <a:spcPct val="90000"/>
              </a:lnSpc>
            </a:pPr>
            <a:r>
              <a:rPr lang="el-GR" sz="3500"/>
              <a:t>Η πρόσληψη του Ρωμαϊκού Δικαίου στη Γαλλία </a:t>
            </a:r>
            <a:endParaRPr lang="en-US" sz="3500"/>
          </a:p>
        </p:txBody>
      </p:sp>
      <p:sp>
        <p:nvSpPr>
          <p:cNvPr id="3" name="Content Placeholder 2"/>
          <p:cNvSpPr>
            <a:spLocks noGrp="1"/>
          </p:cNvSpPr>
          <p:nvPr>
            <p:ph idx="1"/>
          </p:nvPr>
        </p:nvSpPr>
        <p:spPr>
          <a:xfrm>
            <a:off x="628650" y="2415500"/>
            <a:ext cx="5103457" cy="3698222"/>
          </a:xfrm>
        </p:spPr>
        <p:txBody>
          <a:bodyPr>
            <a:normAutofit/>
          </a:bodyPr>
          <a:lstStyle/>
          <a:p>
            <a:pPr>
              <a:lnSpc>
                <a:spcPct val="90000"/>
              </a:lnSpc>
            </a:pPr>
            <a:r>
              <a:rPr lang="el-GR" sz="1400"/>
              <a:t>Η </a:t>
            </a:r>
            <a:r>
              <a:rPr lang="el-GR" sz="1400" b="1" u="sng"/>
              <a:t>νότια Γαλλία </a:t>
            </a:r>
            <a:r>
              <a:rPr lang="el-GR" sz="1400"/>
              <a:t>αποκαλείται </a:t>
            </a:r>
            <a:r>
              <a:rPr lang="el-GR" sz="1400" b="1"/>
              <a:t>"</a:t>
            </a:r>
            <a:r>
              <a:rPr lang="en-US" sz="1400" b="1" i="1"/>
              <a:t>pays de droit</a:t>
            </a:r>
            <a:r>
              <a:rPr lang="el-GR" sz="1400" b="1" i="1"/>
              <a:t> é</a:t>
            </a:r>
            <a:r>
              <a:rPr lang="fr-FR" sz="1400" b="1" i="1"/>
              <a:t>crit"</a:t>
            </a:r>
            <a:r>
              <a:rPr lang="el-GR" sz="1400" b="1"/>
              <a:t> </a:t>
            </a:r>
            <a:r>
              <a:rPr lang="el-GR" sz="1400"/>
              <a:t>(χώρα του γραπτού δικαίου), δηλαδή του Ρωμαϊκού, το οποίο εφαρμόζεται στην πράξη πλην περιπτώσεων όπου υπερισχύουν τοπικά έθιμα.</a:t>
            </a:r>
            <a:endParaRPr lang="en-US" sz="1400"/>
          </a:p>
          <a:p>
            <a:pPr>
              <a:lnSpc>
                <a:spcPct val="90000"/>
              </a:lnSpc>
            </a:pPr>
            <a:r>
              <a:rPr lang="el-GR" sz="1400"/>
              <a:t> Η </a:t>
            </a:r>
            <a:r>
              <a:rPr lang="el-GR" sz="1400" b="1" u="sng"/>
              <a:t>βόρεια Γαλλία </a:t>
            </a:r>
            <a:r>
              <a:rPr lang="el-GR" sz="1400"/>
              <a:t>ήταν το "</a:t>
            </a:r>
            <a:r>
              <a:rPr lang="fr-FR" sz="1400" i="1"/>
              <a:t>pays des coutumes"</a:t>
            </a:r>
            <a:r>
              <a:rPr lang="el-GR" sz="1400"/>
              <a:t> (χώρα των εθίμων), όπου τα δικαστήρια εφάρμοζαν φράγκικα έθιμα (γερμανικής προέλευσης), αν και κατά τρόπο αποσπασματικό. </a:t>
            </a:r>
            <a:endParaRPr lang="en-US" sz="1400"/>
          </a:p>
          <a:p>
            <a:pPr>
              <a:lnSpc>
                <a:spcPct val="90000"/>
              </a:lnSpc>
            </a:pPr>
            <a:r>
              <a:rPr lang="el-GR" sz="1400"/>
              <a:t>Οι Γάλλοι βασιλείς αντιλήφθηκαν ότι η υιοθέτηση του Ρωμαϊκού Δικαίου, παρείχε – πέραν των άλλων– το πλεονέκτημα της εφαρμογής, μεταξύ άλλων, των κανόνων αυτού που αναγνώριζαν την </a:t>
            </a:r>
            <a:r>
              <a:rPr lang="el-GR" sz="1400" b="1"/>
              <a:t>απόλυτη εξουσία του ηγεμόνα εντός των ορίων του κράτους του</a:t>
            </a:r>
            <a:r>
              <a:rPr lang="el-GR" sz="1400"/>
              <a:t>. </a:t>
            </a:r>
            <a:endParaRPr lang="en-US" sz="1400"/>
          </a:p>
          <a:p>
            <a:pPr>
              <a:lnSpc>
                <a:spcPct val="90000"/>
              </a:lnSpc>
            </a:pPr>
            <a:r>
              <a:rPr lang="el-GR" sz="1400"/>
              <a:t>Από το 16</a:t>
            </a:r>
            <a:r>
              <a:rPr lang="el-GR" sz="1400" baseline="30000"/>
              <a:t>ο</a:t>
            </a:r>
            <a:r>
              <a:rPr lang="el-GR" sz="1400"/>
              <a:t> αιώνα το Ρωμαϊκό Δίκαιο αποτελεί πλέον </a:t>
            </a:r>
            <a:r>
              <a:rPr lang="el-GR" sz="1400" u="sng"/>
              <a:t>το κοινό υπόβαθρο του ισχύοντος δικαίου των περισσότερων ευρωπαϊκών εθνών</a:t>
            </a:r>
            <a:r>
              <a:rPr lang="el-GR" sz="1400"/>
              <a:t>, σε συνδυασμό με τους κατά τόπους εθιμικούς κανόνες (</a:t>
            </a:r>
            <a:r>
              <a:rPr lang="el-GR" sz="1400" i="1" u="sng"/>
              <a:t>consuetudines</a:t>
            </a:r>
            <a:r>
              <a:rPr lang="el-GR" sz="1400"/>
              <a:t>). </a:t>
            </a:r>
            <a:endParaRPr lang="en-US" sz="1400"/>
          </a:p>
          <a:p>
            <a:pPr>
              <a:lnSpc>
                <a:spcPct val="90000"/>
              </a:lnSpc>
            </a:pPr>
            <a:endParaRPr lang="en-US" sz="1400"/>
          </a:p>
        </p:txBody>
      </p:sp>
      <p:pic>
        <p:nvPicPr>
          <p:cNvPr id="30722" name="Picture 2" descr="C:\Users\ATHINA\Desktop\κατάλογος.jpg"/>
          <p:cNvPicPr>
            <a:picLocks noChangeAspect="1" noChangeArrowheads="1"/>
          </p:cNvPicPr>
          <p:nvPr/>
        </p:nvPicPr>
        <p:blipFill rotWithShape="1">
          <a:blip r:embed="rId2">
            <a:extLst>
              <a:ext uri="{28A0092B-C50C-407E-A947-70E740481C1C}">
                <a14:useLocalDpi xmlns:a14="http://schemas.microsoft.com/office/drawing/2010/main" val="0"/>
              </a:ext>
            </a:extLst>
          </a:blip>
          <a:srcRect l="15134" r="9145" b="-3"/>
          <a:stretch/>
        </p:blipFill>
        <p:spPr bwMode="auto">
          <a:xfrm>
            <a:off x="5994257" y="722571"/>
            <a:ext cx="2395502" cy="31777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person, indoor&#10;&#10;Description automatically generated">
            <a:extLst>
              <a:ext uri="{FF2B5EF4-FFF2-40B4-BE49-F238E27FC236}">
                <a16:creationId xmlns:a16="http://schemas.microsoft.com/office/drawing/2014/main" id="{1B333629-9EB9-ED4C-AC69-AABA39390962}"/>
              </a:ext>
            </a:extLst>
          </p:cNvPr>
          <p:cNvPicPr>
            <a:picLocks noChangeAspect="1"/>
          </p:cNvPicPr>
          <p:nvPr/>
        </p:nvPicPr>
        <p:blipFill rotWithShape="1">
          <a:blip r:embed="rId3">
            <a:extLst>
              <a:ext uri="{28A0092B-C50C-407E-A947-70E740481C1C}">
                <a14:useLocalDpi xmlns:a14="http://schemas.microsoft.com/office/drawing/2010/main" val="0"/>
              </a:ext>
            </a:extLst>
          </a:blip>
          <a:srcRect t="3549" r="-6" b="31044"/>
          <a:stretch/>
        </p:blipFill>
        <p:spPr>
          <a:xfrm>
            <a:off x="5994257" y="4065708"/>
            <a:ext cx="2395502" cy="2048014"/>
          </a:xfrm>
          <a:prstGeom prst="rect">
            <a:avLst/>
          </a:prstGeom>
        </p:spPr>
      </p:pic>
      <p:sp>
        <p:nvSpPr>
          <p:cNvPr id="8" name="TextBox 7">
            <a:extLst>
              <a:ext uri="{FF2B5EF4-FFF2-40B4-BE49-F238E27FC236}">
                <a16:creationId xmlns:a16="http://schemas.microsoft.com/office/drawing/2014/main" id="{4B530900-0B5D-2747-AF95-5E67ED910F99}"/>
              </a:ext>
            </a:extLst>
          </p:cNvPr>
          <p:cNvSpPr txBox="1"/>
          <p:nvPr/>
        </p:nvSpPr>
        <p:spPr>
          <a:xfrm>
            <a:off x="6713351" y="6135429"/>
            <a:ext cx="957313" cy="369332"/>
          </a:xfrm>
          <a:prstGeom prst="rect">
            <a:avLst/>
          </a:prstGeom>
          <a:noFill/>
        </p:spPr>
        <p:txBody>
          <a:bodyPr wrap="none" rtlCol="0">
            <a:spAutoFit/>
          </a:bodyPr>
          <a:lstStyle/>
          <a:p>
            <a:r>
              <a:rPr lang="en-GR" dirty="0"/>
              <a:t>Louis XII</a:t>
            </a:r>
          </a:p>
        </p:txBody>
      </p:sp>
    </p:spTree>
    <p:extLst>
      <p:ext uri="{BB962C8B-B14F-4D97-AF65-F5344CB8AC3E}">
        <p14:creationId xmlns:p14="http://schemas.microsoft.com/office/powerpoint/2010/main" val="14264401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45810"/>
            <a:ext cx="3840421" cy="1325563"/>
          </a:xfrm>
        </p:spPr>
        <p:txBody>
          <a:bodyPr>
            <a:normAutofit/>
          </a:bodyPr>
          <a:lstStyle/>
          <a:p>
            <a:pPr>
              <a:lnSpc>
                <a:spcPct val="90000"/>
              </a:lnSpc>
            </a:pPr>
            <a:r>
              <a:rPr lang="el-GR" sz="2800"/>
              <a:t>Το κίνημα του Νομικού Ουμανισμού στη Γαλλία</a:t>
            </a:r>
            <a:r>
              <a:rPr lang="en-US" sz="2800">
                <a:effectLst/>
              </a:rPr>
              <a:t> </a:t>
            </a:r>
            <a:endParaRPr lang="en-US" sz="2800"/>
          </a:p>
        </p:txBody>
      </p:sp>
      <p:sp>
        <p:nvSpPr>
          <p:cNvPr id="3" name="Content Placeholder 2"/>
          <p:cNvSpPr>
            <a:spLocks noGrp="1"/>
          </p:cNvSpPr>
          <p:nvPr>
            <p:ph idx="1"/>
          </p:nvPr>
        </p:nvSpPr>
        <p:spPr>
          <a:xfrm>
            <a:off x="628650" y="1825625"/>
            <a:ext cx="3819146" cy="4351338"/>
          </a:xfrm>
        </p:spPr>
        <p:txBody>
          <a:bodyPr>
            <a:normAutofit/>
          </a:bodyPr>
          <a:lstStyle/>
          <a:p>
            <a:pPr>
              <a:lnSpc>
                <a:spcPct val="90000"/>
              </a:lnSpc>
            </a:pPr>
            <a:r>
              <a:rPr lang="el-GR" sz="1300" dirty="0"/>
              <a:t>Η μελέτη του Ρωμαϊκού Δικαίου στη Γαλλία, τον 16</a:t>
            </a:r>
            <a:r>
              <a:rPr lang="el-GR" sz="1300" baseline="30000" dirty="0"/>
              <a:t>ο</a:t>
            </a:r>
            <a:r>
              <a:rPr lang="el-GR" sz="1300" dirty="0"/>
              <a:t> αιώνα, με επίκεντρο το </a:t>
            </a:r>
            <a:r>
              <a:rPr lang="el-GR" sz="1300" b="1" dirty="0"/>
              <a:t>Πανεπιστήμιο της </a:t>
            </a:r>
            <a:r>
              <a:rPr lang="en-US" sz="1300" b="1" dirty="0"/>
              <a:t>Bourges</a:t>
            </a:r>
            <a:r>
              <a:rPr lang="el-GR" sz="1300" dirty="0"/>
              <a:t>, το σημαντικότερο κέντρο νομικών σπουδών την εποχή αυτή στην Ευρώπη, γέννησε το κίνημα του Νομικού Ουμανισμού (</a:t>
            </a:r>
            <a:r>
              <a:rPr lang="en-US" sz="1300" dirty="0" err="1"/>
              <a:t>Humanisme</a:t>
            </a:r>
            <a:r>
              <a:rPr lang="el-GR" sz="1300" dirty="0"/>
              <a:t>).</a:t>
            </a:r>
            <a:endParaRPr lang="en-US" sz="1300" dirty="0"/>
          </a:p>
          <a:p>
            <a:pPr>
              <a:lnSpc>
                <a:spcPct val="90000"/>
              </a:lnSpc>
            </a:pPr>
            <a:r>
              <a:rPr lang="el-GR" sz="1300" dirty="0"/>
              <a:t>Οι Ουμανιστές θεωρούν ότι οι μεσαιωνικοί Γλωσσογράφοι, με τα σχόλιά τους στο </a:t>
            </a:r>
            <a:r>
              <a:rPr lang="en-US" sz="1300" i="1" dirty="0"/>
              <a:t>Corpus </a:t>
            </a:r>
            <a:r>
              <a:rPr lang="en-US" sz="1300" i="1" dirty="0" err="1"/>
              <a:t>Iuris</a:t>
            </a:r>
            <a:r>
              <a:rPr lang="en-US" sz="1300" i="1" dirty="0"/>
              <a:t> Civilis</a:t>
            </a:r>
            <a:r>
              <a:rPr lang="el-GR" sz="1300" dirty="0"/>
              <a:t>, διατυπωμένα σε κακά λατινικά, απομάκρυναν τους ερευνητές από τα αυθεντικά ρωμαϊκά κείμενα. </a:t>
            </a:r>
            <a:endParaRPr lang="en-US" sz="1300" dirty="0"/>
          </a:p>
          <a:p>
            <a:pPr>
              <a:lnSpc>
                <a:spcPct val="90000"/>
              </a:lnSpc>
            </a:pPr>
            <a:r>
              <a:rPr lang="el-GR" sz="1300" dirty="0"/>
              <a:t>Με την αγάπη για την αρχαιογνωσία που τους διακρίνει (καθιερώνοντας το σύνθημα "</a:t>
            </a:r>
            <a:r>
              <a:rPr lang="el-GR" sz="1300" i="1" dirty="0">
                <a:solidFill>
                  <a:srgbClr val="FF0000"/>
                </a:solidFill>
              </a:rPr>
              <a:t>p</a:t>
            </a:r>
            <a:r>
              <a:rPr lang="en-US" sz="1300" i="1" dirty="0" err="1">
                <a:solidFill>
                  <a:srgbClr val="FF0000"/>
                </a:solidFill>
              </a:rPr>
              <a:t>etere</a:t>
            </a:r>
            <a:r>
              <a:rPr lang="en-US" sz="1300" i="1" dirty="0">
                <a:solidFill>
                  <a:srgbClr val="FF0000"/>
                </a:solidFill>
              </a:rPr>
              <a:t> </a:t>
            </a:r>
            <a:r>
              <a:rPr lang="en-US" sz="1300" i="1" dirty="0" err="1">
                <a:solidFill>
                  <a:srgbClr val="FF0000"/>
                </a:solidFill>
              </a:rPr>
              <a:t>fontes</a:t>
            </a:r>
            <a:r>
              <a:rPr lang="el-GR" sz="1300" dirty="0">
                <a:solidFill>
                  <a:srgbClr val="FF0000"/>
                </a:solidFill>
              </a:rPr>
              <a:t>" – αναζητήστε τις πηγές), επιδιώκουν την επιστροφή στο “κλασικό Ρωμαϊκό Δίκαιο”.</a:t>
            </a:r>
            <a:endParaRPr lang="en-US" sz="1300" dirty="0">
              <a:solidFill>
                <a:srgbClr val="FF0000"/>
              </a:solidFill>
            </a:endParaRPr>
          </a:p>
          <a:p>
            <a:pPr>
              <a:lnSpc>
                <a:spcPct val="90000"/>
              </a:lnSpc>
            </a:pPr>
            <a:r>
              <a:rPr lang="el-GR" sz="1300" dirty="0"/>
              <a:t> Αναζητούν τα αυθεντικά του στοιχεία, όπως ίσχυαν, όταν αυτό εφαρμοζόταν στο ρωμαϊκό λαό, ακόμα και αν είναι πλέον παρωχημένα. </a:t>
            </a:r>
            <a:endParaRPr lang="en-US" sz="1300" dirty="0"/>
          </a:p>
          <a:p>
            <a:pPr>
              <a:lnSpc>
                <a:spcPct val="90000"/>
              </a:lnSpc>
            </a:pPr>
            <a:r>
              <a:rPr lang="el-GR" sz="1300" dirty="0"/>
              <a:t>Η ίδια σχολή χρησιμοποιεί το χειρόγραφο των </a:t>
            </a:r>
            <a:r>
              <a:rPr lang="el-GR" sz="1300" i="1" u="sng" dirty="0"/>
              <a:t>Βασιλικών</a:t>
            </a:r>
            <a:r>
              <a:rPr lang="el-GR" sz="1300" dirty="0"/>
              <a:t>,</a:t>
            </a:r>
            <a:r>
              <a:rPr lang="el-GR" sz="1300" i="1" dirty="0"/>
              <a:t> </a:t>
            </a:r>
            <a:r>
              <a:rPr lang="el-GR" sz="1300" dirty="0"/>
              <a:t>για να βελτιώσει τα </a:t>
            </a:r>
            <a:r>
              <a:rPr lang="el-GR" sz="1300" dirty="0" err="1"/>
              <a:t>ιουστινιάνεια</a:t>
            </a:r>
            <a:r>
              <a:rPr lang="el-GR" sz="1300" dirty="0"/>
              <a:t> κείμενα. </a:t>
            </a:r>
            <a:endParaRPr lang="en-US" sz="1300" dirty="0"/>
          </a:p>
        </p:txBody>
      </p:sp>
      <p:sp>
        <p:nvSpPr>
          <p:cNvPr id="73" name="Oval 7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5426" y="1364732"/>
            <a:ext cx="710616"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A picture containing outdoor, sky, building, city&#10;&#10;Description automatically generated">
            <a:extLst>
              <a:ext uri="{FF2B5EF4-FFF2-40B4-BE49-F238E27FC236}">
                <a16:creationId xmlns:a16="http://schemas.microsoft.com/office/drawing/2014/main" id="{1CC10688-2106-2242-BA32-3F0BE4CE90F2}"/>
              </a:ext>
            </a:extLst>
          </p:cNvPr>
          <p:cNvPicPr>
            <a:picLocks noChangeAspect="1"/>
          </p:cNvPicPr>
          <p:nvPr/>
        </p:nvPicPr>
        <p:blipFill rotWithShape="1">
          <a:blip r:embed="rId2">
            <a:extLst>
              <a:ext uri="{28A0092B-C50C-407E-A947-70E740481C1C}">
                <a14:useLocalDpi xmlns:a14="http://schemas.microsoft.com/office/drawing/2010/main" val="0"/>
              </a:ext>
            </a:extLst>
          </a:blip>
          <a:srcRect l="21347" r="27814" b="1"/>
          <a:stretch/>
        </p:blipFill>
        <p:spPr>
          <a:xfrm>
            <a:off x="5925944" y="2727729"/>
            <a:ext cx="3218056"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75" name="Arc 74">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4022954" y="-170491"/>
            <a:ext cx="4021193" cy="3015895"/>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31746" name="Picture 2" descr="C:\Users\ATHINA\Desktop\unknown.jpg"/>
          <p:cNvPicPr>
            <a:picLocks noChangeAspect="1" noChangeArrowheads="1"/>
          </p:cNvPicPr>
          <p:nvPr/>
        </p:nvPicPr>
        <p:blipFill rotWithShape="1">
          <a:blip r:embed="rId3">
            <a:extLst>
              <a:ext uri="{28A0092B-C50C-407E-A947-70E740481C1C}">
                <a14:useLocalDpi xmlns:a14="http://schemas.microsoft.com/office/drawing/2010/main" val="0"/>
              </a:ext>
            </a:extLst>
          </a:blip>
          <a:srcRect l="5412" r="18284" b="3"/>
          <a:stretch/>
        </p:blipFill>
        <p:spPr bwMode="auto">
          <a:xfrm>
            <a:off x="4696205" y="1"/>
            <a:ext cx="2639484"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0458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pPr>
              <a:lnSpc>
                <a:spcPct val="90000"/>
              </a:lnSpc>
            </a:pPr>
            <a:r>
              <a:rPr lang="en-US" sz="4100"/>
              <a:t>Mos </a:t>
            </a:r>
            <a:r>
              <a:rPr lang="en-US" sz="4100" err="1"/>
              <a:t>italicus</a:t>
            </a:r>
            <a:r>
              <a:rPr lang="en-US" sz="4100"/>
              <a:t> – Mos </a:t>
            </a:r>
            <a:r>
              <a:rPr lang="en-US" sz="4100" err="1"/>
              <a:t>gallicus</a:t>
            </a:r>
            <a:endParaRPr lang="el-GR" sz="4100"/>
          </a:p>
        </p:txBody>
      </p:sp>
      <p:sp>
        <p:nvSpPr>
          <p:cNvPr id="3" name="Content Placeholder 2"/>
          <p:cNvSpPr>
            <a:spLocks noGrp="1"/>
          </p:cNvSpPr>
          <p:nvPr>
            <p:ph idx="1"/>
          </p:nvPr>
        </p:nvSpPr>
        <p:spPr>
          <a:xfrm>
            <a:off x="3724073" y="2438400"/>
            <a:ext cx="4939867" cy="3785419"/>
          </a:xfrm>
        </p:spPr>
        <p:txBody>
          <a:bodyPr>
            <a:normAutofit/>
          </a:bodyPr>
          <a:lstStyle/>
          <a:p>
            <a:r>
              <a:rPr lang="el-GR" sz="1700"/>
              <a:t>Η παλαιά προσέγγιση των Γλωσσογράφων και Σχολιαστών συνοψίζεται ως "</a:t>
            </a:r>
            <a:r>
              <a:rPr lang="el-GR" sz="1700" i="1"/>
              <a:t>mos italicus</a:t>
            </a:r>
            <a:r>
              <a:rPr lang="el-GR" sz="1700"/>
              <a:t>"– ο τρόπος των Ιταλών </a:t>
            </a:r>
            <a:endParaRPr lang="en-US" sz="1700"/>
          </a:p>
          <a:p>
            <a:r>
              <a:rPr lang="el-GR" sz="1700"/>
              <a:t>η νέα, των Ουμανιστών, ως "</a:t>
            </a:r>
            <a:r>
              <a:rPr lang="en-US" sz="1700" i="1"/>
              <a:t>mos gallicus</a:t>
            </a:r>
            <a:r>
              <a:rPr lang="en-US" sz="1700"/>
              <a:t>"</a:t>
            </a:r>
            <a:r>
              <a:rPr lang="el-GR" sz="1700"/>
              <a:t>– </a:t>
            </a:r>
            <a:r>
              <a:rPr lang="en-US" sz="1700"/>
              <a:t>o</a:t>
            </a:r>
            <a:r>
              <a:rPr lang="el-GR" sz="1700"/>
              <a:t> τρόπος των Γάλλων</a:t>
            </a:r>
            <a:endParaRPr lang="en-US" sz="1700"/>
          </a:p>
          <a:p>
            <a:r>
              <a:rPr lang="el-GR" sz="1700"/>
              <a:t>Δεν θα ασκήσει σημαντική επιρροή στην νομική πρακτική, καθώς τα δικαστήρια, και στη Γαλλία, συνεχίζουν να ακολουθούν την παράδοση του </a:t>
            </a:r>
            <a:r>
              <a:rPr lang="en-US" sz="1700"/>
              <a:t>Bartolus</a:t>
            </a:r>
            <a:r>
              <a:rPr lang="el-GR" sz="1700"/>
              <a:t>. </a:t>
            </a:r>
            <a:endParaRPr lang="en-US" sz="1700"/>
          </a:p>
          <a:p>
            <a:endParaRPr lang="el-GR" sz="1700"/>
          </a:p>
        </p:txBody>
      </p:sp>
      <p:pic>
        <p:nvPicPr>
          <p:cNvPr id="5" name="Picture 4">
            <a:extLst>
              <a:ext uri="{FF2B5EF4-FFF2-40B4-BE49-F238E27FC236}">
                <a16:creationId xmlns:a16="http://schemas.microsoft.com/office/drawing/2014/main" id="{2DC2CB92-D9BE-C84F-8D97-676C1B0B9C03}"/>
              </a:ext>
            </a:extLst>
          </p:cNvPr>
          <p:cNvPicPr>
            <a:picLocks noChangeAspect="1"/>
          </p:cNvPicPr>
          <p:nvPr/>
        </p:nvPicPr>
        <p:blipFill rotWithShape="1">
          <a:blip r:embed="rId2">
            <a:extLst>
              <a:ext uri="{28A0092B-C50C-407E-A947-70E740481C1C}">
                <a14:useLocalDpi xmlns:a14="http://schemas.microsoft.com/office/drawing/2010/main" val="0"/>
              </a:ext>
            </a:extLst>
          </a:blip>
          <a:srcRect l="3473" r="23017" b="-2"/>
          <a:stretch/>
        </p:blipFill>
        <p:spPr>
          <a:xfrm>
            <a:off x="20" y="10"/>
            <a:ext cx="3476673"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C1816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D6DFF44-70C0-F842-8FCD-8D8B0DBEA8DE}"/>
              </a:ext>
            </a:extLst>
          </p:cNvPr>
          <p:cNvSpPr txBox="1"/>
          <p:nvPr/>
        </p:nvSpPr>
        <p:spPr>
          <a:xfrm>
            <a:off x="480060" y="5657671"/>
            <a:ext cx="2354035" cy="923330"/>
          </a:xfrm>
          <a:prstGeom prst="rect">
            <a:avLst/>
          </a:prstGeom>
          <a:noFill/>
        </p:spPr>
        <p:txBody>
          <a:bodyPr wrap="square" rtlCol="0">
            <a:spAutoFit/>
          </a:bodyPr>
          <a:lstStyle/>
          <a:p>
            <a:pPr algn="ctr"/>
            <a:r>
              <a:rPr lang="en-GR" dirty="0">
                <a:solidFill>
                  <a:schemeClr val="bg1"/>
                </a:solidFill>
              </a:rPr>
              <a:t>Jacques Cujas, </a:t>
            </a:r>
          </a:p>
          <a:p>
            <a:pPr algn="ctr"/>
            <a:r>
              <a:rPr lang="en-GR" dirty="0">
                <a:solidFill>
                  <a:schemeClr val="bg1"/>
                </a:solidFill>
              </a:rPr>
              <a:t>1522-90, </a:t>
            </a:r>
            <a:r>
              <a:rPr lang="el-GR" dirty="0">
                <a:solidFill>
                  <a:schemeClr val="bg1"/>
                </a:solidFill>
              </a:rPr>
              <a:t>Νομικός</a:t>
            </a:r>
            <a:r>
              <a:rPr lang="en-US" dirty="0">
                <a:solidFill>
                  <a:schemeClr val="bg1"/>
                </a:solidFill>
              </a:rPr>
              <a:t> </a:t>
            </a:r>
          </a:p>
          <a:p>
            <a:pPr algn="ctr"/>
            <a:r>
              <a:rPr lang="en-US" dirty="0">
                <a:solidFill>
                  <a:schemeClr val="bg1"/>
                </a:solidFill>
              </a:rPr>
              <a:t>(</a:t>
            </a:r>
            <a:r>
              <a:rPr lang="en-US" dirty="0" err="1">
                <a:solidFill>
                  <a:schemeClr val="bg1"/>
                </a:solidFill>
              </a:rPr>
              <a:t>mos</a:t>
            </a:r>
            <a:r>
              <a:rPr lang="en-US" dirty="0">
                <a:solidFill>
                  <a:schemeClr val="bg1"/>
                </a:solidFill>
              </a:rPr>
              <a:t> </a:t>
            </a:r>
            <a:r>
              <a:rPr lang="en-US" dirty="0" err="1">
                <a:solidFill>
                  <a:schemeClr val="bg1"/>
                </a:solidFill>
              </a:rPr>
              <a:t>gallicus</a:t>
            </a:r>
            <a:r>
              <a:rPr lang="en-US" dirty="0">
                <a:solidFill>
                  <a:schemeClr val="bg1"/>
                </a:solidFill>
              </a:rPr>
              <a:t>)</a:t>
            </a:r>
            <a:endParaRPr lang="en-GR" dirty="0">
              <a:solidFill>
                <a:schemeClr val="bg1"/>
              </a:solidFill>
            </a:endParaRPr>
          </a:p>
        </p:txBody>
      </p:sp>
    </p:spTree>
    <p:extLst>
      <p:ext uri="{BB962C8B-B14F-4D97-AF65-F5344CB8AC3E}">
        <p14:creationId xmlns:p14="http://schemas.microsoft.com/office/powerpoint/2010/main" val="28276476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l-GR" sz="3100"/>
              <a:t>Η πρόσληψη του Ρωμαϊκού Δικαίου στη Γερμανία </a:t>
            </a:r>
            <a:endParaRPr lang="en-US" sz="3100"/>
          </a:p>
        </p:txBody>
      </p:sp>
      <p:pic>
        <p:nvPicPr>
          <p:cNvPr id="5" name="Picture 4" descr="A picture containing sky, outdoor, building, street&#10;&#10;Description automatically generated">
            <a:extLst>
              <a:ext uri="{FF2B5EF4-FFF2-40B4-BE49-F238E27FC236}">
                <a16:creationId xmlns:a16="http://schemas.microsoft.com/office/drawing/2014/main" id="{B865C540-2E80-834D-9044-B21F82144DCE}"/>
              </a:ext>
            </a:extLst>
          </p:cNvPr>
          <p:cNvPicPr>
            <a:picLocks noChangeAspect="1"/>
          </p:cNvPicPr>
          <p:nvPr/>
        </p:nvPicPr>
        <p:blipFill rotWithShape="1">
          <a:blip r:embed="rId2">
            <a:extLst>
              <a:ext uri="{28A0092B-C50C-407E-A947-70E740481C1C}">
                <a14:useLocalDpi xmlns:a14="http://schemas.microsoft.com/office/drawing/2010/main" val="0"/>
              </a:ext>
            </a:extLst>
          </a:blip>
          <a:srcRect t="21196" b="11171"/>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pPr>
              <a:lnSpc>
                <a:spcPct val="90000"/>
              </a:lnSpc>
            </a:pPr>
            <a:r>
              <a:rPr lang="en-US" sz="1200"/>
              <a:t>E</a:t>
            </a:r>
            <a:r>
              <a:rPr lang="el-GR" sz="1200"/>
              <a:t>λαβε χώρα αργότερα, από τον 15</a:t>
            </a:r>
            <a:r>
              <a:rPr lang="el-GR" sz="1200" baseline="30000"/>
              <a:t>ο</a:t>
            </a:r>
            <a:r>
              <a:rPr lang="el-GR" sz="1200"/>
              <a:t> αι. και μετά. </a:t>
            </a:r>
            <a:endParaRPr lang="en-US" sz="1200"/>
          </a:p>
          <a:p>
            <a:pPr>
              <a:lnSpc>
                <a:spcPct val="90000"/>
              </a:lnSpc>
            </a:pPr>
            <a:r>
              <a:rPr lang="el-GR" sz="1200"/>
              <a:t>Το μεγαλύτερο μέρος των γερμανόφωνων περιοχών, που </a:t>
            </a:r>
            <a:r>
              <a:rPr lang="el-GR" sz="1200" b="1"/>
              <a:t>δεν είχε επαφή με τον ρωμαϊκό πολιτισμό στην αρχαιότητα.</a:t>
            </a:r>
            <a:endParaRPr lang="en-US" sz="1200" b="1"/>
          </a:p>
          <a:p>
            <a:pPr>
              <a:lnSpc>
                <a:spcPct val="90000"/>
              </a:lnSpc>
            </a:pPr>
            <a:r>
              <a:rPr lang="en-US" sz="1200"/>
              <a:t>k</a:t>
            </a:r>
            <a:r>
              <a:rPr lang="el-GR" sz="1200"/>
              <a:t>ατά τον Μεσαίωνα διαμόρφωσαν το δικό τους εθιμικό δίκαιο που εφάρμοζαν τα τοπικά δικαστήρια. </a:t>
            </a:r>
            <a:endParaRPr lang="en-US" sz="1200"/>
          </a:p>
          <a:p>
            <a:pPr>
              <a:lnSpc>
                <a:spcPct val="90000"/>
              </a:lnSpc>
            </a:pPr>
            <a:r>
              <a:rPr lang="el-GR" sz="1200" b="1"/>
              <a:t>Η Γερμανία δεν παίρνει επομένως κατ' αρχάς μέρος στη διαμόρφωση του </a:t>
            </a:r>
            <a:r>
              <a:rPr lang="en-US" sz="1200" b="1" i="1"/>
              <a:t>ius commune</a:t>
            </a:r>
            <a:r>
              <a:rPr lang="el-GR" sz="1200" b="1"/>
              <a:t>. </a:t>
            </a:r>
            <a:endParaRPr lang="en-US" sz="1200" b="1"/>
          </a:p>
          <a:p>
            <a:pPr>
              <a:lnSpc>
                <a:spcPct val="90000"/>
              </a:lnSpc>
            </a:pPr>
            <a:r>
              <a:rPr lang="el-GR" sz="1200"/>
              <a:t>Η επαφή με το Ρωμαϊκό Δίκαιο εκκινεί με την εκπαίδευση νομικών στις ιταλικές και γαλλικές νομικές σχολές, οι οποίοι αξιοποιούνται στη δημόσια διοίκηση της Αγίας Ρωμαϊκής Αυτοκρατορίας του Γερμανικού έθνους, κάτι που όμως ενισχύει την περιφρόνησή τους για τα τοπικά έθιμα, που θεωρούν πρωτόγονα. </a:t>
            </a:r>
            <a:endParaRPr lang="en-US" sz="1200"/>
          </a:p>
        </p:txBody>
      </p:sp>
    </p:spTree>
    <p:extLst>
      <p:ext uri="{BB962C8B-B14F-4D97-AF65-F5344CB8AC3E}">
        <p14:creationId xmlns:p14="http://schemas.microsoft.com/office/powerpoint/2010/main" val="38198419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354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91260"/>
            <a:ext cx="4945641" cy="1625210"/>
          </a:xfrm>
        </p:spPr>
        <p:txBody>
          <a:bodyPr>
            <a:normAutofit/>
          </a:bodyPr>
          <a:lstStyle/>
          <a:p>
            <a:pPr>
              <a:lnSpc>
                <a:spcPct val="90000"/>
              </a:lnSpc>
            </a:pPr>
            <a:r>
              <a:rPr lang="en-US" sz="2400" i="1" dirty="0" err="1">
                <a:solidFill>
                  <a:schemeClr val="bg1"/>
                </a:solidFill>
              </a:rPr>
              <a:t>Reichskammegericht</a:t>
            </a:r>
            <a:endParaRPr lang="el-GR" sz="2400" dirty="0">
              <a:solidFill>
                <a:schemeClr val="bg1"/>
              </a:solidFill>
            </a:endParaRPr>
          </a:p>
        </p:txBody>
      </p:sp>
      <p:pic>
        <p:nvPicPr>
          <p:cNvPr id="3075" name="Picture 3" descr="C:\Users\ATHINA\Desktop\maximilian-i-holy-roman-emperor-1.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13261" r="33910" b="3"/>
          <a:stretch/>
        </p:blipFill>
        <p:spPr bwMode="auto">
          <a:xfrm>
            <a:off x="2892524" y="2409596"/>
            <a:ext cx="2582101" cy="408025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ATHINA\Desktop\220px-Wetzlar_Reichskammergericht_2003.jpg"/>
          <p:cNvPicPr>
            <a:picLocks noChangeAspect="1" noChangeArrowheads="1"/>
          </p:cNvPicPr>
          <p:nvPr/>
        </p:nvPicPr>
        <p:blipFill rotWithShape="1">
          <a:blip r:embed="rId3">
            <a:extLst>
              <a:ext uri="{28A0092B-C50C-407E-A947-70E740481C1C}">
                <a14:useLocalDpi xmlns:a14="http://schemas.microsoft.com/office/drawing/2010/main" val="0"/>
              </a:ext>
            </a:extLst>
          </a:blip>
          <a:srcRect l="6537" r="9183" b="2"/>
          <a:stretch/>
        </p:blipFill>
        <p:spPr bwMode="auto">
          <a:xfrm>
            <a:off x="283910" y="2456011"/>
            <a:ext cx="2582102" cy="4080255"/>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968479" y="763523"/>
            <a:ext cx="2633472" cy="5330952"/>
          </a:xfrm>
        </p:spPr>
        <p:txBody>
          <a:bodyPr anchor="ctr">
            <a:normAutofit fontScale="47500" lnSpcReduction="20000"/>
          </a:bodyPr>
          <a:lstStyle/>
          <a:p>
            <a:r>
              <a:rPr lang="el-GR" sz="2400" dirty="0">
                <a:solidFill>
                  <a:schemeClr val="bg1"/>
                </a:solidFill>
              </a:rPr>
              <a:t>Την υιοθέτηση ως εναλλακτικής λύσης του Ρωμαϊκού Δικαίου διευκολύνει η αντίληψη ότι η (γερμανική) Αγία Ρωμαϊκή Αυτοκρατορία αποτελεί συνεχιστή της Ρωμαϊκής, μία άποψη που ενστερνίζονται τα πρώτα γερμανικά Πανεπιστήμια, που διδάσκουν κυρίως το Ρωμαϊκό Δίκαιο και το Κανονικό. </a:t>
            </a:r>
            <a:endParaRPr lang="en-US" sz="2400" dirty="0">
              <a:solidFill>
                <a:schemeClr val="bg1"/>
              </a:solidFill>
            </a:endParaRPr>
          </a:p>
          <a:p>
            <a:r>
              <a:rPr lang="el-GR" sz="2400" dirty="0">
                <a:solidFill>
                  <a:schemeClr val="bg1"/>
                </a:solidFill>
              </a:rPr>
              <a:t>Την πρόσληψη του Ρωμαϊκού Δικαίου στη Γερμανία θα </a:t>
            </a:r>
            <a:r>
              <a:rPr lang="el-GR" sz="2400" b="1" dirty="0">
                <a:solidFill>
                  <a:schemeClr val="bg1"/>
                </a:solidFill>
              </a:rPr>
              <a:t>επιταχύνει η δημιουργία (1495) του ανωτάτου αυτοκρατορικού δικαστηρίου (</a:t>
            </a:r>
            <a:r>
              <a:rPr lang="en-US" sz="2400" b="1" i="1" dirty="0" err="1">
                <a:solidFill>
                  <a:schemeClr val="bg1"/>
                </a:solidFill>
              </a:rPr>
              <a:t>Reichskammegericht</a:t>
            </a:r>
            <a:r>
              <a:rPr lang="el-GR" sz="2400" b="1" dirty="0">
                <a:solidFill>
                  <a:schemeClr val="bg1"/>
                </a:solidFill>
              </a:rPr>
              <a:t>) από τον Μαξιμιλιανό Α΄.</a:t>
            </a:r>
            <a:endParaRPr lang="en-US" sz="2400" b="1" dirty="0">
              <a:solidFill>
                <a:schemeClr val="bg1"/>
              </a:solidFill>
            </a:endParaRPr>
          </a:p>
          <a:p>
            <a:r>
              <a:rPr lang="el-GR" sz="2400" dirty="0">
                <a:solidFill>
                  <a:schemeClr val="bg1"/>
                </a:solidFill>
              </a:rPr>
              <a:t>Εφαρμόζει το </a:t>
            </a:r>
            <a:r>
              <a:rPr lang="el-GR" sz="2400" i="1" dirty="0" err="1">
                <a:solidFill>
                  <a:schemeClr val="bg1"/>
                </a:solidFill>
              </a:rPr>
              <a:t>ius</a:t>
            </a:r>
            <a:r>
              <a:rPr lang="el-GR" sz="2400" i="1" dirty="0">
                <a:solidFill>
                  <a:schemeClr val="bg1"/>
                </a:solidFill>
              </a:rPr>
              <a:t> commune</a:t>
            </a:r>
            <a:r>
              <a:rPr lang="el-GR" sz="2400" dirty="0">
                <a:solidFill>
                  <a:schemeClr val="bg1"/>
                </a:solidFill>
              </a:rPr>
              <a:t> συμπληρωματικά προς το γερμανικό θετό και εθιμικό δίκαιο (και κατά βάση το πρώτο), </a:t>
            </a:r>
            <a:r>
              <a:rPr lang="el-GR" sz="2400" b="1" dirty="0">
                <a:solidFill>
                  <a:schemeClr val="bg1"/>
                </a:solidFill>
              </a:rPr>
              <a:t>καθιερώνοντας Ρωμαϊκό Δίκαιο ως κυρίως εφαρμοστέο δίκαιο στη Γερμανία</a:t>
            </a:r>
            <a:r>
              <a:rPr lang="el-GR" sz="2400" dirty="0">
                <a:solidFill>
                  <a:schemeClr val="bg1"/>
                </a:solidFill>
              </a:rPr>
              <a:t>. </a:t>
            </a:r>
            <a:endParaRPr lang="en-US" sz="2400" dirty="0">
              <a:solidFill>
                <a:schemeClr val="bg1"/>
              </a:solidFill>
            </a:endParaRPr>
          </a:p>
          <a:p>
            <a:r>
              <a:rPr lang="el-GR" sz="2400" dirty="0">
                <a:solidFill>
                  <a:schemeClr val="bg1"/>
                </a:solidFill>
              </a:rPr>
              <a:t>Η απονομή της γερμανικής δικαιοσύνης κυριαρχείται πλέον από δικηγόρους που έχουν εκπαιδευτεί στο Ρωμαϊκό Δίκαιο </a:t>
            </a:r>
          </a:p>
          <a:p>
            <a:r>
              <a:rPr lang="el-GR" sz="2400" dirty="0">
                <a:solidFill>
                  <a:schemeClr val="bg1"/>
                </a:solidFill>
              </a:rPr>
              <a:t>Καθιερώνεται τα δικαστήρια να ζητούν γνωμοδοτήσεις Καθηγητών της Νομικής για δυσχερή νομικά ζητήματα, οι οποίες θεωρούνται δεσμευτικές. </a:t>
            </a:r>
            <a:endParaRPr lang="en-US" sz="2400" dirty="0">
              <a:solidFill>
                <a:schemeClr val="bg1"/>
              </a:solidFill>
            </a:endParaRPr>
          </a:p>
          <a:p>
            <a:r>
              <a:rPr lang="el-GR" sz="2400" dirty="0">
                <a:solidFill>
                  <a:schemeClr val="bg1"/>
                </a:solidFill>
              </a:rPr>
              <a:t>Έως τα τέλη του 16</a:t>
            </a:r>
            <a:r>
              <a:rPr lang="el-GR" sz="2400" baseline="30000" dirty="0">
                <a:solidFill>
                  <a:schemeClr val="bg1"/>
                </a:solidFill>
              </a:rPr>
              <a:t>ου</a:t>
            </a:r>
            <a:r>
              <a:rPr lang="el-GR" sz="2400" dirty="0">
                <a:solidFill>
                  <a:schemeClr val="bg1"/>
                </a:solidFill>
              </a:rPr>
              <a:t> αιώνα το Ρωμαϊκό Δίκαιο έχει υπερκεράσει το εθιμικό γερμανικό δίκαιο. </a:t>
            </a:r>
            <a:endParaRPr lang="en-US" sz="2400" dirty="0">
              <a:solidFill>
                <a:schemeClr val="bg1"/>
              </a:solidFill>
            </a:endParaRPr>
          </a:p>
          <a:p>
            <a:endParaRPr lang="el-GR" sz="2100" dirty="0">
              <a:solidFill>
                <a:srgbClr val="FFFFFF"/>
              </a:solidFill>
            </a:endParaRPr>
          </a:p>
        </p:txBody>
      </p:sp>
      <p:sp>
        <p:nvSpPr>
          <p:cNvPr id="4" name="TextBox 3">
            <a:extLst>
              <a:ext uri="{FF2B5EF4-FFF2-40B4-BE49-F238E27FC236}">
                <a16:creationId xmlns:a16="http://schemas.microsoft.com/office/drawing/2014/main" id="{943169F9-8637-C648-9AEE-C8AE5DF1F614}"/>
              </a:ext>
            </a:extLst>
          </p:cNvPr>
          <p:cNvSpPr txBox="1"/>
          <p:nvPr/>
        </p:nvSpPr>
        <p:spPr>
          <a:xfrm>
            <a:off x="552649" y="6243629"/>
            <a:ext cx="4887877" cy="246221"/>
          </a:xfrm>
          <a:prstGeom prst="rect">
            <a:avLst/>
          </a:prstGeom>
          <a:noFill/>
        </p:spPr>
        <p:txBody>
          <a:bodyPr wrap="square" rtlCol="0">
            <a:spAutoFit/>
          </a:bodyPr>
          <a:lstStyle/>
          <a:p>
            <a:r>
              <a:rPr lang="en-US" sz="1000" dirty="0">
                <a:solidFill>
                  <a:schemeClr val="bg1"/>
                </a:solidFill>
              </a:rPr>
              <a:t>Imperial Chamber Court building in </a:t>
            </a:r>
            <a:r>
              <a:rPr lang="en-US" sz="1000" dirty="0">
                <a:solidFill>
                  <a:schemeClr val="bg1"/>
                </a:solidFill>
                <a:hlinkClick r:id="rId4" tooltip="Wetzlar">
                  <a:extLst>
                    <a:ext uri="{A12FA001-AC4F-418D-AE19-62706E023703}">
                      <ahyp:hlinkClr xmlns:ahyp="http://schemas.microsoft.com/office/drawing/2018/hyperlinkcolor" val="tx"/>
                    </a:ext>
                  </a:extLst>
                </a:hlinkClick>
              </a:rPr>
              <a:t>Wetzlar</a:t>
            </a:r>
            <a:r>
              <a:rPr lang="en-US" sz="1000" dirty="0">
                <a:solidFill>
                  <a:schemeClr val="bg1"/>
                </a:solidFill>
              </a:rPr>
              <a:t>, Germany - Maximilian I, Holy Roman Emperor</a:t>
            </a:r>
            <a:endParaRPr lang="en-GR" sz="1000" dirty="0">
              <a:solidFill>
                <a:schemeClr val="bg1"/>
              </a:solidFill>
            </a:endParaRPr>
          </a:p>
        </p:txBody>
      </p:sp>
    </p:spTree>
    <p:extLst>
      <p:ext uri="{BB962C8B-B14F-4D97-AF65-F5344CB8AC3E}">
        <p14:creationId xmlns:p14="http://schemas.microsoft.com/office/powerpoint/2010/main" val="15374333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8" y="448055"/>
            <a:ext cx="2560777"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582930" y="731519"/>
            <a:ext cx="2133893" cy="3237579"/>
          </a:xfrm>
        </p:spPr>
        <p:txBody>
          <a:bodyPr>
            <a:normAutofit/>
          </a:bodyPr>
          <a:lstStyle/>
          <a:p>
            <a:r>
              <a:rPr lang="el-GR" sz="3300">
                <a:solidFill>
                  <a:srgbClr val="FFFFFF"/>
                </a:solidFill>
              </a:rPr>
              <a:t>Η “σύγχρονη χρήση του Πανδέκτη”</a:t>
            </a:r>
            <a:r>
              <a:rPr lang="en-US" sz="3300">
                <a:solidFill>
                  <a:srgbClr val="FFFFFF"/>
                </a:solidFill>
                <a:effectLst/>
              </a:rPr>
              <a:t> </a:t>
            </a:r>
            <a:endParaRPr lang="en-US" sz="3300">
              <a:solidFill>
                <a:srgbClr val="FFFFFF"/>
              </a:solidFill>
            </a:endParaRP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7" y="4419227"/>
            <a:ext cx="2560777"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3452" y="448055"/>
            <a:ext cx="5766356"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284781" y="686862"/>
            <a:ext cx="5278194" cy="5475129"/>
          </a:xfrm>
        </p:spPr>
        <p:txBody>
          <a:bodyPr anchor="ctr">
            <a:normAutofit/>
          </a:bodyPr>
          <a:lstStyle/>
          <a:p>
            <a:pPr>
              <a:lnSpc>
                <a:spcPct val="90000"/>
              </a:lnSpc>
            </a:pPr>
            <a:r>
              <a:rPr lang="el-GR" sz="1800"/>
              <a:t>Στη Γερμανία, οι επόμενες γενεές νομικών, τον 17</a:t>
            </a:r>
            <a:r>
              <a:rPr lang="el-GR" sz="1800" baseline="30000"/>
              <a:t>ο</a:t>
            </a:r>
            <a:r>
              <a:rPr lang="el-GR" sz="1800"/>
              <a:t> αιώνα, προσπαθούν να </a:t>
            </a:r>
            <a:r>
              <a:rPr lang="el-GR" sz="1800" b="1"/>
              <a:t>επιλύσουν τις αντιφάσεις και ασάφειες των ρωμαϊκών κειμένων</a:t>
            </a:r>
            <a:r>
              <a:rPr lang="el-GR" sz="1800"/>
              <a:t>, και να φέρουν κάποια αναχρονιστικά στοιχεία πιο κοντά </a:t>
            </a:r>
            <a:r>
              <a:rPr lang="el-GR" sz="1800" b="1"/>
              <a:t>στα δεδομένα της εποχής τους</a:t>
            </a:r>
            <a:r>
              <a:rPr lang="el-GR" sz="1800"/>
              <a:t>.</a:t>
            </a:r>
            <a:endParaRPr lang="en-US" sz="1800"/>
          </a:p>
          <a:p>
            <a:pPr>
              <a:lnSpc>
                <a:spcPct val="90000"/>
              </a:lnSpc>
            </a:pPr>
            <a:r>
              <a:rPr lang="el-GR" sz="1800"/>
              <a:t>Η προσπάθεια αυτή, της πρακτικής αξιοποίησης του Ρωμαϊκού Δικαίου από τη νομική επιστήμη, ονομάστηκε "</a:t>
            </a:r>
            <a:r>
              <a:rPr lang="el-GR" sz="1800" i="1"/>
              <a:t>Usus Mondernus Pandectarum"</a:t>
            </a:r>
            <a:r>
              <a:rPr lang="el-GR" sz="1800"/>
              <a:t> (σύγχρονη χρήση του Πανδέκτη). </a:t>
            </a:r>
            <a:endParaRPr lang="en-US" sz="1800"/>
          </a:p>
          <a:p>
            <a:pPr>
              <a:lnSpc>
                <a:spcPct val="90000"/>
              </a:lnSpc>
            </a:pPr>
            <a:r>
              <a:rPr lang="el-GR" sz="1800"/>
              <a:t>Οι Γερμανοί νομικοί αναζητούν στα </a:t>
            </a:r>
            <a:r>
              <a:rPr lang="el-GR" sz="1800" b="1"/>
              <a:t>κείμενα των Ρωμαίων νομικών πρακτικές λύσεις για αληθινά νομικά προβλήματα</a:t>
            </a:r>
            <a:r>
              <a:rPr lang="el-GR" sz="1800"/>
              <a:t>. </a:t>
            </a:r>
          </a:p>
          <a:p>
            <a:pPr>
              <a:lnSpc>
                <a:spcPct val="90000"/>
              </a:lnSpc>
            </a:pPr>
            <a:r>
              <a:rPr lang="el-GR" sz="1800"/>
              <a:t>Χάρις στην μέθοδο που εισάγουν, </a:t>
            </a:r>
            <a:r>
              <a:rPr lang="el-GR" sz="1800" u="sng"/>
              <a:t>αναπτύσσεται η κριτική νομική σκέψη </a:t>
            </a:r>
            <a:r>
              <a:rPr lang="el-GR" sz="1800"/>
              <a:t>και άλλοτε οι ρωμαϊκές ρυθμίσεις υιοθετούνται αυτούσιες, άλλοτε προσαρμόζονται και εξελίσσονται. </a:t>
            </a:r>
            <a:endParaRPr lang="en-US" sz="1800"/>
          </a:p>
          <a:p>
            <a:pPr>
              <a:lnSpc>
                <a:spcPct val="90000"/>
              </a:lnSpc>
            </a:pPr>
            <a:endParaRPr lang="en-US" sz="1800"/>
          </a:p>
        </p:txBody>
      </p:sp>
    </p:spTree>
    <p:extLst>
      <p:ext uri="{BB962C8B-B14F-4D97-AF65-F5344CB8AC3E}">
        <p14:creationId xmlns:p14="http://schemas.microsoft.com/office/powerpoint/2010/main" val="1625152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l-GR" sz="3100"/>
              <a:t>Η πρόσληψη του Ρωμαϊκού Δικαίου στην Ολλανδία</a:t>
            </a:r>
            <a:r>
              <a:rPr lang="en-US" sz="3100">
                <a:effectLst/>
              </a:rPr>
              <a:t> </a:t>
            </a:r>
            <a:endParaRPr lang="en-US" sz="3100"/>
          </a:p>
        </p:txBody>
      </p:sp>
      <p:pic>
        <p:nvPicPr>
          <p:cNvPr id="5" name="Picture 4">
            <a:extLst>
              <a:ext uri="{FF2B5EF4-FFF2-40B4-BE49-F238E27FC236}">
                <a16:creationId xmlns:a16="http://schemas.microsoft.com/office/drawing/2014/main" id="{69016470-293C-DC4C-B361-1049823084BB}"/>
              </a:ext>
            </a:extLst>
          </p:cNvPr>
          <p:cNvPicPr>
            <a:picLocks noChangeAspect="1"/>
          </p:cNvPicPr>
          <p:nvPr/>
        </p:nvPicPr>
        <p:blipFill rotWithShape="1">
          <a:blip r:embed="rId2">
            <a:extLst>
              <a:ext uri="{28A0092B-C50C-407E-A947-70E740481C1C}">
                <a14:useLocalDpi xmlns:a14="http://schemas.microsoft.com/office/drawing/2010/main" val="0"/>
              </a:ext>
            </a:extLst>
          </a:blip>
          <a:srcRect t="21863" b="17344"/>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pPr>
              <a:lnSpc>
                <a:spcPct val="90000"/>
              </a:lnSpc>
            </a:pPr>
            <a:r>
              <a:rPr lang="el-GR" sz="1400" dirty="0"/>
              <a:t>Στις φλαμανδικές περιοχές (καθώς και στη Σκωτία), η πρόσληψη του Ρωμαϊκού Δικαίου προχώρησε ταχύτατα τον 15</a:t>
            </a:r>
            <a:r>
              <a:rPr lang="el-GR" sz="1400" baseline="30000" dirty="0"/>
              <a:t>ο</a:t>
            </a:r>
            <a:r>
              <a:rPr lang="el-GR" sz="1400" dirty="0"/>
              <a:t> αιώνα, με τη δημιουργία </a:t>
            </a:r>
            <a:r>
              <a:rPr lang="el-GR" sz="1400" b="1" u="sng" dirty="0"/>
              <a:t>δικαστηρίων</a:t>
            </a:r>
            <a:r>
              <a:rPr lang="el-GR" sz="1400" dirty="0"/>
              <a:t> απαρτιζόμενων από δικαστές που είχαν εκπαιδευτεί σε αυτό. </a:t>
            </a:r>
            <a:endParaRPr lang="en-US" sz="1400" dirty="0"/>
          </a:p>
          <a:p>
            <a:pPr>
              <a:lnSpc>
                <a:spcPct val="90000"/>
              </a:lnSpc>
            </a:pPr>
            <a:r>
              <a:rPr lang="el-GR" sz="1400" dirty="0"/>
              <a:t>Στην Ολλανδία, η πρόσληψη του Ρωμαϊκού Δικαίου συμπίπτει τον 17</a:t>
            </a:r>
            <a:r>
              <a:rPr lang="el-GR" sz="1400" baseline="30000" dirty="0"/>
              <a:t>ο</a:t>
            </a:r>
            <a:r>
              <a:rPr lang="el-GR" sz="1400" dirty="0"/>
              <a:t> αιώνα με την </a:t>
            </a:r>
            <a:r>
              <a:rPr lang="el-GR" sz="1400" b="1" dirty="0"/>
              <a:t>"χρυσή εποχή" των Ολλανδών στο εμπόριο, τις επιστήμες και τις τέχνες</a:t>
            </a:r>
            <a:r>
              <a:rPr lang="el-GR" sz="1400" dirty="0"/>
              <a:t>. Η μεγάλη άνθηση του εμπορίου και των συναλλαγών, απαιτεί </a:t>
            </a:r>
            <a:r>
              <a:rPr lang="el-GR" sz="1400" u="sng" dirty="0"/>
              <a:t>ένα εξελιγμένο νομικό σύστημα</a:t>
            </a:r>
            <a:r>
              <a:rPr lang="el-GR" sz="1400" dirty="0"/>
              <a:t>. </a:t>
            </a:r>
            <a:endParaRPr lang="en-US" sz="1400" dirty="0"/>
          </a:p>
          <a:p>
            <a:pPr>
              <a:lnSpc>
                <a:spcPct val="90000"/>
              </a:lnSpc>
            </a:pPr>
            <a:r>
              <a:rPr lang="el-GR" sz="1400" dirty="0"/>
              <a:t>Η πρόσληψη του Ρωμαϊκού Δικαίου ενισχύεται από το ρεύμα Γάλλων ουμανιστών που καταφεύγουν σε προτεσταντικές χώρες μετά τις </a:t>
            </a:r>
            <a:r>
              <a:rPr lang="el-GR" sz="1400" b="1" dirty="0"/>
              <a:t>διώξεις των προτεσταντών στη Γαλλία </a:t>
            </a:r>
            <a:r>
              <a:rPr lang="el-GR" sz="1400" dirty="0"/>
              <a:t>(1572). </a:t>
            </a:r>
          </a:p>
        </p:txBody>
      </p:sp>
    </p:spTree>
    <p:extLst>
      <p:ext uri="{BB962C8B-B14F-4D97-AF65-F5344CB8AC3E}">
        <p14:creationId xmlns:p14="http://schemas.microsoft.com/office/powerpoint/2010/main" val="3706755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2" name="Rectangle 7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79" y="347471"/>
            <a:ext cx="8325612"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585216"/>
            <a:ext cx="7886700" cy="1325563"/>
          </a:xfrm>
        </p:spPr>
        <p:txBody>
          <a:bodyPr>
            <a:normAutofit/>
          </a:bodyPr>
          <a:lstStyle/>
          <a:p>
            <a:r>
              <a:rPr lang="el-GR">
                <a:solidFill>
                  <a:schemeClr val="bg1"/>
                </a:solidFill>
              </a:rPr>
              <a:t>Λέων ΣΤ’ Σοφός</a:t>
            </a:r>
          </a:p>
        </p:txBody>
      </p:sp>
      <p:pic>
        <p:nvPicPr>
          <p:cNvPr id="17410" name="Picture 2" descr="C:\Users\ATHINA\Desktop\κατάλογος.jpg"/>
          <p:cNvPicPr>
            <a:picLocks noChangeAspect="1" noChangeArrowheads="1"/>
          </p:cNvPicPr>
          <p:nvPr/>
        </p:nvPicPr>
        <p:blipFill rotWithShape="1">
          <a:blip r:embed="rId2">
            <a:extLst>
              <a:ext uri="{28A0092B-C50C-407E-A947-70E740481C1C}">
                <a14:useLocalDpi xmlns:a14="http://schemas.microsoft.com/office/drawing/2010/main" val="0"/>
              </a:ext>
            </a:extLst>
          </a:blip>
          <a:srcRect l="8847" r="9004" b="-2"/>
          <a:stretch/>
        </p:blipFill>
        <p:spPr bwMode="auto">
          <a:xfrm>
            <a:off x="630936" y="2516777"/>
            <a:ext cx="4677156" cy="366018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660136" y="2516777"/>
            <a:ext cx="2852928" cy="3660185"/>
          </a:xfrm>
        </p:spPr>
        <p:txBody>
          <a:bodyPr anchor="ctr">
            <a:normAutofit/>
          </a:bodyPr>
          <a:lstStyle/>
          <a:p>
            <a:pPr lvl="0">
              <a:lnSpc>
                <a:spcPct val="90000"/>
              </a:lnSpc>
            </a:pPr>
            <a:r>
              <a:rPr lang="el-GR" sz="1600" dirty="0"/>
              <a:t>Ο πλέον παραγωγικός αυτοκράτορας, μετά τον Ιουστινιανό, σε αριθμό Νεαρών</a:t>
            </a:r>
          </a:p>
          <a:p>
            <a:pPr lvl="0">
              <a:lnSpc>
                <a:spcPct val="90000"/>
              </a:lnSpc>
            </a:pPr>
            <a:r>
              <a:rPr lang="el-GR" sz="1600" dirty="0"/>
              <a:t>Περί τις </a:t>
            </a:r>
            <a:r>
              <a:rPr lang="el-GR" sz="1600" dirty="0">
                <a:solidFill>
                  <a:srgbClr val="FF0000"/>
                </a:solidFill>
              </a:rPr>
              <a:t>120 Νεαρές</a:t>
            </a:r>
          </a:p>
          <a:p>
            <a:pPr lvl="1">
              <a:lnSpc>
                <a:spcPct val="90000"/>
              </a:lnSpc>
            </a:pPr>
            <a:r>
              <a:rPr lang="el-GR" sz="1600" dirty="0"/>
              <a:t> το 1/3 των οποίων περίπου αφορούσε εκκλησιαστικά θέματα</a:t>
            </a:r>
          </a:p>
          <a:p>
            <a:pPr lvl="0">
              <a:lnSpc>
                <a:spcPct val="90000"/>
              </a:lnSpc>
            </a:pPr>
            <a:r>
              <a:rPr lang="el-GR" sz="1600" i="1" dirty="0" err="1">
                <a:solidFill>
                  <a:srgbClr val="FF0000"/>
                </a:solidFill>
              </a:rPr>
              <a:t>Ἐπαρχικόν</a:t>
            </a:r>
            <a:r>
              <a:rPr lang="el-GR" sz="1600" i="1" dirty="0">
                <a:solidFill>
                  <a:srgbClr val="FF0000"/>
                </a:solidFill>
              </a:rPr>
              <a:t> </a:t>
            </a:r>
            <a:r>
              <a:rPr lang="el-GR" sz="1600" i="1" dirty="0" err="1">
                <a:solidFill>
                  <a:srgbClr val="FF0000"/>
                </a:solidFill>
              </a:rPr>
              <a:t>Βιβλίον</a:t>
            </a:r>
            <a:r>
              <a:rPr lang="el-GR" sz="1600" i="1" dirty="0">
                <a:solidFill>
                  <a:srgbClr val="FF0000"/>
                </a:solidFill>
              </a:rPr>
              <a:t> </a:t>
            </a:r>
            <a:r>
              <a:rPr lang="el-GR" sz="1600" dirty="0"/>
              <a:t>(912 μ.Χ.): ρύθμισε τη λειτουργία των επαγγελματικών συντεχνιών. </a:t>
            </a:r>
            <a:endParaRPr lang="en-US" sz="1600" dirty="0"/>
          </a:p>
          <a:p>
            <a:pPr>
              <a:lnSpc>
                <a:spcPct val="90000"/>
              </a:lnSpc>
            </a:pPr>
            <a:endParaRPr lang="el-GR" sz="1600" dirty="0"/>
          </a:p>
        </p:txBody>
      </p:sp>
    </p:spTree>
    <p:extLst>
      <p:ext uri="{BB962C8B-B14F-4D97-AF65-F5344CB8AC3E}">
        <p14:creationId xmlns:p14="http://schemas.microsoft.com/office/powerpoint/2010/main" val="19734349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B352BBB9-69A8-405C-9209-A9FE217AED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15" name="Oval 14">
              <a:extLst>
                <a:ext uri="{FF2B5EF4-FFF2-40B4-BE49-F238E27FC236}">
                  <a16:creationId xmlns:a16="http://schemas.microsoft.com/office/drawing/2014/main" id="{2BA8247A-9874-4F57-82F4-AEB016E661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30C3CE4-8479-4B6E-9C21-D7B0CD89E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7BCD297-22FC-4ECD-95DC-8581D5E6B1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61A25F1-8873-4D98-B8D5-169EA0AC92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CB7BCAD9-3EF1-4FCE-AFA0-BD2C545A7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6649524-3638-4334-8ED6-539D10DF4B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C7EAC6B-49AE-2145-B2B7-182B3C05943A}"/>
              </a:ext>
            </a:extLst>
          </p:cNvPr>
          <p:cNvSpPr>
            <a:spLocks noGrp="1"/>
          </p:cNvSpPr>
          <p:nvPr>
            <p:ph type="title"/>
          </p:nvPr>
        </p:nvSpPr>
        <p:spPr>
          <a:xfrm>
            <a:off x="473202" y="684915"/>
            <a:ext cx="3488307" cy="1951075"/>
          </a:xfrm>
          <a:noFill/>
        </p:spPr>
        <p:txBody>
          <a:bodyPr anchor="t">
            <a:normAutofit/>
          </a:bodyPr>
          <a:lstStyle/>
          <a:p>
            <a:pPr algn="l"/>
            <a:r>
              <a:rPr lang="en-GR" sz="4200" dirty="0">
                <a:solidFill>
                  <a:schemeClr val="bg1"/>
                </a:solidFill>
              </a:rPr>
              <a:t>Leyden</a:t>
            </a:r>
          </a:p>
        </p:txBody>
      </p:sp>
      <p:sp>
        <p:nvSpPr>
          <p:cNvPr id="3" name="Content Placeholder 2">
            <a:extLst>
              <a:ext uri="{FF2B5EF4-FFF2-40B4-BE49-F238E27FC236}">
                <a16:creationId xmlns:a16="http://schemas.microsoft.com/office/drawing/2014/main" id="{14967467-52C5-C94E-A84D-A079D68CFAF5}"/>
              </a:ext>
            </a:extLst>
          </p:cNvPr>
          <p:cNvSpPr>
            <a:spLocks noGrp="1"/>
          </p:cNvSpPr>
          <p:nvPr>
            <p:ph idx="1"/>
          </p:nvPr>
        </p:nvSpPr>
        <p:spPr>
          <a:xfrm>
            <a:off x="4114560" y="684921"/>
            <a:ext cx="4255580" cy="1951087"/>
          </a:xfrm>
          <a:noFill/>
        </p:spPr>
        <p:txBody>
          <a:bodyPr anchor="t">
            <a:normAutofit/>
          </a:bodyPr>
          <a:lstStyle/>
          <a:p>
            <a:pPr>
              <a:lnSpc>
                <a:spcPct val="90000"/>
              </a:lnSpc>
            </a:pPr>
            <a:r>
              <a:rPr lang="el-GR" sz="1600" dirty="0">
                <a:solidFill>
                  <a:schemeClr val="bg1"/>
                </a:solidFill>
              </a:rPr>
              <a:t>Η επιρροή του Ρωμαϊκού Δικαίου, μετά και τη δημιουργία ολλανδικών Πανεπιστημίων, με πρώτο αυτό του </a:t>
            </a:r>
            <a:r>
              <a:rPr lang="el-GR" sz="1600" b="1" dirty="0" err="1">
                <a:solidFill>
                  <a:schemeClr val="bg1"/>
                </a:solidFill>
              </a:rPr>
              <a:t>Leyden</a:t>
            </a:r>
            <a:r>
              <a:rPr lang="el-GR" sz="1600" dirty="0">
                <a:solidFill>
                  <a:schemeClr val="bg1"/>
                </a:solidFill>
              </a:rPr>
              <a:t> (1575), είναι σημαντική στο εμπράγματο δίκαιο, το ενοχικό και το δίκαιο των αδικοπραξιών (με ορισμένες προσαρμογές), ενώ σε άλλους τομείς, όπως το οικογενειακό και το κληρονομικό, υπερισχύουν τοπικά έθιμα. </a:t>
            </a:r>
            <a:endParaRPr lang="en-US" sz="1600" dirty="0">
              <a:solidFill>
                <a:schemeClr val="bg1"/>
              </a:solidFill>
            </a:endParaRPr>
          </a:p>
          <a:p>
            <a:pPr>
              <a:lnSpc>
                <a:spcPct val="90000"/>
              </a:lnSpc>
            </a:pPr>
            <a:endParaRPr lang="en-GR" sz="1600" dirty="0">
              <a:solidFill>
                <a:schemeClr val="bg1"/>
              </a:solidFill>
            </a:endParaRPr>
          </a:p>
        </p:txBody>
      </p:sp>
      <p:sp>
        <p:nvSpPr>
          <p:cNvPr id="22" name="Rectangle 21">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317578"/>
            <a:ext cx="411480" cy="549007"/>
            <a:chOff x="7029447" y="3514725"/>
            <a:chExt cx="1285875" cy="549007"/>
          </a:xfrm>
        </p:grpSpPr>
        <p:cxnSp>
          <p:nvCxnSpPr>
            <p:cNvPr id="25" name="Straight Connector 24">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0" name="Rectangle 29">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33" name="Straight Connector 32">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id="{7E2D6F2F-29FC-1442-BCD5-C1199DAA498F}"/>
              </a:ext>
            </a:extLst>
          </p:cNvPr>
          <p:cNvPicPr>
            <a:picLocks noChangeAspect="1"/>
          </p:cNvPicPr>
          <p:nvPr/>
        </p:nvPicPr>
        <p:blipFill rotWithShape="1">
          <a:blip r:embed="rId2">
            <a:extLst>
              <a:ext uri="{28A0092B-C50C-407E-A947-70E740481C1C}">
                <a14:useLocalDpi xmlns:a14="http://schemas.microsoft.com/office/drawing/2010/main" val="0"/>
              </a:ext>
            </a:extLst>
          </a:blip>
          <a:srcRect l="19022" r="28044" b="1"/>
          <a:stretch/>
        </p:blipFill>
        <p:spPr>
          <a:xfrm>
            <a:off x="472228" y="2708781"/>
            <a:ext cx="8136047" cy="3496632"/>
          </a:xfrm>
          <a:prstGeom prst="rect">
            <a:avLst/>
          </a:prstGeom>
        </p:spPr>
      </p:pic>
      <p:grpSp>
        <p:nvGrpSpPr>
          <p:cNvPr id="38" name="Group 37">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317544" y="2906481"/>
            <a:ext cx="304800" cy="322326"/>
            <a:chOff x="215328" y="-46937"/>
            <a:chExt cx="304800" cy="2773841"/>
          </a:xfrm>
        </p:grpSpPr>
        <p:cxnSp>
          <p:nvCxnSpPr>
            <p:cNvPr id="39" name="Straight Connector 38">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109571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l-GR" sz="3100"/>
              <a:t>Ρωμαϊκό-Ολλανδικό Δίκαιο</a:t>
            </a:r>
          </a:p>
        </p:txBody>
      </p:sp>
      <p:pic>
        <p:nvPicPr>
          <p:cNvPr id="4" name="Picture 2" descr="C:\Users\ATHINA\Desktop\23iht-haarlemhals23A-jumbo.jpg">
            <a:extLst>
              <a:ext uri="{FF2B5EF4-FFF2-40B4-BE49-F238E27FC236}">
                <a16:creationId xmlns:a16="http://schemas.microsoft.com/office/drawing/2014/main" id="{A3595B6E-1C98-8443-BD00-AE469A179480}"/>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t="11385" b="11320"/>
          <a:stretch/>
        </p:blipFill>
        <p:spPr bwMode="auto">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167986" y="3752850"/>
            <a:ext cx="5614060" cy="2452687"/>
          </a:xfrm>
        </p:spPr>
        <p:txBody>
          <a:bodyPr anchor="ctr">
            <a:normAutofit/>
          </a:bodyPr>
          <a:lstStyle/>
          <a:p>
            <a:pPr>
              <a:lnSpc>
                <a:spcPct val="90000"/>
              </a:lnSpc>
            </a:pPr>
            <a:r>
              <a:rPr lang="el-GR" sz="1200" dirty="0"/>
              <a:t>Το αμάλγαμα του δικαίου που προκύπτει από τη σύνθεση κανόνων του ρωμαϊκού και του τοπικού δικαίου αποτελεί το Ρωμαϊκό-Ολλανδικό Δίκαιο, το οποίο υπηρετεί τις </a:t>
            </a:r>
            <a:r>
              <a:rPr lang="el-GR" sz="1200" b="1" dirty="0"/>
              <a:t>ανάγκες των συναλλαγών μίας εύπορης προτεσταντικής κοινότητας εμπόρων, με δραστηριότητες που εξαπλώνονται από την Αφρική έως την Άπω Ανατολή</a:t>
            </a:r>
            <a:r>
              <a:rPr lang="el-GR" sz="1200" dirty="0"/>
              <a:t>. </a:t>
            </a:r>
          </a:p>
          <a:p>
            <a:pPr>
              <a:lnSpc>
                <a:spcPct val="90000"/>
              </a:lnSpc>
            </a:pPr>
            <a:r>
              <a:rPr lang="el-GR" sz="1200" dirty="0"/>
              <a:t>Τον 17</a:t>
            </a:r>
            <a:r>
              <a:rPr lang="el-GR" sz="1200" baseline="30000" dirty="0"/>
              <a:t>ο</a:t>
            </a:r>
            <a:r>
              <a:rPr lang="el-GR" sz="1200" dirty="0"/>
              <a:t> αιώνα, η Ολλανδία γίνεται πρωτοπόρος στην Ευρώπη στη σύνθεση της νομικής θεωρίας με την πράξη.</a:t>
            </a:r>
          </a:p>
          <a:p>
            <a:pPr>
              <a:lnSpc>
                <a:spcPct val="90000"/>
              </a:lnSpc>
            </a:pPr>
            <a:endParaRPr lang="en-US" sz="1200" dirty="0"/>
          </a:p>
          <a:p>
            <a:pPr>
              <a:lnSpc>
                <a:spcPct val="90000"/>
              </a:lnSpc>
            </a:pPr>
            <a:endParaRPr lang="el-GR" sz="1200" dirty="0"/>
          </a:p>
        </p:txBody>
      </p:sp>
    </p:spTree>
    <p:extLst>
      <p:ext uri="{BB962C8B-B14F-4D97-AF65-F5344CB8AC3E}">
        <p14:creationId xmlns:p14="http://schemas.microsoft.com/office/powerpoint/2010/main" val="10537431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descr="A close up of a map&#13;&#10;&#13;&#10;Description automatically generated">
            <a:extLst>
              <a:ext uri="{FF2B5EF4-FFF2-40B4-BE49-F238E27FC236}">
                <a16:creationId xmlns:a16="http://schemas.microsoft.com/office/drawing/2014/main" id="{D2A42AE6-122A-B143-8D9D-F4233F63F56F}"/>
              </a:ext>
            </a:extLst>
          </p:cNvPr>
          <p:cNvPicPr>
            <a:picLocks noChangeAspect="1"/>
          </p:cNvPicPr>
          <p:nvPr/>
        </p:nvPicPr>
        <p:blipFill rotWithShape="1">
          <a:blip r:embed="rId2">
            <a:extLst>
              <a:ext uri="{28A0092B-C50C-407E-A947-70E740481C1C}">
                <a14:useLocalDpi xmlns:a14="http://schemas.microsoft.com/office/drawing/2010/main" val="0"/>
              </a:ext>
            </a:extLst>
          </a:blip>
          <a:srcRect r="-1" b="1615"/>
          <a:stretch/>
        </p:blipFill>
        <p:spPr>
          <a:xfrm>
            <a:off x="240030" y="320040"/>
            <a:ext cx="8661654" cy="4303462"/>
          </a:xfrm>
          <a:prstGeom prst="rect">
            <a:avLst/>
          </a:prstGeom>
        </p:spPr>
      </p:pic>
      <p:sp>
        <p:nvSpPr>
          <p:cNvPr id="11" name="Rectangle 10">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3CE1006-E2E0-9D4F-A4B6-002F9A9ADF48}"/>
              </a:ext>
            </a:extLst>
          </p:cNvPr>
          <p:cNvSpPr>
            <a:spLocks noGrp="1"/>
          </p:cNvSpPr>
          <p:nvPr>
            <p:ph type="title"/>
          </p:nvPr>
        </p:nvSpPr>
        <p:spPr>
          <a:xfrm>
            <a:off x="630936" y="5009083"/>
            <a:ext cx="2167128" cy="1345997"/>
          </a:xfrm>
        </p:spPr>
        <p:txBody>
          <a:bodyPr anchor="ctr">
            <a:normAutofit/>
          </a:bodyPr>
          <a:lstStyle/>
          <a:p>
            <a:r>
              <a:rPr lang="el-GR" sz="2300" dirty="0">
                <a:solidFill>
                  <a:schemeClr val="bg1"/>
                </a:solidFill>
              </a:rPr>
              <a:t>Ν</a:t>
            </a:r>
            <a:r>
              <a:rPr lang="en-GB" sz="2300" dirty="0" err="1">
                <a:solidFill>
                  <a:schemeClr val="bg1"/>
                </a:solidFill>
              </a:rPr>
              <a:t>ό</a:t>
            </a:r>
            <a:r>
              <a:rPr lang="el-GR" sz="2300" dirty="0" err="1">
                <a:solidFill>
                  <a:schemeClr val="bg1"/>
                </a:solidFill>
              </a:rPr>
              <a:t>τια</a:t>
            </a:r>
            <a:r>
              <a:rPr lang="el-GR" sz="2300" dirty="0">
                <a:solidFill>
                  <a:schemeClr val="bg1"/>
                </a:solidFill>
              </a:rPr>
              <a:t> Αφρική: ΡΔ = ισχύον έως σήμερα</a:t>
            </a:r>
            <a:endParaRPr lang="en-GR" sz="2300" dirty="0">
              <a:solidFill>
                <a:schemeClr val="bg1"/>
              </a:solidFill>
            </a:endParaRPr>
          </a:p>
        </p:txBody>
      </p:sp>
      <p:cxnSp>
        <p:nvCxnSpPr>
          <p:cNvPr id="13" name="Straight Connector 12">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B89FB5E-5D50-2B4B-B947-28736020F978}"/>
              </a:ext>
            </a:extLst>
          </p:cNvPr>
          <p:cNvSpPr>
            <a:spLocks noGrp="1"/>
          </p:cNvSpPr>
          <p:nvPr>
            <p:ph idx="1"/>
          </p:nvPr>
        </p:nvSpPr>
        <p:spPr>
          <a:xfrm>
            <a:off x="3284982" y="5009083"/>
            <a:ext cx="5232654" cy="1345997"/>
          </a:xfrm>
        </p:spPr>
        <p:txBody>
          <a:bodyPr anchor="ctr">
            <a:normAutofit/>
          </a:bodyPr>
          <a:lstStyle/>
          <a:p>
            <a:pPr>
              <a:lnSpc>
                <a:spcPct val="90000"/>
              </a:lnSpc>
            </a:pPr>
            <a:r>
              <a:rPr lang="el-GR" sz="1500" dirty="0">
                <a:solidFill>
                  <a:schemeClr val="bg1"/>
                </a:solidFill>
              </a:rPr>
              <a:t>Το 1652 το Ρωμαϊκό-Ολλανδικό Δίκαιο </a:t>
            </a:r>
            <a:r>
              <a:rPr lang="el-GR" sz="1500" b="1" u="sng" dirty="0">
                <a:solidFill>
                  <a:schemeClr val="bg1"/>
                </a:solidFill>
              </a:rPr>
              <a:t>εισάγεται στην Νότιο Αφρική </a:t>
            </a:r>
            <a:r>
              <a:rPr lang="el-GR" sz="1500" dirty="0">
                <a:solidFill>
                  <a:schemeClr val="bg1"/>
                </a:solidFill>
              </a:rPr>
              <a:t>(όπου εφαρμόζεται έως και σήμερα) από τους Ολλανδούς εποίκους που δημιουργούν στο Ακρωτήριο της Καλής Ελπίδας μία βάση για το υπερπόντιο εμπόριό τους στις Ανατολικές Ινδίες, καθώς και σε όλες τις ανατολικές κτήσεις τους. </a:t>
            </a:r>
          </a:p>
          <a:p>
            <a:pPr>
              <a:lnSpc>
                <a:spcPct val="90000"/>
              </a:lnSpc>
            </a:pPr>
            <a:endParaRPr lang="en-GR" sz="1500" dirty="0">
              <a:solidFill>
                <a:schemeClr val="bg1"/>
              </a:solidFill>
            </a:endParaRPr>
          </a:p>
        </p:txBody>
      </p:sp>
    </p:spTree>
    <p:extLst>
      <p:ext uri="{BB962C8B-B14F-4D97-AF65-F5344CB8AC3E}">
        <p14:creationId xmlns:p14="http://schemas.microsoft.com/office/powerpoint/2010/main" val="805496926"/>
      </p:ext>
    </p:extLst>
  </p:cSld>
  <p:clrMapOvr>
    <a:overrideClrMapping bg1="dk1" tx1="lt1" bg2="dk2"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9" name="Picture 3" descr="C:\Users\ATHINA\Desktop\2fad67e6219eb33c9da8154abf1b51904978f8fa.jpeg"/>
          <p:cNvPicPr>
            <a:picLocks noChangeAspect="1" noChangeArrowheads="1"/>
          </p:cNvPicPr>
          <p:nvPr/>
        </p:nvPicPr>
        <p:blipFill rotWithShape="1">
          <a:blip r:embed="rId2">
            <a:extLst>
              <a:ext uri="{28A0092B-C50C-407E-A947-70E740481C1C}">
                <a14:useLocalDpi xmlns:a14="http://schemas.microsoft.com/office/drawing/2010/main" val="0"/>
              </a:ext>
            </a:extLst>
          </a:blip>
          <a:srcRect t="8856" r="-1" b="16711"/>
          <a:stretch/>
        </p:blipFill>
        <p:spPr bwMode="auto">
          <a:xfrm>
            <a:off x="240030" y="320040"/>
            <a:ext cx="8661654" cy="4303462"/>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30936" y="5009083"/>
            <a:ext cx="2167128" cy="1345997"/>
          </a:xfrm>
        </p:spPr>
        <p:txBody>
          <a:bodyPr anchor="ctr">
            <a:normAutofit/>
          </a:bodyPr>
          <a:lstStyle/>
          <a:p>
            <a:r>
              <a:rPr lang="en-US" sz="2100">
                <a:solidFill>
                  <a:schemeClr val="bg1"/>
                </a:solidFill>
              </a:rPr>
              <a:t>Leiden – </a:t>
            </a:r>
            <a:r>
              <a:rPr lang="fr-CA" sz="2100">
                <a:solidFill>
                  <a:schemeClr val="bg1"/>
                </a:solidFill>
              </a:rPr>
              <a:t>Utrecht</a:t>
            </a:r>
            <a:r>
              <a:rPr lang="el-GR" sz="2100">
                <a:solidFill>
                  <a:schemeClr val="bg1"/>
                </a:solidFill>
              </a:rPr>
              <a:t>, Ολλανδική Λόγια Σχολή</a:t>
            </a:r>
          </a:p>
        </p:txBody>
      </p:sp>
      <p:cxnSp>
        <p:nvCxnSpPr>
          <p:cNvPr id="76" name="Straight Connector 75">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284982" y="5009083"/>
            <a:ext cx="5232654" cy="1345997"/>
          </a:xfrm>
        </p:spPr>
        <p:txBody>
          <a:bodyPr anchor="ctr">
            <a:normAutofit/>
          </a:bodyPr>
          <a:lstStyle/>
          <a:p>
            <a:pPr>
              <a:lnSpc>
                <a:spcPct val="90000"/>
              </a:lnSpc>
            </a:pPr>
            <a:r>
              <a:rPr lang="el-GR" sz="1300">
                <a:solidFill>
                  <a:schemeClr val="bg1"/>
                </a:solidFill>
              </a:rPr>
              <a:t> Η διδασκαλία του Ρωμαϊκού Δικαίου στα πανεπιστήμια του Leiden και της Ουτρέχτης από διακεκριμένους Καθηγητές της </a:t>
            </a:r>
            <a:r>
              <a:rPr lang="el-GR" sz="1300" b="1">
                <a:solidFill>
                  <a:schemeClr val="bg1"/>
                </a:solidFill>
              </a:rPr>
              <a:t>"Ολλανδικής Λόγιας Σχολής" (κατά κυριολεξία "κομψής" – </a:t>
            </a:r>
            <a:r>
              <a:rPr lang="en-US" sz="1300" b="1">
                <a:solidFill>
                  <a:schemeClr val="bg1"/>
                </a:solidFill>
              </a:rPr>
              <a:t>elegante</a:t>
            </a:r>
            <a:r>
              <a:rPr lang="el-GR" sz="1300" b="1">
                <a:solidFill>
                  <a:schemeClr val="bg1"/>
                </a:solidFill>
              </a:rPr>
              <a:t>),</a:t>
            </a:r>
            <a:r>
              <a:rPr lang="el-GR" sz="1300">
                <a:solidFill>
                  <a:schemeClr val="bg1"/>
                </a:solidFill>
              </a:rPr>
              <a:t> βασίζεται στην αντίληψη ότι η προετοιμασία των εφαρμοστών του δικαίου πρέπει να αποτελεί μία σύνθεση θεωρίας και πράξης, με πρώτη τη διδασκαλία των βασικών αρχών του, δηλαδή του Ρωμαϊκού δικαίου. </a:t>
            </a:r>
            <a:endParaRPr lang="en-US" sz="1300">
              <a:solidFill>
                <a:schemeClr val="bg1"/>
              </a:solidFill>
            </a:endParaRPr>
          </a:p>
          <a:p>
            <a:pPr>
              <a:lnSpc>
                <a:spcPct val="90000"/>
              </a:lnSpc>
            </a:pPr>
            <a:endParaRPr lang="el-GR" sz="1300">
              <a:solidFill>
                <a:schemeClr val="bg1"/>
              </a:solidFill>
            </a:endParaRPr>
          </a:p>
        </p:txBody>
      </p:sp>
    </p:spTree>
    <p:extLst>
      <p:ext uri="{BB962C8B-B14F-4D97-AF65-F5344CB8AC3E}">
        <p14:creationId xmlns:p14="http://schemas.microsoft.com/office/powerpoint/2010/main" val="957033759"/>
      </p:ext>
    </p:extLst>
  </p:cSld>
  <p:clrMapOvr>
    <a:overrideClrMapping bg1="dk1" tx1="lt1" bg2="dk2"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l-GR" sz="3100"/>
              <a:t>Το κίνημα του Φυσικού Δικαίου</a:t>
            </a:r>
            <a:endParaRPr lang="en-US" sz="3100"/>
          </a:p>
        </p:txBody>
      </p:sp>
      <p:pic>
        <p:nvPicPr>
          <p:cNvPr id="6" name="Picture 5" descr="A picture containing text, floor&#10;&#10;Description automatically generated">
            <a:extLst>
              <a:ext uri="{FF2B5EF4-FFF2-40B4-BE49-F238E27FC236}">
                <a16:creationId xmlns:a16="http://schemas.microsoft.com/office/drawing/2014/main" id="{B54936CF-D679-7E44-AAE0-80D538B8F05C}"/>
              </a:ext>
            </a:extLst>
          </p:cNvPr>
          <p:cNvPicPr>
            <a:picLocks noChangeAspect="1"/>
          </p:cNvPicPr>
          <p:nvPr/>
        </p:nvPicPr>
        <p:blipFill rotWithShape="1">
          <a:blip r:embed="rId2">
            <a:extLst>
              <a:ext uri="{28A0092B-C50C-407E-A947-70E740481C1C}">
                <a14:useLocalDpi xmlns:a14="http://schemas.microsoft.com/office/drawing/2010/main" val="0"/>
              </a:ext>
            </a:extLst>
          </a:blip>
          <a:srcRect t="30950" b="21168"/>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graphicFrame>
        <p:nvGraphicFramePr>
          <p:cNvPr id="5" name="Content Placeholder 2">
            <a:extLst>
              <a:ext uri="{FF2B5EF4-FFF2-40B4-BE49-F238E27FC236}">
                <a16:creationId xmlns:a16="http://schemas.microsoft.com/office/drawing/2014/main" id="{DD900687-4A5B-4503-A0BE-4AE679E687A3}"/>
              </a:ext>
            </a:extLst>
          </p:cNvPr>
          <p:cNvGraphicFramePr>
            <a:graphicFrameLocks noGrp="1"/>
          </p:cNvGraphicFramePr>
          <p:nvPr>
            <p:ph idx="1"/>
            <p:extLst>
              <p:ext uri="{D42A27DB-BD31-4B8C-83A1-F6EECF244321}">
                <p14:modId xmlns:p14="http://schemas.microsoft.com/office/powerpoint/2010/main" val="4230611246"/>
              </p:ext>
            </p:extLst>
          </p:nvPr>
        </p:nvGraphicFramePr>
        <p:xfrm>
          <a:off x="3167986" y="3752850"/>
          <a:ext cx="5614060" cy="2452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097843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fr-CA" sz="3100" dirty="0"/>
              <a:t>Hugo Grotius</a:t>
            </a:r>
            <a:r>
              <a:rPr lang="el-GR" sz="3100" dirty="0"/>
              <a:t>= </a:t>
            </a:r>
            <a:r>
              <a:rPr lang="el-GR" sz="2200" dirty="0"/>
              <a:t>θεμελιωτής συγχρόνου Διεθνούς Δικαίου</a:t>
            </a:r>
          </a:p>
        </p:txBody>
      </p:sp>
      <p:pic>
        <p:nvPicPr>
          <p:cNvPr id="5" name="Picture 4">
            <a:extLst>
              <a:ext uri="{FF2B5EF4-FFF2-40B4-BE49-F238E27FC236}">
                <a16:creationId xmlns:a16="http://schemas.microsoft.com/office/drawing/2014/main" id="{18C80A77-9697-4A48-90F7-724AAADF2495}"/>
              </a:ext>
            </a:extLst>
          </p:cNvPr>
          <p:cNvPicPr>
            <a:picLocks noChangeAspect="1"/>
          </p:cNvPicPr>
          <p:nvPr/>
        </p:nvPicPr>
        <p:blipFill rotWithShape="1">
          <a:blip r:embed="rId2">
            <a:extLst>
              <a:ext uri="{28A0092B-C50C-407E-A947-70E740481C1C}">
                <a14:useLocalDpi xmlns:a14="http://schemas.microsoft.com/office/drawing/2010/main" val="0"/>
              </a:ext>
            </a:extLst>
          </a:blip>
          <a:srcRect t="13366" b="25841"/>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pPr>
              <a:lnSpc>
                <a:spcPct val="90000"/>
              </a:lnSpc>
            </a:pPr>
            <a:r>
              <a:rPr lang="el-GR" sz="1200" dirty="0"/>
              <a:t> Η θεωρία του Φυσικού Δικαίου θα βασισθεί στις έννοιες του </a:t>
            </a:r>
            <a:r>
              <a:rPr lang="el-GR" sz="1200" i="1" dirty="0" err="1"/>
              <a:t>ius</a:t>
            </a:r>
            <a:r>
              <a:rPr lang="el-GR" sz="1200" dirty="0"/>
              <a:t> </a:t>
            </a:r>
            <a:r>
              <a:rPr lang="en-US" sz="1200" i="1" dirty="0"/>
              <a:t>gentium</a:t>
            </a:r>
            <a:r>
              <a:rPr lang="el-GR" sz="1200" dirty="0"/>
              <a:t> (δικαίου των εθνών) και του </a:t>
            </a:r>
            <a:r>
              <a:rPr lang="el-GR" sz="1200" i="1" dirty="0" err="1"/>
              <a:t>ius</a:t>
            </a:r>
            <a:r>
              <a:rPr lang="el-GR" sz="1200" dirty="0"/>
              <a:t> </a:t>
            </a:r>
            <a:r>
              <a:rPr lang="en-US" sz="1200" i="1" dirty="0" err="1"/>
              <a:t>naturale</a:t>
            </a:r>
            <a:r>
              <a:rPr lang="el-GR" sz="1200" dirty="0"/>
              <a:t> (φυσικού δικαίου) που ανέπτυξαν οι Ρωμαίοι νομικοί. </a:t>
            </a:r>
            <a:endParaRPr lang="fr-CA" sz="1200" dirty="0"/>
          </a:p>
          <a:p>
            <a:pPr>
              <a:lnSpc>
                <a:spcPct val="90000"/>
              </a:lnSpc>
            </a:pPr>
            <a:r>
              <a:rPr lang="el-GR" sz="1200" dirty="0"/>
              <a:t>Πρώτος ο Ολλανδός </a:t>
            </a:r>
            <a:r>
              <a:rPr lang="el-GR" sz="1200" dirty="0" err="1"/>
              <a:t>Hugo</a:t>
            </a:r>
            <a:r>
              <a:rPr lang="el-GR" sz="1200" dirty="0"/>
              <a:t> </a:t>
            </a:r>
            <a:r>
              <a:rPr lang="el-GR" sz="1200" dirty="0" err="1"/>
              <a:t>Grotius</a:t>
            </a:r>
            <a:r>
              <a:rPr lang="el-GR" sz="1200" dirty="0"/>
              <a:t> (</a:t>
            </a:r>
            <a:r>
              <a:rPr lang="en-US" sz="1200" dirty="0"/>
              <a:t>Hugo de Groot</a:t>
            </a:r>
            <a:r>
              <a:rPr lang="el-GR" sz="1200" dirty="0"/>
              <a:t>), ένας από τους </a:t>
            </a:r>
            <a:r>
              <a:rPr lang="el-GR" sz="1200" u="sng" dirty="0"/>
              <a:t>σπουδαιότερους διαχρονικά νομικούς</a:t>
            </a:r>
            <a:r>
              <a:rPr lang="el-GR" sz="1200" dirty="0"/>
              <a:t>, θα εφαρμόσει τη θεωρία περί Φυσικού Δικαίου στο μνημειώδες έργο του "</a:t>
            </a:r>
            <a:r>
              <a:rPr lang="en-US" sz="1200" b="1" dirty="0"/>
              <a:t>De </a:t>
            </a:r>
            <a:r>
              <a:rPr lang="en-US" sz="1200" b="1" dirty="0" err="1"/>
              <a:t>Iure</a:t>
            </a:r>
            <a:r>
              <a:rPr lang="en-US" sz="1200" b="1" dirty="0"/>
              <a:t> Belli ac </a:t>
            </a:r>
            <a:r>
              <a:rPr lang="en-US" sz="1200" b="1" dirty="0" err="1"/>
              <a:t>Pacis</a:t>
            </a:r>
            <a:r>
              <a:rPr lang="el-GR" sz="1200" dirty="0"/>
              <a:t>" (Περί του Δικαίου του Πολέμου και της Ειρήνης), που δημοσιεύει το 1625. </a:t>
            </a:r>
            <a:endParaRPr lang="fr-CA" sz="1200" dirty="0"/>
          </a:p>
          <a:p>
            <a:pPr>
              <a:lnSpc>
                <a:spcPct val="90000"/>
              </a:lnSpc>
            </a:pPr>
            <a:r>
              <a:rPr lang="el-GR" sz="1200" dirty="0"/>
              <a:t>Σε αυτό θέτει τις </a:t>
            </a:r>
            <a:r>
              <a:rPr lang="el-GR" sz="1200" b="1" u="sng" dirty="0"/>
              <a:t>βάσεις του συγχρόνου Διεθνούς Δικαίου, εκφράζοντας την αντίληψή του για το Φυσικό Δίκαιο</a:t>
            </a:r>
            <a:r>
              <a:rPr lang="el-GR" sz="1200" dirty="0"/>
              <a:t>, σύμφωνα με το οποίο οι </a:t>
            </a:r>
            <a:r>
              <a:rPr lang="el-GR" sz="1200" b="1" dirty="0"/>
              <a:t>λογικές αρχές, όπως απορρέουν από την πρακτική, την εμπειρία και την παράδοση, μπορούν να θεωρηθούν δεσμευτικές για κάθε κράτος</a:t>
            </a:r>
            <a:r>
              <a:rPr lang="el-GR" sz="1200" dirty="0"/>
              <a:t>. </a:t>
            </a:r>
            <a:endParaRPr lang="en-US" sz="1200" dirty="0"/>
          </a:p>
          <a:p>
            <a:pPr>
              <a:lnSpc>
                <a:spcPct val="90000"/>
              </a:lnSpc>
            </a:pPr>
            <a:endParaRPr lang="el-GR" sz="1200" dirty="0"/>
          </a:p>
        </p:txBody>
      </p:sp>
      <p:sp>
        <p:nvSpPr>
          <p:cNvPr id="6" name="TextBox 5">
            <a:extLst>
              <a:ext uri="{FF2B5EF4-FFF2-40B4-BE49-F238E27FC236}">
                <a16:creationId xmlns:a16="http://schemas.microsoft.com/office/drawing/2014/main" id="{B36D97FC-4409-7A4D-B745-3994EC403CED}"/>
              </a:ext>
            </a:extLst>
          </p:cNvPr>
          <p:cNvSpPr txBox="1"/>
          <p:nvPr/>
        </p:nvSpPr>
        <p:spPr>
          <a:xfrm>
            <a:off x="5424407" y="3105150"/>
            <a:ext cx="5956027" cy="369332"/>
          </a:xfrm>
          <a:prstGeom prst="rect">
            <a:avLst/>
          </a:prstGeom>
          <a:noFill/>
        </p:spPr>
        <p:txBody>
          <a:bodyPr wrap="square" rtlCol="0">
            <a:spAutoFit/>
          </a:bodyPr>
          <a:lstStyle/>
          <a:p>
            <a:r>
              <a:rPr lang="en-GR" dirty="0">
                <a:solidFill>
                  <a:schemeClr val="bg1"/>
                </a:solidFill>
              </a:rPr>
              <a:t>Ά</a:t>
            </a:r>
            <a:r>
              <a:rPr lang="el-GR" dirty="0" err="1">
                <a:solidFill>
                  <a:schemeClr val="bg1"/>
                </a:solidFill>
              </a:rPr>
              <a:t>γαλμα</a:t>
            </a:r>
            <a:r>
              <a:rPr lang="el-GR" dirty="0">
                <a:solidFill>
                  <a:schemeClr val="bg1"/>
                </a:solidFill>
              </a:rPr>
              <a:t> </a:t>
            </a:r>
            <a:r>
              <a:rPr lang="en-US" dirty="0">
                <a:solidFill>
                  <a:schemeClr val="bg1"/>
                </a:solidFill>
              </a:rPr>
              <a:t>Hugo Grotius, Delf, </a:t>
            </a:r>
            <a:r>
              <a:rPr lang="el-GR" dirty="0">
                <a:solidFill>
                  <a:schemeClr val="bg1"/>
                </a:solidFill>
              </a:rPr>
              <a:t>Ολλανδία</a:t>
            </a:r>
            <a:endParaRPr lang="en-GR" dirty="0">
              <a:solidFill>
                <a:schemeClr val="bg1"/>
              </a:solidFill>
            </a:endParaRPr>
          </a:p>
        </p:txBody>
      </p:sp>
    </p:spTree>
    <p:extLst>
      <p:ext uri="{BB962C8B-B14F-4D97-AF65-F5344CB8AC3E}">
        <p14:creationId xmlns:p14="http://schemas.microsoft.com/office/powerpoint/2010/main" val="5126159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pic>
        <p:nvPicPr>
          <p:cNvPr id="5122" name="Picture 2" descr="C:\Users\ATHINA\Desktop\grotiusportrait_boo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0"/>
            <a:ext cx="10039350" cy="7029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3368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2170" y="856180"/>
            <a:ext cx="3420438" cy="1128068"/>
          </a:xfrm>
        </p:spPr>
        <p:txBody>
          <a:bodyPr anchor="ctr">
            <a:normAutofit fontScale="90000"/>
          </a:bodyPr>
          <a:lstStyle/>
          <a:p>
            <a:r>
              <a:rPr lang="el-GR" sz="3500" dirty="0"/>
              <a:t>Η «</a:t>
            </a:r>
            <a:r>
              <a:rPr lang="el-GR" sz="3500" i="1" dirty="0" err="1"/>
              <a:t>lex</a:t>
            </a:r>
            <a:r>
              <a:rPr lang="el-GR" sz="3500" i="1" dirty="0"/>
              <a:t> </a:t>
            </a:r>
            <a:r>
              <a:rPr lang="el-GR" sz="3500" i="1" dirty="0" err="1"/>
              <a:t>mercatoria</a:t>
            </a:r>
            <a:r>
              <a:rPr lang="el-GR" sz="3500" i="1" dirty="0"/>
              <a:t>» </a:t>
            </a:r>
            <a:r>
              <a:rPr lang="el-GR" sz="2000" i="1" dirty="0"/>
              <a:t>(εθιμικό εμπορικό δίκαιο)</a:t>
            </a:r>
            <a:r>
              <a:rPr lang="en-US" sz="2000" dirty="0">
                <a:effectLst/>
              </a:rPr>
              <a:t> </a:t>
            </a:r>
            <a:endParaRPr lang="en-US" sz="2000" dirty="0"/>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43039" y="2330505"/>
            <a:ext cx="3419569" cy="3979585"/>
          </a:xfrm>
        </p:spPr>
        <p:txBody>
          <a:bodyPr anchor="ctr">
            <a:normAutofit/>
          </a:bodyPr>
          <a:lstStyle/>
          <a:p>
            <a:pPr>
              <a:lnSpc>
                <a:spcPct val="90000"/>
              </a:lnSpc>
            </a:pPr>
            <a:r>
              <a:rPr lang="el-GR" sz="1400" dirty="0"/>
              <a:t>Παράλληλα με την ανάπτυξη του </a:t>
            </a:r>
            <a:r>
              <a:rPr lang="el-GR" sz="1400" i="1" dirty="0" err="1"/>
              <a:t>ius</a:t>
            </a:r>
            <a:r>
              <a:rPr lang="el-GR" sz="1400" dirty="0"/>
              <a:t> </a:t>
            </a:r>
            <a:r>
              <a:rPr lang="en-US" sz="1400" i="1" dirty="0"/>
              <a:t>Commune</a:t>
            </a:r>
            <a:r>
              <a:rPr lang="el-GR" sz="1400" dirty="0"/>
              <a:t>, στο πεδίο των διεθνών συναλλαγών, κατά τον ύστερο Μεσαίωνα αναπτύσσεται η </a:t>
            </a:r>
            <a:r>
              <a:rPr lang="el-GR" sz="1400" i="1" dirty="0" err="1"/>
              <a:t>lex</a:t>
            </a:r>
            <a:r>
              <a:rPr lang="el-GR" sz="1400" i="1" dirty="0"/>
              <a:t> </a:t>
            </a:r>
            <a:r>
              <a:rPr lang="el-GR" sz="1400" i="1" dirty="0" err="1"/>
              <a:t>mercatoria</a:t>
            </a:r>
            <a:r>
              <a:rPr lang="el-GR" sz="1400" i="1" dirty="0"/>
              <a:t>.</a:t>
            </a:r>
            <a:endParaRPr lang="en-US" sz="1400" i="1" dirty="0"/>
          </a:p>
          <a:p>
            <a:pPr>
              <a:lnSpc>
                <a:spcPct val="90000"/>
              </a:lnSpc>
            </a:pPr>
            <a:r>
              <a:rPr lang="el-GR" sz="1400" dirty="0"/>
              <a:t> </a:t>
            </a:r>
            <a:r>
              <a:rPr lang="en-US" sz="1400" dirty="0" err="1"/>
              <a:t>Έ</a:t>
            </a:r>
            <a:r>
              <a:rPr lang="el-GR" sz="1400" dirty="0"/>
              <a:t>να </a:t>
            </a:r>
            <a:r>
              <a:rPr lang="el-GR" sz="1400" b="1" dirty="0"/>
              <a:t>σύνολο εθιμικών κανόνων που διέπουν τις εμπορικές συναλλαγές στην Ευρώπη μεταξύ εμπόρων.</a:t>
            </a:r>
          </a:p>
          <a:p>
            <a:pPr>
              <a:lnSpc>
                <a:spcPct val="90000"/>
              </a:lnSpc>
            </a:pPr>
            <a:r>
              <a:rPr lang="el-GR" sz="1400" dirty="0"/>
              <a:t> Με έμφαση στη συναλλακτική ελευθερία και τη διαιτητική επίλυση διαφορών, προς ενίσχυση της ασφάλειας των συναλλαγών και της ταχύτητας επίλυσης των διαφορών. </a:t>
            </a:r>
          </a:p>
          <a:p>
            <a:pPr>
              <a:lnSpc>
                <a:spcPct val="90000"/>
              </a:lnSpc>
            </a:pPr>
            <a:r>
              <a:rPr lang="el-GR" sz="1400" dirty="0"/>
              <a:t>Η </a:t>
            </a:r>
            <a:r>
              <a:rPr lang="el-GR" sz="1400" i="1" dirty="0" err="1"/>
              <a:t>lex</a:t>
            </a:r>
            <a:r>
              <a:rPr lang="el-GR" sz="1400" i="1" dirty="0"/>
              <a:t> </a:t>
            </a:r>
            <a:r>
              <a:rPr lang="el-GR" sz="1400" i="1" dirty="0" err="1"/>
              <a:t>mercatoria</a:t>
            </a:r>
            <a:r>
              <a:rPr lang="el-GR" sz="1400" i="1" dirty="0"/>
              <a:t> </a:t>
            </a:r>
            <a:r>
              <a:rPr lang="el-GR" sz="1400" dirty="0"/>
              <a:t>θα υποκατασταθεί από την εισαγωγή εθνικών κωδίκων, με πρώτο τον </a:t>
            </a:r>
            <a:r>
              <a:rPr lang="el-GR" sz="1400" i="1" dirty="0" err="1"/>
              <a:t>Code</a:t>
            </a:r>
            <a:r>
              <a:rPr lang="el-GR" sz="1400" i="1" dirty="0"/>
              <a:t> de </a:t>
            </a:r>
            <a:r>
              <a:rPr lang="el-GR" sz="1400" i="1" dirty="0" err="1"/>
              <a:t>Commerce</a:t>
            </a:r>
            <a:r>
              <a:rPr lang="el-GR" sz="1400" dirty="0"/>
              <a:t>, η σύνταξη του οποίου γίνεται κατ’ εντολή του Ναπολέοντα στη Γαλλία το 1807. </a:t>
            </a:r>
            <a:endParaRPr lang="en-US" sz="1400" dirty="0"/>
          </a:p>
          <a:p>
            <a:pPr>
              <a:lnSpc>
                <a:spcPct val="90000"/>
              </a:lnSpc>
            </a:pPr>
            <a:endParaRPr lang="en-US" sz="1400" dirty="0"/>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person, people, old&#10;&#10;Description automatically generated">
            <a:extLst>
              <a:ext uri="{FF2B5EF4-FFF2-40B4-BE49-F238E27FC236}">
                <a16:creationId xmlns:a16="http://schemas.microsoft.com/office/drawing/2014/main" id="{2E9914E0-6D05-7E46-B563-2023AF929CDB}"/>
              </a:ext>
            </a:extLst>
          </p:cNvPr>
          <p:cNvPicPr>
            <a:picLocks noChangeAspect="1"/>
          </p:cNvPicPr>
          <p:nvPr/>
        </p:nvPicPr>
        <p:blipFill rotWithShape="1">
          <a:blip r:embed="rId2">
            <a:extLst>
              <a:ext uri="{28A0092B-C50C-407E-A947-70E740481C1C}">
                <a14:useLocalDpi xmlns:a14="http://schemas.microsoft.com/office/drawing/2010/main" val="0"/>
              </a:ext>
            </a:extLst>
          </a:blip>
          <a:srcRect l="7977" r="4513" b="1"/>
          <a:stretch/>
        </p:blipFill>
        <p:spPr>
          <a:xfrm>
            <a:off x="4483341" y="799352"/>
            <a:ext cx="4069057" cy="5259296"/>
          </a:xfrm>
          <a:prstGeom prst="rect">
            <a:avLst/>
          </a:prstGeom>
        </p:spPr>
      </p:pic>
    </p:spTree>
    <p:extLst>
      <p:ext uri="{BB962C8B-B14F-4D97-AF65-F5344CB8AC3E}">
        <p14:creationId xmlns:p14="http://schemas.microsoft.com/office/powerpoint/2010/main" val="22782100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8" y="327025"/>
            <a:ext cx="3993358" cy="1630363"/>
          </a:xfrm>
        </p:spPr>
        <p:txBody>
          <a:bodyPr anchor="b">
            <a:normAutofit/>
          </a:bodyPr>
          <a:lstStyle/>
          <a:p>
            <a:r>
              <a:rPr lang="el-GR" sz="3100" dirty="0"/>
              <a:t>Η πορεία προς τους πρώτους Αστικούς Κώδικες </a:t>
            </a:r>
            <a:endParaRPr lang="en-US" sz="3100" dirty="0"/>
          </a:p>
        </p:txBody>
      </p:sp>
      <p:sp>
        <p:nvSpPr>
          <p:cNvPr id="3" name="Content Placeholder 2"/>
          <p:cNvSpPr>
            <a:spLocks noGrp="1"/>
          </p:cNvSpPr>
          <p:nvPr>
            <p:ph idx="1"/>
          </p:nvPr>
        </p:nvSpPr>
        <p:spPr>
          <a:xfrm>
            <a:off x="360759" y="2286001"/>
            <a:ext cx="3993357" cy="3919538"/>
          </a:xfrm>
        </p:spPr>
        <p:txBody>
          <a:bodyPr anchor="t">
            <a:normAutofit/>
          </a:bodyPr>
          <a:lstStyle/>
          <a:p>
            <a:pPr>
              <a:lnSpc>
                <a:spcPct val="90000"/>
              </a:lnSpc>
            </a:pPr>
            <a:r>
              <a:rPr lang="el-GR" sz="1400" dirty="0"/>
              <a:t>Η </a:t>
            </a:r>
            <a:r>
              <a:rPr lang="el-GR" sz="1400" dirty="0" err="1"/>
              <a:t>κωδικοποιητική</a:t>
            </a:r>
            <a:r>
              <a:rPr lang="el-GR" sz="1400" dirty="0"/>
              <a:t> τάση που παρατηρείται από τα μέσα του 18</a:t>
            </a:r>
            <a:r>
              <a:rPr lang="el-GR" sz="1400" baseline="30000" dirty="0"/>
              <a:t>ου</a:t>
            </a:r>
            <a:r>
              <a:rPr lang="el-GR" sz="1400" dirty="0"/>
              <a:t> αιώνα στηρίζεται στις αντιλήψεις περί </a:t>
            </a:r>
            <a:r>
              <a:rPr lang="el-GR" sz="1400" b="1" dirty="0"/>
              <a:t>Φυσικού Δικαίου </a:t>
            </a:r>
            <a:r>
              <a:rPr lang="el-GR" sz="1400" dirty="0"/>
              <a:t>και την ιδέα ότι το </a:t>
            </a:r>
            <a:r>
              <a:rPr lang="el-GR" sz="1400" b="1" dirty="0"/>
              <a:t>δίκαιο πρέπει να αποτυπώνεται σε ένα σύνολο αρχών και κανόνων με λογική συνοχή, διατυπωμένο με τη μορφή Κώδικα</a:t>
            </a:r>
            <a:r>
              <a:rPr lang="el-GR" sz="1400" dirty="0"/>
              <a:t>. </a:t>
            </a:r>
          </a:p>
          <a:p>
            <a:pPr>
              <a:lnSpc>
                <a:spcPct val="90000"/>
              </a:lnSpc>
            </a:pPr>
            <a:r>
              <a:rPr lang="el-GR" sz="1400" dirty="0"/>
              <a:t>Οι πρώτες </a:t>
            </a:r>
            <a:r>
              <a:rPr lang="el-GR" sz="1400" dirty="0" err="1"/>
              <a:t>κωδικοποιητικές</a:t>
            </a:r>
            <a:r>
              <a:rPr lang="el-GR" sz="1400" dirty="0"/>
              <a:t> προσπάθειες θα γίνουν στη Δανία (1683), τη Βαυαρία (1757) και την Πρωσία (1796).</a:t>
            </a:r>
          </a:p>
          <a:p>
            <a:pPr>
              <a:lnSpc>
                <a:spcPct val="90000"/>
              </a:lnSpc>
            </a:pPr>
            <a:r>
              <a:rPr lang="el-GR" sz="1400" dirty="0"/>
              <a:t> Όμως ο Αστικός Κώδικας με την ευρύτερη επιρροή είναι ο </a:t>
            </a:r>
            <a:r>
              <a:rPr lang="fr-FR" sz="1400" dirty="0"/>
              <a:t>Code Civil</a:t>
            </a:r>
            <a:r>
              <a:rPr lang="el-GR" sz="1400" dirty="0"/>
              <a:t> που θα συνταχθεί στη Γαλλία κατ’ εντολή του Ναπολέοντα το 1804. </a:t>
            </a:r>
          </a:p>
          <a:p>
            <a:pPr>
              <a:lnSpc>
                <a:spcPct val="90000"/>
              </a:lnSpc>
            </a:pPr>
            <a:r>
              <a:rPr lang="el-GR" sz="1400" dirty="0"/>
              <a:t>Οι </a:t>
            </a:r>
            <a:r>
              <a:rPr lang="el-GR" sz="1400" b="1" dirty="0" err="1"/>
              <a:t>νεώτεροι</a:t>
            </a:r>
            <a:r>
              <a:rPr lang="el-GR" sz="1400" b="1" dirty="0"/>
              <a:t> Αστικοί Κώδικες βασίζονται όλοι, σε μεγαλύτερο ή μικρότερο βαθμό, στο Ρωμαϊκό Δίκαιο</a:t>
            </a:r>
            <a:r>
              <a:rPr lang="el-GR" sz="1400" dirty="0"/>
              <a:t>, το οποίο μετά την υιοθέτησή τους θα παύσει να αποτελεί, στις περισσότερες χώρες, άμεση πηγή του δικαίου, αν και αποτελεί πάντα, μέσω αυτών, το θεμέλιό του.</a:t>
            </a:r>
            <a:endParaRPr lang="en-US" sz="1400" dirty="0"/>
          </a:p>
        </p:txBody>
      </p:sp>
      <p:pic>
        <p:nvPicPr>
          <p:cNvPr id="5" name="Picture 4" descr="A picture containing text, stone&#10;&#10;Description automatically generated">
            <a:extLst>
              <a:ext uri="{FF2B5EF4-FFF2-40B4-BE49-F238E27FC236}">
                <a16:creationId xmlns:a16="http://schemas.microsoft.com/office/drawing/2014/main" id="{E935C5B7-84EC-5E4B-926F-238AB105AC1E}"/>
              </a:ext>
            </a:extLst>
          </p:cNvPr>
          <p:cNvPicPr>
            <a:picLocks noChangeAspect="1"/>
          </p:cNvPicPr>
          <p:nvPr/>
        </p:nvPicPr>
        <p:blipFill rotWithShape="1">
          <a:blip r:embed="rId2">
            <a:extLst>
              <a:ext uri="{28A0092B-C50C-407E-A947-70E740481C1C}">
                <a14:useLocalDpi xmlns:a14="http://schemas.microsoft.com/office/drawing/2010/main" val="0"/>
              </a:ext>
            </a:extLst>
          </a:blip>
          <a:srcRect l="5087"/>
          <a:stretch/>
        </p:blipFill>
        <p:spPr>
          <a:xfrm>
            <a:off x="4474766" y="1"/>
            <a:ext cx="4669234"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spTree>
    <p:extLst>
      <p:ext uri="{BB962C8B-B14F-4D97-AF65-F5344CB8AC3E}">
        <p14:creationId xmlns:p14="http://schemas.microsoft.com/office/powerpoint/2010/main" val="17092731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747" y="803325"/>
            <a:ext cx="3985902" cy="1325563"/>
          </a:xfrm>
        </p:spPr>
        <p:txBody>
          <a:bodyPr>
            <a:normAutofit/>
          </a:bodyPr>
          <a:lstStyle/>
          <a:p>
            <a:pPr>
              <a:lnSpc>
                <a:spcPct val="90000"/>
              </a:lnSpc>
            </a:pPr>
            <a:r>
              <a:rPr lang="el-GR" sz="3400"/>
              <a:t>Ο</a:t>
            </a:r>
            <a:r>
              <a:rPr lang="el-GR" sz="3400" i="1"/>
              <a:t> </a:t>
            </a:r>
            <a:r>
              <a:rPr lang="en-US" sz="3400" i="1"/>
              <a:t>Montesquieu</a:t>
            </a:r>
            <a:r>
              <a:rPr lang="el-GR" sz="3400" i="1"/>
              <a:t> &amp; το πνεύμα των νόμων</a:t>
            </a:r>
            <a:endParaRPr lang="en-US" sz="3400"/>
          </a:p>
        </p:txBody>
      </p:sp>
      <p:sp>
        <p:nvSpPr>
          <p:cNvPr id="71" name="Freeform: Shape 7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C:\Users\ATHINA\Desktop\κατάλογος.jpg"/>
          <p:cNvPicPr>
            <a:picLocks noChangeAspect="1" noChangeArrowheads="1"/>
          </p:cNvPicPr>
          <p:nvPr/>
        </p:nvPicPr>
        <p:blipFill rotWithShape="1">
          <a:blip r:embed="rId2">
            <a:extLst>
              <a:ext uri="{28A0092B-C50C-407E-A947-70E740481C1C}">
                <a14:useLocalDpi xmlns:a14="http://schemas.microsoft.com/office/drawing/2010/main" val="0"/>
              </a:ext>
            </a:extLst>
          </a:blip>
          <a:srcRect l="26913" r="914" b="1"/>
          <a:stretch/>
        </p:blipFill>
        <p:spPr bwMode="auto">
          <a:xfrm>
            <a:off x="1" y="-2"/>
            <a:ext cx="4081394"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081395" y="2279017"/>
            <a:ext cx="4580259" cy="4169079"/>
          </a:xfrm>
        </p:spPr>
        <p:txBody>
          <a:bodyPr anchor="t">
            <a:normAutofit/>
          </a:bodyPr>
          <a:lstStyle/>
          <a:p>
            <a:pPr>
              <a:lnSpc>
                <a:spcPct val="90000"/>
              </a:lnSpc>
            </a:pPr>
            <a:r>
              <a:rPr lang="el-GR" sz="1800" dirty="0"/>
              <a:t>Το Ρωμαϊκό Δίκαιο παραγκωνίστηκε στην Γαλλία υπό την επιρροή των ιδεών του Διαφωτισμού και ιδίως του </a:t>
            </a:r>
            <a:r>
              <a:rPr lang="en-US" sz="1800" dirty="0"/>
              <a:t>Montesquieu</a:t>
            </a:r>
            <a:r>
              <a:rPr lang="el-GR" sz="1800" dirty="0"/>
              <a:t>.</a:t>
            </a:r>
          </a:p>
          <a:p>
            <a:pPr>
              <a:lnSpc>
                <a:spcPct val="90000"/>
              </a:lnSpc>
            </a:pPr>
            <a:r>
              <a:rPr lang="el-GR" sz="1800" dirty="0"/>
              <a:t> Στο έργο του "</a:t>
            </a:r>
            <a:r>
              <a:rPr lang="el-GR" sz="1800" i="1" dirty="0"/>
              <a:t>De l</a:t>
            </a:r>
            <a:r>
              <a:rPr lang="fr-FR" sz="1800" i="1" dirty="0"/>
              <a:t>'esprit des lois" </a:t>
            </a:r>
            <a:r>
              <a:rPr lang="fr-FR" sz="1800" dirty="0"/>
              <a:t>(</a:t>
            </a:r>
            <a:r>
              <a:rPr lang="el-GR" sz="1800" dirty="0"/>
              <a:t>1748) ο </a:t>
            </a:r>
            <a:r>
              <a:rPr lang="en-US" sz="1800" dirty="0"/>
              <a:t>Montesquieu</a:t>
            </a:r>
            <a:r>
              <a:rPr lang="el-GR" sz="1800" dirty="0"/>
              <a:t> θεωρεί ότι το </a:t>
            </a:r>
            <a:r>
              <a:rPr lang="el-GR" sz="1800" b="1" dirty="0"/>
              <a:t>"πνεύμα των νόμων" κάθε κοινωνίας είναι συνάρτηση των ιδιαίτερων συνθηκών που επικρατούν σε αυτή και επομένως αμφισβητεί τον υπερεθνικό χαρακτήρα του Ρωμαϊκού Δικαίου</a:t>
            </a:r>
            <a:endParaRPr lang="fr-CA" sz="1800" b="1" dirty="0"/>
          </a:p>
          <a:p>
            <a:pPr>
              <a:lnSpc>
                <a:spcPct val="90000"/>
              </a:lnSpc>
            </a:pPr>
            <a:r>
              <a:rPr lang="el-GR" sz="1800" dirty="0"/>
              <a:t>Υποστηρίζει ότι αποτελεί προϊόν των κοινωνικών και πολιτικών συνθηκών της ρωμαϊκής αυτοκρατορίας, το πολιτισμικό μοντέλο της οποίας (δηλαδή αυτό της Δεσποτείας) απορρίπτει. </a:t>
            </a:r>
          </a:p>
          <a:p>
            <a:pPr>
              <a:lnSpc>
                <a:spcPct val="90000"/>
              </a:lnSpc>
            </a:pPr>
            <a:endParaRPr lang="en-US" sz="1500" dirty="0"/>
          </a:p>
        </p:txBody>
      </p:sp>
    </p:spTree>
    <p:extLst>
      <p:ext uri="{BB962C8B-B14F-4D97-AF65-F5344CB8AC3E}">
        <p14:creationId xmlns:p14="http://schemas.microsoft.com/office/powerpoint/2010/main" val="2419224114"/>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pPr>
              <a:lnSpc>
                <a:spcPct val="90000"/>
              </a:lnSpc>
            </a:pPr>
            <a:r>
              <a:rPr lang="el-GR" sz="2800" b="1" dirty="0">
                <a:ea typeface="ＭＳ 明朝"/>
                <a:cs typeface="Times New Roman"/>
              </a:rPr>
              <a:t>Η </a:t>
            </a:r>
            <a:r>
              <a:rPr lang="el-GR" sz="2800" b="1" dirty="0" err="1">
                <a:ea typeface="ＭＳ 明朝"/>
                <a:cs typeface="Times New Roman"/>
              </a:rPr>
              <a:t>Εξάβιβλος</a:t>
            </a:r>
            <a:r>
              <a:rPr lang="el-GR" sz="2800" b="1" dirty="0">
                <a:ea typeface="ＭＳ 明朝"/>
                <a:cs typeface="Times New Roman"/>
              </a:rPr>
              <a:t> του Αρμενόπουλου </a:t>
            </a:r>
            <a:br>
              <a:rPr lang="el-GR" sz="2800" b="1" dirty="0">
                <a:ea typeface="ＭＳ 明朝"/>
                <a:cs typeface="Times New Roman"/>
              </a:rPr>
            </a:br>
            <a:r>
              <a:rPr lang="el-GR" sz="2800" b="1" dirty="0">
                <a:ea typeface="ＭＳ 明朝"/>
                <a:cs typeface="Times New Roman"/>
              </a:rPr>
              <a:t>ή </a:t>
            </a:r>
            <a:r>
              <a:rPr lang="el-GR" sz="2800" b="1" i="1" dirty="0" err="1">
                <a:ea typeface="ＭＳ 明朝"/>
                <a:cs typeface="Times New Roman"/>
              </a:rPr>
              <a:t>Πρόχειρον</a:t>
            </a:r>
            <a:r>
              <a:rPr lang="el-GR" sz="2800" b="1" i="1" dirty="0">
                <a:ea typeface="ＭＳ 明朝"/>
                <a:cs typeface="Times New Roman"/>
              </a:rPr>
              <a:t> Νόμων </a:t>
            </a:r>
            <a:r>
              <a:rPr lang="el-GR" sz="2800" b="1" dirty="0">
                <a:ea typeface="ＭＳ 明朝"/>
                <a:cs typeface="Times New Roman"/>
              </a:rPr>
              <a:t>(1345)</a:t>
            </a:r>
            <a:r>
              <a:rPr lang="el-GR" sz="2800" dirty="0">
                <a:ea typeface="ＭＳ 明朝"/>
                <a:cs typeface="Times New Roman"/>
              </a:rPr>
              <a:t>  </a:t>
            </a:r>
            <a:endParaRPr lang="en-US" sz="2800" dirty="0"/>
          </a:p>
        </p:txBody>
      </p:sp>
      <p:sp>
        <p:nvSpPr>
          <p:cNvPr id="3" name="Content Placeholder 2"/>
          <p:cNvSpPr>
            <a:spLocks noGrp="1"/>
          </p:cNvSpPr>
          <p:nvPr>
            <p:ph idx="1"/>
          </p:nvPr>
        </p:nvSpPr>
        <p:spPr>
          <a:xfrm>
            <a:off x="3724073" y="2438400"/>
            <a:ext cx="4939867" cy="3785419"/>
          </a:xfrm>
        </p:spPr>
        <p:txBody>
          <a:bodyPr>
            <a:normAutofit/>
          </a:bodyPr>
          <a:lstStyle/>
          <a:p>
            <a:pPr>
              <a:lnSpc>
                <a:spcPct val="90000"/>
              </a:lnSpc>
            </a:pPr>
            <a:r>
              <a:rPr lang="el-GR" sz="1300" dirty="0" err="1">
                <a:ea typeface="ＭＳ 明朝"/>
                <a:cs typeface="Times New Roman"/>
              </a:rPr>
              <a:t>Νομοφύλακος</a:t>
            </a:r>
            <a:r>
              <a:rPr lang="el-GR" sz="1300" dirty="0">
                <a:ea typeface="ＭＳ 明朝"/>
                <a:cs typeface="Times New Roman"/>
              </a:rPr>
              <a:t> και Κριτή (δικαστή) Θεσσαλονίκης Κωνσταντίνου Αρμενόπουλου. </a:t>
            </a:r>
          </a:p>
          <a:p>
            <a:pPr>
              <a:lnSpc>
                <a:spcPct val="90000"/>
              </a:lnSpc>
            </a:pPr>
            <a:r>
              <a:rPr lang="el-GR" sz="1300" dirty="0">
                <a:ea typeface="ＭＳ 明朝"/>
                <a:cs typeface="Times New Roman"/>
              </a:rPr>
              <a:t>Εύχρηστη  </a:t>
            </a:r>
            <a:r>
              <a:rPr lang="el-GR" sz="1300" dirty="0">
                <a:solidFill>
                  <a:srgbClr val="FF0000"/>
                </a:solidFill>
                <a:ea typeface="ＭＳ 明朝"/>
                <a:cs typeface="Times New Roman"/>
              </a:rPr>
              <a:t>σύνοψη των </a:t>
            </a:r>
            <a:r>
              <a:rPr lang="el-GR" sz="1300" i="1" dirty="0">
                <a:solidFill>
                  <a:srgbClr val="FF0000"/>
                </a:solidFill>
                <a:ea typeface="ＭＳ 明朝"/>
                <a:cs typeface="Times New Roman"/>
              </a:rPr>
              <a:t>Βασιλικών</a:t>
            </a:r>
            <a:r>
              <a:rPr lang="el-GR" sz="1300" dirty="0">
                <a:solidFill>
                  <a:srgbClr val="FF0000"/>
                </a:solidFill>
                <a:ea typeface="ＭＳ 明朝"/>
                <a:cs typeface="Times New Roman"/>
              </a:rPr>
              <a:t> και άλλων νομικών πηγών </a:t>
            </a:r>
            <a:r>
              <a:rPr lang="el-GR" sz="1300" dirty="0">
                <a:ea typeface="ＭＳ 明朝"/>
                <a:cs typeface="Times New Roman"/>
              </a:rPr>
              <a:t>(μεταξύ των οποίων ήταν η </a:t>
            </a:r>
            <a:r>
              <a:rPr lang="el-GR" sz="1300" i="1" dirty="0">
                <a:ea typeface="ＭＳ 明朝"/>
                <a:cs typeface="Times New Roman"/>
              </a:rPr>
              <a:t>Πείρα</a:t>
            </a:r>
            <a:r>
              <a:rPr lang="el-GR" sz="1300" dirty="0">
                <a:ea typeface="ＭＳ 明朝"/>
                <a:cs typeface="Times New Roman"/>
              </a:rPr>
              <a:t> του Ευσταθίου Ρωμαίου, συλλογή νομολογίας του 11</a:t>
            </a:r>
            <a:r>
              <a:rPr lang="el-GR" sz="1300" baseline="30000" dirty="0">
                <a:ea typeface="ＭＳ 明朝"/>
                <a:cs typeface="Times New Roman"/>
              </a:rPr>
              <a:t>ου</a:t>
            </a:r>
            <a:r>
              <a:rPr lang="el-GR" sz="1300" dirty="0">
                <a:ea typeface="ＭＳ 明朝"/>
                <a:cs typeface="Times New Roman"/>
              </a:rPr>
              <a:t> αιώνα), με τη μορφή "κώδικα". </a:t>
            </a:r>
          </a:p>
          <a:p>
            <a:pPr>
              <a:lnSpc>
                <a:spcPct val="90000"/>
              </a:lnSpc>
            </a:pPr>
            <a:r>
              <a:rPr lang="el-GR" sz="1300" dirty="0">
                <a:ea typeface="ＭＳ 明朝"/>
                <a:cs typeface="Times New Roman"/>
              </a:rPr>
              <a:t>Σε αυτήν κατατάσσει συστηματικά την ύλη του δικαίου</a:t>
            </a:r>
            <a:r>
              <a:rPr lang="el-GR" sz="1300" i="1" dirty="0">
                <a:ea typeface="ＭＳ 明朝"/>
                <a:cs typeface="Times New Roman"/>
              </a:rPr>
              <a:t> </a:t>
            </a:r>
            <a:r>
              <a:rPr lang="el-GR" sz="1300" dirty="0">
                <a:ea typeface="ＭＳ 明朝"/>
                <a:cs typeface="Times New Roman"/>
              </a:rPr>
              <a:t>σε </a:t>
            </a:r>
            <a:r>
              <a:rPr lang="el-GR" sz="1300" dirty="0">
                <a:solidFill>
                  <a:srgbClr val="FF0000"/>
                </a:solidFill>
                <a:ea typeface="ＭＳ 明朝"/>
                <a:cs typeface="Times New Roman"/>
              </a:rPr>
              <a:t>έξι βιβλία, ένα για το ποινικό δίκαιο και πέντε για το αστικό. </a:t>
            </a:r>
          </a:p>
          <a:p>
            <a:pPr>
              <a:lnSpc>
                <a:spcPct val="90000"/>
              </a:lnSpc>
            </a:pPr>
            <a:r>
              <a:rPr lang="el-GR" sz="1300" dirty="0">
                <a:ea typeface="ＭＳ 明朝"/>
                <a:cs typeface="Times New Roman"/>
              </a:rPr>
              <a:t>Το έργο θα γνωρίσει ευρύτατη διάδοση στα Βαλκάνια και στον σλαβικό κόσμο (σώζεται σε άνω των 100 </a:t>
            </a:r>
            <a:r>
              <a:rPr lang="el-GR" sz="1300" dirty="0" err="1">
                <a:ea typeface="ＭＳ 明朝"/>
                <a:cs typeface="Times New Roman"/>
              </a:rPr>
              <a:t>χειρογράφων</a:t>
            </a:r>
            <a:r>
              <a:rPr lang="el-GR" sz="1300" dirty="0">
                <a:ea typeface="ＭＳ 明朝"/>
                <a:cs typeface="Times New Roman"/>
              </a:rPr>
              <a:t>). </a:t>
            </a:r>
          </a:p>
          <a:p>
            <a:pPr>
              <a:lnSpc>
                <a:spcPct val="90000"/>
              </a:lnSpc>
            </a:pPr>
            <a:r>
              <a:rPr lang="el-GR" sz="1300" dirty="0">
                <a:ea typeface="ＭＳ 明朝"/>
                <a:cs typeface="Times New Roman"/>
              </a:rPr>
              <a:t>Μετά το 1453 θα αποτελέσει </a:t>
            </a:r>
            <a:r>
              <a:rPr lang="el-GR" sz="1300" dirty="0">
                <a:solidFill>
                  <a:srgbClr val="FF0000"/>
                </a:solidFill>
                <a:ea typeface="ＭＳ 明朝"/>
                <a:cs typeface="Times New Roman"/>
              </a:rPr>
              <a:t>το ευρύτερα χρησιμοποιούμενο έργο </a:t>
            </a:r>
            <a:r>
              <a:rPr lang="el-GR" sz="1300" dirty="0">
                <a:ea typeface="ＭＳ 明朝"/>
                <a:cs typeface="Times New Roman"/>
              </a:rPr>
              <a:t>για την επίλυση διαφορών μεταξύ των υπόδουλων Ελλήνων κατά την οθωμανική κυριαρχία, αλλά και μετά την απελευθέρωση το 1821. </a:t>
            </a:r>
          </a:p>
          <a:p>
            <a:pPr>
              <a:lnSpc>
                <a:spcPct val="90000"/>
              </a:lnSpc>
            </a:pPr>
            <a:r>
              <a:rPr lang="el-GR" sz="1300" dirty="0">
                <a:ea typeface="ＭＳ 明朝"/>
                <a:cs typeface="Times New Roman"/>
              </a:rPr>
              <a:t>Οι διατάξεις της θα αποτελέσουν ουσιαστικά </a:t>
            </a:r>
            <a:r>
              <a:rPr lang="el-GR" sz="1300" dirty="0">
                <a:solidFill>
                  <a:srgbClr val="FF0000"/>
                </a:solidFill>
                <a:ea typeface="ＭＳ 明朝"/>
                <a:cs typeface="Times New Roman"/>
              </a:rPr>
              <a:t>το ισχύον Αστικό Δίκαιο</a:t>
            </a:r>
            <a:r>
              <a:rPr lang="el-GR" sz="1300" dirty="0">
                <a:ea typeface="ＭＳ 明朝"/>
                <a:cs typeface="Times New Roman"/>
              </a:rPr>
              <a:t>, έως τη σύνταξη των νομοθετημάτων του νέου ελληνικού κράτους και την θέση σε ισχύ του Αστικού Κώδικα στην Ελλάδα το 1946.</a:t>
            </a:r>
            <a:endParaRPr lang="en-US" sz="1300" dirty="0">
              <a:effectLst/>
              <a:latin typeface="Cambria"/>
              <a:ea typeface="ＭＳ 明朝"/>
              <a:cs typeface="Times New Roman"/>
            </a:endParaRPr>
          </a:p>
          <a:p>
            <a:pPr>
              <a:lnSpc>
                <a:spcPct val="90000"/>
              </a:lnSpc>
            </a:pPr>
            <a:endParaRPr lang="en-US" sz="1300" dirty="0"/>
          </a:p>
        </p:txBody>
      </p:sp>
      <p:pic>
        <p:nvPicPr>
          <p:cNvPr id="18434" name="Picture 2" descr="C:\Users\ATHINA\Desktop\image001(1696).jpg"/>
          <p:cNvPicPr>
            <a:picLocks noChangeAspect="1" noChangeArrowheads="1"/>
          </p:cNvPicPr>
          <p:nvPr/>
        </p:nvPicPr>
        <p:blipFill rotWithShape="1">
          <a:blip r:embed="rId2">
            <a:extLst>
              <a:ext uri="{28A0092B-C50C-407E-A947-70E740481C1C}">
                <a14:useLocalDpi xmlns:a14="http://schemas.microsoft.com/office/drawing/2010/main" val="0"/>
              </a:ext>
            </a:extLst>
          </a:blip>
          <a:srcRect l="19003" r="14873"/>
          <a:stretch/>
        </p:blipFill>
        <p:spPr bwMode="auto">
          <a:xfrm>
            <a:off x="20" y="10"/>
            <a:ext cx="3476673"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D4597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88181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747" y="803325"/>
            <a:ext cx="3985902" cy="1325563"/>
          </a:xfrm>
        </p:spPr>
        <p:txBody>
          <a:bodyPr>
            <a:normAutofit/>
          </a:bodyPr>
          <a:lstStyle/>
          <a:p>
            <a:pPr>
              <a:lnSpc>
                <a:spcPct val="90000"/>
              </a:lnSpc>
            </a:pPr>
            <a:r>
              <a:rPr lang="en-US" sz="3700"/>
              <a:t>H</a:t>
            </a:r>
            <a:r>
              <a:rPr lang="el-GR" sz="3700"/>
              <a:t> Γαλλική Επανάσταση (1789) </a:t>
            </a: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5" descr="C:\Users\ATHINA\Desktop\Eugene_Delacroix.jpg">
            <a:extLst>
              <a:ext uri="{FF2B5EF4-FFF2-40B4-BE49-F238E27FC236}">
                <a16:creationId xmlns:a16="http://schemas.microsoft.com/office/drawing/2014/main" id="{56E1D63E-609A-CF4B-843A-937B0A9D74B1}"/>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18707" r="30953" b="2"/>
          <a:stretch/>
        </p:blipFill>
        <p:spPr bwMode="auto">
          <a:xfrm>
            <a:off x="1" y="-2"/>
            <a:ext cx="4081394"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675746" y="2279018"/>
            <a:ext cx="3985908" cy="3375920"/>
          </a:xfrm>
        </p:spPr>
        <p:txBody>
          <a:bodyPr anchor="t">
            <a:normAutofit/>
          </a:bodyPr>
          <a:lstStyle/>
          <a:p>
            <a:r>
              <a:rPr lang="el-GR" sz="1600"/>
              <a:t>Ήταν αντίθετη προς τις παραδόσεις του παρελθόντος και καχύποπτη προς το Ρωμαϊκό και το εθιμικό δίκαιο</a:t>
            </a:r>
            <a:endParaRPr lang="en-US" sz="1600"/>
          </a:p>
          <a:p>
            <a:r>
              <a:rPr lang="en-US" sz="1600"/>
              <a:t>E</a:t>
            </a:r>
            <a:r>
              <a:rPr lang="el-GR" sz="1600"/>
              <a:t>ισήγαγε νομοθεσία που κατήργησε τα φεουδαρχικά δικαιώματα, τα προνόμια των ευγενών και του κλήρου, τις κοινωνικές ανισότητες.</a:t>
            </a:r>
            <a:endParaRPr lang="en-US" sz="1600"/>
          </a:p>
          <a:p>
            <a:endParaRPr lang="el-GR" sz="1600"/>
          </a:p>
        </p:txBody>
      </p:sp>
    </p:spTree>
    <p:extLst>
      <p:ext uri="{BB962C8B-B14F-4D97-AF65-F5344CB8AC3E}">
        <p14:creationId xmlns:p14="http://schemas.microsoft.com/office/powerpoint/2010/main" val="2694327789"/>
      </p:ext>
    </p:extLst>
  </p:cSld>
  <p:clrMapOvr>
    <a:overrideClrMapping bg1="dk1" tx1="lt1" bg2="dk2" tx2="lt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fr-CA" sz="3100"/>
              <a:t>Code Napoléon</a:t>
            </a:r>
            <a:r>
              <a:rPr lang="el-GR" sz="3100"/>
              <a:t> - 1804</a:t>
            </a:r>
          </a:p>
        </p:txBody>
      </p:sp>
      <p:pic>
        <p:nvPicPr>
          <p:cNvPr id="4" name="Picture 3" descr="C:\Users\ATHINA\Desktop\Code-du-napoleon.jpg">
            <a:extLst>
              <a:ext uri="{FF2B5EF4-FFF2-40B4-BE49-F238E27FC236}">
                <a16:creationId xmlns:a16="http://schemas.microsoft.com/office/drawing/2014/main" id="{90947647-68F6-C44B-8C1D-DEAC0AA299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346" b="40876"/>
          <a:stretch/>
        </p:blipFill>
        <p:spPr bwMode="auto">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167986" y="3752850"/>
            <a:ext cx="5614060" cy="2452687"/>
          </a:xfrm>
        </p:spPr>
        <p:txBody>
          <a:bodyPr anchor="ctr">
            <a:normAutofit/>
          </a:bodyPr>
          <a:lstStyle/>
          <a:p>
            <a:pPr>
              <a:lnSpc>
                <a:spcPct val="90000"/>
              </a:lnSpc>
            </a:pPr>
            <a:r>
              <a:rPr lang="el-GR" sz="1200" dirty="0"/>
              <a:t>Οι ακρότητες όμως της Επανάστασης οδηγούν το Ναπολέοντα Βοναπάρτη στην απόφαση για τη δημιουργία ενός </a:t>
            </a:r>
            <a:r>
              <a:rPr lang="el-GR" sz="1200" b="1" dirty="0"/>
              <a:t>Κώδικα που θα αποτελεί μία σύνθεση στοιχείων του Ρωμαϊκού και του εθιμικού δικαίου</a:t>
            </a:r>
            <a:r>
              <a:rPr lang="el-GR" sz="1200" dirty="0"/>
              <a:t>, με </a:t>
            </a:r>
            <a:r>
              <a:rPr lang="el-GR" sz="1200" b="1" dirty="0"/>
              <a:t>όσες από τις ιδέες της Γαλλικής Επανάστασης διατηρούσαν απήχηση στο λαό</a:t>
            </a:r>
            <a:r>
              <a:rPr lang="el-GR" sz="1200" dirty="0"/>
              <a:t>. </a:t>
            </a:r>
            <a:endParaRPr lang="en-US" sz="1200" dirty="0"/>
          </a:p>
          <a:p>
            <a:pPr>
              <a:lnSpc>
                <a:spcPct val="90000"/>
              </a:lnSpc>
            </a:pPr>
            <a:r>
              <a:rPr lang="el-GR" sz="1200" dirty="0"/>
              <a:t>Ο Γαλλικός Αστικός Κώδικας (</a:t>
            </a:r>
            <a:r>
              <a:rPr lang="el-GR" sz="1200" dirty="0" err="1"/>
              <a:t>Code</a:t>
            </a:r>
            <a:r>
              <a:rPr lang="el-GR" sz="1200" dirty="0"/>
              <a:t> Civil) συντάσσεται το 1804 κατ' εντολή του, από </a:t>
            </a:r>
            <a:r>
              <a:rPr lang="el-GR" sz="1200" u="sng" dirty="0"/>
              <a:t>επιτροπή τεσσάρων νομικών με νομική παιδεία στο Ρωμαϊκό Δίκαιο</a:t>
            </a:r>
            <a:r>
              <a:rPr lang="el-GR" sz="1200" dirty="0"/>
              <a:t>. </a:t>
            </a:r>
            <a:endParaRPr lang="en-US" sz="1200" dirty="0"/>
          </a:p>
          <a:p>
            <a:pPr>
              <a:lnSpc>
                <a:spcPct val="90000"/>
              </a:lnSpc>
            </a:pPr>
            <a:r>
              <a:rPr lang="el-GR" sz="1200" dirty="0"/>
              <a:t>Τρεις ιδεολογικοί πυλώνες τον διακρίνουν: η προστασία της ιδιοκτησίας, η συναλλακτική ελευθερία και η προστασία της οικογένειας, στα μέτρα της μεσαίας τάξης. </a:t>
            </a:r>
            <a:endParaRPr lang="en-US" sz="1200" dirty="0"/>
          </a:p>
          <a:p>
            <a:pPr>
              <a:lnSpc>
                <a:spcPct val="90000"/>
              </a:lnSpc>
            </a:pPr>
            <a:endParaRPr lang="el-GR" sz="1200" dirty="0"/>
          </a:p>
        </p:txBody>
      </p:sp>
    </p:spTree>
    <p:extLst>
      <p:ext uri="{BB962C8B-B14F-4D97-AF65-F5344CB8AC3E}">
        <p14:creationId xmlns:p14="http://schemas.microsoft.com/office/powerpoint/2010/main" val="32966909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1BB3D-1B5F-124C-949B-55B91522F643}"/>
              </a:ext>
            </a:extLst>
          </p:cNvPr>
          <p:cNvSpPr>
            <a:spLocks noGrp="1"/>
          </p:cNvSpPr>
          <p:nvPr>
            <p:ph type="title"/>
          </p:nvPr>
        </p:nvSpPr>
        <p:spPr>
          <a:xfrm>
            <a:off x="3724072" y="629268"/>
            <a:ext cx="4939868" cy="1286160"/>
          </a:xfrm>
        </p:spPr>
        <p:txBody>
          <a:bodyPr anchor="b">
            <a:normAutofit/>
          </a:bodyPr>
          <a:lstStyle/>
          <a:p>
            <a:r>
              <a:rPr lang="el-GR" dirty="0" err="1"/>
              <a:t>Ναπολ</a:t>
            </a:r>
            <a:r>
              <a:rPr lang="en-GR" dirty="0"/>
              <a:t>έ</a:t>
            </a:r>
            <a:r>
              <a:rPr lang="el-GR" dirty="0"/>
              <a:t>ων</a:t>
            </a:r>
            <a:endParaRPr lang="en-GR" dirty="0"/>
          </a:p>
        </p:txBody>
      </p:sp>
      <p:sp>
        <p:nvSpPr>
          <p:cNvPr id="3" name="Content Placeholder 2">
            <a:extLst>
              <a:ext uri="{FF2B5EF4-FFF2-40B4-BE49-F238E27FC236}">
                <a16:creationId xmlns:a16="http://schemas.microsoft.com/office/drawing/2014/main" id="{55B2E31B-E650-9840-A243-43FD9588F054}"/>
              </a:ext>
            </a:extLst>
          </p:cNvPr>
          <p:cNvSpPr>
            <a:spLocks noGrp="1"/>
          </p:cNvSpPr>
          <p:nvPr>
            <p:ph idx="1"/>
          </p:nvPr>
        </p:nvSpPr>
        <p:spPr>
          <a:xfrm>
            <a:off x="3724073" y="2438400"/>
            <a:ext cx="4939867" cy="3785419"/>
          </a:xfrm>
        </p:spPr>
        <p:txBody>
          <a:bodyPr>
            <a:normAutofit/>
          </a:bodyPr>
          <a:lstStyle/>
          <a:p>
            <a:r>
              <a:rPr lang="el-GR" sz="1700" dirty="0"/>
              <a:t>Κάποιες διατάξεις του Α.Κ. αποδίδονται στον ίδιο το Ναπολέοντα. </a:t>
            </a:r>
          </a:p>
          <a:p>
            <a:r>
              <a:rPr lang="el-GR" sz="2000" i="1" dirty="0"/>
              <a:t>«Η δόξα μου δεν έγκειται στο ότι κέρδισα σαράντα μάχες και υπαγόρευσα το δίκαιο σε βασιλείς. … Το </a:t>
            </a:r>
            <a:r>
              <a:rPr lang="el-GR" sz="2000" i="1" dirty="0" err="1"/>
              <a:t>Βατερλώ</a:t>
            </a:r>
            <a:r>
              <a:rPr lang="el-GR" sz="2000" i="1" dirty="0"/>
              <a:t> σβήνει την ανάμνηση όλων των νικών μου… Αλλά αυτό που δεν θα σβήσει με τίποτε και θα μείνει για πάντα είναι ο Αστικός μου Κώδικας.»</a:t>
            </a:r>
            <a:endParaRPr lang="en-US" sz="2000" i="1" dirty="0"/>
          </a:p>
          <a:p>
            <a:endParaRPr lang="en-GR" sz="1700" dirty="0"/>
          </a:p>
        </p:txBody>
      </p:sp>
      <p:pic>
        <p:nvPicPr>
          <p:cNvPr id="5" name="Picture 4" descr="A picture containing text, window, old, posing&#10;&#10;Description automatically generated">
            <a:extLst>
              <a:ext uri="{FF2B5EF4-FFF2-40B4-BE49-F238E27FC236}">
                <a16:creationId xmlns:a16="http://schemas.microsoft.com/office/drawing/2014/main" id="{A70ED0CC-5F63-0249-965D-534FADFE1504}"/>
              </a:ext>
            </a:extLst>
          </p:cNvPr>
          <p:cNvPicPr>
            <a:picLocks noChangeAspect="1"/>
          </p:cNvPicPr>
          <p:nvPr/>
        </p:nvPicPr>
        <p:blipFill rotWithShape="1">
          <a:blip r:embed="rId2">
            <a:extLst>
              <a:ext uri="{28A0092B-C50C-407E-A947-70E740481C1C}">
                <a14:useLocalDpi xmlns:a14="http://schemas.microsoft.com/office/drawing/2010/main" val="0"/>
              </a:ext>
            </a:extLst>
          </a:blip>
          <a:srcRect l="15883" r="16748"/>
          <a:stretch/>
        </p:blipFill>
        <p:spPr>
          <a:xfrm>
            <a:off x="20" y="10"/>
            <a:ext cx="3476673"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3BA197A-E5C0-7241-A948-BCC331DA61FD}"/>
              </a:ext>
            </a:extLst>
          </p:cNvPr>
          <p:cNvSpPr txBox="1"/>
          <p:nvPr/>
        </p:nvSpPr>
        <p:spPr>
          <a:xfrm>
            <a:off x="141890" y="5703376"/>
            <a:ext cx="3334803" cy="800219"/>
          </a:xfrm>
          <a:prstGeom prst="rect">
            <a:avLst/>
          </a:prstGeom>
          <a:noFill/>
        </p:spPr>
        <p:txBody>
          <a:bodyPr wrap="square" rtlCol="0">
            <a:spAutoFit/>
          </a:bodyPr>
          <a:lstStyle/>
          <a:p>
            <a:r>
              <a:rPr lang="el-GR" sz="1400" dirty="0"/>
              <a:t>Ο Ναπολέων δείχνει στη σύζυγό του Ιωσηφίνα τον Αστικό Κώδικα που συνέταξε</a:t>
            </a:r>
          </a:p>
          <a:p>
            <a:endParaRPr lang="en-GR" dirty="0"/>
          </a:p>
        </p:txBody>
      </p:sp>
    </p:spTree>
    <p:extLst>
      <p:ext uri="{BB962C8B-B14F-4D97-AF65-F5344CB8AC3E}">
        <p14:creationId xmlns:p14="http://schemas.microsoft.com/office/powerpoint/2010/main" val="6773411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pPr>
              <a:lnSpc>
                <a:spcPct val="90000"/>
              </a:lnSpc>
            </a:pPr>
            <a:r>
              <a:rPr lang="el-GR" sz="2800" b="1"/>
              <a:t>Επιρροή του Ρωμαϊκού Δικαίου</a:t>
            </a:r>
            <a:r>
              <a:rPr lang="fr-CA" sz="2800" b="1"/>
              <a:t> </a:t>
            </a:r>
            <a:r>
              <a:rPr lang="el-GR" sz="2800" b="1"/>
              <a:t>στο Γαλλικό Αστικό Κώδικα</a:t>
            </a:r>
            <a:r>
              <a:rPr lang="el-GR" sz="2800"/>
              <a:t> </a:t>
            </a:r>
            <a:endParaRPr lang="en-US" sz="2800"/>
          </a:p>
        </p:txBody>
      </p:sp>
      <p:sp>
        <p:nvSpPr>
          <p:cNvPr id="3" name="Content Placeholder 2"/>
          <p:cNvSpPr>
            <a:spLocks noGrp="1"/>
          </p:cNvSpPr>
          <p:nvPr>
            <p:ph idx="1"/>
          </p:nvPr>
        </p:nvSpPr>
        <p:spPr>
          <a:xfrm>
            <a:off x="3724073" y="2438400"/>
            <a:ext cx="4939867" cy="3785419"/>
          </a:xfrm>
        </p:spPr>
        <p:txBody>
          <a:bodyPr>
            <a:normAutofit/>
          </a:bodyPr>
          <a:lstStyle/>
          <a:p>
            <a:pPr>
              <a:lnSpc>
                <a:spcPct val="90000"/>
              </a:lnSpc>
            </a:pPr>
            <a:r>
              <a:rPr lang="el-GR" sz="1400" dirty="0"/>
              <a:t>Το περιεχόμενο του </a:t>
            </a:r>
            <a:r>
              <a:rPr lang="en-US" sz="1400" dirty="0"/>
              <a:t>Code </a:t>
            </a:r>
            <a:r>
              <a:rPr lang="en-US" sz="1400" dirty="0" err="1"/>
              <a:t>Napol</a:t>
            </a:r>
            <a:r>
              <a:rPr lang="el-GR" sz="1400" dirty="0" err="1"/>
              <a:t>é</a:t>
            </a:r>
            <a:r>
              <a:rPr lang="fr-FR" sz="1400" dirty="0"/>
              <a:t>on</a:t>
            </a:r>
            <a:r>
              <a:rPr lang="el-GR" sz="1400" dirty="0"/>
              <a:t> είναι πολύ κοντά στο Ρωμαϊκό Δίκαιο. </a:t>
            </a:r>
          </a:p>
          <a:p>
            <a:pPr>
              <a:lnSpc>
                <a:spcPct val="90000"/>
              </a:lnSpc>
            </a:pPr>
            <a:r>
              <a:rPr lang="el-GR" sz="1400" dirty="0"/>
              <a:t>Έχει ως πρότυπο το </a:t>
            </a:r>
            <a:r>
              <a:rPr lang="en-US" sz="1400" i="1" dirty="0"/>
              <a:t>Corpus </a:t>
            </a:r>
            <a:r>
              <a:rPr lang="en-US" sz="1400" i="1" dirty="0" err="1"/>
              <a:t>Iuris</a:t>
            </a:r>
            <a:r>
              <a:rPr lang="en-US" sz="1400" i="1" dirty="0"/>
              <a:t> Civilis</a:t>
            </a:r>
            <a:r>
              <a:rPr lang="el-GR" sz="1400" dirty="0"/>
              <a:t>, ιδίως τις Εισηγήσεις του Ιουστινιανού, με επιρροή στοιχείων του εθιμικού και του φυσικού δικαίου. </a:t>
            </a:r>
            <a:endParaRPr lang="fr-CA" sz="1400" dirty="0"/>
          </a:p>
          <a:p>
            <a:pPr>
              <a:lnSpc>
                <a:spcPct val="90000"/>
              </a:lnSpc>
            </a:pPr>
            <a:r>
              <a:rPr lang="el-GR" sz="1400" dirty="0"/>
              <a:t>Υιοθετεί παρεμφερή διάκριση του δικαίου με αυτή των </a:t>
            </a:r>
            <a:r>
              <a:rPr lang="el-GR" sz="1400" i="1" dirty="0"/>
              <a:t>Εισηγήσεων</a:t>
            </a:r>
            <a:r>
              <a:rPr lang="el-GR" sz="1400" dirty="0"/>
              <a:t>, αν και τετραμερή (πρόσωπα – κυριότητα – κτήση κυριότητας – δικονομία). </a:t>
            </a:r>
            <a:endParaRPr lang="fr-CA" sz="1400" dirty="0"/>
          </a:p>
          <a:p>
            <a:pPr>
              <a:lnSpc>
                <a:spcPct val="90000"/>
              </a:lnSpc>
            </a:pPr>
            <a:r>
              <a:rPr lang="el-GR" sz="1400" dirty="0"/>
              <a:t>Το ενοχικό του δίκαιο έχει βασιστεί στο έργο του </a:t>
            </a:r>
            <a:r>
              <a:rPr lang="el-GR" sz="1400" dirty="0" err="1"/>
              <a:t>Pothier</a:t>
            </a:r>
            <a:r>
              <a:rPr lang="el-GR" sz="1400" dirty="0"/>
              <a:t>, Καθηγητή του Ρωμαϊκού Δικαίου στην Ορλεάνη (18</a:t>
            </a:r>
            <a:r>
              <a:rPr lang="el-GR" sz="1400" baseline="30000" dirty="0"/>
              <a:t>ο</a:t>
            </a:r>
            <a:r>
              <a:rPr lang="el-GR" sz="1400" dirty="0"/>
              <a:t> αι.). </a:t>
            </a:r>
            <a:endParaRPr lang="fr-CA" sz="1400" dirty="0"/>
          </a:p>
          <a:p>
            <a:pPr>
              <a:lnSpc>
                <a:spcPct val="90000"/>
              </a:lnSpc>
            </a:pPr>
            <a:r>
              <a:rPr lang="el-GR" sz="1400" dirty="0"/>
              <a:t>Ο Γαλλικός Αστικός Κώδικας, χάρις στη διαύγεια, κομψότητα και απλότητα της διατύπωσής του και την έμφαση που δίνει στα ατομικά δικαιώματα, θεωρείται το μεγαλύτερο επίτευγμα του Ναπολέοντα και η σημαντικότερη γαλλική συνεισφορά στον </a:t>
            </a:r>
            <a:r>
              <a:rPr lang="el-GR" sz="1400" dirty="0" err="1"/>
              <a:t>νεώτερο</a:t>
            </a:r>
            <a:r>
              <a:rPr lang="el-GR" sz="1400" dirty="0"/>
              <a:t> νομικό πολιτισμό.</a:t>
            </a:r>
            <a:endParaRPr lang="fr-CA" sz="1400" dirty="0"/>
          </a:p>
        </p:txBody>
      </p:sp>
      <p:pic>
        <p:nvPicPr>
          <p:cNvPr id="32770" name="Picture 2" descr="C:\Users\ATHINA\Desktop\pothier1.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17372" r="19586" b="-1"/>
          <a:stretch/>
        </p:blipFill>
        <p:spPr bwMode="auto">
          <a:xfrm>
            <a:off x="20" y="10"/>
            <a:ext cx="3476673"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32772"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D29635"/>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7AEBF9B-9D07-5D4B-A2B8-C06E6A02DF20}"/>
              </a:ext>
            </a:extLst>
          </p:cNvPr>
          <p:cNvSpPr txBox="1"/>
          <p:nvPr/>
        </p:nvSpPr>
        <p:spPr>
          <a:xfrm>
            <a:off x="-93235" y="6223819"/>
            <a:ext cx="3663182" cy="246221"/>
          </a:xfrm>
          <a:prstGeom prst="rect">
            <a:avLst/>
          </a:prstGeom>
          <a:noFill/>
        </p:spPr>
        <p:txBody>
          <a:bodyPr wrap="none" rtlCol="0">
            <a:spAutoFit/>
          </a:bodyPr>
          <a:lstStyle/>
          <a:p>
            <a:r>
              <a:rPr lang="el-GR" sz="1000" dirty="0" err="1">
                <a:solidFill>
                  <a:schemeClr val="bg1"/>
                </a:solidFill>
              </a:rPr>
              <a:t>Pothier</a:t>
            </a:r>
            <a:r>
              <a:rPr lang="el-GR" sz="1000" dirty="0">
                <a:solidFill>
                  <a:schemeClr val="bg1"/>
                </a:solidFill>
              </a:rPr>
              <a:t>, Καθηγητής του Ρωμαϊκού Δικαίου στην Ορλεάνη (18</a:t>
            </a:r>
            <a:r>
              <a:rPr lang="el-GR" sz="1000" baseline="30000" dirty="0">
                <a:solidFill>
                  <a:schemeClr val="bg1"/>
                </a:solidFill>
              </a:rPr>
              <a:t>ο</a:t>
            </a:r>
            <a:r>
              <a:rPr lang="el-GR" sz="1000" dirty="0">
                <a:solidFill>
                  <a:schemeClr val="bg1"/>
                </a:solidFill>
              </a:rPr>
              <a:t> αι.).</a:t>
            </a:r>
            <a:endParaRPr lang="en-GR" sz="1000" dirty="0">
              <a:solidFill>
                <a:schemeClr val="bg1"/>
              </a:solidFill>
            </a:endParaRPr>
          </a:p>
        </p:txBody>
      </p:sp>
    </p:spTree>
    <p:extLst>
      <p:ext uri="{BB962C8B-B14F-4D97-AF65-F5344CB8AC3E}">
        <p14:creationId xmlns:p14="http://schemas.microsoft.com/office/powerpoint/2010/main" val="11211447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pPr>
              <a:lnSpc>
                <a:spcPct val="90000"/>
              </a:lnSpc>
            </a:pPr>
            <a:r>
              <a:rPr lang="el-GR" sz="4100"/>
              <a:t>Το πρότυπο Γαλλικού Α.Κ.</a:t>
            </a:r>
          </a:p>
        </p:txBody>
      </p:sp>
      <p:sp>
        <p:nvSpPr>
          <p:cNvPr id="3" name="Content Placeholder 2"/>
          <p:cNvSpPr>
            <a:spLocks noGrp="1"/>
          </p:cNvSpPr>
          <p:nvPr>
            <p:ph idx="1"/>
          </p:nvPr>
        </p:nvSpPr>
        <p:spPr>
          <a:xfrm>
            <a:off x="3724073" y="2438400"/>
            <a:ext cx="4939867" cy="3785419"/>
          </a:xfrm>
        </p:spPr>
        <p:txBody>
          <a:bodyPr>
            <a:normAutofit/>
          </a:bodyPr>
          <a:lstStyle/>
          <a:p>
            <a:r>
              <a:rPr lang="el-GR" sz="1700" dirty="0"/>
              <a:t> </a:t>
            </a:r>
            <a:r>
              <a:rPr lang="en-US" sz="1700" dirty="0"/>
              <a:t>O </a:t>
            </a:r>
            <a:r>
              <a:rPr lang="el-GR" sz="1700" dirty="0"/>
              <a:t> εκ των συντακτών του Γαλλικού Α.Κ. </a:t>
            </a:r>
            <a:r>
              <a:rPr lang="en-US" sz="1700" dirty="0" err="1"/>
              <a:t>Portalis</a:t>
            </a:r>
            <a:r>
              <a:rPr lang="el-GR" sz="1700" dirty="0"/>
              <a:t> σημειώνει: "</a:t>
            </a:r>
            <a:r>
              <a:rPr lang="el-GR" sz="1700" b="1" i="1" dirty="0"/>
              <a:t>αποφύγαμε την επικίνδυνη φιλοδοξία να ρυθμίσουμε και προβλέψουμε τα πάντα</a:t>
            </a:r>
            <a:r>
              <a:rPr lang="el-GR" sz="1700" dirty="0"/>
              <a:t>“</a:t>
            </a:r>
            <a:endParaRPr lang="en-US" sz="1700" dirty="0"/>
          </a:p>
          <a:p>
            <a:r>
              <a:rPr lang="el-GR" sz="1700" dirty="0"/>
              <a:t>Στόχος του Κώδικα είναι να θέτει </a:t>
            </a:r>
            <a:r>
              <a:rPr lang="el-GR" sz="1700" u="sng" dirty="0"/>
              <a:t>γενικές αρχές</a:t>
            </a:r>
            <a:r>
              <a:rPr lang="el-GR" sz="1700" dirty="0"/>
              <a:t>, τις οποίες εν συνεχεία είναι </a:t>
            </a:r>
            <a:r>
              <a:rPr lang="el-GR" sz="1700" u="sng" dirty="0"/>
              <a:t>αρμοδιότητα του Δικαστή να εξειδικεύσει κατά περίπτωση</a:t>
            </a:r>
            <a:r>
              <a:rPr lang="el-GR" sz="1700" dirty="0"/>
              <a:t>. </a:t>
            </a:r>
          </a:p>
          <a:p>
            <a:r>
              <a:rPr lang="el-GR" sz="1700" dirty="0"/>
              <a:t>Χάρις και την αίγλη της Γαλλίας το 19</a:t>
            </a:r>
            <a:r>
              <a:rPr lang="el-GR" sz="1700" baseline="30000" dirty="0"/>
              <a:t>ο</a:t>
            </a:r>
            <a:r>
              <a:rPr lang="el-GR" sz="1700" dirty="0"/>
              <a:t> αιώνα, θα υιοθετηθεί όχι μόνον στις χώρες που κατέκτησε ο Ναπολέων, αλλά θα </a:t>
            </a:r>
            <a:r>
              <a:rPr lang="el-GR" sz="1700" b="1" dirty="0"/>
              <a:t>αντιγραφεί ευρύτερα, όσο κανένας άλλος</a:t>
            </a:r>
            <a:r>
              <a:rPr lang="el-GR" sz="1700" dirty="0"/>
              <a:t>. </a:t>
            </a:r>
          </a:p>
          <a:p>
            <a:endParaRPr lang="el-GR" sz="1700" dirty="0"/>
          </a:p>
        </p:txBody>
      </p:sp>
      <p:pic>
        <p:nvPicPr>
          <p:cNvPr id="8194" name="Picture 2" descr="C:\Users\ATHINA\Desktop\np.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4676" r="9562"/>
          <a:stretch/>
        </p:blipFill>
        <p:spPr bwMode="auto">
          <a:xfrm>
            <a:off x="20" y="10"/>
            <a:ext cx="3476673"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B0761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64314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pPr>
              <a:lnSpc>
                <a:spcPct val="90000"/>
              </a:lnSpc>
            </a:pPr>
            <a:r>
              <a:rPr lang="el-GR" sz="3100"/>
              <a:t>Η γερμανική </a:t>
            </a:r>
            <a:br>
              <a:rPr lang="en-US" sz="3100"/>
            </a:br>
            <a:r>
              <a:rPr lang="el-GR" sz="3100" i="1" u="sng"/>
              <a:t>Ιστορική Σχολή</a:t>
            </a:r>
            <a:r>
              <a:rPr lang="el-GR" sz="3100"/>
              <a:t> του Δικαίου </a:t>
            </a:r>
            <a:endParaRPr lang="en-US" sz="3100"/>
          </a:p>
        </p:txBody>
      </p:sp>
      <p:sp>
        <p:nvSpPr>
          <p:cNvPr id="3" name="Content Placeholder 2"/>
          <p:cNvSpPr>
            <a:spLocks noGrp="1"/>
          </p:cNvSpPr>
          <p:nvPr>
            <p:ph idx="1"/>
          </p:nvPr>
        </p:nvSpPr>
        <p:spPr>
          <a:xfrm>
            <a:off x="3724073" y="2438400"/>
            <a:ext cx="4939867" cy="3785419"/>
          </a:xfrm>
        </p:spPr>
        <p:txBody>
          <a:bodyPr>
            <a:noAutofit/>
          </a:bodyPr>
          <a:lstStyle/>
          <a:p>
            <a:pPr>
              <a:lnSpc>
                <a:spcPct val="90000"/>
              </a:lnSpc>
            </a:pPr>
            <a:r>
              <a:rPr lang="el-GR" sz="1800" dirty="0"/>
              <a:t>Η κωδικοποίηση του δικαίου στη Γερμανία τον 19</a:t>
            </a:r>
            <a:r>
              <a:rPr lang="el-GR" sz="1800" baseline="30000" dirty="0"/>
              <a:t>ο</a:t>
            </a:r>
            <a:r>
              <a:rPr lang="el-GR" sz="1800" dirty="0"/>
              <a:t> αιώνα θα καθυστερήσει σε σχέση με τη Γαλλία, μεταξύ άλλων λόγω της απουσίας κεντρικής κυβέρνησης (πριν την ενοποίηση της Γερμανίας) και της επικράτησης διαφορετικών ακαδημαϊκών τάσεων. </a:t>
            </a:r>
          </a:p>
          <a:p>
            <a:pPr>
              <a:lnSpc>
                <a:spcPct val="90000"/>
              </a:lnSpc>
            </a:pPr>
            <a:r>
              <a:rPr lang="el-GR" sz="1800" dirty="0"/>
              <a:t>Ο Γαλλικός Αστικός Κώδικας δεν υιοθετήθηκε στη Γερμανία μετά το πέρας των ναπολεόντειων πολέμων, </a:t>
            </a:r>
            <a:r>
              <a:rPr lang="el-GR" sz="1800" b="1" dirty="0"/>
              <a:t>λόγω της ανόδου του γερμανικού εθνικισμού</a:t>
            </a:r>
          </a:p>
          <a:p>
            <a:pPr>
              <a:lnSpc>
                <a:spcPct val="90000"/>
              </a:lnSpc>
            </a:pPr>
            <a:r>
              <a:rPr lang="el-GR" sz="1800" dirty="0"/>
              <a:t> και ιδίως της επιρροής του </a:t>
            </a:r>
            <a:r>
              <a:rPr lang="en-US" sz="1800" u="sng" dirty="0" err="1"/>
              <a:t>Frederich</a:t>
            </a:r>
            <a:r>
              <a:rPr lang="en-US" sz="1800" u="sng" dirty="0"/>
              <a:t> Carl von </a:t>
            </a:r>
            <a:r>
              <a:rPr lang="fr-FR" sz="1800" u="sng" dirty="0"/>
              <a:t>Savigny</a:t>
            </a:r>
            <a:r>
              <a:rPr lang="el-GR" sz="1800" dirty="0"/>
              <a:t>, του διαπρεπέστερου Γερμανού νομικού του 19</a:t>
            </a:r>
            <a:r>
              <a:rPr lang="el-GR" sz="1800" baseline="30000" dirty="0"/>
              <a:t>ου </a:t>
            </a:r>
            <a:r>
              <a:rPr lang="el-GR" sz="1800" dirty="0"/>
              <a:t>αιώνα, ο οποίος </a:t>
            </a:r>
            <a:r>
              <a:rPr lang="el-GR" sz="1800" b="1" dirty="0"/>
              <a:t>υποστήριζε ότι απαιτείτο βαθύτερη μελέτη του Ρωμαϊκού Δικαίου, πέραν του έργου των Γλωσσογράφων και της Σχολής του Φυσικού Δικαίου, πριν καταστεί δυνατή η σύνταξη ικανοποιητικού Κώδικα. </a:t>
            </a:r>
            <a:endParaRPr lang="en-US" sz="1800" b="1" dirty="0"/>
          </a:p>
        </p:txBody>
      </p:sp>
      <p:pic>
        <p:nvPicPr>
          <p:cNvPr id="4" name="Picture 2" descr="C:\Users\ATHINA\Desktop\Friedrich_Carl_von_Savigny_-_Imagines_philologorum.jpg">
            <a:extLst>
              <a:ext uri="{FF2B5EF4-FFF2-40B4-BE49-F238E27FC236}">
                <a16:creationId xmlns:a16="http://schemas.microsoft.com/office/drawing/2014/main" id="{E81C8F45-8489-0640-A200-0CD77D3F55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96" r="25708"/>
          <a:stretch/>
        </p:blipFill>
        <p:spPr bwMode="auto">
          <a:xfrm>
            <a:off x="20" y="10"/>
            <a:ext cx="3476673"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87088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E159E-93CC-4F4E-854F-A73189132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949071"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4986" y="679927"/>
            <a:ext cx="3798352" cy="2270664"/>
          </a:xfrm>
        </p:spPr>
        <p:txBody>
          <a:bodyPr>
            <a:normAutofit/>
          </a:bodyPr>
          <a:lstStyle/>
          <a:p>
            <a:r>
              <a:rPr lang="en-US" dirty="0" err="1"/>
              <a:t>Savigny</a:t>
            </a:r>
            <a:r>
              <a:rPr lang="en-US" dirty="0"/>
              <a:t> – </a:t>
            </a:r>
            <a:r>
              <a:rPr lang="fr-CA" dirty="0"/>
              <a:t>I</a:t>
            </a:r>
            <a:r>
              <a:rPr lang="el-GR" dirty="0" err="1"/>
              <a:t>στορική</a:t>
            </a:r>
            <a:r>
              <a:rPr lang="el-GR" dirty="0"/>
              <a:t> Σχολή Δικαίου</a:t>
            </a:r>
            <a:endParaRPr lang="en-US" dirty="0"/>
          </a:p>
        </p:txBody>
      </p:sp>
      <p:sp>
        <p:nvSpPr>
          <p:cNvPr id="14" name="Rectangle 13">
            <a:extLst>
              <a:ext uri="{FF2B5EF4-FFF2-40B4-BE49-F238E27FC236}">
                <a16:creationId xmlns:a16="http://schemas.microsoft.com/office/drawing/2014/main" id="{BF647E38-F93D-4661-8D77-CE13EEB65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5228"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8224D79E-4C7E-4A03-BC98-C11627ED47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1533" y="73152"/>
            <a:ext cx="884223" cy="232963"/>
            <a:chOff x="7763256" y="73152"/>
            <a:chExt cx="1178966" cy="232963"/>
          </a:xfrm>
        </p:grpSpPr>
        <p:sp>
          <p:nvSpPr>
            <p:cNvPr id="17" name="Rectangle 64">
              <a:extLst>
                <a:ext uri="{FF2B5EF4-FFF2-40B4-BE49-F238E27FC236}">
                  <a16:creationId xmlns:a16="http://schemas.microsoft.com/office/drawing/2014/main" id="{84226CB9-AAE1-46B6-9936-1C5F16126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8D742D28-AF83-4049-B1E5-3B8C63FC7F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92B66613-362C-4881-A297-73A6D9862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C095AE55-BD70-4677-8988-688DFA3A5E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53FC3E90-8A63-4152-92ED-8196DCBEB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09E194FA-170D-410B-980F-656A0C00DC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6C46A6E9-2503-4458-B643-A704F1D4B9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90039F9D-222F-4D8E-B502-543BEEFCFC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1543C8F8-F06A-4F56-A1C8-380B309B95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6E87739D-1D42-42FA-9790-B7DF61CBF1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05029ACE-6799-4197-873B-B5F61B9655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D9A3E88D-C7C3-4426-8069-D642CD117A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2125D27B-B124-4B5D-9CC1-169BF2A990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E087664C-11B9-4631-ABF5-940AE79E7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C6EE431E-21F6-422E-94B7-5CD5980E49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D7A3CEC9-DFB6-43FE-9CC5-DDA19B5A3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C79ADC73-1C5F-4F12-A3A1-C0BCE82A22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C20130EC-78F4-42AA-9E20-2D0F481F55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6353D739-20D4-4D5A-9A57-707C5AD88D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348A8E3F-A128-4F3D-926C-77185809E8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picture containing text&#10;&#10;Description automatically generated">
            <a:extLst>
              <a:ext uri="{FF2B5EF4-FFF2-40B4-BE49-F238E27FC236}">
                <a16:creationId xmlns:a16="http://schemas.microsoft.com/office/drawing/2014/main" id="{1F92206F-7345-B140-A1B1-F28927BBDC65}"/>
              </a:ext>
            </a:extLst>
          </p:cNvPr>
          <p:cNvPicPr>
            <a:picLocks noChangeAspect="1"/>
          </p:cNvPicPr>
          <p:nvPr/>
        </p:nvPicPr>
        <p:blipFill rotWithShape="1">
          <a:blip r:embed="rId2">
            <a:extLst>
              <a:ext uri="{28A0092B-C50C-407E-A947-70E740481C1C}">
                <a14:useLocalDpi xmlns:a14="http://schemas.microsoft.com/office/drawing/2010/main" val="0"/>
              </a:ext>
            </a:extLst>
          </a:blip>
          <a:srcRect r="2852" b="1"/>
          <a:stretch/>
        </p:blipFill>
        <p:spPr>
          <a:xfrm>
            <a:off x="4954982" y="10"/>
            <a:ext cx="4189018" cy="3233973"/>
          </a:xfrm>
          <a:prstGeom prst="rect">
            <a:avLst/>
          </a:prstGeom>
        </p:spPr>
      </p:pic>
      <p:sp>
        <p:nvSpPr>
          <p:cNvPr id="38" name="Rectangle 37">
            <a:extLst>
              <a:ext uri="{FF2B5EF4-FFF2-40B4-BE49-F238E27FC236}">
                <a16:creationId xmlns:a16="http://schemas.microsoft.com/office/drawing/2014/main" id="{D6C80E47-971C-437F-B030-191115B01D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2"/>
            <a:ext cx="455228" cy="36240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74986" y="3540334"/>
            <a:ext cx="7762547" cy="3026004"/>
          </a:xfrm>
        </p:spPr>
        <p:txBody>
          <a:bodyPr anchor="ctr">
            <a:normAutofit/>
          </a:bodyPr>
          <a:lstStyle/>
          <a:p>
            <a:r>
              <a:rPr lang="el-GR" sz="1800" dirty="0"/>
              <a:t> Γύρω από το έργο του </a:t>
            </a:r>
            <a:r>
              <a:rPr lang="el-GR" sz="1800" dirty="0" err="1"/>
              <a:t>Savigny</a:t>
            </a:r>
            <a:r>
              <a:rPr lang="el-GR" sz="1800" dirty="0"/>
              <a:t> δημιουργείται η "</a:t>
            </a:r>
            <a:r>
              <a:rPr lang="el-GR" sz="1800" i="1" dirty="0"/>
              <a:t>Ιστορική Σχολή του Δικαίου",</a:t>
            </a:r>
            <a:r>
              <a:rPr lang="el-GR" sz="1800" dirty="0"/>
              <a:t> η οποία </a:t>
            </a:r>
            <a:r>
              <a:rPr lang="el-GR" sz="1800" b="1" dirty="0"/>
              <a:t>θα επηρεάσει βαθύτατα τη γερμανική νομική επιστήμη.</a:t>
            </a:r>
          </a:p>
          <a:p>
            <a:r>
              <a:rPr lang="el-GR" sz="1800" dirty="0"/>
              <a:t> Η </a:t>
            </a:r>
            <a:r>
              <a:rPr lang="el-GR" sz="1800" u="sng" dirty="0"/>
              <a:t>ανακάλυψη των </a:t>
            </a:r>
            <a:r>
              <a:rPr lang="el-GR" sz="1800" i="1" u="sng" dirty="0"/>
              <a:t>Εισηγήσεων </a:t>
            </a:r>
            <a:r>
              <a:rPr lang="el-GR" sz="1800" u="sng" dirty="0"/>
              <a:t>του </a:t>
            </a:r>
            <a:r>
              <a:rPr lang="el-GR" sz="1800" u="sng" dirty="0" err="1"/>
              <a:t>Γαΐου</a:t>
            </a:r>
            <a:r>
              <a:rPr lang="el-GR" sz="1800" u="sng" dirty="0"/>
              <a:t> </a:t>
            </a:r>
            <a:r>
              <a:rPr lang="el-GR" sz="1800" dirty="0"/>
              <a:t>από τον ιστορικό </a:t>
            </a:r>
            <a:r>
              <a:rPr lang="en-US" sz="1800" dirty="0">
                <a:solidFill>
                  <a:srgbClr val="FF0000"/>
                </a:solidFill>
              </a:rPr>
              <a:t>B</a:t>
            </a:r>
            <a:r>
              <a:rPr lang="el-GR" sz="1800" dirty="0">
                <a:solidFill>
                  <a:srgbClr val="FF0000"/>
                </a:solidFill>
              </a:rPr>
              <a:t>. </a:t>
            </a:r>
            <a:r>
              <a:rPr lang="en-US" sz="1800" dirty="0">
                <a:solidFill>
                  <a:srgbClr val="FF0000"/>
                </a:solidFill>
              </a:rPr>
              <a:t>Niebuhr </a:t>
            </a:r>
            <a:r>
              <a:rPr lang="en-US" sz="1800" dirty="0"/>
              <a:t>(</a:t>
            </a:r>
            <a:r>
              <a:rPr lang="el-GR" sz="1800" dirty="0"/>
              <a:t>στη βιβλιοθήκη του Καθεδρικού Ναού της Βερόνα) την ίδια εποχή συμβάλλει στο έργο της, καθώς προσφέρει νέο πεδίο έρευνας πέραν της </a:t>
            </a:r>
            <a:r>
              <a:rPr lang="el-GR" sz="1800" dirty="0" err="1"/>
              <a:t>ιουστινειάνειας</a:t>
            </a:r>
            <a:r>
              <a:rPr lang="el-GR" sz="1800" dirty="0"/>
              <a:t> κωδικοποίησης.</a:t>
            </a:r>
          </a:p>
          <a:p>
            <a:r>
              <a:rPr lang="el-GR" sz="1800" dirty="0"/>
              <a:t> Για την Ιστορική Σχολή, που </a:t>
            </a:r>
            <a:r>
              <a:rPr lang="el-GR" sz="1800" u="sng" dirty="0"/>
              <a:t>συνεχίζει το έργο των Γάλλων Ουμανιστών, αυτό δηλαδή της αποκάλυψης του “κλασικού” Ρωμαϊκού Δικαίου</a:t>
            </a:r>
            <a:r>
              <a:rPr lang="el-GR" sz="1800" dirty="0"/>
              <a:t>, η ιστορική μελέτη του θετού δικαίου θεωρείται προϋπόθεση για την ορθή κατανόηση της νομικής επιστήμης</a:t>
            </a:r>
          </a:p>
          <a:p>
            <a:endParaRPr lang="en-US" sz="1800" dirty="0"/>
          </a:p>
        </p:txBody>
      </p:sp>
    </p:spTree>
    <p:extLst>
      <p:ext uri="{BB962C8B-B14F-4D97-AF65-F5344CB8AC3E}">
        <p14:creationId xmlns:p14="http://schemas.microsoft.com/office/powerpoint/2010/main" val="17630599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1490" y="365125"/>
            <a:ext cx="3840085" cy="1692794"/>
          </a:xfrm>
        </p:spPr>
        <p:txBody>
          <a:bodyPr>
            <a:normAutofit/>
          </a:bodyPr>
          <a:lstStyle/>
          <a:p>
            <a:r>
              <a:rPr lang="el-GR" dirty="0"/>
              <a:t>Δ</a:t>
            </a:r>
            <a:r>
              <a:rPr lang="en-US" dirty="0" err="1"/>
              <a:t>ύ</a:t>
            </a:r>
            <a:r>
              <a:rPr lang="el-GR" dirty="0"/>
              <a:t>ο τάσεις</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1490" y="2575034"/>
            <a:ext cx="3840085" cy="3462228"/>
          </a:xfrm>
        </p:spPr>
        <p:txBody>
          <a:bodyPr>
            <a:normAutofit/>
          </a:bodyPr>
          <a:lstStyle/>
          <a:p>
            <a:r>
              <a:rPr lang="el-GR" sz="1600"/>
              <a:t>Στους κόλπους της Ιστορικής Σχολής διαμορφώνονται </a:t>
            </a:r>
            <a:r>
              <a:rPr lang="el-GR" sz="1600" b="1"/>
              <a:t>δύο αντίρροπες τάσεις</a:t>
            </a:r>
            <a:r>
              <a:rPr lang="el-GR" sz="1600"/>
              <a:t>: </a:t>
            </a:r>
          </a:p>
          <a:p>
            <a:r>
              <a:rPr lang="el-GR" sz="1600"/>
              <a:t>από τη μια, οι </a:t>
            </a:r>
            <a:r>
              <a:rPr lang="el-GR" sz="1600" u="sng"/>
              <a:t>Ρωμαϊστές</a:t>
            </a:r>
            <a:r>
              <a:rPr lang="el-GR" sz="1600"/>
              <a:t> υποστηρίζουν το Ρωμαϊκό Δίκαιο ως θεμέλιο του Γερμανικού, </a:t>
            </a:r>
          </a:p>
          <a:p>
            <a:r>
              <a:rPr lang="el-GR" sz="1600"/>
              <a:t>και από την άλλη, οι </a:t>
            </a:r>
            <a:r>
              <a:rPr lang="el-GR" sz="1600" u="sng"/>
              <a:t>Γερμανιστές</a:t>
            </a:r>
            <a:r>
              <a:rPr lang="el-GR" sz="1600"/>
              <a:t>, δίνουν έμφαση στην τοπική γερμανική παράδοση. </a:t>
            </a:r>
          </a:p>
        </p:txBody>
      </p:sp>
      <p:pic>
        <p:nvPicPr>
          <p:cNvPr id="5" name="Picture 4" descr="A picture containing text, outdoor, old, white&#10;&#10;Description automatically generated">
            <a:extLst>
              <a:ext uri="{FF2B5EF4-FFF2-40B4-BE49-F238E27FC236}">
                <a16:creationId xmlns:a16="http://schemas.microsoft.com/office/drawing/2014/main" id="{251C2F4A-D247-BF42-B057-99D9C4A087BB}"/>
              </a:ext>
            </a:extLst>
          </p:cNvPr>
          <p:cNvPicPr>
            <a:picLocks noChangeAspect="1"/>
          </p:cNvPicPr>
          <p:nvPr/>
        </p:nvPicPr>
        <p:blipFill rotWithShape="1">
          <a:blip r:embed="rId3">
            <a:extLst>
              <a:ext uri="{28A0092B-C50C-407E-A947-70E740481C1C}">
                <a14:useLocalDpi xmlns:a14="http://schemas.microsoft.com/office/drawing/2010/main" val="0"/>
              </a:ext>
            </a:extLst>
          </a:blip>
          <a:srcRect l="25473" r="31894"/>
          <a:stretch/>
        </p:blipFill>
        <p:spPr>
          <a:xfrm>
            <a:off x="4409136" y="10"/>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3401784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69024-69BD-CA41-B47D-6820AB7F3072}"/>
              </a:ext>
            </a:extLst>
          </p:cNvPr>
          <p:cNvSpPr>
            <a:spLocks noGrp="1"/>
          </p:cNvSpPr>
          <p:nvPr>
            <p:ph type="title"/>
          </p:nvPr>
        </p:nvSpPr>
        <p:spPr>
          <a:xfrm>
            <a:off x="491490" y="365125"/>
            <a:ext cx="3840085" cy="1692794"/>
          </a:xfrm>
        </p:spPr>
        <p:txBody>
          <a:bodyPr>
            <a:normAutofit/>
          </a:bodyPr>
          <a:lstStyle/>
          <a:p>
            <a:pPr>
              <a:lnSpc>
                <a:spcPct val="90000"/>
              </a:lnSpc>
            </a:pPr>
            <a:r>
              <a:rPr lang="el-GR" sz="3700" dirty="0" err="1"/>
              <a:t>Volksgeist</a:t>
            </a:r>
            <a:endParaRPr lang="en-GR" sz="3700" dirty="0"/>
          </a:p>
        </p:txBody>
      </p:sp>
      <p:cxnSp>
        <p:nvCxnSpPr>
          <p:cNvPr id="12"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5C37B59-CBA1-1C47-A32D-3BB1D7A58AAC}"/>
              </a:ext>
            </a:extLst>
          </p:cNvPr>
          <p:cNvSpPr>
            <a:spLocks noGrp="1"/>
          </p:cNvSpPr>
          <p:nvPr>
            <p:ph idx="1"/>
          </p:nvPr>
        </p:nvSpPr>
        <p:spPr>
          <a:xfrm>
            <a:off x="491490" y="2575034"/>
            <a:ext cx="3840085" cy="3462228"/>
          </a:xfrm>
        </p:spPr>
        <p:txBody>
          <a:bodyPr>
            <a:normAutofit fontScale="92500" lnSpcReduction="10000"/>
          </a:bodyPr>
          <a:lstStyle/>
          <a:p>
            <a:r>
              <a:rPr lang="el-GR" sz="1600" dirty="0"/>
              <a:t>Ο </a:t>
            </a:r>
            <a:r>
              <a:rPr lang="fr-FR" sz="1600" dirty="0"/>
              <a:t>Savigny</a:t>
            </a:r>
            <a:r>
              <a:rPr lang="el-GR" sz="1600" dirty="0"/>
              <a:t> αντιτίθεται στην κωδικοποίηση του δικαίου, εκτιμώντας την ως πρόωρη. </a:t>
            </a:r>
          </a:p>
          <a:p>
            <a:r>
              <a:rPr lang="el-GR" sz="1600" dirty="0"/>
              <a:t>Θεωρεί ότι το δίκαιο δεν αποτελεί μόνον το σύνολο των κανόνων δικαίου που θεσπίζει μία δημόσια αρχή, αλλά </a:t>
            </a:r>
            <a:r>
              <a:rPr lang="el-GR" sz="1600" b="1" dirty="0"/>
              <a:t>έκφραση των βαθύτερων πεποιθήσεων ενός λαού (όπως και η γλώσσα, τα ήθη και έθιμά του)</a:t>
            </a:r>
          </a:p>
          <a:p>
            <a:r>
              <a:rPr lang="el-GR" sz="1600" b="1" dirty="0"/>
              <a:t> Μία μορφή λαϊκής </a:t>
            </a:r>
            <a:r>
              <a:rPr lang="el-GR" sz="1600" b="1" dirty="0" err="1"/>
              <a:t>ενσυνείδησης</a:t>
            </a:r>
            <a:r>
              <a:rPr lang="el-GR" sz="1600" b="1" dirty="0"/>
              <a:t> που αποκαλεί </a:t>
            </a:r>
            <a:r>
              <a:rPr lang="el-GR" sz="1600" b="1" i="1" dirty="0" err="1"/>
              <a:t>Volksgeist</a:t>
            </a:r>
            <a:r>
              <a:rPr lang="el-GR" sz="1600" b="1" dirty="0"/>
              <a:t> (πνεύμα του λαού- </a:t>
            </a:r>
            <a:r>
              <a:rPr lang="en-US" sz="1600" b="1" dirty="0"/>
              <a:t>cultural spirit</a:t>
            </a:r>
            <a:r>
              <a:rPr lang="el-GR" sz="1600" b="1" dirty="0"/>
              <a:t>), η ερμηνεία του οποίου αποτελεί καθήκον των νομικών</a:t>
            </a:r>
            <a:r>
              <a:rPr lang="el-GR" sz="1600" dirty="0"/>
              <a:t>.</a:t>
            </a:r>
            <a:endParaRPr lang="en-US" sz="1600" dirty="0"/>
          </a:p>
          <a:p>
            <a:r>
              <a:rPr lang="en-US" sz="1600" dirty="0"/>
              <a:t>A</a:t>
            </a:r>
            <a:r>
              <a:rPr lang="el-GR" sz="1600" dirty="0" err="1"/>
              <a:t>ποτελεί</a:t>
            </a:r>
            <a:r>
              <a:rPr lang="el-GR" sz="1600" dirty="0"/>
              <a:t> αντίδραση της επιρροής του Ναπολέοντα &amp; της Γαλλίας στη Γερμανία. </a:t>
            </a:r>
          </a:p>
          <a:p>
            <a:r>
              <a:rPr lang="el-GR" sz="1600" dirty="0"/>
              <a:t>19</a:t>
            </a:r>
            <a:r>
              <a:rPr lang="el-GR" sz="1600" baseline="30000" dirty="0"/>
              <a:t>ος</a:t>
            </a:r>
            <a:r>
              <a:rPr lang="el-GR" sz="1600" dirty="0"/>
              <a:t> αι.: τοπικοί εθνικισμοί.</a:t>
            </a:r>
          </a:p>
          <a:p>
            <a:endParaRPr lang="en-GR" sz="1600" dirty="0"/>
          </a:p>
        </p:txBody>
      </p:sp>
      <p:pic>
        <p:nvPicPr>
          <p:cNvPr id="5" name="Picture 4">
            <a:extLst>
              <a:ext uri="{FF2B5EF4-FFF2-40B4-BE49-F238E27FC236}">
                <a16:creationId xmlns:a16="http://schemas.microsoft.com/office/drawing/2014/main" id="{58814F86-C540-9441-B5DC-5500DABD4909}"/>
              </a:ext>
            </a:extLst>
          </p:cNvPr>
          <p:cNvPicPr>
            <a:picLocks noChangeAspect="1"/>
          </p:cNvPicPr>
          <p:nvPr/>
        </p:nvPicPr>
        <p:blipFill rotWithShape="1">
          <a:blip r:embed="rId2">
            <a:extLst>
              <a:ext uri="{28A0092B-C50C-407E-A947-70E740481C1C}">
                <a14:useLocalDpi xmlns:a14="http://schemas.microsoft.com/office/drawing/2010/main" val="0"/>
              </a:ext>
            </a:extLst>
          </a:blip>
          <a:srcRect r="-2" b="4041"/>
          <a:stretch/>
        </p:blipFill>
        <p:spPr>
          <a:xfrm>
            <a:off x="4409136" y="10"/>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8877845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A1A6F78-C919-46F0-9B0A-2ED388861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49882614-11C4-4368-9534-6EBAC3488C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110268" y="-2598963"/>
            <a:ext cx="7223503" cy="12071427"/>
          </a:xfrm>
          <a:prstGeom prst="rect">
            <a:avLst/>
          </a:prstGeom>
        </p:spPr>
      </p:pic>
      <p:sp>
        <p:nvSpPr>
          <p:cNvPr id="2" name="Title 1"/>
          <p:cNvSpPr>
            <a:spLocks noGrp="1"/>
          </p:cNvSpPr>
          <p:nvPr>
            <p:ph type="title"/>
          </p:nvPr>
        </p:nvSpPr>
        <p:spPr>
          <a:xfrm>
            <a:off x="288036" y="3789400"/>
            <a:ext cx="4355681" cy="2264392"/>
          </a:xfrm>
        </p:spPr>
        <p:txBody>
          <a:bodyPr anchor="ctr">
            <a:normAutofit/>
          </a:bodyPr>
          <a:lstStyle/>
          <a:p>
            <a:pPr algn="l">
              <a:lnSpc>
                <a:spcPct val="90000"/>
              </a:lnSpc>
            </a:pPr>
            <a:r>
              <a:rPr lang="el-GR" sz="3700" b="1"/>
              <a:t>Ο</a:t>
            </a:r>
            <a:r>
              <a:rPr lang="el-GR" sz="3700"/>
              <a:t>ι </a:t>
            </a:r>
            <a:r>
              <a:rPr lang="el-GR" sz="3700" b="1"/>
              <a:t>Πανδεκτιστές &amp; </a:t>
            </a:r>
            <a:r>
              <a:rPr lang="el-GR" sz="3700"/>
              <a:t>το Δίκαιο των Πανδεκτών” (</a:t>
            </a:r>
            <a:r>
              <a:rPr lang="el-GR" sz="3700" i="1"/>
              <a:t>Pandectenrecht</a:t>
            </a:r>
            <a:r>
              <a:rPr lang="el-GR" sz="3700"/>
              <a:t>) </a:t>
            </a:r>
            <a:endParaRPr lang="en-US" sz="3700"/>
          </a:p>
        </p:txBody>
      </p:sp>
      <p:pic>
        <p:nvPicPr>
          <p:cNvPr id="7" name="Picture 6" descr="A picture containing building, sky, outdoor, government building&#10;&#10;Description automatically generated">
            <a:extLst>
              <a:ext uri="{FF2B5EF4-FFF2-40B4-BE49-F238E27FC236}">
                <a16:creationId xmlns:a16="http://schemas.microsoft.com/office/drawing/2014/main" id="{BE368617-4149-A540-9345-F9FCF6B02149}"/>
              </a:ext>
            </a:extLst>
          </p:cNvPr>
          <p:cNvPicPr>
            <a:picLocks noChangeAspect="1"/>
          </p:cNvPicPr>
          <p:nvPr/>
        </p:nvPicPr>
        <p:blipFill rotWithShape="1">
          <a:blip r:embed="rId4">
            <a:extLst>
              <a:ext uri="{28A0092B-C50C-407E-A947-70E740481C1C}">
                <a14:useLocalDpi xmlns:a14="http://schemas.microsoft.com/office/drawing/2010/main" val="0"/>
              </a:ext>
            </a:extLst>
          </a:blip>
          <a:srcRect r="13126" b="1"/>
          <a:stretch/>
        </p:blipFill>
        <p:spPr>
          <a:xfrm>
            <a:off x="20" y="-2"/>
            <a:ext cx="9143980" cy="3657600"/>
          </a:xfrm>
          <a:prstGeom prst="rect">
            <a:avLst/>
          </a:prstGeom>
        </p:spPr>
      </p:pic>
      <p:sp>
        <p:nvSpPr>
          <p:cNvPr id="16" name="Rectangle 15">
            <a:extLst>
              <a:ext uri="{FF2B5EF4-FFF2-40B4-BE49-F238E27FC236}">
                <a16:creationId xmlns:a16="http://schemas.microsoft.com/office/drawing/2014/main" id="{93C59B8F-AEFF-4D3A-BA0E-3C43111987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85797"/>
            <a:ext cx="89154"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72318" y="3789399"/>
            <a:ext cx="4063656" cy="2382802"/>
          </a:xfrm>
        </p:spPr>
        <p:txBody>
          <a:bodyPr anchor="ctr">
            <a:normAutofit/>
          </a:bodyPr>
          <a:lstStyle/>
          <a:p>
            <a:pPr>
              <a:lnSpc>
                <a:spcPct val="90000"/>
              </a:lnSpc>
            </a:pPr>
            <a:r>
              <a:rPr lang="el-GR" sz="1200" dirty="0"/>
              <a:t>Το ρεύμα της γερμανικής Ιστορικής Σχολής που εστίαζε στην μελέτη του Ρωμαϊκού Δικαίου (περιλαμβανομένου του </a:t>
            </a:r>
            <a:r>
              <a:rPr lang="en-US" sz="1200" dirty="0"/>
              <a:t>Savigny</a:t>
            </a:r>
            <a:r>
              <a:rPr lang="el-GR" sz="1200" dirty="0"/>
              <a:t>) επιδόθηκε στη συστηματική μελέτη του </a:t>
            </a:r>
            <a:r>
              <a:rPr lang="fr-FR" sz="1200" i="1" dirty="0"/>
              <a:t>Corpus </a:t>
            </a:r>
            <a:r>
              <a:rPr lang="fr-FR" sz="1200" i="1" dirty="0" err="1"/>
              <a:t>Iuris</a:t>
            </a:r>
            <a:r>
              <a:rPr lang="fr-FR" sz="1200" i="1" dirty="0"/>
              <a:t> Civilis</a:t>
            </a:r>
            <a:r>
              <a:rPr lang="el-GR" sz="1200" dirty="0"/>
              <a:t> και ιδίως του Πανδέκτη, προκειμένου να ανακαλυφθεί το εγγενές σε αυτόν "σύστημα" δικαίου που μπορεί να προσαρμοστεί στην σύγχρονη κοινωνία. </a:t>
            </a:r>
          </a:p>
          <a:p>
            <a:pPr>
              <a:lnSpc>
                <a:spcPct val="90000"/>
              </a:lnSpc>
            </a:pPr>
            <a:r>
              <a:rPr lang="el-GR" sz="1200" dirty="0"/>
              <a:t>Οι </a:t>
            </a:r>
            <a:r>
              <a:rPr lang="el-GR" sz="1200" dirty="0" err="1"/>
              <a:t>Πανδεκτιστές</a:t>
            </a:r>
            <a:r>
              <a:rPr lang="el-GR" sz="1200" dirty="0"/>
              <a:t> αναπτύσσουν το “</a:t>
            </a:r>
            <a:r>
              <a:rPr lang="el-GR" sz="1200" dirty="0">
                <a:solidFill>
                  <a:srgbClr val="FF0000"/>
                </a:solidFill>
              </a:rPr>
              <a:t>Δίκαιο των Πανδεκτών” (</a:t>
            </a:r>
            <a:r>
              <a:rPr lang="el-GR" sz="1200" i="1" dirty="0" err="1">
                <a:solidFill>
                  <a:srgbClr val="FF0000"/>
                </a:solidFill>
              </a:rPr>
              <a:t>Pandectenrecht</a:t>
            </a:r>
            <a:r>
              <a:rPr lang="el-GR" sz="1200" dirty="0">
                <a:solidFill>
                  <a:srgbClr val="FF0000"/>
                </a:solidFill>
              </a:rPr>
              <a:t>),</a:t>
            </a:r>
            <a:r>
              <a:rPr lang="el-GR" sz="1200" dirty="0"/>
              <a:t> ένα </a:t>
            </a:r>
            <a:r>
              <a:rPr lang="el-GR" sz="1200" b="1" dirty="0"/>
              <a:t>εξαιρετικά συστηματικό, αναλυτικό και σύνθετο σώμα δικαίου, που θα αποτελέσει το γερμανικό αστικό δίκαιο του 19</a:t>
            </a:r>
            <a:r>
              <a:rPr lang="el-GR" sz="1200" b="1" baseline="30000" dirty="0"/>
              <a:t>ου</a:t>
            </a:r>
            <a:r>
              <a:rPr lang="el-GR" sz="1200" b="1" dirty="0"/>
              <a:t> αιώνα και θα προετοιμάσει το έδαφος για την σύνταξη του Γερμανικού Αστικού Κώδικα</a:t>
            </a:r>
            <a:r>
              <a:rPr lang="el-GR" sz="1200" dirty="0"/>
              <a:t>. </a:t>
            </a:r>
          </a:p>
        </p:txBody>
      </p:sp>
      <p:sp>
        <p:nvSpPr>
          <p:cNvPr id="18" name="Rectangle 17">
            <a:extLst>
              <a:ext uri="{FF2B5EF4-FFF2-40B4-BE49-F238E27FC236}">
                <a16:creationId xmlns:a16="http://schemas.microsoft.com/office/drawing/2014/main" id="{E042CD37-C859-44CD-853E-5A3427DDB9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54846" y="6172201"/>
            <a:ext cx="89154"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6216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F9954-C222-C548-BB4A-9BA717DA8CFF}"/>
              </a:ext>
            </a:extLst>
          </p:cNvPr>
          <p:cNvSpPr>
            <a:spLocks noGrp="1"/>
          </p:cNvSpPr>
          <p:nvPr>
            <p:ph type="title"/>
          </p:nvPr>
        </p:nvSpPr>
        <p:spPr>
          <a:xfrm>
            <a:off x="457200" y="4385066"/>
            <a:ext cx="8192729" cy="1317643"/>
          </a:xfrm>
        </p:spPr>
        <p:txBody>
          <a:bodyPr vert="horz" lIns="91440" tIns="45720" rIns="91440" bIns="45720" rtlCol="0" anchor="b">
            <a:normAutofit/>
          </a:bodyPr>
          <a:lstStyle/>
          <a:p>
            <a:pPr algn="l" defTabSz="914400">
              <a:lnSpc>
                <a:spcPct val="90000"/>
              </a:lnSpc>
            </a:pPr>
            <a:r>
              <a:rPr lang="en-US" sz="6000" dirty="0"/>
              <a:t>Insignia </a:t>
            </a:r>
            <a:r>
              <a:rPr lang="en-US" sz="6000" dirty="0" err="1"/>
              <a:t>Imperii</a:t>
            </a:r>
            <a:r>
              <a:rPr lang="en-US" sz="6000" dirty="0"/>
              <a:t> -</a:t>
            </a:r>
            <a:r>
              <a:rPr lang="en-US" sz="6000" kern="1200" dirty="0">
                <a:solidFill>
                  <a:schemeClr val="tx1"/>
                </a:solidFill>
                <a:latin typeface="+mj-lt"/>
                <a:ea typeface="+mj-ea"/>
                <a:cs typeface="+mj-cs"/>
              </a:rPr>
              <a:t>Regalia</a:t>
            </a:r>
          </a:p>
        </p:txBody>
      </p:sp>
      <p:pic>
        <p:nvPicPr>
          <p:cNvPr id="7" name="Picture 6">
            <a:extLst>
              <a:ext uri="{FF2B5EF4-FFF2-40B4-BE49-F238E27FC236}">
                <a16:creationId xmlns:a16="http://schemas.microsoft.com/office/drawing/2014/main" id="{E8148B16-3151-9F45-8068-CCC49F0A7A24}"/>
              </a:ext>
            </a:extLst>
          </p:cNvPr>
          <p:cNvPicPr>
            <a:picLocks noChangeAspect="1"/>
          </p:cNvPicPr>
          <p:nvPr/>
        </p:nvPicPr>
        <p:blipFill rotWithShape="1">
          <a:blip r:embed="rId2">
            <a:extLst>
              <a:ext uri="{28A0092B-C50C-407E-A947-70E740481C1C}">
                <a14:useLocalDpi xmlns:a14="http://schemas.microsoft.com/office/drawing/2010/main" val="0"/>
              </a:ext>
            </a:extLst>
          </a:blip>
          <a:srcRect l="17298" r="-1" b="-1"/>
          <a:stretch/>
        </p:blipFill>
        <p:spPr>
          <a:xfrm>
            <a:off x="20" y="10"/>
            <a:ext cx="4571975" cy="4252522"/>
          </a:xfrm>
          <a:prstGeom prst="rect">
            <a:avLst/>
          </a:prstGeom>
        </p:spPr>
      </p:pic>
      <p:pic>
        <p:nvPicPr>
          <p:cNvPr id="5" name="Content Placeholder 4">
            <a:extLst>
              <a:ext uri="{FF2B5EF4-FFF2-40B4-BE49-F238E27FC236}">
                <a16:creationId xmlns:a16="http://schemas.microsoft.com/office/drawing/2014/main" id="{03F2785B-C950-F046-9430-ED065A3CABF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9031" r="24533" b="-2"/>
          <a:stretch/>
        </p:blipFill>
        <p:spPr>
          <a:xfrm>
            <a:off x="4571999" y="-681"/>
            <a:ext cx="4572001" cy="4253215"/>
          </a:xfrm>
          <a:prstGeom prst="rect">
            <a:avLst/>
          </a:prstGeom>
        </p:spPr>
      </p:pic>
      <p:cxnSp>
        <p:nvCxnSpPr>
          <p:cNvPr id="12" name="Straight Connector 11">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4242136"/>
            <a:ext cx="9144001"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486952E-6044-F54C-8537-ACDB39E4126E}"/>
              </a:ext>
            </a:extLst>
          </p:cNvPr>
          <p:cNvSpPr txBox="1"/>
          <p:nvPr/>
        </p:nvSpPr>
        <p:spPr>
          <a:xfrm>
            <a:off x="244929" y="3428999"/>
            <a:ext cx="4049485" cy="646331"/>
          </a:xfrm>
          <a:prstGeom prst="rect">
            <a:avLst/>
          </a:prstGeom>
          <a:noFill/>
        </p:spPr>
        <p:txBody>
          <a:bodyPr wrap="square" rtlCol="0">
            <a:spAutoFit/>
          </a:bodyPr>
          <a:lstStyle/>
          <a:p>
            <a:r>
              <a:rPr lang="el-GR" dirty="0" err="1"/>
              <a:t>Σκ</a:t>
            </a:r>
            <a:r>
              <a:rPr lang="en-GR" dirty="0"/>
              <a:t>ή</a:t>
            </a:r>
            <a:r>
              <a:rPr lang="el-GR" dirty="0" err="1"/>
              <a:t>πτρο</a:t>
            </a:r>
            <a:r>
              <a:rPr lang="el-GR" dirty="0"/>
              <a:t> Μαξεντίου  306-312 μ.Χ.(επί Μ. Κωνσταντίνου), Ρώμη</a:t>
            </a:r>
            <a:endParaRPr lang="en-GR" dirty="0"/>
          </a:p>
        </p:txBody>
      </p:sp>
    </p:spTree>
    <p:extLst>
      <p:ext uri="{BB962C8B-B14F-4D97-AF65-F5344CB8AC3E}">
        <p14:creationId xmlns:p14="http://schemas.microsoft.com/office/powerpoint/2010/main" val="1894278332"/>
      </p:ext>
    </p:extLst>
  </p:cSld>
  <p:clrMapOvr>
    <a:overrideClrMapping bg1="dk1" tx1="lt1" bg2="dk2" tx2="lt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pPr>
              <a:lnSpc>
                <a:spcPct val="90000"/>
              </a:lnSpc>
            </a:pPr>
            <a:r>
              <a:rPr lang="el-GR" sz="3700" b="1"/>
              <a:t>Η κριτική στην Ιστορική Σχολή - </a:t>
            </a:r>
            <a:r>
              <a:rPr lang="en-US" sz="3700" b="1" err="1"/>
              <a:t>Jhering</a:t>
            </a:r>
            <a:r>
              <a:rPr lang="en-US" sz="3700">
                <a:effectLst/>
              </a:rPr>
              <a:t> </a:t>
            </a:r>
            <a:endParaRPr lang="en-US" sz="3700"/>
          </a:p>
        </p:txBody>
      </p:sp>
      <p:sp>
        <p:nvSpPr>
          <p:cNvPr id="3" name="Content Placeholder 2"/>
          <p:cNvSpPr>
            <a:spLocks noGrp="1"/>
          </p:cNvSpPr>
          <p:nvPr>
            <p:ph idx="1"/>
          </p:nvPr>
        </p:nvSpPr>
        <p:spPr>
          <a:xfrm>
            <a:off x="3724073" y="2438400"/>
            <a:ext cx="4939867" cy="3785419"/>
          </a:xfrm>
        </p:spPr>
        <p:txBody>
          <a:bodyPr>
            <a:normAutofit/>
          </a:bodyPr>
          <a:lstStyle/>
          <a:p>
            <a:pPr>
              <a:lnSpc>
                <a:spcPct val="90000"/>
              </a:lnSpc>
            </a:pPr>
            <a:r>
              <a:rPr lang="el-GR" sz="1600"/>
              <a:t>Οι Πανδεκτιστές που πιστεύουν στην ανωτερότητα και αιώνια ισχύ του Ρωμαϊκού Δικαίου, </a:t>
            </a:r>
            <a:r>
              <a:rPr lang="el-GR" sz="1600" b="1"/>
              <a:t>αναπτύσσουν εν τέλει μία ανιστορική και δογματική αντίληψη περί του δικαίου ως "νομικό σύστημα" (</a:t>
            </a:r>
            <a:r>
              <a:rPr lang="en-US" sz="1600" b="1" i="1"/>
              <a:t>sistema iuris</a:t>
            </a:r>
            <a:r>
              <a:rPr lang="el-GR" sz="1600" b="1"/>
              <a:t>), όπου το δίκαιο αποτελεί ένα είδος λογικής </a:t>
            </a:r>
            <a:r>
              <a:rPr lang="el-GR" sz="1600" u="sng"/>
              <a:t>ανεξάρτητα από τις επικρατούσες κοινωνικές, οικονομικές και πολιτικές συνθήκες. </a:t>
            </a:r>
          </a:p>
          <a:p>
            <a:pPr>
              <a:lnSpc>
                <a:spcPct val="90000"/>
              </a:lnSpc>
            </a:pPr>
            <a:r>
              <a:rPr lang="el-GR" sz="1600"/>
              <a:t>Κριτική τους ασκεί ο </a:t>
            </a:r>
            <a:r>
              <a:rPr lang="el-GR" sz="1600" b="1"/>
              <a:t>Rudolf von Jhering</a:t>
            </a:r>
            <a:r>
              <a:rPr lang="el-GR" sz="1600"/>
              <a:t>:  "</a:t>
            </a:r>
            <a:r>
              <a:rPr lang="el-GR" sz="1600" b="1" i="1"/>
              <a:t>η Ρωμανιστική θεωρία πρέπει να εγκαταλείψει την παραίσθηση ότι είναι ένα σύστημα νομικών μαθηματικών</a:t>
            </a:r>
            <a:r>
              <a:rPr lang="el-GR" sz="1600"/>
              <a:t>". </a:t>
            </a:r>
          </a:p>
          <a:p>
            <a:pPr>
              <a:lnSpc>
                <a:spcPct val="90000"/>
              </a:lnSpc>
            </a:pPr>
            <a:r>
              <a:rPr lang="el-GR" sz="1600"/>
              <a:t>Στο έργο του το “</a:t>
            </a:r>
            <a:r>
              <a:rPr lang="el-GR" sz="1600" i="1"/>
              <a:t>Πνεύμα του Ρωμαϊκού Δικαίου</a:t>
            </a:r>
            <a:r>
              <a:rPr lang="el-GR" sz="1600"/>
              <a:t>” (</a:t>
            </a:r>
            <a:r>
              <a:rPr lang="el-GR" sz="1600" i="1"/>
              <a:t>Geist des römischen Rechts</a:t>
            </a:r>
            <a:r>
              <a:rPr lang="el-GR" sz="1600"/>
              <a:t>) ανέπτυξε τη </a:t>
            </a:r>
            <a:r>
              <a:rPr lang="el-GR" sz="1600" u="sng"/>
              <a:t>σχέση του δικαίου με την κοινωνική αλλαγή,</a:t>
            </a:r>
            <a:r>
              <a:rPr lang="el-GR" sz="1600"/>
              <a:t> θέτοντας τον σπόρο για την δημιουργία του κλάδου της </a:t>
            </a:r>
            <a:r>
              <a:rPr lang="el-GR" sz="1600" b="1" u="sng"/>
              <a:t>κοινωνιολογίας του δικαίου</a:t>
            </a:r>
            <a:endParaRPr lang="en-US" sz="1600" b="1" u="sng"/>
          </a:p>
        </p:txBody>
      </p:sp>
      <p:pic>
        <p:nvPicPr>
          <p:cNvPr id="10242" name="Picture 2" descr="C:\Users\ATHINA\Desktop\RudolfvonIhering2.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22881" r="4176"/>
          <a:stretch/>
        </p:blipFill>
        <p:spPr bwMode="auto">
          <a:xfrm>
            <a:off x="20" y="10"/>
            <a:ext cx="3476673"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51010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r>
              <a:rPr lang="el-GR" b="1" dirty="0" err="1"/>
              <a:t>Theodor</a:t>
            </a:r>
            <a:r>
              <a:rPr lang="el-GR" b="1" dirty="0"/>
              <a:t> Μ</a:t>
            </a:r>
            <a:r>
              <a:rPr lang="fr-FR" b="1" dirty="0" err="1"/>
              <a:t>ommsen</a:t>
            </a:r>
            <a:r>
              <a:rPr lang="fr-FR" dirty="0"/>
              <a:t> </a:t>
            </a:r>
            <a:endParaRPr lang="en-US" dirty="0"/>
          </a:p>
        </p:txBody>
      </p:sp>
      <p:sp>
        <p:nvSpPr>
          <p:cNvPr id="3" name="Content Placeholder 2"/>
          <p:cNvSpPr>
            <a:spLocks noGrp="1"/>
          </p:cNvSpPr>
          <p:nvPr>
            <p:ph idx="1"/>
          </p:nvPr>
        </p:nvSpPr>
        <p:spPr>
          <a:xfrm>
            <a:off x="3724073" y="2438400"/>
            <a:ext cx="4939867" cy="3785419"/>
          </a:xfrm>
        </p:spPr>
        <p:txBody>
          <a:bodyPr>
            <a:normAutofit/>
          </a:bodyPr>
          <a:lstStyle/>
          <a:p>
            <a:r>
              <a:rPr lang="el-GR" sz="1700"/>
              <a:t>Η ιστορική έρευνα του Ρωμαϊκού Δικαίου το 19</a:t>
            </a:r>
            <a:r>
              <a:rPr lang="el-GR" sz="1700" baseline="30000"/>
              <a:t>ο</a:t>
            </a:r>
            <a:r>
              <a:rPr lang="el-GR" sz="1700"/>
              <a:t> αιώνα στη Γερμανία θα απογειωθεί από τον ιστορικό Theodor Mommsen</a:t>
            </a:r>
          </a:p>
          <a:p>
            <a:r>
              <a:rPr lang="el-GR" sz="1700"/>
              <a:t>Συντάσσει σειρά από θεμελιώδη ιστορικά έργα: </a:t>
            </a:r>
          </a:p>
          <a:p>
            <a:pPr lvl="1"/>
            <a:r>
              <a:rPr lang="el-GR" sz="1700"/>
              <a:t>ιστορία του Ρωμαϊκού Δημοσίου Δικαίου (</a:t>
            </a:r>
            <a:r>
              <a:rPr lang="el-GR" sz="1700" i="1"/>
              <a:t>Römisches Staatsrecht</a:t>
            </a:r>
            <a:r>
              <a:rPr lang="el-GR" sz="1700"/>
              <a:t>) και </a:t>
            </a:r>
          </a:p>
          <a:p>
            <a:pPr lvl="1"/>
            <a:r>
              <a:rPr lang="el-GR" sz="1700"/>
              <a:t>Ρωμαϊκού Ποινικού Δικαίου (</a:t>
            </a:r>
            <a:r>
              <a:rPr lang="el-GR" sz="1700" i="1"/>
              <a:t>Römisches Strafrecht</a:t>
            </a:r>
            <a:r>
              <a:rPr lang="el-GR" sz="1700"/>
              <a:t>). </a:t>
            </a:r>
          </a:p>
          <a:p>
            <a:endParaRPr lang="en-US" sz="1700"/>
          </a:p>
        </p:txBody>
      </p:sp>
      <p:pic>
        <p:nvPicPr>
          <p:cNvPr id="11266" name="Picture 2" descr="C:\Users\ATHINA\Desktop\κατάλογος.jpg"/>
          <p:cNvPicPr>
            <a:picLocks noChangeAspect="1" noChangeArrowheads="1"/>
          </p:cNvPicPr>
          <p:nvPr/>
        </p:nvPicPr>
        <p:blipFill rotWithShape="1">
          <a:blip r:embed="rId2">
            <a:extLst>
              <a:ext uri="{28A0092B-C50C-407E-A947-70E740481C1C}">
                <a14:useLocalDpi xmlns:a14="http://schemas.microsoft.com/office/drawing/2010/main" val="0"/>
              </a:ext>
            </a:extLst>
          </a:blip>
          <a:srcRect l="6149" r="22814" b="-1"/>
          <a:stretch/>
        </p:blipFill>
        <p:spPr bwMode="auto">
          <a:xfrm>
            <a:off x="20" y="10"/>
            <a:ext cx="3476673"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60263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a:extLst>
              <a:ext uri="{FF2B5EF4-FFF2-40B4-BE49-F238E27FC236}">
                <a16:creationId xmlns:a16="http://schemas.microsoft.com/office/drawing/2014/main" id="{79E989F6-43B1-DA4F-8992-E51CBD373794}"/>
              </a:ext>
            </a:extLst>
          </p:cNvPr>
          <p:cNvPicPr>
            <a:picLocks noChangeAspect="1"/>
          </p:cNvPicPr>
          <p:nvPr/>
        </p:nvPicPr>
        <p:blipFill rotWithShape="1">
          <a:blip r:embed="rId2">
            <a:extLst>
              <a:ext uri="{28A0092B-C50C-407E-A947-70E740481C1C}">
                <a14:useLocalDpi xmlns:a14="http://schemas.microsoft.com/office/drawing/2010/main" val="0"/>
              </a:ext>
            </a:extLst>
          </a:blip>
          <a:srcRect t="1132" r="-1" b="10496"/>
          <a:stretch/>
        </p:blipFill>
        <p:spPr>
          <a:xfrm>
            <a:off x="240030" y="320040"/>
            <a:ext cx="8661654" cy="4303462"/>
          </a:xfrm>
          <a:prstGeom prst="rect">
            <a:avLst/>
          </a:prstGeom>
        </p:spPr>
      </p:pic>
      <p:sp>
        <p:nvSpPr>
          <p:cNvPr id="12" name="Rectangle 11">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30936" y="5009083"/>
            <a:ext cx="2167128" cy="1345997"/>
          </a:xfrm>
        </p:spPr>
        <p:txBody>
          <a:bodyPr anchor="ctr">
            <a:normAutofit/>
          </a:bodyPr>
          <a:lstStyle/>
          <a:p>
            <a:r>
              <a:rPr lang="el-GR" sz="2300">
                <a:solidFill>
                  <a:schemeClr val="bg1"/>
                </a:solidFill>
              </a:rPr>
              <a:t>O Γερμανικός Αστικός Κώδικας (BGB)</a:t>
            </a:r>
            <a:r>
              <a:rPr lang="en-US" sz="2300">
                <a:solidFill>
                  <a:schemeClr val="bg1"/>
                </a:solidFill>
                <a:effectLst/>
              </a:rPr>
              <a:t> </a:t>
            </a:r>
            <a:endParaRPr lang="en-US" sz="2300">
              <a:solidFill>
                <a:schemeClr val="bg1"/>
              </a:solidFill>
            </a:endParaRPr>
          </a:p>
        </p:txBody>
      </p:sp>
      <p:cxnSp>
        <p:nvCxnSpPr>
          <p:cNvPr id="14" name="Straight Connector 13">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284982" y="5009083"/>
            <a:ext cx="5232654" cy="1345997"/>
          </a:xfrm>
        </p:spPr>
        <p:txBody>
          <a:bodyPr anchor="ctr">
            <a:normAutofit/>
          </a:bodyPr>
          <a:lstStyle/>
          <a:p>
            <a:pPr>
              <a:lnSpc>
                <a:spcPct val="90000"/>
              </a:lnSpc>
            </a:pPr>
            <a:r>
              <a:rPr lang="el-GR" sz="900" dirty="0">
                <a:solidFill>
                  <a:schemeClr val="bg1"/>
                </a:solidFill>
              </a:rPr>
              <a:t>Εν τέλει, η κωδικοποίηση του δικαίου στη Γερμανία θα γίνει μετά την ενοποίησή της από τον </a:t>
            </a:r>
            <a:r>
              <a:rPr lang="el-GR" sz="900" dirty="0" err="1">
                <a:solidFill>
                  <a:schemeClr val="bg1"/>
                </a:solidFill>
              </a:rPr>
              <a:t>Βίσμαρκ</a:t>
            </a:r>
            <a:r>
              <a:rPr lang="el-GR" sz="900" dirty="0">
                <a:solidFill>
                  <a:schemeClr val="bg1"/>
                </a:solidFill>
              </a:rPr>
              <a:t> (1871, κατά το Δεύτερο Ράιχ που διαδέχεται την Αγία Ρωμαϊκή Αυτοκρατορία). Η διαδικασία θα διαρκέσει ένα τέταρτο του αιώνα. </a:t>
            </a:r>
            <a:endParaRPr lang="en-US" sz="900" dirty="0">
              <a:solidFill>
                <a:schemeClr val="bg1"/>
              </a:solidFill>
            </a:endParaRPr>
          </a:p>
          <a:p>
            <a:pPr>
              <a:lnSpc>
                <a:spcPct val="90000"/>
              </a:lnSpc>
            </a:pPr>
            <a:r>
              <a:rPr lang="el-GR" sz="900" dirty="0">
                <a:solidFill>
                  <a:schemeClr val="bg1"/>
                </a:solidFill>
              </a:rPr>
              <a:t>Ο Γερμανικός Αστικός Κώδικας (</a:t>
            </a:r>
            <a:r>
              <a:rPr lang="el-GR" sz="900" i="1" dirty="0" err="1">
                <a:solidFill>
                  <a:schemeClr val="bg1"/>
                </a:solidFill>
              </a:rPr>
              <a:t>Bürgerliches</a:t>
            </a:r>
            <a:r>
              <a:rPr lang="el-GR" sz="900" i="1" dirty="0">
                <a:solidFill>
                  <a:schemeClr val="bg1"/>
                </a:solidFill>
              </a:rPr>
              <a:t> </a:t>
            </a:r>
            <a:r>
              <a:rPr lang="el-GR" sz="900" i="1" dirty="0" err="1">
                <a:solidFill>
                  <a:schemeClr val="bg1"/>
                </a:solidFill>
              </a:rPr>
              <a:t>Gesetzbuch</a:t>
            </a:r>
            <a:r>
              <a:rPr lang="el-GR" sz="900" dirty="0">
                <a:solidFill>
                  <a:schemeClr val="bg1"/>
                </a:solidFill>
              </a:rPr>
              <a:t> = BGB) θα τεθεί σε εφαρμογή το 1900. </a:t>
            </a:r>
            <a:endParaRPr lang="en-US" sz="900" dirty="0">
              <a:solidFill>
                <a:schemeClr val="bg1"/>
              </a:solidFill>
            </a:endParaRPr>
          </a:p>
          <a:p>
            <a:pPr>
              <a:lnSpc>
                <a:spcPct val="90000"/>
              </a:lnSpc>
            </a:pPr>
            <a:r>
              <a:rPr lang="el-GR" sz="900" dirty="0">
                <a:solidFill>
                  <a:schemeClr val="bg1"/>
                </a:solidFill>
              </a:rPr>
              <a:t>Και ο </a:t>
            </a:r>
            <a:r>
              <a:rPr lang="en-US" sz="900" dirty="0">
                <a:solidFill>
                  <a:schemeClr val="bg1"/>
                </a:solidFill>
              </a:rPr>
              <a:t>BGB</a:t>
            </a:r>
            <a:r>
              <a:rPr lang="el-GR" sz="900" dirty="0">
                <a:solidFill>
                  <a:schemeClr val="bg1"/>
                </a:solidFill>
              </a:rPr>
              <a:t>, που έχει τις ρίζες του στο αμάλγαμα Ρωμαϊκού Δικαίου και γερμανικών νομικών πρακτικών, έχει υιοθετήσει ρυθμίσεις του Ρωμαϊκού Δικαίου και ορολογίας, ιδίως στο ενοχικό δίκαιο. </a:t>
            </a:r>
            <a:endParaRPr lang="en-US" sz="900" dirty="0">
              <a:solidFill>
                <a:schemeClr val="bg1"/>
              </a:solidFill>
            </a:endParaRPr>
          </a:p>
          <a:p>
            <a:pPr>
              <a:lnSpc>
                <a:spcPct val="90000"/>
              </a:lnSpc>
            </a:pPr>
            <a:r>
              <a:rPr lang="el-GR" sz="900" dirty="0">
                <a:solidFill>
                  <a:schemeClr val="bg1"/>
                </a:solidFill>
              </a:rPr>
              <a:t>H επιρροή του έργου των </a:t>
            </a:r>
            <a:r>
              <a:rPr lang="el-GR" sz="900" dirty="0" err="1">
                <a:solidFill>
                  <a:schemeClr val="bg1"/>
                </a:solidFill>
              </a:rPr>
              <a:t>Πανδεκτιστών</a:t>
            </a:r>
            <a:r>
              <a:rPr lang="el-GR" sz="900" dirty="0">
                <a:solidFill>
                  <a:schemeClr val="bg1"/>
                </a:solidFill>
              </a:rPr>
              <a:t> του 19</a:t>
            </a:r>
            <a:r>
              <a:rPr lang="el-GR" sz="900" baseline="30000" dirty="0">
                <a:solidFill>
                  <a:schemeClr val="bg1"/>
                </a:solidFill>
              </a:rPr>
              <a:t>ου</a:t>
            </a:r>
            <a:r>
              <a:rPr lang="el-GR" sz="900" dirty="0">
                <a:solidFill>
                  <a:schemeClr val="bg1"/>
                </a:solidFill>
              </a:rPr>
              <a:t> αιώνα σε αυτόν είναι τεράστια: ιστορικό και θεωρητικό του υπόβαθρο υπήρξε ο Ιουστινιάνειος Πανδέκτης. </a:t>
            </a:r>
            <a:endParaRPr lang="en-US" sz="900" dirty="0">
              <a:solidFill>
                <a:schemeClr val="bg1"/>
              </a:solidFill>
            </a:endParaRPr>
          </a:p>
        </p:txBody>
      </p:sp>
    </p:spTree>
    <p:extLst>
      <p:ext uri="{BB962C8B-B14F-4D97-AF65-F5344CB8AC3E}">
        <p14:creationId xmlns:p14="http://schemas.microsoft.com/office/powerpoint/2010/main" val="3909966752"/>
      </p:ext>
    </p:extLst>
  </p:cSld>
  <p:clrMapOvr>
    <a:overrideClrMapping bg1="dk1" tx1="lt1" bg2="dk2" tx2="lt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pPr>
              <a:lnSpc>
                <a:spcPct val="90000"/>
              </a:lnSpc>
            </a:pPr>
            <a:r>
              <a:rPr lang="el-GR" sz="4100"/>
              <a:t>Γερμανικός Αστικός Κώδικας</a:t>
            </a:r>
            <a:endParaRPr lang="en-US" sz="4100"/>
          </a:p>
        </p:txBody>
      </p:sp>
      <p:sp>
        <p:nvSpPr>
          <p:cNvPr id="3" name="Content Placeholder 2"/>
          <p:cNvSpPr>
            <a:spLocks noGrp="1"/>
          </p:cNvSpPr>
          <p:nvPr>
            <p:ph idx="1"/>
          </p:nvPr>
        </p:nvSpPr>
        <p:spPr>
          <a:xfrm>
            <a:off x="3724073" y="2438400"/>
            <a:ext cx="4939867" cy="3785419"/>
          </a:xfrm>
        </p:spPr>
        <p:txBody>
          <a:bodyPr>
            <a:normAutofit/>
          </a:bodyPr>
          <a:lstStyle/>
          <a:p>
            <a:pPr>
              <a:lnSpc>
                <a:spcPct val="90000"/>
              </a:lnSpc>
            </a:pPr>
            <a:r>
              <a:rPr lang="en-US" sz="1400" dirty="0"/>
              <a:t>E</a:t>
            </a:r>
            <a:r>
              <a:rPr lang="el-GR" sz="1400" dirty="0"/>
              <a:t>ναι πιο λεπτομερής, σχολαστικός, σύνθετος και συστηματικός από το Γαλλικό Αστικό Κώδικα, </a:t>
            </a:r>
          </a:p>
          <a:p>
            <a:pPr>
              <a:lnSpc>
                <a:spcPct val="90000"/>
              </a:lnSpc>
            </a:pPr>
            <a:r>
              <a:rPr lang="el-GR" sz="1400" b="1" dirty="0"/>
              <a:t>Πιο αφηρημένος, θεωρητικός, και λιγότερο συναφής με τα κοινωνικά δεδομένα</a:t>
            </a:r>
            <a:endParaRPr lang="en-US" sz="1400" b="1" dirty="0"/>
          </a:p>
          <a:p>
            <a:pPr>
              <a:lnSpc>
                <a:spcPct val="90000"/>
              </a:lnSpc>
            </a:pPr>
            <a:r>
              <a:rPr lang="el-GR" sz="1400" dirty="0"/>
              <a:t>Απευθύνεται λιγότερο στον μέσο άνθρωπο και περισσότερο στον </a:t>
            </a:r>
            <a:r>
              <a:rPr lang="el-GR" sz="1400" b="1" dirty="0"/>
              <a:t>καταρτισμένο νομικό</a:t>
            </a:r>
            <a:r>
              <a:rPr lang="el-GR" sz="1400" dirty="0"/>
              <a:t>. </a:t>
            </a:r>
          </a:p>
          <a:p>
            <a:pPr>
              <a:lnSpc>
                <a:spcPct val="90000"/>
              </a:lnSpc>
            </a:pPr>
            <a:r>
              <a:rPr lang="el-GR" sz="1400" dirty="0"/>
              <a:t>Μοιράζεται όμως με τον Γαλλικό ΑΚ κοινές ιδεολογικές βάσεις (</a:t>
            </a:r>
            <a:r>
              <a:rPr lang="el-GR" sz="1400" b="1" dirty="0"/>
              <a:t>προστασία των συναλλαγών, της ιδιοκτησίας και της ατομικής αυτονομίας</a:t>
            </a:r>
            <a:r>
              <a:rPr lang="el-GR" sz="1400" dirty="0"/>
              <a:t>), </a:t>
            </a:r>
          </a:p>
          <a:p>
            <a:pPr>
              <a:lnSpc>
                <a:spcPct val="90000"/>
              </a:lnSpc>
            </a:pPr>
            <a:r>
              <a:rPr lang="el-GR" sz="1400" dirty="0"/>
              <a:t>σε άλλα πεδία (όπως τα περιουσιακά δικαιώματα των γυναικών) είναι </a:t>
            </a:r>
            <a:r>
              <a:rPr lang="el-GR" sz="1400" b="1" dirty="0"/>
              <a:t>πιο προηγμένος</a:t>
            </a:r>
            <a:r>
              <a:rPr lang="el-GR" sz="1400" dirty="0"/>
              <a:t>, σύμφωνα με τις κοινωνικό-οικονομικές εξελίξεις του </a:t>
            </a:r>
            <a:r>
              <a:rPr lang="el-GR" sz="1400" b="1" dirty="0"/>
              <a:t>ενός αιώνα που τους χωρίζει</a:t>
            </a:r>
            <a:r>
              <a:rPr lang="el-GR" sz="1400" dirty="0"/>
              <a:t>.</a:t>
            </a:r>
          </a:p>
          <a:p>
            <a:pPr>
              <a:lnSpc>
                <a:spcPct val="90000"/>
              </a:lnSpc>
            </a:pPr>
            <a:r>
              <a:rPr lang="el-GR" sz="1400" dirty="0"/>
              <a:t>Τα χαρακτηριστικά αυτά </a:t>
            </a:r>
            <a:r>
              <a:rPr lang="el-GR" sz="1400" dirty="0" err="1"/>
              <a:t>συνεπάγοντο</a:t>
            </a:r>
            <a:r>
              <a:rPr lang="el-GR" sz="1400" dirty="0"/>
              <a:t> ότι </a:t>
            </a:r>
            <a:r>
              <a:rPr lang="el-GR" sz="1400" b="1" dirty="0"/>
              <a:t>μπορούσε να αφομοιωθεί ως νομικό πρότυπο από χώρες με μικρή πολιτισμική συνάφεια με τη Γερμανία. </a:t>
            </a:r>
          </a:p>
        </p:txBody>
      </p:sp>
      <p:pic>
        <p:nvPicPr>
          <p:cNvPr id="5" name="Picture 4" descr="A picture containing text, toiletry, perfume&#10;&#10;Description automatically generated">
            <a:extLst>
              <a:ext uri="{FF2B5EF4-FFF2-40B4-BE49-F238E27FC236}">
                <a16:creationId xmlns:a16="http://schemas.microsoft.com/office/drawing/2014/main" id="{1A04CE08-9DB4-F843-A94D-91EBDC9A71B3}"/>
              </a:ext>
            </a:extLst>
          </p:cNvPr>
          <p:cNvPicPr>
            <a:picLocks noChangeAspect="1"/>
          </p:cNvPicPr>
          <p:nvPr/>
        </p:nvPicPr>
        <p:blipFill rotWithShape="1">
          <a:blip r:embed="rId2">
            <a:extLst>
              <a:ext uri="{28A0092B-C50C-407E-A947-70E740481C1C}">
                <a14:useLocalDpi xmlns:a14="http://schemas.microsoft.com/office/drawing/2010/main" val="0"/>
              </a:ext>
            </a:extLst>
          </a:blip>
          <a:srcRect l="10318" r="7079"/>
          <a:stretch/>
        </p:blipFill>
        <p:spPr>
          <a:xfrm>
            <a:off x="20" y="10"/>
            <a:ext cx="3476673"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C554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4293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Επιρροή του Γερμανικού Α.Κ.</a:t>
            </a:r>
          </a:p>
        </p:txBody>
      </p:sp>
      <p:sp>
        <p:nvSpPr>
          <p:cNvPr id="3" name="Content Placeholder 2"/>
          <p:cNvSpPr>
            <a:spLocks noGrp="1"/>
          </p:cNvSpPr>
          <p:nvPr>
            <p:ph idx="1"/>
          </p:nvPr>
        </p:nvSpPr>
        <p:spPr/>
        <p:txBody>
          <a:bodyPr/>
          <a:lstStyle/>
          <a:p>
            <a:r>
              <a:rPr lang="el-GR" dirty="0"/>
              <a:t>Ο Γερμανικός Αστικός Κώδικας θα αποτελέσει το πρότυπο Αστικών Κωδίκων χωρών, όπως η Ιαπωνία και η Βραζιλία.</a:t>
            </a:r>
          </a:p>
          <a:p>
            <a:r>
              <a:rPr lang="el-GR" dirty="0"/>
              <a:t> Θα επηρεάσει τον Ελβετικό, ο οποίος θα μεταφραστεί ως Τουρκικός Αστικός Κώδικας. </a:t>
            </a:r>
          </a:p>
          <a:p>
            <a:r>
              <a:rPr lang="el-GR" dirty="0"/>
              <a:t>Θα αποτελέσει και το κύριο πρότυπο και για τον Ελληνικό Αστικό Κώδικα που θα τεθεί σε εφαρμογή το 1945.</a:t>
            </a:r>
            <a:endParaRPr lang="en-US" dirty="0"/>
          </a:p>
          <a:p>
            <a:endParaRPr lang="el-GR" dirty="0"/>
          </a:p>
        </p:txBody>
      </p:sp>
    </p:spTree>
    <p:extLst>
      <p:ext uri="{BB962C8B-B14F-4D97-AF65-F5344CB8AC3E}">
        <p14:creationId xmlns:p14="http://schemas.microsoft.com/office/powerpoint/2010/main" val="33120053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2666"/>
            <a:ext cx="8229600" cy="824971"/>
          </a:xfrm>
        </p:spPr>
        <p:txBody>
          <a:bodyPr>
            <a:normAutofit fontScale="90000"/>
          </a:bodyPr>
          <a:lstStyle/>
          <a:p>
            <a:r>
              <a:rPr lang="el-GR" b="1" dirty="0"/>
              <a:t>Οι "οικογένειες" των συγχρόνων δικαίων</a:t>
            </a:r>
            <a:br>
              <a:rPr lang="en-US" b="1" dirty="0"/>
            </a:br>
            <a:endParaRPr lang="en-US" dirty="0"/>
          </a:p>
        </p:txBody>
      </p:sp>
      <p:sp>
        <p:nvSpPr>
          <p:cNvPr id="3" name="Content Placeholder 2"/>
          <p:cNvSpPr>
            <a:spLocks noGrp="1"/>
          </p:cNvSpPr>
          <p:nvPr>
            <p:ph idx="1"/>
          </p:nvPr>
        </p:nvSpPr>
        <p:spPr/>
        <p:txBody>
          <a:bodyPr>
            <a:normAutofit fontScale="77500" lnSpcReduction="20000"/>
          </a:bodyPr>
          <a:lstStyle/>
          <a:p>
            <a:r>
              <a:rPr lang="el-GR" b="1" u="sng" dirty="0"/>
              <a:t>Νομική παράδοση του </a:t>
            </a:r>
            <a:r>
              <a:rPr lang="fr-FR" b="1" u="sng" dirty="0"/>
              <a:t>Civil Law</a:t>
            </a:r>
            <a:r>
              <a:rPr lang="el-GR" b="1" u="sng" dirty="0"/>
              <a:t> </a:t>
            </a:r>
            <a:r>
              <a:rPr lang="el-GR" dirty="0"/>
              <a:t>= τα νομικά συστήματα των κρατών που κατά κύριο λόγο έχουν ιστορικά προέλθει από το </a:t>
            </a:r>
            <a:r>
              <a:rPr lang="el-GR" i="1" dirty="0"/>
              <a:t>ius</a:t>
            </a:r>
            <a:r>
              <a:rPr lang="el-GR" dirty="0"/>
              <a:t> </a:t>
            </a:r>
            <a:r>
              <a:rPr lang="fr-FR" i="1" dirty="0"/>
              <a:t>c</a:t>
            </a:r>
            <a:r>
              <a:rPr lang="en-US" i="1" dirty="0" err="1"/>
              <a:t>ivile</a:t>
            </a:r>
            <a:r>
              <a:rPr lang="el-GR" dirty="0"/>
              <a:t>, το Ρωμαϊκό Δίκαιο. </a:t>
            </a:r>
          </a:p>
          <a:p>
            <a:r>
              <a:rPr lang="el-GR" b="1" u="sng" dirty="0"/>
              <a:t>Αγγλοσαξονική παράδοση του Common Law</a:t>
            </a:r>
            <a:r>
              <a:rPr lang="el-GR" dirty="0"/>
              <a:t>, του μη κωδικοποιημένου δικαίου που βασίζεται στη δεσμευτικότητα της νομολογίας, που έχουν υιοθετήσει χώρες που αποτελούσαν μέλη της Βρετανικής Αυτοκρατορίας και Κοινοπολιτείας (Commonwealth, μεταξύ των οποίων Ην. Βασίλειο, ΗΠΑ, Καναδάς εν μέρει, Ινδία, Πακιστάν, Αυστραλία). </a:t>
            </a:r>
          </a:p>
          <a:p>
            <a:r>
              <a:rPr lang="el-GR" b="1" u="sng" dirty="0"/>
              <a:t>Νομική παράδοση των Ισλαμικών χωρών της Σαρίας</a:t>
            </a:r>
            <a:r>
              <a:rPr lang="el-GR" dirty="0"/>
              <a:t>, όπου το ισχύον δίκαιο διαμορφώθηκε με βάση την μελέτη και εφαρμογή του Κορανίου. </a:t>
            </a:r>
            <a:endParaRPr lang="en-US" dirty="0"/>
          </a:p>
        </p:txBody>
      </p:sp>
    </p:spTree>
    <p:extLst>
      <p:ext uri="{BB962C8B-B14F-4D97-AF65-F5344CB8AC3E}">
        <p14:creationId xmlns:p14="http://schemas.microsoft.com/office/powerpoint/2010/main" val="25143223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C:\Users\ATHINA\Desktop\610px-legal-systems.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596" r="8404"/>
          <a:stretch/>
        </p:blipFill>
        <p:spPr bwMode="auto">
          <a:xfrm>
            <a:off x="20" y="10"/>
            <a:ext cx="9143980" cy="4571990"/>
          </a:xfrm>
          <a:prstGeom prst="rect">
            <a:avLst/>
          </a:prstGeom>
          <a:noFill/>
          <a:extLst>
            <a:ext uri="{909E8E84-426E-40DD-AFC4-6F175D3DCCD1}">
              <a14:hiddenFill xmlns:a14="http://schemas.microsoft.com/office/drawing/2010/main">
                <a:solidFill>
                  <a:srgbClr val="FFFFFF"/>
                </a:solidFill>
              </a14:hiddenFill>
            </a:ext>
          </a:extLst>
        </p:spPr>
      </p:pic>
      <p:sp>
        <p:nvSpPr>
          <p:cNvPr id="12293" name="Rectangle 70">
            <a:extLst>
              <a:ext uri="{FF2B5EF4-FFF2-40B4-BE49-F238E27FC236}">
                <a16:creationId xmlns:a16="http://schemas.microsoft.com/office/drawing/2014/main" id="{F40CA114-B78B-4E3B-A785-96745276B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9144000" cy="2285543"/>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title"/>
          </p:nvPr>
        </p:nvSpPr>
        <p:spPr>
          <a:xfrm>
            <a:off x="324852" y="5091762"/>
            <a:ext cx="5875644" cy="1264588"/>
          </a:xfrm>
        </p:spPr>
        <p:txBody>
          <a:bodyPr vert="horz" lIns="91440" tIns="45720" rIns="91440" bIns="45720" rtlCol="0" anchor="ctr">
            <a:normAutofit/>
          </a:bodyPr>
          <a:lstStyle/>
          <a:p>
            <a:pPr algn="r" defTabSz="914400">
              <a:lnSpc>
                <a:spcPct val="90000"/>
              </a:lnSpc>
            </a:pPr>
            <a:r>
              <a:rPr lang="el-GR" sz="4200" dirty="0"/>
              <a:t>Οι </a:t>
            </a:r>
            <a:r>
              <a:rPr lang="en-US" sz="4200" dirty="0"/>
              <a:t>«</a:t>
            </a:r>
            <a:r>
              <a:rPr lang="en-US" sz="4200" dirty="0" err="1"/>
              <a:t>οικογένειες</a:t>
            </a:r>
            <a:r>
              <a:rPr lang="en-US" sz="4200" dirty="0"/>
              <a:t>» </a:t>
            </a:r>
            <a:r>
              <a:rPr lang="en-US" sz="4200" dirty="0" err="1"/>
              <a:t>δικ</a:t>
            </a:r>
            <a:r>
              <a:rPr lang="en-US" sz="4200" dirty="0"/>
              <a:t>α</a:t>
            </a:r>
            <a:r>
              <a:rPr lang="en-US" sz="4200" dirty="0" err="1"/>
              <a:t>ίων</a:t>
            </a:r>
            <a:br>
              <a:rPr lang="en-US" sz="4200" dirty="0"/>
            </a:br>
            <a:endParaRPr lang="en-US" sz="4200" dirty="0"/>
          </a:p>
        </p:txBody>
      </p:sp>
      <p:cxnSp>
        <p:nvCxnSpPr>
          <p:cNvPr id="73" name="Straight Connector 72">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2"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7940436"/>
      </p:ext>
    </p:extLst>
  </p:cSld>
  <p:clrMapOvr>
    <a:overrideClrMapping bg1="dk1" tx1="lt1" bg2="dk2" tx2="lt2" accent1="accent1" accent2="accent2" accent3="accent3" accent4="accent4" accent5="accent5" accent6="accent6" hlink="hlink" folHlink="folHlink"/>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r>
              <a:rPr lang="el-GR" sz="3700" dirty="0">
                <a:solidFill>
                  <a:srgbClr val="FFFFFF"/>
                </a:solidFill>
              </a:rPr>
              <a:t>«Συγγενή» δίκαια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pPr>
              <a:lnSpc>
                <a:spcPct val="90000"/>
              </a:lnSpc>
            </a:pPr>
            <a:r>
              <a:rPr lang="el-GR" sz="3000" dirty="0"/>
              <a:t>Η "καταγωγή" του συγχρόνου αστικού δικαίου από το ρωμαϊκό σε όλες τις χώρες του </a:t>
            </a:r>
            <a:r>
              <a:rPr lang="en-US" sz="3000" dirty="0"/>
              <a:t>civil law</a:t>
            </a:r>
            <a:r>
              <a:rPr lang="el-GR" sz="3000" dirty="0"/>
              <a:t>, όπως έχει καθιερωθεί να ονομάζονται, </a:t>
            </a:r>
            <a:r>
              <a:rPr lang="el-GR" sz="3000" b="1" dirty="0"/>
              <a:t>συνεπάγεται πρακτικά την άμεση δυνατότητα αντίληψης του τρόπου λειτουργίας των νομικών συστημάτων τους από τους νομικούς που έχουν ασκηθεί σε αυτό, παρά τις επιμέρους διαφορές</a:t>
            </a:r>
            <a:r>
              <a:rPr lang="el-GR" sz="3000" dirty="0"/>
              <a:t>.</a:t>
            </a:r>
            <a:endParaRPr lang="en-US" sz="3000" dirty="0"/>
          </a:p>
          <a:p>
            <a:pPr>
              <a:lnSpc>
                <a:spcPct val="90000"/>
              </a:lnSpc>
            </a:pPr>
            <a:endParaRPr lang="el-GR" sz="3000" dirty="0"/>
          </a:p>
        </p:txBody>
      </p:sp>
    </p:spTree>
    <p:extLst>
      <p:ext uri="{BB962C8B-B14F-4D97-AF65-F5344CB8AC3E}">
        <p14:creationId xmlns:p14="http://schemas.microsoft.com/office/powerpoint/2010/main" val="8731030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8" y="448055"/>
            <a:ext cx="2560777"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582930" y="731519"/>
            <a:ext cx="2133893" cy="3237579"/>
          </a:xfrm>
        </p:spPr>
        <p:txBody>
          <a:bodyPr>
            <a:normAutofit/>
          </a:bodyPr>
          <a:lstStyle/>
          <a:p>
            <a:pPr>
              <a:lnSpc>
                <a:spcPct val="90000"/>
              </a:lnSpc>
            </a:pPr>
            <a:r>
              <a:rPr lang="en-US" sz="2800">
                <a:solidFill>
                  <a:srgbClr val="FFFFFF"/>
                </a:solidFill>
              </a:rPr>
              <a:t>Legrand P. - Samuel G., </a:t>
            </a:r>
            <a:r>
              <a:rPr lang="en-US" sz="2800" i="1">
                <a:solidFill>
                  <a:srgbClr val="FFFFFF"/>
                </a:solidFill>
              </a:rPr>
              <a:t>Introduction au common law, </a:t>
            </a:r>
            <a:r>
              <a:rPr lang="en-US" sz="2800">
                <a:solidFill>
                  <a:srgbClr val="FFFFFF"/>
                </a:solidFill>
              </a:rPr>
              <a:t>Paris (2008), σ. 21-22.</a:t>
            </a: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7" y="4419227"/>
            <a:ext cx="2560777"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3452" y="448055"/>
            <a:ext cx="5766356"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284781" y="686862"/>
            <a:ext cx="5278194" cy="5475129"/>
          </a:xfrm>
        </p:spPr>
        <p:txBody>
          <a:bodyPr anchor="ctr">
            <a:normAutofit/>
          </a:bodyPr>
          <a:lstStyle/>
          <a:p>
            <a:pPr>
              <a:lnSpc>
                <a:spcPct val="90000"/>
              </a:lnSpc>
            </a:pPr>
            <a:r>
              <a:rPr lang="el-GR" sz="1300"/>
              <a:t>"</a:t>
            </a:r>
            <a:r>
              <a:rPr lang="el-GR" sz="1300" i="1"/>
              <a:t>Ένας Γάλλος νομικός που θα μεταφέραμε στη Βολιβία και θα του δίναμε δύο ημέρες για να ολοκληρώσει μία προπαρασκευαστική έρευνα για μία δίκη δεν θα βρισκόταν σε ξένο περιβάλλον ... Ο νομικός αυτός δεν θα δυσκολευόταν να κατατοπιστεί σε μία βολιβιανή νομική βιβλιοθήκη καθώς η κατηγοριοποίηση των έργων θα γινόταν επί τη βάσει των μεγάλων κατηγοριών που του είναι οικείες. Αυτή την άνεση, ο Γάλλος νομικός μας θα την ένιωθε και κατά την ανάγνωση των βιβλίων και περιοδικών, που θα ήταν δομημένα γύρω από διακρίσεις και θέματα, που του θυμίζουν παράξενα όσα ήδη γνωρίζει. Και ο Γάλλος νομικός μας θα αισθανόταν άνετα στο δικαστήριο, όπου η δικονομία, ο ρόλος του δικαστή, οι στρατηγική των δικηγόρων, η χρήση που γίνεται των δογματικών έργων, ο τρόπος σύνταξης των αποφάσεων, θα θύμιζε αυτά που είχε αφήσει πίσω του στη Γαλλία. Αυτή η επιστημονική αντήχηση – οι προσλαμβάνουσες στον τρόπο που βιώνει τη νομική εμπειρία – οφείλονται στο ότι, ανεξαρτήτως των διαφορών από πλευράς κοινωνικο-οικονομικής ή πολιτικής και των διαφοροποιήσεων που αφορούν το ισχύον δίκαιο, το γαλλικό και το βολιβιανό δίκαιο ανήκουν στην ίδια ρωμαϊκή νομική παράδοση, στην οποία οι αγγλόφωνοι έχουν προσδώσει τον ατελή χαρακτηρισμό "civil law", από τον οποίο είναι δύσκολο να αποστεί κάποιος σήμερα. Ωστόσο, ένας Γάλλος νομικός που θα μεταφέραμε στην Αγγλία και θα του δίναμε ένα μήνα για να φέρει εις πέρας μία μελέτη προετοιμασίας μίας δίκης θα βρισκόταν εντελώς έξω από τα νερά του. Θα είχε την εντύπωση ότι έφθασε σε άλλο πλανήτη. Και αυτό παρά τη γεωγραφική γειτνίαση, παρά τις κοινωνικό-οικονομικές συνθήκες που εν πολλοίς είναι ανάλογες, και παρά τις συγγένειες σε επίπεδο πολιτικών θεσμών."</a:t>
            </a:r>
            <a:endParaRPr lang="en-US" sz="1300"/>
          </a:p>
        </p:txBody>
      </p:sp>
      <p:pic>
        <p:nvPicPr>
          <p:cNvPr id="5" name="Picture 4" descr="Map&#10;&#10;Description automatically generated">
            <a:extLst>
              <a:ext uri="{FF2B5EF4-FFF2-40B4-BE49-F238E27FC236}">
                <a16:creationId xmlns:a16="http://schemas.microsoft.com/office/drawing/2014/main" id="{9D4767EC-5721-5440-AC86-2CCE25920C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414" y="4419227"/>
            <a:ext cx="2067731" cy="1979852"/>
          </a:xfrm>
          <a:prstGeom prst="rect">
            <a:avLst/>
          </a:prstGeom>
        </p:spPr>
      </p:pic>
    </p:spTree>
    <p:extLst>
      <p:ext uri="{BB962C8B-B14F-4D97-AF65-F5344CB8AC3E}">
        <p14:creationId xmlns:p14="http://schemas.microsoft.com/office/powerpoint/2010/main" val="10386716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13470" y="486184"/>
            <a:ext cx="4047928" cy="1325563"/>
          </a:xfrm>
        </p:spPr>
        <p:txBody>
          <a:bodyPr>
            <a:normAutofit/>
          </a:bodyPr>
          <a:lstStyle/>
          <a:p>
            <a:pPr>
              <a:lnSpc>
                <a:spcPct val="90000"/>
              </a:lnSpc>
            </a:pPr>
            <a:r>
              <a:rPr lang="el-GR" b="1"/>
              <a:t>Το πρότυπο του Γαλλικού ΑΚ</a:t>
            </a:r>
            <a:endParaRPr lang="en-US"/>
          </a:p>
        </p:txBody>
      </p:sp>
      <p:pic>
        <p:nvPicPr>
          <p:cNvPr id="6" name="Picture 5" descr="Map&#10;&#10;Description automatically generated">
            <a:extLst>
              <a:ext uri="{FF2B5EF4-FFF2-40B4-BE49-F238E27FC236}">
                <a16:creationId xmlns:a16="http://schemas.microsoft.com/office/drawing/2014/main" id="{A0EE194C-13C3-6B48-B14E-09CD866EDA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21402"/>
            <a:ext cx="4976051" cy="2201901"/>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
        <p:nvSpPr>
          <p:cNvPr id="14" name="Freeform: Shape 13">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004647"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Arc 15">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154762" y="162676"/>
            <a:ext cx="3062575"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aphicFrame>
        <p:nvGraphicFramePr>
          <p:cNvPr id="5" name="Content Placeholder 2">
            <a:extLst>
              <a:ext uri="{FF2B5EF4-FFF2-40B4-BE49-F238E27FC236}">
                <a16:creationId xmlns:a16="http://schemas.microsoft.com/office/drawing/2014/main" id="{62D39904-4EC0-4FCC-93B8-13425B48D7DD}"/>
              </a:ext>
            </a:extLst>
          </p:cNvPr>
          <p:cNvGraphicFramePr>
            <a:graphicFrameLocks noGrp="1"/>
          </p:cNvGraphicFramePr>
          <p:nvPr>
            <p:ph idx="1"/>
            <p:extLst>
              <p:ext uri="{D42A27DB-BD31-4B8C-83A1-F6EECF244321}">
                <p14:modId xmlns:p14="http://schemas.microsoft.com/office/powerpoint/2010/main" val="2594977053"/>
              </p:ext>
            </p:extLst>
          </p:nvPr>
        </p:nvGraphicFramePr>
        <p:xfrm>
          <a:off x="4613470" y="1946684"/>
          <a:ext cx="4047928"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4018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79" y="347471"/>
            <a:ext cx="8325612"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585216"/>
            <a:ext cx="7886700" cy="1325563"/>
          </a:xfrm>
        </p:spPr>
        <p:txBody>
          <a:bodyPr>
            <a:normAutofit/>
          </a:bodyPr>
          <a:lstStyle/>
          <a:p>
            <a:pPr>
              <a:lnSpc>
                <a:spcPct val="90000"/>
              </a:lnSpc>
            </a:pPr>
            <a:r>
              <a:rPr lang="el-GR">
                <a:solidFill>
                  <a:schemeClr val="bg1"/>
                </a:solidFill>
              </a:rPr>
              <a:t>Οι “ρωμαϊκές αυτοκρατορίες” </a:t>
            </a:r>
            <a:br>
              <a:rPr lang="el-GR">
                <a:solidFill>
                  <a:schemeClr val="bg1"/>
                </a:solidFill>
              </a:rPr>
            </a:br>
            <a:r>
              <a:rPr lang="el-GR">
                <a:solidFill>
                  <a:schemeClr val="bg1"/>
                </a:solidFill>
              </a:rPr>
              <a:t>της Δύσης </a:t>
            </a:r>
            <a:endParaRPr lang="en-US">
              <a:solidFill>
                <a:schemeClr val="bg1"/>
              </a:solidFill>
            </a:endParaRPr>
          </a:p>
        </p:txBody>
      </p:sp>
      <p:pic>
        <p:nvPicPr>
          <p:cNvPr id="5" name="Picture 4" descr="Map&#10;&#10;Description automatically generated">
            <a:extLst>
              <a:ext uri="{FF2B5EF4-FFF2-40B4-BE49-F238E27FC236}">
                <a16:creationId xmlns:a16="http://schemas.microsoft.com/office/drawing/2014/main" id="{577F7E2E-59E7-B54B-925C-314D3BB9BD4F}"/>
              </a:ext>
            </a:extLst>
          </p:cNvPr>
          <p:cNvPicPr>
            <a:picLocks noChangeAspect="1"/>
          </p:cNvPicPr>
          <p:nvPr/>
        </p:nvPicPr>
        <p:blipFill rotWithShape="1">
          <a:blip r:embed="rId2">
            <a:extLst>
              <a:ext uri="{28A0092B-C50C-407E-A947-70E740481C1C}">
                <a14:useLocalDpi xmlns:a14="http://schemas.microsoft.com/office/drawing/2010/main" val="0"/>
              </a:ext>
            </a:extLst>
          </a:blip>
          <a:srcRect r="7037"/>
          <a:stretch/>
        </p:blipFill>
        <p:spPr>
          <a:xfrm>
            <a:off x="630936" y="2516777"/>
            <a:ext cx="4677156" cy="3660185"/>
          </a:xfrm>
          <a:prstGeom prst="rect">
            <a:avLst/>
          </a:prstGeom>
        </p:spPr>
      </p:pic>
      <p:sp>
        <p:nvSpPr>
          <p:cNvPr id="3" name="Content Placeholder 2"/>
          <p:cNvSpPr>
            <a:spLocks noGrp="1"/>
          </p:cNvSpPr>
          <p:nvPr>
            <p:ph idx="1"/>
          </p:nvPr>
        </p:nvSpPr>
        <p:spPr>
          <a:xfrm>
            <a:off x="5660136" y="2516777"/>
            <a:ext cx="2852928" cy="3660185"/>
          </a:xfrm>
        </p:spPr>
        <p:txBody>
          <a:bodyPr anchor="ctr">
            <a:normAutofit/>
          </a:bodyPr>
          <a:lstStyle/>
          <a:p>
            <a:pPr>
              <a:lnSpc>
                <a:spcPct val="90000"/>
              </a:lnSpc>
            </a:pPr>
            <a:r>
              <a:rPr lang="el-GR" sz="1200" dirty="0"/>
              <a:t>Η ρωμαϊκή αυτοκρατορία υπήρξε ένα από τα μεγαλύτερα, ισχυρότερα και μακροβιότερα κράτη στην παγκόσμια ιστορία. </a:t>
            </a:r>
          </a:p>
          <a:p>
            <a:pPr>
              <a:lnSpc>
                <a:spcPct val="90000"/>
              </a:lnSpc>
            </a:pPr>
            <a:r>
              <a:rPr lang="el-GR" sz="1200" dirty="0"/>
              <a:t>Θεμελίωσε την </a:t>
            </a:r>
            <a:r>
              <a:rPr lang="el-GR" sz="1200" dirty="0">
                <a:solidFill>
                  <a:srgbClr val="FF0000"/>
                </a:solidFill>
              </a:rPr>
              <a:t>έννοια του </a:t>
            </a:r>
            <a:r>
              <a:rPr lang="el-GR" sz="1200" i="1" dirty="0" err="1">
                <a:solidFill>
                  <a:srgbClr val="FF0000"/>
                </a:solidFill>
              </a:rPr>
              <a:t>imperium</a:t>
            </a:r>
            <a:r>
              <a:rPr lang="el-GR" sz="1200" dirty="0">
                <a:solidFill>
                  <a:srgbClr val="FF0000"/>
                </a:solidFill>
              </a:rPr>
              <a:t> </a:t>
            </a:r>
            <a:r>
              <a:rPr lang="el-GR" sz="1200" dirty="0"/>
              <a:t>και την απόλυτη εξουσία που αυτό συνεπάγεται. </a:t>
            </a:r>
          </a:p>
          <a:p>
            <a:pPr>
              <a:lnSpc>
                <a:spcPct val="90000"/>
              </a:lnSpc>
            </a:pPr>
            <a:r>
              <a:rPr lang="el-GR" sz="1200" dirty="0"/>
              <a:t>Η αίγλη της ρωμαϊκής αυτοκρατορίας και των επιτευγμάτων της στους λαούς της Ευρώπης ήταν τέτοια, που παρέμεινε </a:t>
            </a:r>
            <a:r>
              <a:rPr lang="el-GR" sz="1200" dirty="0">
                <a:solidFill>
                  <a:srgbClr val="FF0000"/>
                </a:solidFill>
              </a:rPr>
              <a:t>αιώνιο πρότυπο της έννοιας της “αυτοκρατορίας”. </a:t>
            </a:r>
          </a:p>
          <a:p>
            <a:pPr>
              <a:lnSpc>
                <a:spcPct val="90000"/>
              </a:lnSpc>
            </a:pPr>
            <a:r>
              <a:rPr lang="el-GR" sz="1200" dirty="0"/>
              <a:t>Αυτοκρατορίες που εδραιώνονται το Μεσαίωνα στα ευρωπαϊκά εδάφη που άλλοτε κατείχε η Ρωμαϊκή Αυτοκρατορία, αλλά και εκτός αυτών, θα καλλιεργήσουν συστηματικά την αντίληψη ότι </a:t>
            </a:r>
            <a:r>
              <a:rPr lang="el-GR" sz="1200" dirty="0">
                <a:solidFill>
                  <a:srgbClr val="FF0000"/>
                </a:solidFill>
              </a:rPr>
              <a:t>αποτελούν τη συνέχειά της. </a:t>
            </a:r>
            <a:endParaRPr lang="en-US" sz="1200" dirty="0">
              <a:solidFill>
                <a:srgbClr val="FF0000"/>
              </a:solidFill>
            </a:endParaRPr>
          </a:p>
        </p:txBody>
      </p:sp>
    </p:spTree>
    <p:extLst>
      <p:ext uri="{BB962C8B-B14F-4D97-AF65-F5344CB8AC3E}">
        <p14:creationId xmlns:p14="http://schemas.microsoft.com/office/powerpoint/2010/main" val="4908335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85762"/>
          </a:xfrm>
        </p:spPr>
        <p:txBody>
          <a:bodyPr>
            <a:normAutofit fontScale="90000"/>
          </a:bodyPr>
          <a:lstStyle/>
          <a:p>
            <a:r>
              <a:rPr lang="el-GR" b="1" dirty="0"/>
              <a:t>Το πρότυπο του Γερμανικού ΑΚ</a:t>
            </a:r>
            <a:r>
              <a:rPr lang="el-GR" dirty="0"/>
              <a:t> </a:t>
            </a:r>
            <a:endParaRPr lang="en-US" dirty="0"/>
          </a:p>
        </p:txBody>
      </p:sp>
      <p:sp>
        <p:nvSpPr>
          <p:cNvPr id="3" name="Content Placeholder 2"/>
          <p:cNvSpPr>
            <a:spLocks noGrp="1"/>
          </p:cNvSpPr>
          <p:nvPr>
            <p:ph idx="1"/>
          </p:nvPr>
        </p:nvSpPr>
        <p:spPr>
          <a:xfrm>
            <a:off x="457200" y="999067"/>
            <a:ext cx="8382000" cy="5858933"/>
          </a:xfrm>
        </p:spPr>
        <p:txBody>
          <a:bodyPr>
            <a:normAutofit fontScale="47500" lnSpcReduction="20000"/>
          </a:bodyPr>
          <a:lstStyle/>
          <a:p>
            <a:r>
              <a:rPr lang="el-GR" sz="7200" dirty="0"/>
              <a:t>Αστικοί Κώδικες Ιταλίας, Ιαπωνίας (και μέσω αυτής) της Κορέας, Ταϊλάνδης και εν μέρει της Κίνας. </a:t>
            </a:r>
          </a:p>
          <a:p>
            <a:r>
              <a:rPr lang="el-GR" sz="7200" dirty="0"/>
              <a:t>Αυστρίας (1811), Ουγγαρίας και πολλών βαλκανικών χωρών. </a:t>
            </a:r>
          </a:p>
          <a:p>
            <a:r>
              <a:rPr lang="el-GR" sz="7200" dirty="0">
                <a:solidFill>
                  <a:srgbClr val="FF0000"/>
                </a:solidFill>
              </a:rPr>
              <a:t>Ελληνικός Αστικός Κώδικας.</a:t>
            </a:r>
          </a:p>
          <a:p>
            <a:r>
              <a:rPr lang="el-GR" sz="7200" dirty="0"/>
              <a:t>Ο Αστικός Κώδικας της Ελβετίας (1907) ενσωματώνει στοιχεία Γαλλικά, Γερμανικά και τοπικά.</a:t>
            </a:r>
          </a:p>
          <a:p>
            <a:r>
              <a:rPr lang="el-GR" sz="7200" dirty="0"/>
              <a:t>Μεταφράστηκε δε και εισήχθη από τον Κεμάλ Ατατούρκ (1926) στην Τουρκία.</a:t>
            </a:r>
          </a:p>
          <a:p>
            <a:endParaRPr lang="en-US" dirty="0"/>
          </a:p>
        </p:txBody>
      </p:sp>
    </p:spTree>
    <p:extLst>
      <p:ext uri="{BB962C8B-B14F-4D97-AF65-F5344CB8AC3E}">
        <p14:creationId xmlns:p14="http://schemas.microsoft.com/office/powerpoint/2010/main" val="29566129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AF1A1-AB9D-4440-8714-982DA5EAAD53}"/>
              </a:ext>
            </a:extLst>
          </p:cNvPr>
          <p:cNvSpPr>
            <a:spLocks noGrp="1"/>
          </p:cNvSpPr>
          <p:nvPr>
            <p:ph type="title"/>
          </p:nvPr>
        </p:nvSpPr>
        <p:spPr/>
        <p:txBody>
          <a:bodyPr/>
          <a:lstStyle/>
          <a:p>
            <a:endParaRPr lang="en-GR" dirty="0"/>
          </a:p>
        </p:txBody>
      </p:sp>
      <p:sp>
        <p:nvSpPr>
          <p:cNvPr id="3" name="Content Placeholder 2">
            <a:extLst>
              <a:ext uri="{FF2B5EF4-FFF2-40B4-BE49-F238E27FC236}">
                <a16:creationId xmlns:a16="http://schemas.microsoft.com/office/drawing/2014/main" id="{A0FA84A9-3405-0D40-9AE2-978EEB87A035}"/>
              </a:ext>
            </a:extLst>
          </p:cNvPr>
          <p:cNvSpPr>
            <a:spLocks noGrp="1"/>
          </p:cNvSpPr>
          <p:nvPr>
            <p:ph idx="1"/>
          </p:nvPr>
        </p:nvSpPr>
        <p:spPr/>
        <p:txBody>
          <a:bodyPr>
            <a:normAutofit fontScale="70000" lnSpcReduction="20000"/>
          </a:bodyPr>
          <a:lstStyle/>
          <a:p>
            <a:r>
              <a:rPr lang="el-GR" dirty="0"/>
              <a:t> Στη </a:t>
            </a:r>
            <a:r>
              <a:rPr lang="el-GR" dirty="0">
                <a:solidFill>
                  <a:srgbClr val="FF0000"/>
                </a:solidFill>
              </a:rPr>
              <a:t>Ρωσία</a:t>
            </a:r>
            <a:r>
              <a:rPr lang="el-GR" dirty="0"/>
              <a:t>, όπου πριν την επανάσταση του 1917 και την επιβολή του κουμμουνισμού ίσχυε ένας </a:t>
            </a:r>
            <a:r>
              <a:rPr lang="el-GR" u="sng" dirty="0"/>
              <a:t>συνδυασμός σλαβονικών εθίμων και Ρωμαϊκού Δικαίου</a:t>
            </a:r>
            <a:r>
              <a:rPr lang="el-GR" dirty="0"/>
              <a:t>, η νομική επιστήμη είχε επηρεαστεί από τη γερμανική νομική επιστήμη των Πανδεκτών. Η </a:t>
            </a:r>
            <a:r>
              <a:rPr lang="el-GR" u="sng" dirty="0"/>
              <a:t>επανασύνδεση της ρωσικής έννομης τάξης με το Ρωμαϊκό Δίκαιο έχει συντελεστεί μετά την κατάρρευση του κομμουνισμού,</a:t>
            </a:r>
            <a:r>
              <a:rPr lang="el-GR" dirty="0"/>
              <a:t> ιδίως εν όψει των ιστορικών αξιώσεων της Μόσχας ως "τρίτης Ρώμης".</a:t>
            </a:r>
          </a:p>
          <a:p>
            <a:r>
              <a:rPr lang="el-GR" dirty="0"/>
              <a:t> Στην </a:t>
            </a:r>
            <a:r>
              <a:rPr lang="el-GR" dirty="0">
                <a:solidFill>
                  <a:srgbClr val="FF0000"/>
                </a:solidFill>
              </a:rPr>
              <a:t>Ουγγαρία και την Πολωνία</a:t>
            </a:r>
            <a:r>
              <a:rPr lang="el-GR" dirty="0"/>
              <a:t>, η διδασκαλία του Ρωμαϊκού Δικαίου συνεχίστηκε επί Σοβιετικού καθεστώτος, αποτελώντας έναν σύνδεσμο των κοινωνιών τους με την κοινή ευρωπαϊκή νομική παράδοση. </a:t>
            </a:r>
          </a:p>
          <a:p>
            <a:r>
              <a:rPr lang="el-GR" dirty="0"/>
              <a:t>Στην Ανατολή, το Ρωμαϊκό Δίκαιο αποτελεί μέλος της νομικής παράδοσης </a:t>
            </a:r>
            <a:r>
              <a:rPr lang="el-GR" dirty="0">
                <a:solidFill>
                  <a:srgbClr val="FF0000"/>
                </a:solidFill>
              </a:rPr>
              <a:t>του Τουρκμενιστάν, του Αφγανιστάν, του Τατζικιστάν, του Καζακστάν, του </a:t>
            </a:r>
            <a:r>
              <a:rPr lang="el-GR" dirty="0" err="1">
                <a:solidFill>
                  <a:srgbClr val="FF0000"/>
                </a:solidFill>
              </a:rPr>
              <a:t>Κιργιστάν</a:t>
            </a:r>
            <a:r>
              <a:rPr lang="el-GR" dirty="0">
                <a:solidFill>
                  <a:srgbClr val="FF0000"/>
                </a:solidFill>
              </a:rPr>
              <a:t> και της Μογγολίας</a:t>
            </a:r>
            <a:r>
              <a:rPr lang="el-GR" dirty="0"/>
              <a:t>.</a:t>
            </a:r>
          </a:p>
          <a:p>
            <a:endParaRPr lang="en-GR" dirty="0"/>
          </a:p>
        </p:txBody>
      </p:sp>
    </p:spTree>
    <p:extLst>
      <p:ext uri="{BB962C8B-B14F-4D97-AF65-F5344CB8AC3E}">
        <p14:creationId xmlns:p14="http://schemas.microsoft.com/office/powerpoint/2010/main" val="23683790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FC248-448A-6B41-AFEB-4F1EE72D3DF0}"/>
              </a:ext>
            </a:extLst>
          </p:cNvPr>
          <p:cNvSpPr>
            <a:spLocks noGrp="1"/>
          </p:cNvSpPr>
          <p:nvPr>
            <p:ph type="title"/>
          </p:nvPr>
        </p:nvSpPr>
        <p:spPr/>
        <p:txBody>
          <a:bodyPr/>
          <a:lstStyle/>
          <a:p>
            <a:r>
              <a:rPr lang="el-GR" dirty="0" err="1"/>
              <a:t>Μεικτ</a:t>
            </a:r>
            <a:r>
              <a:rPr lang="en-GR" dirty="0"/>
              <a:t>ή</a:t>
            </a:r>
            <a:r>
              <a:rPr lang="el-GR" dirty="0"/>
              <a:t> νομική παράδοση</a:t>
            </a:r>
            <a:endParaRPr lang="en-GR" dirty="0"/>
          </a:p>
        </p:txBody>
      </p:sp>
      <p:sp>
        <p:nvSpPr>
          <p:cNvPr id="3" name="Content Placeholder 2">
            <a:extLst>
              <a:ext uri="{FF2B5EF4-FFF2-40B4-BE49-F238E27FC236}">
                <a16:creationId xmlns:a16="http://schemas.microsoft.com/office/drawing/2014/main" id="{005AD038-03E7-034A-9E52-2C25599952ED}"/>
              </a:ext>
            </a:extLst>
          </p:cNvPr>
          <p:cNvSpPr>
            <a:spLocks noGrp="1"/>
          </p:cNvSpPr>
          <p:nvPr>
            <p:ph idx="1"/>
          </p:nvPr>
        </p:nvSpPr>
        <p:spPr/>
        <p:txBody>
          <a:bodyPr/>
          <a:lstStyle/>
          <a:p>
            <a:r>
              <a:rPr lang="el-GR" dirty="0"/>
              <a:t>Επίδραση του Ρωμαϊκού Δικαίου καταγράφεται στις χώρες με μεικτή νομική παράδοση (από το </a:t>
            </a:r>
            <a:r>
              <a:rPr lang="fr-FR" dirty="0"/>
              <a:t>civil </a:t>
            </a:r>
            <a:r>
              <a:rPr lang="fr-FR" dirty="0" err="1"/>
              <a:t>law</a:t>
            </a:r>
            <a:r>
              <a:rPr lang="fr-FR" dirty="0"/>
              <a:t> </a:t>
            </a:r>
            <a:r>
              <a:rPr lang="el-GR" dirty="0"/>
              <a:t>και το </a:t>
            </a:r>
            <a:r>
              <a:rPr lang="fr-FR" dirty="0" err="1"/>
              <a:t>common</a:t>
            </a:r>
            <a:r>
              <a:rPr lang="fr-FR" dirty="0"/>
              <a:t> </a:t>
            </a:r>
            <a:r>
              <a:rPr lang="fr-FR" dirty="0" err="1"/>
              <a:t>law</a:t>
            </a:r>
            <a:r>
              <a:rPr lang="fr-FR" dirty="0"/>
              <a:t>), </a:t>
            </a:r>
            <a:r>
              <a:rPr lang="el-GR" dirty="0"/>
              <a:t>όπως:</a:t>
            </a:r>
          </a:p>
          <a:p>
            <a:r>
              <a:rPr lang="el-GR" dirty="0"/>
              <a:t> η Νότια Αφρική, οι Φιλιππίνες, η Κίνα, η Σρι Λάνκα, η Ινδονησία, η </a:t>
            </a:r>
            <a:r>
              <a:rPr lang="el-GR" dirty="0" err="1"/>
              <a:t>Ταϊβάν</a:t>
            </a:r>
            <a:r>
              <a:rPr lang="el-GR" dirty="0"/>
              <a:t>, το Λάος, το Βιετνάμ και η Καμπότζη. </a:t>
            </a:r>
            <a:endParaRPr lang="en-US" dirty="0"/>
          </a:p>
          <a:p>
            <a:endParaRPr lang="en-GR" dirty="0"/>
          </a:p>
        </p:txBody>
      </p:sp>
    </p:spTree>
    <p:extLst>
      <p:ext uri="{BB962C8B-B14F-4D97-AF65-F5344CB8AC3E}">
        <p14:creationId xmlns:p14="http://schemas.microsoft.com/office/powerpoint/2010/main" val="6433510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2170" y="856180"/>
            <a:ext cx="3420438" cy="1128068"/>
          </a:xfrm>
        </p:spPr>
        <p:txBody>
          <a:bodyPr anchor="ctr">
            <a:normAutofit/>
          </a:bodyPr>
          <a:lstStyle/>
          <a:p>
            <a:pPr>
              <a:lnSpc>
                <a:spcPct val="90000"/>
              </a:lnSpc>
            </a:pPr>
            <a:r>
              <a:rPr lang="el-GR" sz="2500" dirty="0"/>
              <a:t>Το Ρωμαϊκό Δίκαιο ως άμεση πηγή δικαίου σήμερα</a:t>
            </a:r>
            <a:r>
              <a:rPr lang="en-US" sz="2500" dirty="0"/>
              <a:t>: </a:t>
            </a:r>
            <a:r>
              <a:rPr lang="el-GR" sz="2500" dirty="0"/>
              <a:t>Ν</a:t>
            </a:r>
            <a:r>
              <a:rPr lang="en-US" sz="2500" dirty="0" err="1"/>
              <a:t>ό</a:t>
            </a:r>
            <a:r>
              <a:rPr lang="el-GR" sz="2500" dirty="0" err="1"/>
              <a:t>τια</a:t>
            </a:r>
            <a:r>
              <a:rPr lang="el-GR" sz="2500" dirty="0"/>
              <a:t> Αφρική </a:t>
            </a:r>
            <a:endParaRPr lang="en-US" sz="2500" dirty="0"/>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43039" y="2330505"/>
            <a:ext cx="3419569" cy="3979585"/>
          </a:xfrm>
        </p:spPr>
        <p:txBody>
          <a:bodyPr anchor="ctr">
            <a:normAutofit/>
          </a:bodyPr>
          <a:lstStyle/>
          <a:p>
            <a:pPr>
              <a:lnSpc>
                <a:spcPct val="90000"/>
              </a:lnSpc>
            </a:pPr>
            <a:r>
              <a:rPr lang="el-GR" sz="1600" dirty="0"/>
              <a:t>Στη </a:t>
            </a:r>
            <a:r>
              <a:rPr lang="el-GR" sz="1600" u="sng" dirty="0"/>
              <a:t>Νότια Αφρική </a:t>
            </a:r>
            <a:r>
              <a:rPr lang="el-GR" sz="1600" dirty="0"/>
              <a:t>το Ρωμαϊκό-Ολλανδικό δίκαιο, που εισήχθη στα μέσα του 17</a:t>
            </a:r>
            <a:r>
              <a:rPr lang="el-GR" sz="1600" baseline="30000" dirty="0"/>
              <a:t>ου</a:t>
            </a:r>
            <a:r>
              <a:rPr lang="el-GR" sz="1600" dirty="0"/>
              <a:t> αιώνα κατά την εγκατάσταση εκεί της ολλανδικής “Εταιρείας Ανατολικών Ινδιών”, </a:t>
            </a:r>
            <a:r>
              <a:rPr lang="el-GR" sz="1600" b="1" dirty="0"/>
              <a:t>εξακολουθεί να εφαρμόζεται ακόμα και σήμερα ως άμεση πηγή του συγχρόνου δικαίου.</a:t>
            </a:r>
            <a:endParaRPr lang="en-US" sz="1600" b="1" dirty="0"/>
          </a:p>
          <a:p>
            <a:pPr>
              <a:lnSpc>
                <a:spcPct val="90000"/>
              </a:lnSpc>
            </a:pPr>
            <a:r>
              <a:rPr lang="el-GR" sz="1600" dirty="0"/>
              <a:t> Στα δικαστήρια της Πραιτόρια, του Κέιπ Τάουν και των λοιπών νοτιοαφρικανικών πόλεων, οι δικηγόροι επικαλούνται ενίοτε τις διατάξεις της </a:t>
            </a:r>
            <a:r>
              <a:rPr lang="el-GR" sz="1600" dirty="0" err="1"/>
              <a:t>ιουστινιάνειας</a:t>
            </a:r>
            <a:r>
              <a:rPr lang="el-GR" sz="1600" dirty="0"/>
              <a:t> κωδικοποίησης και οι δικαστικές αποφάσεις παραπέμπουν ακόμα σε αυτές (από τις αυθεντικές πηγές). </a:t>
            </a:r>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indoor, floor, wood&#10;&#10;Description automatically generated">
            <a:extLst>
              <a:ext uri="{FF2B5EF4-FFF2-40B4-BE49-F238E27FC236}">
                <a16:creationId xmlns:a16="http://schemas.microsoft.com/office/drawing/2014/main" id="{1F8CA55B-7793-B846-A647-F15430C533E8}"/>
              </a:ext>
            </a:extLst>
          </p:cNvPr>
          <p:cNvPicPr>
            <a:picLocks noChangeAspect="1"/>
          </p:cNvPicPr>
          <p:nvPr/>
        </p:nvPicPr>
        <p:blipFill rotWithShape="1">
          <a:blip r:embed="rId2">
            <a:extLst>
              <a:ext uri="{28A0092B-C50C-407E-A947-70E740481C1C}">
                <a14:useLocalDpi xmlns:a14="http://schemas.microsoft.com/office/drawing/2010/main" val="0"/>
              </a:ext>
            </a:extLst>
          </a:blip>
          <a:srcRect l="22367" r="27151" b="2"/>
          <a:stretch/>
        </p:blipFill>
        <p:spPr>
          <a:xfrm>
            <a:off x="4483341" y="799352"/>
            <a:ext cx="4069057" cy="5259296"/>
          </a:xfrm>
          <a:prstGeom prst="rect">
            <a:avLst/>
          </a:prstGeom>
        </p:spPr>
      </p:pic>
    </p:spTree>
    <p:extLst>
      <p:ext uri="{BB962C8B-B14F-4D97-AF65-F5344CB8AC3E}">
        <p14:creationId xmlns:p14="http://schemas.microsoft.com/office/powerpoint/2010/main" val="133643820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sky, valley, mountain, nature&#10;&#10;Description automatically generated">
            <a:extLst>
              <a:ext uri="{FF2B5EF4-FFF2-40B4-BE49-F238E27FC236}">
                <a16:creationId xmlns:a16="http://schemas.microsoft.com/office/drawing/2014/main" id="{0A21DFDD-2EE0-874C-9BFD-EE1AE0E86D6E}"/>
              </a:ext>
            </a:extLst>
          </p:cNvPr>
          <p:cNvPicPr>
            <a:picLocks noChangeAspect="1"/>
          </p:cNvPicPr>
          <p:nvPr/>
        </p:nvPicPr>
        <p:blipFill rotWithShape="1">
          <a:blip r:embed="rId2">
            <a:extLst>
              <a:ext uri="{28A0092B-C50C-407E-A947-70E740481C1C}">
                <a14:useLocalDpi xmlns:a14="http://schemas.microsoft.com/office/drawing/2010/main" val="0"/>
              </a:ext>
            </a:extLst>
          </a:blip>
          <a:srcRect t="28544" r="-1" b="1724"/>
          <a:stretch/>
        </p:blipFill>
        <p:spPr>
          <a:xfrm>
            <a:off x="240030" y="320040"/>
            <a:ext cx="8661654" cy="4303462"/>
          </a:xfrm>
          <a:prstGeom prst="rect">
            <a:avLst/>
          </a:prstGeom>
        </p:spPr>
      </p:pic>
      <p:sp>
        <p:nvSpPr>
          <p:cNvPr id="12" name="Rectangle 11">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C2D0211-2223-EE40-B3ED-BE510DD830F0}"/>
              </a:ext>
            </a:extLst>
          </p:cNvPr>
          <p:cNvSpPr>
            <a:spLocks noGrp="1"/>
          </p:cNvSpPr>
          <p:nvPr>
            <p:ph type="title"/>
          </p:nvPr>
        </p:nvSpPr>
        <p:spPr>
          <a:xfrm>
            <a:off x="630936" y="5009083"/>
            <a:ext cx="2167128" cy="1345997"/>
          </a:xfrm>
        </p:spPr>
        <p:txBody>
          <a:bodyPr anchor="ctr">
            <a:normAutofit/>
          </a:bodyPr>
          <a:lstStyle/>
          <a:p>
            <a:r>
              <a:rPr lang="en-GR" sz="2300" dirty="0">
                <a:solidFill>
                  <a:schemeClr val="bg1"/>
                </a:solidFill>
              </a:rPr>
              <a:t>San Marino, </a:t>
            </a:r>
            <a:r>
              <a:rPr lang="el-GR" sz="2300" dirty="0">
                <a:solidFill>
                  <a:schemeClr val="bg1"/>
                </a:solidFill>
              </a:rPr>
              <a:t>Ιταλία</a:t>
            </a:r>
            <a:endParaRPr lang="en-GR" sz="2300" dirty="0">
              <a:solidFill>
                <a:schemeClr val="bg1"/>
              </a:solidFill>
            </a:endParaRPr>
          </a:p>
        </p:txBody>
      </p:sp>
      <p:cxnSp>
        <p:nvCxnSpPr>
          <p:cNvPr id="14" name="Straight Connector 13">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0474CCF-515C-B947-9A72-FBF512D10C90}"/>
              </a:ext>
            </a:extLst>
          </p:cNvPr>
          <p:cNvSpPr>
            <a:spLocks noGrp="1"/>
          </p:cNvSpPr>
          <p:nvPr>
            <p:ph idx="1"/>
          </p:nvPr>
        </p:nvSpPr>
        <p:spPr>
          <a:xfrm>
            <a:off x="3284982" y="5009083"/>
            <a:ext cx="5232654" cy="1345997"/>
          </a:xfrm>
        </p:spPr>
        <p:txBody>
          <a:bodyPr anchor="ctr">
            <a:normAutofit/>
          </a:bodyPr>
          <a:lstStyle/>
          <a:p>
            <a:pPr>
              <a:lnSpc>
                <a:spcPct val="90000"/>
              </a:lnSpc>
            </a:pPr>
            <a:r>
              <a:rPr lang="el-GR" sz="1400" dirty="0">
                <a:solidFill>
                  <a:schemeClr val="bg1"/>
                </a:solidFill>
              </a:rPr>
              <a:t>Στο </a:t>
            </a:r>
            <a:r>
              <a:rPr lang="el-GR" sz="1400" u="sng" dirty="0">
                <a:solidFill>
                  <a:schemeClr val="bg1"/>
                </a:solidFill>
              </a:rPr>
              <a:t>Σαν Μαρίνο </a:t>
            </a:r>
            <a:r>
              <a:rPr lang="el-GR" sz="1400" dirty="0">
                <a:solidFill>
                  <a:schemeClr val="bg1"/>
                </a:solidFill>
              </a:rPr>
              <a:t>στην Ιταλία, το </a:t>
            </a:r>
            <a:r>
              <a:rPr lang="el-GR" sz="1400" i="1" dirty="0" err="1">
                <a:solidFill>
                  <a:schemeClr val="bg1"/>
                </a:solidFill>
              </a:rPr>
              <a:t>ius</a:t>
            </a:r>
            <a:r>
              <a:rPr lang="el-GR" sz="1400" dirty="0">
                <a:solidFill>
                  <a:schemeClr val="bg1"/>
                </a:solidFill>
              </a:rPr>
              <a:t> </a:t>
            </a:r>
            <a:r>
              <a:rPr lang="el-GR" sz="1400" i="1" dirty="0">
                <a:solidFill>
                  <a:schemeClr val="bg1"/>
                </a:solidFill>
              </a:rPr>
              <a:t>commune </a:t>
            </a:r>
            <a:r>
              <a:rPr lang="el-GR" sz="1400" dirty="0">
                <a:solidFill>
                  <a:schemeClr val="bg1"/>
                </a:solidFill>
              </a:rPr>
              <a:t>εφαρμόζεται με άμεση παραπομπή στις διατάξεις της </a:t>
            </a:r>
            <a:r>
              <a:rPr lang="el-GR" sz="1400" dirty="0" err="1">
                <a:solidFill>
                  <a:schemeClr val="bg1"/>
                </a:solidFill>
              </a:rPr>
              <a:t>ιουστινιάνειας</a:t>
            </a:r>
            <a:r>
              <a:rPr lang="el-GR" sz="1400" dirty="0">
                <a:solidFill>
                  <a:schemeClr val="bg1"/>
                </a:solidFill>
              </a:rPr>
              <a:t> κωδικοποίησης από Καθηγητές Νομικών Σχολών που ορίζονται ως εφέτες. </a:t>
            </a:r>
          </a:p>
          <a:p>
            <a:pPr>
              <a:lnSpc>
                <a:spcPct val="90000"/>
              </a:lnSpc>
            </a:pPr>
            <a:endParaRPr lang="en-GR" sz="1400" dirty="0">
              <a:solidFill>
                <a:schemeClr val="bg1"/>
              </a:solidFill>
            </a:endParaRPr>
          </a:p>
        </p:txBody>
      </p:sp>
    </p:spTree>
    <p:extLst>
      <p:ext uri="{BB962C8B-B14F-4D97-AF65-F5344CB8AC3E}">
        <p14:creationId xmlns:p14="http://schemas.microsoft.com/office/powerpoint/2010/main" val="3508124478"/>
      </p:ext>
    </p:extLst>
  </p:cSld>
  <p:clrMapOvr>
    <a:overrideClrMapping bg1="dk1" tx1="lt1" bg2="dk2" tx2="lt2" accent1="accent1" accent2="accent2" accent3="accent3" accent4="accent4" accent5="accent5" accent6="accent6" hlink="hlink" folHlink="folHlink"/>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l-GR" sz="3100"/>
              <a:t>Η αυτόνομη παράδοση </a:t>
            </a:r>
            <a:br>
              <a:rPr lang="en-US" sz="3100"/>
            </a:br>
            <a:r>
              <a:rPr lang="el-GR" sz="3100"/>
              <a:t>του </a:t>
            </a:r>
            <a:r>
              <a:rPr lang="fr-FR" sz="3100"/>
              <a:t>Common Law</a:t>
            </a:r>
            <a:r>
              <a:rPr lang="en-US" sz="3100">
                <a:effectLst/>
              </a:rPr>
              <a:t> </a:t>
            </a:r>
            <a:endParaRPr lang="en-US" sz="3100"/>
          </a:p>
        </p:txBody>
      </p:sp>
      <p:pic>
        <p:nvPicPr>
          <p:cNvPr id="5" name="Picture 4">
            <a:extLst>
              <a:ext uri="{FF2B5EF4-FFF2-40B4-BE49-F238E27FC236}">
                <a16:creationId xmlns:a16="http://schemas.microsoft.com/office/drawing/2014/main" id="{987957BA-09D2-9743-AE46-526E0335B818}"/>
              </a:ext>
            </a:extLst>
          </p:cNvPr>
          <p:cNvPicPr>
            <a:picLocks noChangeAspect="1"/>
          </p:cNvPicPr>
          <p:nvPr/>
        </p:nvPicPr>
        <p:blipFill rotWithShape="1">
          <a:blip r:embed="rId2">
            <a:extLst>
              <a:ext uri="{28A0092B-C50C-407E-A947-70E740481C1C}">
                <a14:useLocalDpi xmlns:a14="http://schemas.microsoft.com/office/drawing/2010/main" val="0"/>
              </a:ext>
            </a:extLst>
          </a:blip>
          <a:srcRect t="27067" b="791"/>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r>
              <a:rPr lang="el-GR" sz="1600"/>
              <a:t>Η Αγγλία, αν και κατακτήθηκε από τους Ρωμαίους και το τμήμα της νοτίως του τείχους του Αδριανού, αποτέλεσε επαρχία της Ρωμαϊκής Αυτοκρατορίας για πάνω από 300 χρόνια, μετά την εισβολή των Αγγλοσαξώνων χάνει την επαφή με το Ρωμαϊκό Δίκαιο και επικρατούν αγγλοσαξωνικά νομικά έθιμα.</a:t>
            </a:r>
          </a:p>
          <a:p>
            <a:r>
              <a:rPr lang="el-GR" sz="1600"/>
              <a:t> Πλην της Σκωτίας, η οποία αποτέλεσε εξαίρεση, προσλαμβάνοντας το Ρωμαϊκό Δίκαιο μετά την αναγέννηση μελέτης του στην ηπειρωτική Ευρώπη. </a:t>
            </a:r>
          </a:p>
        </p:txBody>
      </p:sp>
      <p:sp>
        <p:nvSpPr>
          <p:cNvPr id="6" name="TextBox 5">
            <a:extLst>
              <a:ext uri="{FF2B5EF4-FFF2-40B4-BE49-F238E27FC236}">
                <a16:creationId xmlns:a16="http://schemas.microsoft.com/office/drawing/2014/main" id="{C8DCFCDC-1885-D44E-914A-CA815B681053}"/>
              </a:ext>
            </a:extLst>
          </p:cNvPr>
          <p:cNvSpPr txBox="1"/>
          <p:nvPr/>
        </p:nvSpPr>
        <p:spPr>
          <a:xfrm>
            <a:off x="110359" y="3105150"/>
            <a:ext cx="2573140" cy="369332"/>
          </a:xfrm>
          <a:prstGeom prst="rect">
            <a:avLst/>
          </a:prstGeom>
          <a:noFill/>
        </p:spPr>
        <p:txBody>
          <a:bodyPr wrap="none" rtlCol="0">
            <a:spAutoFit/>
          </a:bodyPr>
          <a:lstStyle/>
          <a:p>
            <a:r>
              <a:rPr lang="el-GR" dirty="0">
                <a:solidFill>
                  <a:schemeClr val="bg1"/>
                </a:solidFill>
              </a:rPr>
              <a:t>Τε</a:t>
            </a:r>
            <a:r>
              <a:rPr lang="en-GR" dirty="0">
                <a:solidFill>
                  <a:schemeClr val="bg1"/>
                </a:solidFill>
              </a:rPr>
              <a:t>ί</a:t>
            </a:r>
            <a:r>
              <a:rPr lang="el-GR" dirty="0" err="1">
                <a:solidFill>
                  <a:schemeClr val="bg1"/>
                </a:solidFill>
              </a:rPr>
              <a:t>χος</a:t>
            </a:r>
            <a:r>
              <a:rPr lang="el-GR" dirty="0">
                <a:solidFill>
                  <a:schemeClr val="bg1"/>
                </a:solidFill>
              </a:rPr>
              <a:t> Αδριανού - Σκωτία</a:t>
            </a:r>
            <a:endParaRPr lang="en-GR" dirty="0">
              <a:solidFill>
                <a:schemeClr val="bg1"/>
              </a:solidFill>
            </a:endParaRPr>
          </a:p>
        </p:txBody>
      </p:sp>
    </p:spTree>
    <p:extLst>
      <p:ext uri="{BB962C8B-B14F-4D97-AF65-F5344CB8AC3E}">
        <p14:creationId xmlns:p14="http://schemas.microsoft.com/office/powerpoint/2010/main" val="24549837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17EF3-1B3C-F340-92FF-163CFC40E4F7}"/>
              </a:ext>
            </a:extLst>
          </p:cNvPr>
          <p:cNvSpPr>
            <a:spLocks noGrp="1"/>
          </p:cNvSpPr>
          <p:nvPr>
            <p:ph type="title"/>
          </p:nvPr>
        </p:nvSpPr>
        <p:spPr>
          <a:xfrm>
            <a:off x="3724072" y="629268"/>
            <a:ext cx="4939868" cy="1286160"/>
          </a:xfrm>
        </p:spPr>
        <p:txBody>
          <a:bodyPr anchor="b">
            <a:normAutofit/>
          </a:bodyPr>
          <a:lstStyle/>
          <a:p>
            <a:pPr>
              <a:lnSpc>
                <a:spcPct val="90000"/>
              </a:lnSpc>
            </a:pPr>
            <a:r>
              <a:rPr lang="el-GR" sz="4100"/>
              <a:t>Αγγλία = αυτόνομη νομική παράδοση</a:t>
            </a:r>
            <a:endParaRPr lang="en-GR" sz="4100"/>
          </a:p>
        </p:txBody>
      </p:sp>
      <p:sp>
        <p:nvSpPr>
          <p:cNvPr id="3" name="Content Placeholder 2">
            <a:extLst>
              <a:ext uri="{FF2B5EF4-FFF2-40B4-BE49-F238E27FC236}">
                <a16:creationId xmlns:a16="http://schemas.microsoft.com/office/drawing/2014/main" id="{0B18125F-E93F-8145-AF4E-178C8EFDC3FD}"/>
              </a:ext>
            </a:extLst>
          </p:cNvPr>
          <p:cNvSpPr>
            <a:spLocks noGrp="1"/>
          </p:cNvSpPr>
          <p:nvPr>
            <p:ph idx="1"/>
          </p:nvPr>
        </p:nvSpPr>
        <p:spPr>
          <a:xfrm>
            <a:off x="3724073" y="2438400"/>
            <a:ext cx="4939867" cy="3785419"/>
          </a:xfrm>
        </p:spPr>
        <p:txBody>
          <a:bodyPr>
            <a:normAutofit/>
          </a:bodyPr>
          <a:lstStyle/>
          <a:p>
            <a:r>
              <a:rPr lang="el-GR" sz="1700"/>
              <a:t>Η εξέλιξη του δικαίου στην Αγγλία συνδέεται με την επικράτηση ισχυρής βασιλείας (η οποία ήταν σε θέση να επιβάλλει σε όλο το βασίλειο ένα κεντρικό σύστημα απονομής δικαιοσύνης).</a:t>
            </a:r>
          </a:p>
          <a:p>
            <a:r>
              <a:rPr lang="el-GR" sz="1700"/>
              <a:t>Ταυτοχρόνως ισχυρής φεουδαρχίας (βαρόνων που δεν έβλεπαν με συμπάθεια το Ρωμαϊκό Δίκαιο, ως μέρος μίας παράδοσης βασιλικής απολυταρχίας).</a:t>
            </a:r>
          </a:p>
          <a:p>
            <a:r>
              <a:rPr lang="el-GR" sz="1700"/>
              <a:t>το νησί αναπτύσσει την δική του αυτόνομη νομική παράδοση. </a:t>
            </a:r>
            <a:endParaRPr lang="en-US" sz="1700"/>
          </a:p>
          <a:p>
            <a:endParaRPr lang="en-GR" sz="1700"/>
          </a:p>
        </p:txBody>
      </p:sp>
      <p:pic>
        <p:nvPicPr>
          <p:cNvPr id="5" name="Picture 4">
            <a:extLst>
              <a:ext uri="{FF2B5EF4-FFF2-40B4-BE49-F238E27FC236}">
                <a16:creationId xmlns:a16="http://schemas.microsoft.com/office/drawing/2014/main" id="{6BF71EBF-7448-D24D-9BF7-2080AE0D3774}"/>
              </a:ext>
            </a:extLst>
          </p:cNvPr>
          <p:cNvPicPr>
            <a:picLocks noChangeAspect="1"/>
          </p:cNvPicPr>
          <p:nvPr/>
        </p:nvPicPr>
        <p:blipFill rotWithShape="1">
          <a:blip r:embed="rId2">
            <a:extLst>
              <a:ext uri="{28A0092B-C50C-407E-A947-70E740481C1C}">
                <a14:useLocalDpi xmlns:a14="http://schemas.microsoft.com/office/drawing/2010/main" val="0"/>
              </a:ext>
            </a:extLst>
          </a:blip>
          <a:srcRect l="25032" r="14255"/>
          <a:stretch/>
        </p:blipFill>
        <p:spPr>
          <a:xfrm>
            <a:off x="20" y="10"/>
            <a:ext cx="3476673"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E4A55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73708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2170" y="856180"/>
            <a:ext cx="3420438" cy="1128068"/>
          </a:xfrm>
        </p:spPr>
        <p:txBody>
          <a:bodyPr anchor="ctr">
            <a:normAutofit/>
          </a:bodyPr>
          <a:lstStyle/>
          <a:p>
            <a:pPr>
              <a:lnSpc>
                <a:spcPct val="90000"/>
              </a:lnSpc>
            </a:pPr>
            <a:r>
              <a:rPr lang="el-GR" sz="2500"/>
              <a:t>Πρόσληψη του Ρωμαϊκού Δικαίου στη Σκωτία </a:t>
            </a:r>
            <a:endParaRPr lang="en-US" sz="2500"/>
          </a:p>
        </p:txBody>
      </p:sp>
      <p:grpSp>
        <p:nvGrpSpPr>
          <p:cNvPr id="19" name="Group 18">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20" name="Rectangle 1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43039" y="2330505"/>
            <a:ext cx="3419569" cy="3979585"/>
          </a:xfrm>
        </p:spPr>
        <p:txBody>
          <a:bodyPr anchor="ctr">
            <a:normAutofit/>
          </a:bodyPr>
          <a:lstStyle/>
          <a:p>
            <a:pPr>
              <a:lnSpc>
                <a:spcPct val="90000"/>
              </a:lnSpc>
            </a:pPr>
            <a:r>
              <a:rPr lang="el-GR" sz="1100" dirty="0"/>
              <a:t>Στη Σκωτία, η εφαρμογή του Ρωμαϊκού Δικαίου από τα δικαστήρια, όποτε το τοπικό δίκαιο δεν επαρκεί για να δώσει νομική λύση, καταλήγει στην </a:t>
            </a:r>
            <a:r>
              <a:rPr lang="el-GR" sz="1100" u="sng" dirty="0"/>
              <a:t>διαμόρφωση διαφορετικής νομικής παράδοσης απ' ό,τι στην υπόλοιπη Μ. Βρετανία</a:t>
            </a:r>
            <a:r>
              <a:rPr lang="el-GR" sz="1100" dirty="0"/>
              <a:t>. </a:t>
            </a:r>
          </a:p>
          <a:p>
            <a:pPr>
              <a:lnSpc>
                <a:spcPct val="90000"/>
              </a:lnSpc>
            </a:pPr>
            <a:r>
              <a:rPr lang="el-GR" sz="1100" dirty="0"/>
              <a:t>Η Πρόσληψη του Ρωμαϊκού Δικαίου έλαβε χώρα εκεί κατά τον 16</a:t>
            </a:r>
            <a:r>
              <a:rPr lang="el-GR" sz="1100" baseline="30000" dirty="0"/>
              <a:t>ο</a:t>
            </a:r>
            <a:r>
              <a:rPr lang="el-GR" sz="1100" dirty="0"/>
              <a:t> και 17</a:t>
            </a:r>
            <a:r>
              <a:rPr lang="el-GR" sz="1100" baseline="30000" dirty="0"/>
              <a:t>ο</a:t>
            </a:r>
            <a:r>
              <a:rPr lang="el-GR" sz="1100" dirty="0"/>
              <a:t> αιώνα και εφαρμόστηκε το </a:t>
            </a:r>
            <a:r>
              <a:rPr lang="el-GR" sz="1100" i="1" dirty="0" err="1"/>
              <a:t>ius</a:t>
            </a:r>
            <a:r>
              <a:rPr lang="el-GR" sz="1100" dirty="0"/>
              <a:t> </a:t>
            </a:r>
            <a:r>
              <a:rPr lang="el-GR" sz="1100" i="1" dirty="0"/>
              <a:t>commune</a:t>
            </a:r>
            <a:r>
              <a:rPr lang="el-GR" sz="1100" dirty="0"/>
              <a:t>, αν και στη συνέχεια το δίκαιό της επηρεάστηκε από το Αγγλικό </a:t>
            </a:r>
            <a:r>
              <a:rPr lang="en-US" sz="1100" dirty="0"/>
              <a:t>common law</a:t>
            </a:r>
            <a:r>
              <a:rPr lang="el-GR" sz="1100" dirty="0"/>
              <a:t>. </a:t>
            </a:r>
          </a:p>
          <a:p>
            <a:pPr>
              <a:lnSpc>
                <a:spcPct val="90000"/>
              </a:lnSpc>
            </a:pPr>
            <a:r>
              <a:rPr lang="el-GR" sz="1100" dirty="0"/>
              <a:t>Ως αποτέλεσμα, στο Ηνωμένο Βασίλειο το </a:t>
            </a:r>
            <a:r>
              <a:rPr lang="en-US" sz="1100" dirty="0"/>
              <a:t>common law</a:t>
            </a:r>
            <a:r>
              <a:rPr lang="el-GR" sz="1100" dirty="0"/>
              <a:t> δεν ισχύει ομοιόμορφα, αλλά το υβριδικό νομικό σύστημα περιλαμβάνει επιμέρους δικαιοδοσίες, συγκροτούμενες από αυτές της Αγγλίας, Β. Ιρλανδίας και Σκωτίας. </a:t>
            </a:r>
          </a:p>
          <a:p>
            <a:pPr>
              <a:lnSpc>
                <a:spcPct val="90000"/>
              </a:lnSpc>
            </a:pPr>
            <a:r>
              <a:rPr lang="el-GR" sz="1100" dirty="0"/>
              <a:t>Σήμερα η Σκωτία διαθέτει ένα μεικτό σύστημα </a:t>
            </a:r>
            <a:r>
              <a:rPr lang="el-GR" sz="1100" i="1" dirty="0" err="1"/>
              <a:t>civil</a:t>
            </a:r>
            <a:r>
              <a:rPr lang="el-GR" sz="1100" dirty="0"/>
              <a:t> και </a:t>
            </a:r>
            <a:r>
              <a:rPr lang="el-GR" sz="1100" i="1" dirty="0" err="1"/>
              <a:t>common</a:t>
            </a:r>
            <a:r>
              <a:rPr lang="el-GR" sz="1100" i="1" dirty="0"/>
              <a:t> </a:t>
            </a:r>
            <a:r>
              <a:rPr lang="el-GR" sz="1100" i="1" dirty="0" err="1"/>
              <a:t>law</a:t>
            </a:r>
            <a:r>
              <a:rPr lang="el-GR" sz="1100" dirty="0"/>
              <a:t>, όπου το δεύτερο επικρατεί, αν και οι επιρροές του Ρωμαϊκού είναι εμφανείς ιδίως στο εμπράγματο δίκαιο, όπως αποτυπώνεται από τη νομολογία των δικαστηρίων που παραπέμπουν σε αυτό. </a:t>
            </a:r>
          </a:p>
          <a:p>
            <a:pPr>
              <a:lnSpc>
                <a:spcPct val="90000"/>
              </a:lnSpc>
            </a:pPr>
            <a:r>
              <a:rPr lang="el-GR" sz="1100" dirty="0"/>
              <a:t>Στα Πανεπιστήμια της Σκωτίας, που διατήρησαν στενούς δεσμούς με τα Γαλλικά και Ολλανδικά, μελετάται και διδάσκεται πάντα το Ρωμαϊκό Δίκαιο. </a:t>
            </a:r>
            <a:endParaRPr lang="en-US" sz="1100" dirty="0"/>
          </a:p>
          <a:p>
            <a:pPr>
              <a:lnSpc>
                <a:spcPct val="90000"/>
              </a:lnSpc>
            </a:pPr>
            <a:endParaRPr lang="en-US" sz="1100" dirty="0"/>
          </a:p>
        </p:txBody>
      </p:sp>
      <p:sp>
        <p:nvSpPr>
          <p:cNvPr id="25" name="Rectangle 24">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sky, outdoor, building&#10;&#10;Description automatically generated">
            <a:extLst>
              <a:ext uri="{FF2B5EF4-FFF2-40B4-BE49-F238E27FC236}">
                <a16:creationId xmlns:a16="http://schemas.microsoft.com/office/drawing/2014/main" id="{78EA8CC0-D09F-6740-A746-6AF3561070C8}"/>
              </a:ext>
            </a:extLst>
          </p:cNvPr>
          <p:cNvPicPr>
            <a:picLocks noChangeAspect="1"/>
          </p:cNvPicPr>
          <p:nvPr/>
        </p:nvPicPr>
        <p:blipFill rotWithShape="1">
          <a:blip r:embed="rId2">
            <a:extLst>
              <a:ext uri="{28A0092B-C50C-407E-A947-70E740481C1C}">
                <a14:useLocalDpi xmlns:a14="http://schemas.microsoft.com/office/drawing/2010/main" val="0"/>
              </a:ext>
            </a:extLst>
          </a:blip>
          <a:srcRect l="17090" r="31267" b="1"/>
          <a:stretch/>
        </p:blipFill>
        <p:spPr>
          <a:xfrm>
            <a:off x="4483341" y="799352"/>
            <a:ext cx="4069057" cy="5259296"/>
          </a:xfrm>
          <a:prstGeom prst="rect">
            <a:avLst/>
          </a:prstGeom>
        </p:spPr>
      </p:pic>
    </p:spTree>
    <p:extLst>
      <p:ext uri="{BB962C8B-B14F-4D97-AF65-F5344CB8AC3E}">
        <p14:creationId xmlns:p14="http://schemas.microsoft.com/office/powerpoint/2010/main" val="401413738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100"/>
              <a:t>Common law = </a:t>
            </a:r>
            <a:r>
              <a:rPr lang="el-GR" sz="3100"/>
              <a:t>"δίκαιο των δικαστών"</a:t>
            </a:r>
          </a:p>
        </p:txBody>
      </p:sp>
      <p:pic>
        <p:nvPicPr>
          <p:cNvPr id="5" name="Picture 4" descr="A picture containing person, group, people, dressed&#10;&#10;Description automatically generated">
            <a:extLst>
              <a:ext uri="{FF2B5EF4-FFF2-40B4-BE49-F238E27FC236}">
                <a16:creationId xmlns:a16="http://schemas.microsoft.com/office/drawing/2014/main" id="{F2530D10-D7EC-D14D-BAB4-DD2FF949CFB2}"/>
              </a:ext>
            </a:extLst>
          </p:cNvPr>
          <p:cNvPicPr>
            <a:picLocks noChangeAspect="1"/>
          </p:cNvPicPr>
          <p:nvPr/>
        </p:nvPicPr>
        <p:blipFill rotWithShape="1">
          <a:blip r:embed="rId2">
            <a:extLst>
              <a:ext uri="{28A0092B-C50C-407E-A947-70E740481C1C}">
                <a14:useLocalDpi xmlns:a14="http://schemas.microsoft.com/office/drawing/2010/main" val="0"/>
              </a:ext>
            </a:extLst>
          </a:blip>
          <a:srcRect b="28808"/>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pPr>
              <a:lnSpc>
                <a:spcPct val="90000"/>
              </a:lnSpc>
            </a:pPr>
            <a:r>
              <a:rPr lang="el-GR" sz="1200"/>
              <a:t>Η αυτόνομη αυτή πορεία ανάγεται στην δημιουργία, τον 13</a:t>
            </a:r>
            <a:r>
              <a:rPr lang="el-GR" sz="1200" baseline="30000"/>
              <a:t>ο</a:t>
            </a:r>
            <a:r>
              <a:rPr lang="el-GR" sz="1200"/>
              <a:t> αιώνα, βασιλικού δικαστηρίου (</a:t>
            </a:r>
            <a:r>
              <a:rPr lang="fr-FR" sz="1200" i="1"/>
              <a:t>Curia Regis</a:t>
            </a:r>
            <a:r>
              <a:rPr lang="fr-FR" sz="1200"/>
              <a:t>)</a:t>
            </a:r>
            <a:r>
              <a:rPr lang="el-GR" sz="1200"/>
              <a:t> από τον Ερρίκο Β' (1145-1189).</a:t>
            </a:r>
          </a:p>
          <a:p>
            <a:pPr>
              <a:lnSpc>
                <a:spcPct val="90000"/>
              </a:lnSpc>
            </a:pPr>
            <a:r>
              <a:rPr lang="el-GR" sz="1200"/>
              <a:t> Η διαδικασία της επίλυσης διαφορών μέσω αποφάσεων του βασιλικού δικαστηρίου οδηγεί στην αντικατάσταση των τοπικών εθίμων από τη δεσμευτικότητα (και επομένως “εθιμικότητα”) της νομολογίας του βασιλικού δικαστηρίου (</a:t>
            </a:r>
            <a:r>
              <a:rPr lang="en-US" sz="1200" i="1"/>
              <a:t>precedents</a:t>
            </a:r>
            <a:r>
              <a:rPr lang="el-GR" sz="1200"/>
              <a:t>). </a:t>
            </a:r>
          </a:p>
          <a:p>
            <a:pPr>
              <a:lnSpc>
                <a:spcPct val="90000"/>
              </a:lnSpc>
            </a:pPr>
            <a:r>
              <a:rPr lang="el-GR" sz="1200"/>
              <a:t>Οι βασιλικοί δικαστές δια των αποφάσεών τους καθιστούν δυνατή τη ζύμωση των επιμέρους διαφορετικών τοπικών εθίμων σε ένα δίκαιο </a:t>
            </a:r>
            <a:r>
              <a:rPr lang="el-GR" sz="1200" i="1"/>
              <a:t>κοινό</a:t>
            </a:r>
            <a:r>
              <a:rPr lang="el-GR" sz="1200"/>
              <a:t> για όλους τους κατοίκους του βασιλείου, το οποίο αποκαλείται ως εκ τούτου </a:t>
            </a:r>
            <a:r>
              <a:rPr lang="el-GR" sz="1200" i="1"/>
              <a:t>Common</a:t>
            </a:r>
            <a:r>
              <a:rPr lang="el-GR" sz="1200"/>
              <a:t> </a:t>
            </a:r>
            <a:r>
              <a:rPr lang="el-GR" sz="1200" i="1"/>
              <a:t>Law</a:t>
            </a:r>
            <a:r>
              <a:rPr lang="el-GR" sz="1200"/>
              <a:t>. (Ο όρος δεν πρέπει να συγχέεται με το </a:t>
            </a:r>
            <a:r>
              <a:rPr lang="el-GR" sz="1200" i="1"/>
              <a:t>ius commune</a:t>
            </a:r>
            <a:r>
              <a:rPr lang="el-GR" sz="1200"/>
              <a:t> που την ίδια εποχή διαμορφώνεται στην Ηπειρωτική Ευρώπη).</a:t>
            </a:r>
            <a:endParaRPr lang="en-US" sz="1200"/>
          </a:p>
          <a:p>
            <a:pPr>
              <a:lnSpc>
                <a:spcPct val="90000"/>
              </a:lnSpc>
            </a:pPr>
            <a:endParaRPr lang="el-GR" sz="1200"/>
          </a:p>
        </p:txBody>
      </p:sp>
    </p:spTree>
    <p:extLst>
      <p:ext uri="{BB962C8B-B14F-4D97-AF65-F5344CB8AC3E}">
        <p14:creationId xmlns:p14="http://schemas.microsoft.com/office/powerpoint/2010/main" val="20928535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C:\Users\ATHINA\Desktop\images.jpg">
            <a:extLst>
              <a:ext uri="{FF2B5EF4-FFF2-40B4-BE49-F238E27FC236}">
                <a16:creationId xmlns:a16="http://schemas.microsoft.com/office/drawing/2014/main" id="{080CE4DB-655A-B347-A934-632FBFC244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698" r="26477" b="-1"/>
          <a:stretch/>
        </p:blipFill>
        <p:spPr bwMode="auto">
          <a:xfrm>
            <a:off x="20" y="-5"/>
            <a:ext cx="3336844" cy="359359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AA5D9F4D-8478-4364-9713-947B6D50F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93587"/>
            <a:ext cx="3336864" cy="28968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8055" y="3999143"/>
            <a:ext cx="2662982" cy="2203264"/>
          </a:xfrm>
        </p:spPr>
        <p:txBody>
          <a:bodyPr anchor="ctr">
            <a:normAutofit/>
          </a:bodyPr>
          <a:lstStyle/>
          <a:p>
            <a:r>
              <a:rPr lang="el-GR" sz="3100"/>
              <a:t>Η επιρροή του Ρωμαϊκού Δικαίου </a:t>
            </a:r>
            <a:br>
              <a:rPr lang="en-US" sz="3100"/>
            </a:br>
            <a:r>
              <a:rPr lang="el-GR" sz="3100"/>
              <a:t>στις ΗΠΑ </a:t>
            </a:r>
            <a:endParaRPr lang="en-US" sz="3100"/>
          </a:p>
        </p:txBody>
      </p:sp>
      <p:pic>
        <p:nvPicPr>
          <p:cNvPr id="6" name="Picture 3" descr="C:\Users\ATHINA\Desktop\thomas-jefferson-9353715-1-402.jpg">
            <a:extLst>
              <a:ext uri="{FF2B5EF4-FFF2-40B4-BE49-F238E27FC236}">
                <a16:creationId xmlns:a16="http://schemas.microsoft.com/office/drawing/2014/main" id="{DB6A5672-5CC5-ED47-AE2A-6C780A6BDFCA}"/>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5447" r="4055" b="-5"/>
          <a:stretch/>
        </p:blipFill>
        <p:spPr bwMode="auto">
          <a:xfrm>
            <a:off x="3354067" y="5"/>
            <a:ext cx="2894076" cy="35953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ATHINA\Desktop\1200px-Alexander_Hamilton_portrait_by_John_Trumbull_1806.jpg">
            <a:extLst>
              <a:ext uri="{FF2B5EF4-FFF2-40B4-BE49-F238E27FC236}">
                <a16:creationId xmlns:a16="http://schemas.microsoft.com/office/drawing/2014/main" id="{FD6DCEDF-5DA2-2644-B142-C36D9B16B581}"/>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r="5236" b="-1"/>
          <a:stretch/>
        </p:blipFill>
        <p:spPr bwMode="auto">
          <a:xfrm>
            <a:off x="6271538" y="-1"/>
            <a:ext cx="2872462" cy="3593592"/>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2D597DEF-7285-48B1-A266-C751F44A1C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125" y="4425696"/>
            <a:ext cx="181579" cy="1340860"/>
            <a:chOff x="56167" y="899960"/>
            <a:chExt cx="242107" cy="1340860"/>
          </a:xfrm>
        </p:grpSpPr>
        <p:sp>
          <p:nvSpPr>
            <p:cNvPr id="16" name="Rectangle 2">
              <a:extLst>
                <a:ext uri="{FF2B5EF4-FFF2-40B4-BE49-F238E27FC236}">
                  <a16:creationId xmlns:a16="http://schemas.microsoft.com/office/drawing/2014/main" id="{D46B81EF-FCE5-4BDA-85DF-6D5618826C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4697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59">
              <a:extLst>
                <a:ext uri="{FF2B5EF4-FFF2-40B4-BE49-F238E27FC236}">
                  <a16:creationId xmlns:a16="http://schemas.microsoft.com/office/drawing/2014/main" id="{B4AB18E4-A87B-4EAE-B0A7-1626A54B4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4697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
              <a:extLst>
                <a:ext uri="{FF2B5EF4-FFF2-40B4-BE49-F238E27FC236}">
                  <a16:creationId xmlns:a16="http://schemas.microsoft.com/office/drawing/2014/main" id="{B9BFBF72-23B1-4010-8A7F-58517A522F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3276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59">
              <a:extLst>
                <a:ext uri="{FF2B5EF4-FFF2-40B4-BE49-F238E27FC236}">
                  <a16:creationId xmlns:a16="http://schemas.microsoft.com/office/drawing/2014/main" id="{FB007166-9EE4-4DDB-8518-C02E4D5CD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3276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
              <a:extLst>
                <a:ext uri="{FF2B5EF4-FFF2-40B4-BE49-F238E27FC236}">
                  <a16:creationId xmlns:a16="http://schemas.microsoft.com/office/drawing/2014/main" id="{BEF736F3-69BC-4BEB-AF95-2011F6AB6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1854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59">
              <a:extLst>
                <a:ext uri="{FF2B5EF4-FFF2-40B4-BE49-F238E27FC236}">
                  <a16:creationId xmlns:a16="http://schemas.microsoft.com/office/drawing/2014/main" id="{E220CD5A-C8AF-473E-AC95-9541300D29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1854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
              <a:extLst>
                <a:ext uri="{FF2B5EF4-FFF2-40B4-BE49-F238E27FC236}">
                  <a16:creationId xmlns:a16="http://schemas.microsoft.com/office/drawing/2014/main" id="{EBA5DA1C-0AC7-408E-82C4-81E9DB45C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0433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59">
              <a:extLst>
                <a:ext uri="{FF2B5EF4-FFF2-40B4-BE49-F238E27FC236}">
                  <a16:creationId xmlns:a16="http://schemas.microsoft.com/office/drawing/2014/main" id="{674387AA-72DF-45EF-8895-A70ABE1004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0433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
              <a:extLst>
                <a:ext uri="{FF2B5EF4-FFF2-40B4-BE49-F238E27FC236}">
                  <a16:creationId xmlns:a16="http://schemas.microsoft.com/office/drawing/2014/main" id="{73520C0A-8A73-47B5-8DEE-F835741F2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9012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59">
              <a:extLst>
                <a:ext uri="{FF2B5EF4-FFF2-40B4-BE49-F238E27FC236}">
                  <a16:creationId xmlns:a16="http://schemas.microsoft.com/office/drawing/2014/main" id="{AD7A67F9-441F-4AAC-B372-B8C15D8CB5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9012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
              <a:extLst>
                <a:ext uri="{FF2B5EF4-FFF2-40B4-BE49-F238E27FC236}">
                  <a16:creationId xmlns:a16="http://schemas.microsoft.com/office/drawing/2014/main" id="{01CD03DE-9A04-48A4-997F-DE5528FE1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1802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59">
              <a:extLst>
                <a:ext uri="{FF2B5EF4-FFF2-40B4-BE49-F238E27FC236}">
                  <a16:creationId xmlns:a16="http://schemas.microsoft.com/office/drawing/2014/main" id="{7391FDFC-E16F-43A3-8BFE-531D7B2F09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802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
              <a:extLst>
                <a:ext uri="{FF2B5EF4-FFF2-40B4-BE49-F238E27FC236}">
                  <a16:creationId xmlns:a16="http://schemas.microsoft.com/office/drawing/2014/main" id="{3D69A450-2F3D-4111-80A5-B0399B0433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0381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9">
              <a:extLst>
                <a:ext uri="{FF2B5EF4-FFF2-40B4-BE49-F238E27FC236}">
                  <a16:creationId xmlns:a16="http://schemas.microsoft.com/office/drawing/2014/main" id="{04625133-00BF-4FF0-8C90-DF4A2DD59B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381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
              <a:extLst>
                <a:ext uri="{FF2B5EF4-FFF2-40B4-BE49-F238E27FC236}">
                  <a16:creationId xmlns:a16="http://schemas.microsoft.com/office/drawing/2014/main" id="{3A4A9FD0-EE23-4325-B36B-7D36F8EF74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8960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9">
              <a:extLst>
                <a:ext uri="{FF2B5EF4-FFF2-40B4-BE49-F238E27FC236}">
                  <a16:creationId xmlns:a16="http://schemas.microsoft.com/office/drawing/2014/main" id="{9A42EA3E-D467-4144-ACD8-F2C3D55C6B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8960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
              <a:extLst>
                <a:ext uri="{FF2B5EF4-FFF2-40B4-BE49-F238E27FC236}">
                  <a16:creationId xmlns:a16="http://schemas.microsoft.com/office/drawing/2014/main" id="{B7869D23-5043-4EE5-AA59-5639F2BB9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7539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59">
              <a:extLst>
                <a:ext uri="{FF2B5EF4-FFF2-40B4-BE49-F238E27FC236}">
                  <a16:creationId xmlns:a16="http://schemas.microsoft.com/office/drawing/2014/main" id="{8AF08919-A48A-451E-B3B5-3DE09224C3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7539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
              <a:extLst>
                <a:ext uri="{FF2B5EF4-FFF2-40B4-BE49-F238E27FC236}">
                  <a16:creationId xmlns:a16="http://schemas.microsoft.com/office/drawing/2014/main" id="{9351E91A-5A15-4000-B032-81C9C1C3A5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6118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59">
              <a:extLst>
                <a:ext uri="{FF2B5EF4-FFF2-40B4-BE49-F238E27FC236}">
                  <a16:creationId xmlns:a16="http://schemas.microsoft.com/office/drawing/2014/main" id="{C4F1E6C5-D45A-41E8-BB9F-C79784C73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6118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3784920" y="3807230"/>
            <a:ext cx="4993319" cy="2461441"/>
          </a:xfrm>
        </p:spPr>
        <p:txBody>
          <a:bodyPr anchor="ctr">
            <a:normAutofit/>
          </a:bodyPr>
          <a:lstStyle/>
          <a:p>
            <a:pPr>
              <a:lnSpc>
                <a:spcPct val="90000"/>
              </a:lnSpc>
            </a:pPr>
            <a:r>
              <a:rPr lang="el-GR" sz="1200" dirty="0"/>
              <a:t>Από πλευράς δημοσίου δικαίου, το Ρωμαϊκό Δίκαιο άσκησε σημαντική επιρροή στη σκέψη των Ιδρυτικών Πατέρων του συγχρόνου αμερικανικού κράτους. </a:t>
            </a:r>
          </a:p>
          <a:p>
            <a:pPr>
              <a:lnSpc>
                <a:spcPct val="90000"/>
              </a:lnSpc>
            </a:pPr>
            <a:r>
              <a:rPr lang="el-GR" sz="1200" dirty="0"/>
              <a:t>Σημαντικοί διανοητές, όπως ο </a:t>
            </a:r>
            <a:r>
              <a:rPr lang="en-US" sz="1200" dirty="0"/>
              <a:t>John Adams</a:t>
            </a:r>
            <a:r>
              <a:rPr lang="el-GR" sz="1200" dirty="0"/>
              <a:t>, ο </a:t>
            </a:r>
            <a:r>
              <a:rPr lang="en-US" sz="1200" dirty="0"/>
              <a:t>Alexander Hamilton</a:t>
            </a:r>
            <a:r>
              <a:rPr lang="el-GR" sz="1200" dirty="0"/>
              <a:t> και ο </a:t>
            </a:r>
            <a:r>
              <a:rPr lang="en-US" sz="1200" dirty="0"/>
              <a:t>Thomas Jefferson</a:t>
            </a:r>
            <a:r>
              <a:rPr lang="el-GR" sz="1200" dirty="0"/>
              <a:t>, υπήρξαν θαυμαστές της Ρώμης, του πολιτεύματος της και των ηγετών της, όπως του </a:t>
            </a:r>
            <a:r>
              <a:rPr lang="el-GR" sz="1200" dirty="0" err="1"/>
              <a:t>Κάτωνα</a:t>
            </a:r>
            <a:r>
              <a:rPr lang="el-GR" sz="1200" dirty="0"/>
              <a:t>, του </a:t>
            </a:r>
            <a:r>
              <a:rPr lang="el-GR" sz="1200" dirty="0" err="1"/>
              <a:t>Κάσσιου</a:t>
            </a:r>
            <a:r>
              <a:rPr lang="el-GR" sz="1200" dirty="0"/>
              <a:t> και Βρούτου και ιδίως του </a:t>
            </a:r>
            <a:r>
              <a:rPr lang="el-GR" sz="1200" dirty="0" err="1"/>
              <a:t>Κικέρωνα</a:t>
            </a:r>
            <a:endParaRPr lang="en-US" sz="1200" dirty="0"/>
          </a:p>
          <a:p>
            <a:pPr>
              <a:lnSpc>
                <a:spcPct val="90000"/>
              </a:lnSpc>
            </a:pPr>
            <a:r>
              <a:rPr lang="el-GR" sz="1200" dirty="0" err="1"/>
              <a:t>Μελετο</a:t>
            </a:r>
            <a:r>
              <a:rPr lang="en-US" sz="1200" dirty="0" err="1"/>
              <a:t>ύ</a:t>
            </a:r>
            <a:r>
              <a:rPr lang="el-GR" sz="1200" dirty="0"/>
              <a:t>ν τα έργα τους, αναζητώντας αναλογίες μεταξύ της ρωμαϊκής πολιτικής ιστορίας και του αμερικανικού αγώνα ανεξαρτησίας από την κυριαρχία του αγγλικού στέμματος.</a:t>
            </a:r>
          </a:p>
          <a:p>
            <a:pPr>
              <a:lnSpc>
                <a:spcPct val="90000"/>
              </a:lnSpc>
            </a:pPr>
            <a:endParaRPr lang="en-US" sz="1200" dirty="0"/>
          </a:p>
          <a:p>
            <a:pPr>
              <a:lnSpc>
                <a:spcPct val="90000"/>
              </a:lnSpc>
            </a:pPr>
            <a:endParaRPr lang="en-US" sz="1200" dirty="0"/>
          </a:p>
        </p:txBody>
      </p:sp>
      <p:sp>
        <p:nvSpPr>
          <p:cNvPr id="37" name="Rectangle 36">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9144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5CBE05B-CC1A-E84A-8DA5-A6FAE31FEDF3}"/>
              </a:ext>
            </a:extLst>
          </p:cNvPr>
          <p:cNvSpPr txBox="1"/>
          <p:nvPr/>
        </p:nvSpPr>
        <p:spPr>
          <a:xfrm>
            <a:off x="1150883" y="3264413"/>
            <a:ext cx="1316386" cy="369332"/>
          </a:xfrm>
          <a:prstGeom prst="rect">
            <a:avLst/>
          </a:prstGeom>
          <a:noFill/>
        </p:spPr>
        <p:txBody>
          <a:bodyPr wrap="none" rtlCol="0">
            <a:spAutoFit/>
          </a:bodyPr>
          <a:lstStyle/>
          <a:p>
            <a:r>
              <a:rPr lang="en-GB" dirty="0">
                <a:solidFill>
                  <a:schemeClr val="bg1"/>
                </a:solidFill>
              </a:rPr>
              <a:t>J</a:t>
            </a:r>
            <a:r>
              <a:rPr lang="en-GR" dirty="0">
                <a:solidFill>
                  <a:schemeClr val="bg1"/>
                </a:solidFill>
              </a:rPr>
              <a:t>ohn Adams</a:t>
            </a:r>
          </a:p>
        </p:txBody>
      </p:sp>
      <p:sp>
        <p:nvSpPr>
          <p:cNvPr id="8" name="TextBox 7">
            <a:extLst>
              <a:ext uri="{FF2B5EF4-FFF2-40B4-BE49-F238E27FC236}">
                <a16:creationId xmlns:a16="http://schemas.microsoft.com/office/drawing/2014/main" id="{F9FD8DC2-DB47-094E-AF06-856C18AD8619}"/>
              </a:ext>
            </a:extLst>
          </p:cNvPr>
          <p:cNvSpPr txBox="1"/>
          <p:nvPr/>
        </p:nvSpPr>
        <p:spPr>
          <a:xfrm>
            <a:off x="3421445" y="3264413"/>
            <a:ext cx="2385693" cy="369332"/>
          </a:xfrm>
          <a:prstGeom prst="rect">
            <a:avLst/>
          </a:prstGeom>
          <a:noFill/>
        </p:spPr>
        <p:txBody>
          <a:bodyPr wrap="square" rtlCol="0">
            <a:spAutoFit/>
          </a:bodyPr>
          <a:lstStyle/>
          <a:p>
            <a:pPr algn="ctr"/>
            <a:r>
              <a:rPr lang="en-GR" dirty="0">
                <a:solidFill>
                  <a:schemeClr val="bg1"/>
                </a:solidFill>
              </a:rPr>
              <a:t>Thomas Jefferson</a:t>
            </a:r>
          </a:p>
        </p:txBody>
      </p:sp>
      <p:sp>
        <p:nvSpPr>
          <p:cNvPr id="9" name="TextBox 8">
            <a:extLst>
              <a:ext uri="{FF2B5EF4-FFF2-40B4-BE49-F238E27FC236}">
                <a16:creationId xmlns:a16="http://schemas.microsoft.com/office/drawing/2014/main" id="{E330D7FC-4377-BB41-9D7E-AE59A24894E9}"/>
              </a:ext>
            </a:extLst>
          </p:cNvPr>
          <p:cNvSpPr txBox="1"/>
          <p:nvPr/>
        </p:nvSpPr>
        <p:spPr>
          <a:xfrm>
            <a:off x="6526925" y="3105806"/>
            <a:ext cx="2469562" cy="369332"/>
          </a:xfrm>
          <a:prstGeom prst="rect">
            <a:avLst/>
          </a:prstGeom>
          <a:noFill/>
        </p:spPr>
        <p:txBody>
          <a:bodyPr wrap="square" rtlCol="0">
            <a:spAutoFit/>
          </a:bodyPr>
          <a:lstStyle/>
          <a:p>
            <a:r>
              <a:rPr lang="en-GR" dirty="0">
                <a:solidFill>
                  <a:schemeClr val="bg1"/>
                </a:solidFill>
              </a:rPr>
              <a:t>Alexander Hamilton</a:t>
            </a:r>
          </a:p>
        </p:txBody>
      </p:sp>
    </p:spTree>
    <p:extLst>
      <p:ext uri="{BB962C8B-B14F-4D97-AF65-F5344CB8AC3E}">
        <p14:creationId xmlns:p14="http://schemas.microsoft.com/office/powerpoint/2010/main" val="16119613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167</TotalTime>
  <Words>8656</Words>
  <Application>Microsoft Macintosh PowerPoint</Application>
  <PresentationFormat>On-screen Show (4:3)</PresentationFormat>
  <Paragraphs>404</Paragraphs>
  <Slides>104</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104</vt:i4>
      </vt:variant>
    </vt:vector>
  </HeadingPairs>
  <TitlesOfParts>
    <vt:vector size="110" baseType="lpstr">
      <vt:lpstr>Arial</vt:lpstr>
      <vt:lpstr>Calibri</vt:lpstr>
      <vt:lpstr>Cambria</vt:lpstr>
      <vt:lpstr>Rockwell</vt:lpstr>
      <vt:lpstr>Tw Cen MT</vt:lpstr>
      <vt:lpstr>Office Theme</vt:lpstr>
      <vt:lpstr>Το Ρωμαϊκό Δίκαιο μετά τη Ρώμη</vt:lpstr>
      <vt:lpstr>Ανατολική Ρωμαϊκή Αυτοκρατορία </vt:lpstr>
      <vt:lpstr>«Βασιλεύς Ρωμαίων»</vt:lpstr>
      <vt:lpstr>Ορόσημα βυζαντινού δικαίου </vt:lpstr>
      <vt:lpstr>Μακεδονική δυναστεία</vt:lpstr>
      <vt:lpstr>Λέων ΣΤ’ Σοφός</vt:lpstr>
      <vt:lpstr>Η Εξάβιβλος του Αρμενόπουλου  ή Πρόχειρον Νόμων (1345)  </vt:lpstr>
      <vt:lpstr>Insignia Imperii -Regalia</vt:lpstr>
      <vt:lpstr>Οι “ρωμαϊκές αυτοκρατορίες”  της Δύσης </vt:lpstr>
      <vt:lpstr>Translatio imperii</vt:lpstr>
      <vt:lpstr>Ο Καρλομάγνος, Imperator Romanorum </vt:lpstr>
      <vt:lpstr>Καρλομάγνος &amp; Δίκαιο</vt:lpstr>
      <vt:lpstr>PowerPoint Presentation</vt:lpstr>
      <vt:lpstr>PowerPoint Presentation</vt:lpstr>
      <vt:lpstr>O Όθων Α’ (962 μ.Χ.) –  η Αγία Γερμανική Αυτοκρατορία </vt:lpstr>
      <vt:lpstr>PowerPoint Presentation</vt:lpstr>
      <vt:lpstr>Otto I</vt:lpstr>
      <vt:lpstr>Η Τσαρική Ρωσία και η "Τρίτη Ρώμη" </vt:lpstr>
      <vt:lpstr>PowerPoint Presentation</vt:lpstr>
      <vt:lpstr>PowerPoint Presentation</vt:lpstr>
      <vt:lpstr>Ο Ναπολέων, πρώτος Ύπατος </vt:lpstr>
      <vt:lpstr>PowerPoint Presentation</vt:lpstr>
      <vt:lpstr>Το τέλος της Ρωμαϊκής Αυτοκρατορίας στη Δύση</vt:lpstr>
      <vt:lpstr>Το Ρωμαϊκό Δίκαιο στο δυτικό Μεσαίωνα </vt:lpstr>
      <vt:lpstr>PowerPoint Presentation</vt:lpstr>
      <vt:lpstr>Οι Βαρβαρικοί «κώδικες»</vt:lpstr>
      <vt:lpstr>Lex Romana Visigothorum (506 μ.Χ.)</vt:lpstr>
      <vt:lpstr>PowerPoint Presentation</vt:lpstr>
      <vt:lpstr>PowerPoint Presentation</vt:lpstr>
      <vt:lpstr>PowerPoint Presentation</vt:lpstr>
      <vt:lpstr>Πρόσληψη (Reception)  του Ρωμαϊκού Δικαίου </vt:lpstr>
      <vt:lpstr>Τρεις φάσεις της Πρόσληψης του Ρωμαϊκού Δικαίου στη Δύση </vt:lpstr>
      <vt:lpstr>Η ανακάλυψη του Πανδέκτη και η γένεση των νομικών σπουδών στη Δύση </vt:lpstr>
      <vt:lpstr>Littera Florentina</vt:lpstr>
      <vt:lpstr>Littera Fiorentina</vt:lpstr>
      <vt:lpstr>Πλεονεκτήματα δικαίου Πανδέκτη </vt:lpstr>
      <vt:lpstr>Οι πρώτες Νομικές Σχολές στη Δύση </vt:lpstr>
      <vt:lpstr>Bologna, Alma Mater Studiorum</vt:lpstr>
      <vt:lpstr>Σπουδαία κέντρα νομικών σπουδών</vt:lpstr>
      <vt:lpstr>Οι πρώτες Νομικές Σχολές στην Ευρώπη</vt:lpstr>
      <vt:lpstr>Μελέτη του Πανδέκτη</vt:lpstr>
      <vt:lpstr>Οι Γλωσσογράφοι (Glossatores)</vt:lpstr>
      <vt:lpstr>Irnerius of Bologna, fresco from Palazzo Accursio - Franciscus Accursius</vt:lpstr>
      <vt:lpstr>Επιστημονική μέθοδος</vt:lpstr>
      <vt:lpstr>ΑΖΟ di Bologna</vt:lpstr>
      <vt:lpstr>Glossa Ordinaria</vt:lpstr>
      <vt:lpstr>PowerPoint Presentation</vt:lpstr>
      <vt:lpstr>Οι Σχολιαστές (post-glossatores) </vt:lpstr>
      <vt:lpstr>Bartolus de Saxoferrato </vt:lpstr>
      <vt:lpstr>Πανδέκτης = πηγή ανεξάντλητων λύσεων</vt:lpstr>
      <vt:lpstr>Το Κοινοδίκαιο  (ius commune) </vt:lpstr>
      <vt:lpstr>Το Κοινοδίκαιο  (ius commune) </vt:lpstr>
      <vt:lpstr>Η πρόσληψη του Ρωμαϊκού Δικαίου στη Γαλλία </vt:lpstr>
      <vt:lpstr>Το κίνημα του Νομικού Ουμανισμού στη Γαλλία </vt:lpstr>
      <vt:lpstr>Mos italicus – Mos gallicus</vt:lpstr>
      <vt:lpstr>Η πρόσληψη του Ρωμαϊκού Δικαίου στη Γερμανία </vt:lpstr>
      <vt:lpstr>Reichskammegericht</vt:lpstr>
      <vt:lpstr>Η “σύγχρονη χρήση του Πανδέκτη” </vt:lpstr>
      <vt:lpstr>Η πρόσληψη του Ρωμαϊκού Δικαίου στην Ολλανδία </vt:lpstr>
      <vt:lpstr>Leyden</vt:lpstr>
      <vt:lpstr>Ρωμαϊκό-Ολλανδικό Δίκαιο</vt:lpstr>
      <vt:lpstr>Νότια Αφρική: ΡΔ = ισχύον έως σήμερα</vt:lpstr>
      <vt:lpstr>Leiden – Utrecht, Ολλανδική Λόγια Σχολή</vt:lpstr>
      <vt:lpstr>Το κίνημα του Φυσικού Δικαίου</vt:lpstr>
      <vt:lpstr>Hugo Grotius= θεμελιωτής συγχρόνου Διεθνούς Δικαίου</vt:lpstr>
      <vt:lpstr>PowerPoint Presentation</vt:lpstr>
      <vt:lpstr>Η «lex mercatoria» (εθιμικό εμπορικό δίκαιο) </vt:lpstr>
      <vt:lpstr>Η πορεία προς τους πρώτους Αστικούς Κώδικες </vt:lpstr>
      <vt:lpstr>Ο Montesquieu &amp; το πνεύμα των νόμων</vt:lpstr>
      <vt:lpstr>H Γαλλική Επανάσταση (1789) </vt:lpstr>
      <vt:lpstr>Code Napoléon - 1804</vt:lpstr>
      <vt:lpstr>Ναπολέων</vt:lpstr>
      <vt:lpstr>Επιρροή του Ρωμαϊκού Δικαίου στο Γαλλικό Αστικό Κώδικα </vt:lpstr>
      <vt:lpstr>Το πρότυπο Γαλλικού Α.Κ.</vt:lpstr>
      <vt:lpstr>Η γερμανική  Ιστορική Σχολή του Δικαίου </vt:lpstr>
      <vt:lpstr>Savigny – Iστορική Σχολή Δικαίου</vt:lpstr>
      <vt:lpstr>Δύο τάσεις</vt:lpstr>
      <vt:lpstr>Volksgeist</vt:lpstr>
      <vt:lpstr>Οι Πανδεκτιστές &amp; το Δίκαιο των Πανδεκτών” (Pandectenrecht) </vt:lpstr>
      <vt:lpstr>Η κριτική στην Ιστορική Σχολή - Jhering </vt:lpstr>
      <vt:lpstr>Theodor Μommsen </vt:lpstr>
      <vt:lpstr>O Γερμανικός Αστικός Κώδικας (BGB) </vt:lpstr>
      <vt:lpstr>Γερμανικός Αστικός Κώδικας</vt:lpstr>
      <vt:lpstr>Επιρροή του Γερμανικού Α.Κ.</vt:lpstr>
      <vt:lpstr>Οι "οικογένειες" των συγχρόνων δικαίων </vt:lpstr>
      <vt:lpstr>Οι «οικογένειες» δικαίων </vt:lpstr>
      <vt:lpstr>«Συγγενή» δίκαια </vt:lpstr>
      <vt:lpstr>Legrand P. - Samuel G., Introduction au common law, Paris (2008), σ. 21-22.</vt:lpstr>
      <vt:lpstr>Το πρότυπο του Γαλλικού ΑΚ</vt:lpstr>
      <vt:lpstr>Το πρότυπο του Γερμανικού ΑΚ </vt:lpstr>
      <vt:lpstr>PowerPoint Presentation</vt:lpstr>
      <vt:lpstr>Μεικτή νομική παράδοση</vt:lpstr>
      <vt:lpstr>Το Ρωμαϊκό Δίκαιο ως άμεση πηγή δικαίου σήμερα: Νότια Αφρική </vt:lpstr>
      <vt:lpstr>San Marino, Ιταλία</vt:lpstr>
      <vt:lpstr>Η αυτόνομη παράδοση  του Common Law </vt:lpstr>
      <vt:lpstr>Αγγλία = αυτόνομη νομική παράδοση</vt:lpstr>
      <vt:lpstr>Πρόσληψη του Ρωμαϊκού Δικαίου στη Σκωτία </vt:lpstr>
      <vt:lpstr>Common law = "δίκαιο των δικαστών"</vt:lpstr>
      <vt:lpstr>Η επιρροή του Ρωμαϊκού Δικαίου  στις ΗΠΑ </vt:lpstr>
      <vt:lpstr>Αμερικανικό Σύνταγμα</vt:lpstr>
      <vt:lpstr>Capitol Hill</vt:lpstr>
      <vt:lpstr>Η Λουιζιάνα </vt:lpstr>
      <vt:lpstr>Το Ρωμαϊκό Δίκαιο στη νομολογία των αμερικανικών δικαστηρίων. </vt:lpstr>
      <vt:lpstr>Τιτανικός και Ρ.Δ.</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Το Ρωμαϊκό Δίκαιο μετά τη Ρώμη</dc:title>
  <dc:creator>Athina Dimopoulou</dc:creator>
  <cp:lastModifiedBy>Athina Dimopoulou</cp:lastModifiedBy>
  <cp:revision>2</cp:revision>
  <dcterms:created xsi:type="dcterms:W3CDTF">2020-11-11T14:16:32Z</dcterms:created>
  <dcterms:modified xsi:type="dcterms:W3CDTF">2020-11-17T14:09:28Z</dcterms:modified>
</cp:coreProperties>
</file>