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57" r:id="rId3"/>
    <p:sldId id="281" r:id="rId4"/>
    <p:sldId id="265" r:id="rId5"/>
    <p:sldId id="268" r:id="rId6"/>
    <p:sldId id="283" r:id="rId7"/>
    <p:sldId id="284" r:id="rId8"/>
    <p:sldId id="285" r:id="rId9"/>
    <p:sldId id="273" r:id="rId10"/>
    <p:sldId id="286" r:id="rId11"/>
    <p:sldId id="287" r:id="rId12"/>
    <p:sldId id="288" r:id="rId13"/>
    <p:sldId id="275" r:id="rId14"/>
    <p:sldId id="266" r:id="rId15"/>
    <p:sldId id="289" r:id="rId16"/>
    <p:sldId id="290" r:id="rId17"/>
    <p:sldId id="269" r:id="rId18"/>
    <p:sldId id="276" r:id="rId19"/>
    <p:sldId id="291" r:id="rId20"/>
    <p:sldId id="292" r:id="rId21"/>
    <p:sldId id="277" r:id="rId22"/>
    <p:sldId id="278" r:id="rId23"/>
    <p:sldId id="293" r:id="rId24"/>
    <p:sldId id="261" r:id="rId25"/>
    <p:sldId id="294" r:id="rId26"/>
    <p:sldId id="263" r:id="rId27"/>
    <p:sldId id="295" r:id="rId28"/>
    <p:sldId id="280" r:id="rId29"/>
    <p:sldId id="296" r:id="rId30"/>
    <p:sldId id="297" r:id="rId31"/>
    <p:sldId id="298" r:id="rId32"/>
    <p:sldId id="299" r:id="rId33"/>
    <p:sldId id="279" r:id="rId34"/>
    <p:sldId id="300" r:id="rId35"/>
    <p:sldId id="307" r:id="rId36"/>
    <p:sldId id="301" r:id="rId37"/>
    <p:sldId id="302" r:id="rId38"/>
    <p:sldId id="306" r:id="rId39"/>
    <p:sldId id="304" r:id="rId40"/>
    <p:sldId id="30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895"/>
    <p:restoredTop sz="94691"/>
  </p:normalViewPr>
  <p:slideViewPr>
    <p:cSldViewPr snapToGrid="0" snapToObjects="1">
      <p:cViewPr varScale="1">
        <p:scale>
          <a:sx n="31" d="100"/>
          <a:sy n="31" d="100"/>
        </p:scale>
        <p:origin x="176" y="21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D8CEA1-4F62-4B3C-85C0-4D03BFD5011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B0A5C2D-C37F-4779-AF4E-B8A34AF1236D}">
      <dgm:prSet/>
      <dgm:spPr/>
      <dgm:t>
        <a:bodyPr/>
        <a:lstStyle/>
        <a:p>
          <a:r>
            <a:rPr lang="el-GR"/>
            <a:t>Ο Αύγουστος τους απονέμει </a:t>
          </a:r>
          <a:r>
            <a:rPr lang="en-US"/>
            <a:t>ex officio </a:t>
          </a:r>
          <a:r>
            <a:rPr lang="el-GR"/>
            <a:t>όλα τα προνόμια των γυναικών που είχαν γεννήσει τρία τέκνα (</a:t>
          </a:r>
          <a:r>
            <a:rPr lang="en-US"/>
            <a:t>ius trium liberorum</a:t>
          </a:r>
          <a:r>
            <a:rPr lang="el-GR"/>
            <a:t>).</a:t>
          </a:r>
          <a:endParaRPr lang="en-US"/>
        </a:p>
      </dgm:t>
    </dgm:pt>
    <dgm:pt modelId="{CACAA3CB-25C9-4868-970A-77A9C7F95D8A}" type="parTrans" cxnId="{62DF3CE9-FF7A-446E-BA80-E59A327391BC}">
      <dgm:prSet/>
      <dgm:spPr/>
      <dgm:t>
        <a:bodyPr/>
        <a:lstStyle/>
        <a:p>
          <a:endParaRPr lang="en-US"/>
        </a:p>
      </dgm:t>
    </dgm:pt>
    <dgm:pt modelId="{E282FBE3-CBEC-4E3E-8F49-9E7708D38F17}" type="sibTrans" cxnId="{62DF3CE9-FF7A-446E-BA80-E59A327391BC}">
      <dgm:prSet/>
      <dgm:spPr/>
      <dgm:t>
        <a:bodyPr/>
        <a:lstStyle/>
        <a:p>
          <a:endParaRPr lang="en-US"/>
        </a:p>
      </dgm:t>
    </dgm:pt>
    <dgm:pt modelId="{69694547-A59E-4821-A552-E92200CF9B9F}">
      <dgm:prSet/>
      <dgm:spPr/>
      <dgm:t>
        <a:bodyPr/>
        <a:lstStyle/>
        <a:p>
          <a:r>
            <a:rPr lang="el-GR"/>
            <a:t>Ειδικές τιμητικές θέσεις του επιφυλάσσονται στις πρώτες σειρές των δημοσίων θεαμάτων, αντίστοιχες του υψηλού </a:t>
          </a:r>
          <a:r>
            <a:rPr lang="en-US"/>
            <a:t>status</a:t>
          </a:r>
          <a:r>
            <a:rPr lang="el-GR"/>
            <a:t> τους.</a:t>
          </a:r>
          <a:endParaRPr lang="en-US"/>
        </a:p>
      </dgm:t>
    </dgm:pt>
    <dgm:pt modelId="{4AE0C3EC-C298-4322-B60F-1FB6E88B7869}" type="parTrans" cxnId="{3F5013A6-B36C-449B-8065-3825A8305A95}">
      <dgm:prSet/>
      <dgm:spPr/>
      <dgm:t>
        <a:bodyPr/>
        <a:lstStyle/>
        <a:p>
          <a:endParaRPr lang="en-US"/>
        </a:p>
      </dgm:t>
    </dgm:pt>
    <dgm:pt modelId="{276CA37A-9B2E-400C-97A8-E660DA426389}" type="sibTrans" cxnId="{3F5013A6-B36C-449B-8065-3825A8305A95}">
      <dgm:prSet/>
      <dgm:spPr/>
      <dgm:t>
        <a:bodyPr/>
        <a:lstStyle/>
        <a:p>
          <a:endParaRPr lang="en-US"/>
        </a:p>
      </dgm:t>
    </dgm:pt>
    <dgm:pt modelId="{866AAC54-E027-4364-B0AB-815D0F1B144A}">
      <dgm:prSet/>
      <dgm:spPr/>
      <dgm:t>
        <a:bodyPr/>
        <a:lstStyle/>
        <a:p>
          <a:r>
            <a:rPr lang="el-GR"/>
            <a:t>Μπορούν επίσης να καταθέσουν σε δικαστήριο χωρίς να δώσουν τον συνήθη όρκο των μαρτύρων, καθώς ο λόγος τους θεωρείται αδιαμφισβήτητης εντιμότητας.</a:t>
          </a:r>
          <a:r>
            <a:rPr lang="en-US"/>
            <a:t> </a:t>
          </a:r>
        </a:p>
      </dgm:t>
    </dgm:pt>
    <dgm:pt modelId="{291B26E2-604E-4D97-B44C-0F5D4AC347D2}" type="parTrans" cxnId="{B86DFC1D-A19E-4CD1-B8C2-BAFCD0383FBC}">
      <dgm:prSet/>
      <dgm:spPr/>
      <dgm:t>
        <a:bodyPr/>
        <a:lstStyle/>
        <a:p>
          <a:endParaRPr lang="en-US"/>
        </a:p>
      </dgm:t>
    </dgm:pt>
    <dgm:pt modelId="{44E0A0CF-9E7E-4204-AAEE-2838D1629623}" type="sibTrans" cxnId="{B86DFC1D-A19E-4CD1-B8C2-BAFCD0383FBC}">
      <dgm:prSet/>
      <dgm:spPr/>
      <dgm:t>
        <a:bodyPr/>
        <a:lstStyle/>
        <a:p>
          <a:endParaRPr lang="en-US"/>
        </a:p>
      </dgm:t>
    </dgm:pt>
    <dgm:pt modelId="{5705909A-834D-934B-9AF5-916E924F0D86}" type="pres">
      <dgm:prSet presAssocID="{F9D8CEA1-4F62-4B3C-85C0-4D03BFD50115}" presName="linear" presStyleCnt="0">
        <dgm:presLayoutVars>
          <dgm:animLvl val="lvl"/>
          <dgm:resizeHandles val="exact"/>
        </dgm:presLayoutVars>
      </dgm:prSet>
      <dgm:spPr/>
    </dgm:pt>
    <dgm:pt modelId="{7CF9B8A6-47AF-8E48-83A7-D5E3188A5A9D}" type="pres">
      <dgm:prSet presAssocID="{9B0A5C2D-C37F-4779-AF4E-B8A34AF1236D}" presName="parentText" presStyleLbl="node1" presStyleIdx="0" presStyleCnt="3">
        <dgm:presLayoutVars>
          <dgm:chMax val="0"/>
          <dgm:bulletEnabled val="1"/>
        </dgm:presLayoutVars>
      </dgm:prSet>
      <dgm:spPr/>
    </dgm:pt>
    <dgm:pt modelId="{1527F9FB-96DC-114A-A3CB-5F93930EF47A}" type="pres">
      <dgm:prSet presAssocID="{E282FBE3-CBEC-4E3E-8F49-9E7708D38F17}" presName="spacer" presStyleCnt="0"/>
      <dgm:spPr/>
    </dgm:pt>
    <dgm:pt modelId="{9DAA4C92-7298-E549-A75F-B0F6B6C93049}" type="pres">
      <dgm:prSet presAssocID="{69694547-A59E-4821-A552-E92200CF9B9F}" presName="parentText" presStyleLbl="node1" presStyleIdx="1" presStyleCnt="3">
        <dgm:presLayoutVars>
          <dgm:chMax val="0"/>
          <dgm:bulletEnabled val="1"/>
        </dgm:presLayoutVars>
      </dgm:prSet>
      <dgm:spPr/>
    </dgm:pt>
    <dgm:pt modelId="{1771F9DC-2FFA-B341-A2B4-716D221FE405}" type="pres">
      <dgm:prSet presAssocID="{276CA37A-9B2E-400C-97A8-E660DA426389}" presName="spacer" presStyleCnt="0"/>
      <dgm:spPr/>
    </dgm:pt>
    <dgm:pt modelId="{A6A90078-D8C4-5841-BF1E-76A90CA9E997}" type="pres">
      <dgm:prSet presAssocID="{866AAC54-E027-4364-B0AB-815D0F1B144A}" presName="parentText" presStyleLbl="node1" presStyleIdx="2" presStyleCnt="3">
        <dgm:presLayoutVars>
          <dgm:chMax val="0"/>
          <dgm:bulletEnabled val="1"/>
        </dgm:presLayoutVars>
      </dgm:prSet>
      <dgm:spPr/>
    </dgm:pt>
  </dgm:ptLst>
  <dgm:cxnLst>
    <dgm:cxn modelId="{B86DFC1D-A19E-4CD1-B8C2-BAFCD0383FBC}" srcId="{F9D8CEA1-4F62-4B3C-85C0-4D03BFD50115}" destId="{866AAC54-E027-4364-B0AB-815D0F1B144A}" srcOrd="2" destOrd="0" parTransId="{291B26E2-604E-4D97-B44C-0F5D4AC347D2}" sibTransId="{44E0A0CF-9E7E-4204-AAEE-2838D1629623}"/>
    <dgm:cxn modelId="{BFF89A67-BA53-B043-8691-8C90C7FDA3DB}" type="presOf" srcId="{69694547-A59E-4821-A552-E92200CF9B9F}" destId="{9DAA4C92-7298-E549-A75F-B0F6B6C93049}" srcOrd="0" destOrd="0" presId="urn:microsoft.com/office/officeart/2005/8/layout/vList2"/>
    <dgm:cxn modelId="{FEB2026C-E30A-B049-9A5C-B11550CB099D}" type="presOf" srcId="{9B0A5C2D-C37F-4779-AF4E-B8A34AF1236D}" destId="{7CF9B8A6-47AF-8E48-83A7-D5E3188A5A9D}" srcOrd="0" destOrd="0" presId="urn:microsoft.com/office/officeart/2005/8/layout/vList2"/>
    <dgm:cxn modelId="{C44F6F80-DA8A-EB43-82B1-45AC76778628}" type="presOf" srcId="{866AAC54-E027-4364-B0AB-815D0F1B144A}" destId="{A6A90078-D8C4-5841-BF1E-76A90CA9E997}" srcOrd="0" destOrd="0" presId="urn:microsoft.com/office/officeart/2005/8/layout/vList2"/>
    <dgm:cxn modelId="{3F5013A6-B36C-449B-8065-3825A8305A95}" srcId="{F9D8CEA1-4F62-4B3C-85C0-4D03BFD50115}" destId="{69694547-A59E-4821-A552-E92200CF9B9F}" srcOrd="1" destOrd="0" parTransId="{4AE0C3EC-C298-4322-B60F-1FB6E88B7869}" sibTransId="{276CA37A-9B2E-400C-97A8-E660DA426389}"/>
    <dgm:cxn modelId="{883737BA-893D-C74D-B19E-1F3526CA1310}" type="presOf" srcId="{F9D8CEA1-4F62-4B3C-85C0-4D03BFD50115}" destId="{5705909A-834D-934B-9AF5-916E924F0D86}" srcOrd="0" destOrd="0" presId="urn:microsoft.com/office/officeart/2005/8/layout/vList2"/>
    <dgm:cxn modelId="{62DF3CE9-FF7A-446E-BA80-E59A327391BC}" srcId="{F9D8CEA1-4F62-4B3C-85C0-4D03BFD50115}" destId="{9B0A5C2D-C37F-4779-AF4E-B8A34AF1236D}" srcOrd="0" destOrd="0" parTransId="{CACAA3CB-25C9-4868-970A-77A9C7F95D8A}" sibTransId="{E282FBE3-CBEC-4E3E-8F49-9E7708D38F17}"/>
    <dgm:cxn modelId="{639C6CB2-406C-374E-AA43-A6460D313F84}" type="presParOf" srcId="{5705909A-834D-934B-9AF5-916E924F0D86}" destId="{7CF9B8A6-47AF-8E48-83A7-D5E3188A5A9D}" srcOrd="0" destOrd="0" presId="urn:microsoft.com/office/officeart/2005/8/layout/vList2"/>
    <dgm:cxn modelId="{5A5F14D9-E29C-8A48-A7B5-22A19546FF24}" type="presParOf" srcId="{5705909A-834D-934B-9AF5-916E924F0D86}" destId="{1527F9FB-96DC-114A-A3CB-5F93930EF47A}" srcOrd="1" destOrd="0" presId="urn:microsoft.com/office/officeart/2005/8/layout/vList2"/>
    <dgm:cxn modelId="{26290CE6-44B6-7A4E-87D4-242B09D293FE}" type="presParOf" srcId="{5705909A-834D-934B-9AF5-916E924F0D86}" destId="{9DAA4C92-7298-E549-A75F-B0F6B6C93049}" srcOrd="2" destOrd="0" presId="urn:microsoft.com/office/officeart/2005/8/layout/vList2"/>
    <dgm:cxn modelId="{B91109C6-6D63-6F40-A23A-2AD5D64E9891}" type="presParOf" srcId="{5705909A-834D-934B-9AF5-916E924F0D86}" destId="{1771F9DC-2FFA-B341-A2B4-716D221FE405}" srcOrd="3" destOrd="0" presId="urn:microsoft.com/office/officeart/2005/8/layout/vList2"/>
    <dgm:cxn modelId="{854B1642-9EFC-E34A-8F43-590073C2D727}" type="presParOf" srcId="{5705909A-834D-934B-9AF5-916E924F0D86}" destId="{A6A90078-D8C4-5841-BF1E-76A90CA9E99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9B8A6-47AF-8E48-83A7-D5E3188A5A9D}">
      <dsp:nvSpPr>
        <dsp:cNvPr id="0" name=""/>
        <dsp:cNvSpPr/>
      </dsp:nvSpPr>
      <dsp:spPr>
        <a:xfrm>
          <a:off x="0" y="349237"/>
          <a:ext cx="5278040" cy="15500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Ο Αύγουστος τους απονέμει </a:t>
          </a:r>
          <a:r>
            <a:rPr lang="en-US" sz="2200" kern="1200"/>
            <a:t>ex officio </a:t>
          </a:r>
          <a:r>
            <a:rPr lang="el-GR" sz="2200" kern="1200"/>
            <a:t>όλα τα προνόμια των γυναικών που είχαν γεννήσει τρία τέκνα (</a:t>
          </a:r>
          <a:r>
            <a:rPr lang="en-US" sz="2200" kern="1200"/>
            <a:t>ius trium liberorum</a:t>
          </a:r>
          <a:r>
            <a:rPr lang="el-GR" sz="2200" kern="1200"/>
            <a:t>).</a:t>
          </a:r>
          <a:endParaRPr lang="en-US" sz="2200" kern="1200"/>
        </a:p>
      </dsp:txBody>
      <dsp:txXfrm>
        <a:off x="75666" y="424903"/>
        <a:ext cx="5126708" cy="1398698"/>
      </dsp:txXfrm>
    </dsp:sp>
    <dsp:sp modelId="{9DAA4C92-7298-E549-A75F-B0F6B6C93049}">
      <dsp:nvSpPr>
        <dsp:cNvPr id="0" name=""/>
        <dsp:cNvSpPr/>
      </dsp:nvSpPr>
      <dsp:spPr>
        <a:xfrm>
          <a:off x="0" y="1962628"/>
          <a:ext cx="5278040" cy="155003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Ειδικές τιμητικές θέσεις του επιφυλάσσονται στις πρώτες σειρές των δημοσίων θεαμάτων, αντίστοιχες του υψηλού </a:t>
          </a:r>
          <a:r>
            <a:rPr lang="en-US" sz="2200" kern="1200"/>
            <a:t>status</a:t>
          </a:r>
          <a:r>
            <a:rPr lang="el-GR" sz="2200" kern="1200"/>
            <a:t> τους.</a:t>
          </a:r>
          <a:endParaRPr lang="en-US" sz="2200" kern="1200"/>
        </a:p>
      </dsp:txBody>
      <dsp:txXfrm>
        <a:off x="75666" y="2038294"/>
        <a:ext cx="5126708" cy="1398698"/>
      </dsp:txXfrm>
    </dsp:sp>
    <dsp:sp modelId="{A6A90078-D8C4-5841-BF1E-76A90CA9E997}">
      <dsp:nvSpPr>
        <dsp:cNvPr id="0" name=""/>
        <dsp:cNvSpPr/>
      </dsp:nvSpPr>
      <dsp:spPr>
        <a:xfrm>
          <a:off x="0" y="3576018"/>
          <a:ext cx="5278040" cy="155003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a:t>Μπορούν επίσης να καταθέσουν σε δικαστήριο χωρίς να δώσουν τον συνήθη όρκο των μαρτύρων, καθώς ο λόγος τους θεωρείται αδιαμφισβήτητης εντιμότητας.</a:t>
          </a:r>
          <a:r>
            <a:rPr lang="en-US" sz="2200" kern="1200"/>
            <a:t> </a:t>
          </a:r>
        </a:p>
      </dsp:txBody>
      <dsp:txXfrm>
        <a:off x="75666" y="3651684"/>
        <a:ext cx="5126708" cy="13986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Click to edit Master subtitle style</a:t>
            </a:r>
            <a:endParaRPr lang="en-US"/>
          </a:p>
        </p:txBody>
      </p:sp>
      <p:sp>
        <p:nvSpPr>
          <p:cNvPr id="4" name="Date Placeholder 3"/>
          <p:cNvSpPr>
            <a:spLocks noGrp="1"/>
          </p:cNvSpPr>
          <p:nvPr>
            <p:ph type="dt" sz="half" idx="10"/>
          </p:nvPr>
        </p:nvSpPr>
        <p:spPr/>
        <p:txBody>
          <a:bodyPr/>
          <a:lstStyle/>
          <a:p>
            <a:fld id="{1A0646E7-B609-694C-BF1B-9713D61259BE}" type="datetimeFigureOut">
              <a:rPr lang="en-US" smtClean="0"/>
              <a:t>11/27/20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306899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1A0646E7-B609-694C-BF1B-9713D61259BE}" type="datetimeFigureOut">
              <a:rPr lang="en-US" smtClean="0"/>
              <a:t>11/27/20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186683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1A0646E7-B609-694C-BF1B-9713D61259BE}" type="datetimeFigureOut">
              <a:rPr lang="en-US" smtClean="0"/>
              <a:t>11/27/20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120238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1A0646E7-B609-694C-BF1B-9713D61259BE}" type="datetimeFigureOut">
              <a:rPr lang="en-US" smtClean="0"/>
              <a:t>11/27/20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191144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1A0646E7-B609-694C-BF1B-9713D61259BE}" type="datetimeFigureOut">
              <a:rPr lang="en-US" smtClean="0"/>
              <a:t>11/27/20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84207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Date Placeholder 4"/>
          <p:cNvSpPr>
            <a:spLocks noGrp="1"/>
          </p:cNvSpPr>
          <p:nvPr>
            <p:ph type="dt" sz="half" idx="10"/>
          </p:nvPr>
        </p:nvSpPr>
        <p:spPr/>
        <p:txBody>
          <a:bodyPr/>
          <a:lstStyle/>
          <a:p>
            <a:fld id="{1A0646E7-B609-694C-BF1B-9713D61259BE}" type="datetimeFigureOut">
              <a:rPr lang="en-US" smtClean="0"/>
              <a:t>11/27/20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428535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7" name="Date Placeholder 6"/>
          <p:cNvSpPr>
            <a:spLocks noGrp="1"/>
          </p:cNvSpPr>
          <p:nvPr>
            <p:ph type="dt" sz="half" idx="10"/>
          </p:nvPr>
        </p:nvSpPr>
        <p:spPr/>
        <p:txBody>
          <a:bodyPr/>
          <a:lstStyle/>
          <a:p>
            <a:fld id="{1A0646E7-B609-694C-BF1B-9713D61259BE}" type="datetimeFigureOut">
              <a:rPr lang="en-US" smtClean="0"/>
              <a:t>11/27/20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634627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Date Placeholder 2"/>
          <p:cNvSpPr>
            <a:spLocks noGrp="1"/>
          </p:cNvSpPr>
          <p:nvPr>
            <p:ph type="dt" sz="half" idx="10"/>
          </p:nvPr>
        </p:nvSpPr>
        <p:spPr/>
        <p:txBody>
          <a:bodyPr/>
          <a:lstStyle/>
          <a:p>
            <a:fld id="{1A0646E7-B609-694C-BF1B-9713D61259BE}" type="datetimeFigureOut">
              <a:rPr lang="en-US" smtClean="0"/>
              <a:t>11/27/20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340178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646E7-B609-694C-BF1B-9713D61259BE}" type="datetimeFigureOut">
              <a:rPr lang="en-US" smtClean="0"/>
              <a:t>11/27/20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2854323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1A0646E7-B609-694C-BF1B-9713D61259BE}" type="datetimeFigureOut">
              <a:rPr lang="en-US" smtClean="0"/>
              <a:t>11/27/20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70462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1A0646E7-B609-694C-BF1B-9713D61259BE}" type="datetimeFigureOut">
              <a:rPr lang="en-US" smtClean="0"/>
              <a:t>11/27/20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1BD84-6634-D447-86CE-0CBADA9B1C35}" type="slidenum">
              <a:rPr lang="en-US" smtClean="0"/>
              <a:t>‹#›</a:t>
            </a:fld>
            <a:endParaRPr lang="en-US"/>
          </a:p>
        </p:txBody>
      </p:sp>
    </p:spTree>
    <p:extLst>
      <p:ext uri="{BB962C8B-B14F-4D97-AF65-F5344CB8AC3E}">
        <p14:creationId xmlns:p14="http://schemas.microsoft.com/office/powerpoint/2010/main" val="92638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646E7-B609-694C-BF1B-9713D61259BE}" type="datetimeFigureOut">
              <a:rPr lang="en-US" smtClean="0"/>
              <a:t>11/27/20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1BD84-6634-D447-86CE-0CBADA9B1C35}" type="slidenum">
              <a:rPr lang="en-US" smtClean="0"/>
              <a:t>‹#›</a:t>
            </a:fld>
            <a:endParaRPr lang="en-US"/>
          </a:p>
        </p:txBody>
      </p:sp>
    </p:spTree>
    <p:extLst>
      <p:ext uri="{BB962C8B-B14F-4D97-AF65-F5344CB8AC3E}">
        <p14:creationId xmlns:p14="http://schemas.microsoft.com/office/powerpoint/2010/main" val="3413260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F1C68E-9C88-B249-A253-45993402573A}"/>
              </a:ext>
            </a:extLst>
          </p:cNvPr>
          <p:cNvSpPr>
            <a:spLocks noGrp="1"/>
          </p:cNvSpPr>
          <p:nvPr>
            <p:ph type="ctrTitle"/>
          </p:nvPr>
        </p:nvSpPr>
        <p:spPr>
          <a:xfrm>
            <a:off x="4554334" y="4584391"/>
            <a:ext cx="3989575" cy="1557250"/>
          </a:xfrm>
        </p:spPr>
        <p:txBody>
          <a:bodyPr anchor="t">
            <a:normAutofit/>
          </a:bodyPr>
          <a:lstStyle/>
          <a:p>
            <a:pPr algn="l">
              <a:lnSpc>
                <a:spcPct val="90000"/>
              </a:lnSpc>
            </a:pPr>
            <a:r>
              <a:rPr lang="el-GR" sz="2000" b="1"/>
              <a:t>Γυναίκες στην υπηρεσία της κρατικής θρησκείας: </a:t>
            </a:r>
            <a:br>
              <a:rPr lang="el-GR" sz="2000" b="1"/>
            </a:br>
            <a:r>
              <a:rPr lang="el-GR" sz="2000" b="1"/>
              <a:t>δικαιώματα και προνόμια των Εστιάδων στη Ρώμη</a:t>
            </a:r>
            <a:br>
              <a:rPr lang="en-US" sz="2000"/>
            </a:br>
            <a:endParaRPr lang="en-US" sz="2000"/>
          </a:p>
        </p:txBody>
      </p:sp>
      <p:sp>
        <p:nvSpPr>
          <p:cNvPr id="5" name="Subtitle 4">
            <a:extLst>
              <a:ext uri="{FF2B5EF4-FFF2-40B4-BE49-F238E27FC236}">
                <a16:creationId xmlns:a16="http://schemas.microsoft.com/office/drawing/2014/main" id="{CFE35855-3691-6247-BA0D-093D775B393F}"/>
              </a:ext>
            </a:extLst>
          </p:cNvPr>
          <p:cNvSpPr>
            <a:spLocks noGrp="1"/>
          </p:cNvSpPr>
          <p:nvPr>
            <p:ph type="subTitle" idx="1"/>
          </p:nvPr>
        </p:nvSpPr>
        <p:spPr>
          <a:xfrm>
            <a:off x="4554335" y="3855256"/>
            <a:ext cx="3989573" cy="729135"/>
          </a:xfrm>
        </p:spPr>
        <p:txBody>
          <a:bodyPr anchor="b">
            <a:normAutofit/>
          </a:bodyPr>
          <a:lstStyle/>
          <a:p>
            <a:pPr algn="l"/>
            <a:r>
              <a:rPr lang="fr-CA" sz="1400"/>
              <a:t>A</a:t>
            </a:r>
            <a:r>
              <a:rPr lang="el-GR" sz="1400"/>
              <a:t>θηνά Δημοπούλου, Αν. Καθηγήτρια, Νομική Σχολή</a:t>
            </a:r>
          </a:p>
          <a:p>
            <a:pPr algn="l"/>
            <a:r>
              <a:rPr lang="el-GR" sz="1400"/>
              <a:t>Εθνικό και Καποδιστριακό Πανεπιστήμιο Αθηνών </a:t>
            </a:r>
          </a:p>
          <a:p>
            <a:pPr algn="l"/>
            <a:endParaRPr lang="en-US" sz="1400"/>
          </a:p>
        </p:txBody>
      </p:sp>
      <p:sp>
        <p:nvSpPr>
          <p:cNvPr id="12" name="Freeform: Shape 11">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554332" cy="5386356"/>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7" name="Picture 6" descr="A close up of a coin&#10;&#10;Description automatically generated">
            <a:extLst>
              <a:ext uri="{FF2B5EF4-FFF2-40B4-BE49-F238E27FC236}">
                <a16:creationId xmlns:a16="http://schemas.microsoft.com/office/drawing/2014/main" id="{9928AC8D-2553-2F45-A0F7-FBE21F88C0F5}"/>
              </a:ext>
            </a:extLst>
          </p:cNvPr>
          <p:cNvPicPr>
            <a:picLocks noChangeAspect="1"/>
          </p:cNvPicPr>
          <p:nvPr/>
        </p:nvPicPr>
        <p:blipFill rotWithShape="1">
          <a:blip r:embed="rId2"/>
          <a:srcRect l="8988" r="14736" b="1"/>
          <a:stretch/>
        </p:blipFill>
        <p:spPr>
          <a:xfrm>
            <a:off x="1" y="-1"/>
            <a:ext cx="4423065" cy="524785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239006835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FCDE-0481-3646-91FF-C45D11BA45C2}"/>
              </a:ext>
            </a:extLst>
          </p:cNvPr>
          <p:cNvSpPr>
            <a:spLocks noGrp="1"/>
          </p:cNvSpPr>
          <p:nvPr>
            <p:ph type="title"/>
          </p:nvPr>
        </p:nvSpPr>
        <p:spPr>
          <a:xfrm>
            <a:off x="491490" y="365125"/>
            <a:ext cx="3840085" cy="1692794"/>
          </a:xfrm>
        </p:spPr>
        <p:txBody>
          <a:bodyPr>
            <a:normAutofit/>
          </a:bodyPr>
          <a:lstStyle/>
          <a:p>
            <a:r>
              <a:rPr lang="el-GR"/>
              <a:t>Νομικές προϋποθέσεις</a:t>
            </a:r>
            <a:endParaRPr lang="en-GR"/>
          </a:p>
        </p:txBody>
      </p:sp>
      <p:cxnSp>
        <p:nvCxnSpPr>
          <p:cNvPr id="17" name="Straight Arrow Connector 1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2E4F6EA-06A0-C649-85B1-38573B5F2A69}"/>
              </a:ext>
            </a:extLst>
          </p:cNvPr>
          <p:cNvSpPr>
            <a:spLocks noGrp="1"/>
          </p:cNvSpPr>
          <p:nvPr>
            <p:ph idx="1"/>
          </p:nvPr>
        </p:nvSpPr>
        <p:spPr>
          <a:xfrm>
            <a:off x="491490" y="2575034"/>
            <a:ext cx="3840085" cy="3462228"/>
          </a:xfrm>
        </p:spPr>
        <p:txBody>
          <a:bodyPr>
            <a:normAutofit/>
          </a:bodyPr>
          <a:lstStyle/>
          <a:p>
            <a:pPr>
              <a:lnSpc>
                <a:spcPct val="90000"/>
              </a:lnSpc>
            </a:pPr>
            <a:r>
              <a:rPr lang="el-GR" sz="1000"/>
              <a:t>Οι γονείς της δεν έπρεπε να είχαν ποτέ υποδουλωθεί, να μην ήταν διαζευγμένοι, να μην ασκούσαν ατιμωτικά επαγγέλματα (</a:t>
            </a:r>
            <a:r>
              <a:rPr lang="en-US" sz="1000"/>
              <a:t>negotia sordida</a:t>
            </a:r>
            <a:r>
              <a:rPr lang="el-GR" sz="1000"/>
              <a:t>). Τέτοια θεωρούνται π.χ. τα επαγγέλματα του προαγωγού, μονομάχου, πόρνης, ηθοποιού.</a:t>
            </a:r>
            <a:endParaRPr lang="en-GR" sz="1000"/>
          </a:p>
          <a:p>
            <a:pPr>
              <a:lnSpc>
                <a:spcPct val="90000"/>
              </a:lnSpc>
            </a:pPr>
            <a:r>
              <a:rPr lang="el-GR" sz="1000"/>
              <a:t> Αρχικά προερχόταν από οικογένεια Πατρικίων και αργότερα, όταν οι αριστοκρατικές οικογένειες της Ρώμης άρχισαν να έχουν ενδοιασμούς στην αφιέρωση των κοριτσιών τους στη σκληρή θητεία των ιερειών, και Πληβείων. </a:t>
            </a:r>
          </a:p>
          <a:p>
            <a:pPr>
              <a:lnSpc>
                <a:spcPct val="90000"/>
              </a:lnSpc>
            </a:pPr>
            <a:r>
              <a:rPr lang="el-GR" sz="1000"/>
              <a:t>Έπρεπε να είναι αρτιμελής, χωρίς ελάττωμα στη χρήση του λόγου ή της ακοής της, καθώς ανάμεσα στα καθήκοντά της θα ήταν η μεγαλόφωνη προσευχή, κάθε λάθος στην εκφορά της οποίας μπορούσε να επιφέρει την μήνη των θεών.</a:t>
            </a:r>
          </a:p>
          <a:p>
            <a:pPr>
              <a:lnSpc>
                <a:spcPct val="90000"/>
              </a:lnSpc>
            </a:pPr>
            <a:r>
              <a:rPr lang="el-GR" sz="1000"/>
              <a:t>Τόσο ο πατέρας της, όσο και η ίδια, δεν έπρεπε να έχει χειραφετηθεί από την πατρική εξουσία (</a:t>
            </a:r>
            <a:r>
              <a:rPr lang="fr-CA" sz="1000"/>
              <a:t>patria potestas</a:t>
            </a:r>
            <a:r>
              <a:rPr lang="el-GR" sz="1000"/>
              <a:t>), καθώς η δικαιοπραξία της χειραφεσίας (</a:t>
            </a:r>
            <a:r>
              <a:rPr lang="fr-CA" sz="1000"/>
              <a:t>emancipatio</a:t>
            </a:r>
            <a:r>
              <a:rPr lang="el-GR" sz="1000"/>
              <a:t>), με την οποία κάποιος μπορούσε να γίνει αυτεξούσιος, εκφεύγοντας από την πατρική εξουσία του </a:t>
            </a:r>
            <a:r>
              <a:rPr lang="fr-CA" sz="1000"/>
              <a:t>pater familias</a:t>
            </a:r>
            <a:r>
              <a:rPr lang="el-GR" sz="1000"/>
              <a:t>, υπό την οποία βρίσκονταν όλοι οι Ρωμαίοι όσο ζούσε ο πατέρας ή παππούς τους, από νομικής άποψης καθιστούσε τον αυτεξούσιο ισότιμο με ορφανό. </a:t>
            </a:r>
            <a:endParaRPr lang="en-GR" sz="1000"/>
          </a:p>
          <a:p>
            <a:pPr>
              <a:lnSpc>
                <a:spcPct val="90000"/>
              </a:lnSpc>
            </a:pPr>
            <a:endParaRPr lang="en-GR" sz="1000"/>
          </a:p>
        </p:txBody>
      </p:sp>
      <p:pic>
        <p:nvPicPr>
          <p:cNvPr id="5" name="Picture 4" descr="A picture containing sculpture, building, indoor, person&#10;&#10;Description automatically generated">
            <a:extLst>
              <a:ext uri="{FF2B5EF4-FFF2-40B4-BE49-F238E27FC236}">
                <a16:creationId xmlns:a16="http://schemas.microsoft.com/office/drawing/2014/main" id="{C026717D-D92F-5C4A-B33C-FEC0885F1403}"/>
              </a:ext>
            </a:extLst>
          </p:cNvPr>
          <p:cNvPicPr>
            <a:picLocks noChangeAspect="1"/>
          </p:cNvPicPr>
          <p:nvPr/>
        </p:nvPicPr>
        <p:blipFill rotWithShape="1">
          <a:blip r:embed="rId2"/>
          <a:srcRect l="29243" r="3192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837867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3B7D-3165-7840-BBA9-33F830AA772E}"/>
              </a:ext>
            </a:extLst>
          </p:cNvPr>
          <p:cNvSpPr>
            <a:spLocks noGrp="1"/>
          </p:cNvSpPr>
          <p:nvPr>
            <p:ph type="title"/>
          </p:nvPr>
        </p:nvSpPr>
        <p:spPr>
          <a:xfrm>
            <a:off x="360759" y="3752849"/>
            <a:ext cx="2468166" cy="2452687"/>
          </a:xfrm>
        </p:spPr>
        <p:txBody>
          <a:bodyPr anchor="ctr">
            <a:normAutofit/>
          </a:bodyPr>
          <a:lstStyle/>
          <a:p>
            <a:r>
              <a:rPr lang="fr-CA" sz="3100"/>
              <a:t>Captio</a:t>
            </a:r>
            <a:endParaRPr lang="en-GR" sz="3100"/>
          </a:p>
        </p:txBody>
      </p:sp>
      <p:pic>
        <p:nvPicPr>
          <p:cNvPr id="5" name="Picture 4" descr="A picture containing cake, table, looking, front&#10;&#10;Description automatically generated">
            <a:extLst>
              <a:ext uri="{FF2B5EF4-FFF2-40B4-BE49-F238E27FC236}">
                <a16:creationId xmlns:a16="http://schemas.microsoft.com/office/drawing/2014/main" id="{E1DCE998-57FA-E149-BA73-0733935FE14B}"/>
              </a:ext>
            </a:extLst>
          </p:cNvPr>
          <p:cNvPicPr>
            <a:picLocks noChangeAspect="1"/>
          </p:cNvPicPr>
          <p:nvPr/>
        </p:nvPicPr>
        <p:blipFill rotWithShape="1">
          <a:blip r:embed="rId2"/>
          <a:srcRect t="19617" b="1913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B4227CC-5A89-8B4A-8C19-74A1702D38AE}"/>
              </a:ext>
            </a:extLst>
          </p:cNvPr>
          <p:cNvSpPr>
            <a:spLocks noGrp="1"/>
          </p:cNvSpPr>
          <p:nvPr>
            <p:ph idx="1"/>
          </p:nvPr>
        </p:nvSpPr>
        <p:spPr>
          <a:xfrm>
            <a:off x="3167986" y="3752850"/>
            <a:ext cx="5614060" cy="2452687"/>
          </a:xfrm>
        </p:spPr>
        <p:txBody>
          <a:bodyPr anchor="ctr">
            <a:normAutofit/>
          </a:bodyPr>
          <a:lstStyle/>
          <a:p>
            <a:pPr>
              <a:lnSpc>
                <a:spcPct val="90000"/>
              </a:lnSpc>
            </a:pPr>
            <a:r>
              <a:rPr lang="fr-CA" sz="1000"/>
              <a:t>K</a:t>
            </a:r>
            <a:r>
              <a:rPr lang="el-GR" sz="1000"/>
              <a:t>υριολεκτικώς «σύλληψη», όρο που παραπέμπει σε αιχμαλωσία, καθώς </a:t>
            </a:r>
            <a:endParaRPr lang="fr-CA" sz="1000"/>
          </a:p>
          <a:p>
            <a:pPr>
              <a:lnSpc>
                <a:spcPct val="90000"/>
              </a:lnSpc>
            </a:pPr>
            <a:r>
              <a:rPr lang="el-GR" sz="1000"/>
              <a:t>κατά τον Αύλο Γέλλιο το ανήλικο κορίτσι αποσπάται από την οικογένειά της «σαν να είχε συλληφθεί σε πόλεμο». Τελείται δημοσία, παρουσία των γονέων της και άλλων πολιτών. </a:t>
            </a:r>
            <a:endParaRPr lang="fr-CA" sz="1000"/>
          </a:p>
          <a:p>
            <a:pPr>
              <a:lnSpc>
                <a:spcPct val="90000"/>
              </a:lnSpc>
            </a:pPr>
            <a:r>
              <a:rPr lang="el-GR" sz="1000"/>
              <a:t>Ο όρος </a:t>
            </a:r>
            <a:r>
              <a:rPr lang="fr-CA" sz="1000"/>
              <a:t>captio </a:t>
            </a:r>
            <a:r>
              <a:rPr lang="el-GR" sz="1000"/>
              <a:t>αναφέρεται στη στιγμή που ο </a:t>
            </a:r>
            <a:r>
              <a:rPr lang="fr-CA" sz="1000"/>
              <a:t>Pontifex Maximus </a:t>
            </a:r>
            <a:r>
              <a:rPr lang="el-GR" sz="1000"/>
              <a:t>έπαιρνε το κορίτσι από το χέρι για να το οδηγήσει στην κοινή κατοικία των ιερειών. </a:t>
            </a:r>
            <a:endParaRPr lang="fr-CA" sz="1000"/>
          </a:p>
          <a:p>
            <a:pPr>
              <a:lnSpc>
                <a:spcPct val="90000"/>
              </a:lnSpc>
            </a:pPr>
            <a:r>
              <a:rPr lang="el-GR" sz="1000"/>
              <a:t>Εκφωνούσε </a:t>
            </a:r>
            <a:r>
              <a:rPr lang="fr-CA" sz="1000"/>
              <a:t>ta </a:t>
            </a:r>
            <a:r>
              <a:rPr lang="el-GR" sz="1000"/>
              <a:t>ακόλουθα τελετουργικά λόγια: «</a:t>
            </a:r>
            <a:r>
              <a:rPr lang="el-GR" sz="1000" i="1"/>
              <a:t>Σε αποσπώ, </a:t>
            </a:r>
            <a:r>
              <a:rPr lang="en-US" sz="1000" i="1"/>
              <a:t>Amata </a:t>
            </a:r>
            <a:r>
              <a:rPr lang="el-GR" sz="1000" i="1"/>
              <a:t>(αγαπητή), για να γίνεις ιέρεια της Εστίας, ώστε να εκτελείς τις τελετές τις οποίες είναι νόμιμο να εκτελεί μία Εστιάδα για τον Ρωμαϊκό λαό, τους </a:t>
            </a:r>
            <a:r>
              <a:rPr lang="en-US" sz="1000" i="1"/>
              <a:t>Quirites</a:t>
            </a:r>
            <a:r>
              <a:rPr lang="el-GR" sz="1000" i="1"/>
              <a:t>, υπό τους ίδιους όρους με εκείνη που έχει όλες τις νόμιμες προϋποθέσεις</a:t>
            </a:r>
            <a:r>
              <a:rPr lang="el-GR" sz="1000"/>
              <a:t>.» </a:t>
            </a:r>
            <a:endParaRPr lang="fr-CA" sz="1000"/>
          </a:p>
          <a:p>
            <a:pPr>
              <a:lnSpc>
                <a:spcPct val="90000"/>
              </a:lnSpc>
            </a:pPr>
            <a:r>
              <a:rPr lang="el-GR" sz="1000"/>
              <a:t>Εν συνεχεία ο Ποντίφηκας οδηγούσε το κορίτσι μακριά από τον πατέρα του, στο </a:t>
            </a:r>
            <a:r>
              <a:rPr lang="en-US" sz="1000"/>
              <a:t>Atrium Vestae</a:t>
            </a:r>
            <a:r>
              <a:rPr lang="el-GR" sz="1000"/>
              <a:t>, όπου θα ζούσε εφεξής υπό την εποπτεία του κολλεγίου των Ποντιφήκων, στην υπηρεσία και υπό την προστασία της θεάς Εστίας. </a:t>
            </a:r>
            <a:endParaRPr lang="fr-CA" sz="1000"/>
          </a:p>
          <a:p>
            <a:pPr>
              <a:lnSpc>
                <a:spcPct val="90000"/>
              </a:lnSpc>
            </a:pPr>
            <a:r>
              <a:rPr lang="el-GR" sz="1000"/>
              <a:t>Ο Αύλος Γέλλιος αναφέρει ως προς την </a:t>
            </a:r>
            <a:r>
              <a:rPr lang="en-US" sz="1000"/>
              <a:t>captio</a:t>
            </a:r>
            <a:r>
              <a:rPr lang="el-GR" sz="1000"/>
              <a:t> ότι «</a:t>
            </a:r>
            <a:r>
              <a:rPr lang="en-GR" sz="1000" i="1"/>
              <a:t>Virgo autem Vestalis simul est capta atque in atriumVestae deducta et pontificibus </a:t>
            </a:r>
            <a:r>
              <a:rPr lang="en-GR" sz="1000" i="1" u="sng"/>
              <a:t>tradita est</a:t>
            </a:r>
            <a:r>
              <a:rPr lang="el-GR" sz="1000" i="1"/>
              <a:t>», </a:t>
            </a:r>
            <a:r>
              <a:rPr lang="el-GR" sz="1000"/>
              <a:t>χρησιμοποιώντας τον όρο </a:t>
            </a:r>
            <a:r>
              <a:rPr lang="en-US" sz="1000"/>
              <a:t>traditio</a:t>
            </a:r>
            <a:r>
              <a:rPr lang="el-GR" sz="1000"/>
              <a:t> για την «παράδοση» της παρθένου στους Ποντίφηκες, όρο που χαρακτηρίζει επίσης την παράδοση της νομής κατά τη μεταβίβαση της κυριότητας πράγματος. </a:t>
            </a:r>
            <a:endParaRPr lang="en-GR" sz="1000"/>
          </a:p>
          <a:p>
            <a:pPr marL="0" indent="0">
              <a:lnSpc>
                <a:spcPct val="90000"/>
              </a:lnSpc>
              <a:buNone/>
            </a:pPr>
            <a:endParaRPr lang="en-GR" sz="1000"/>
          </a:p>
        </p:txBody>
      </p:sp>
    </p:spTree>
    <p:extLst>
      <p:ext uri="{BB962C8B-B14F-4D97-AF65-F5344CB8AC3E}">
        <p14:creationId xmlns:p14="http://schemas.microsoft.com/office/powerpoint/2010/main" val="121024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3EEF-0995-264E-95DE-C0748BCE4AC2}"/>
              </a:ext>
            </a:extLst>
          </p:cNvPr>
          <p:cNvSpPr>
            <a:spLocks noGrp="1"/>
          </p:cNvSpPr>
          <p:nvPr>
            <p:ph type="title"/>
          </p:nvPr>
        </p:nvSpPr>
        <p:spPr>
          <a:xfrm>
            <a:off x="3724072" y="629268"/>
            <a:ext cx="4939868" cy="1286160"/>
          </a:xfrm>
        </p:spPr>
        <p:txBody>
          <a:bodyPr anchor="b">
            <a:normAutofit/>
          </a:bodyPr>
          <a:lstStyle/>
          <a:p>
            <a:r>
              <a:rPr lang="el-GR" dirty="0" err="1"/>
              <a:t>Εμφ</a:t>
            </a:r>
            <a:r>
              <a:rPr lang="en-GR" dirty="0"/>
              <a:t>ά</a:t>
            </a:r>
            <a:r>
              <a:rPr lang="el-GR" dirty="0" err="1"/>
              <a:t>νιση</a:t>
            </a:r>
            <a:endParaRPr lang="en-GR" dirty="0"/>
          </a:p>
        </p:txBody>
      </p:sp>
      <p:sp>
        <p:nvSpPr>
          <p:cNvPr id="3" name="Content Placeholder 2">
            <a:extLst>
              <a:ext uri="{FF2B5EF4-FFF2-40B4-BE49-F238E27FC236}">
                <a16:creationId xmlns:a16="http://schemas.microsoft.com/office/drawing/2014/main" id="{C26A7873-B3A3-1542-8E99-F4B7A7DF5C9E}"/>
              </a:ext>
            </a:extLst>
          </p:cNvPr>
          <p:cNvSpPr>
            <a:spLocks noGrp="1"/>
          </p:cNvSpPr>
          <p:nvPr>
            <p:ph idx="1"/>
          </p:nvPr>
        </p:nvSpPr>
        <p:spPr>
          <a:xfrm>
            <a:off x="3724073" y="2438400"/>
            <a:ext cx="4939867" cy="3785419"/>
          </a:xfrm>
        </p:spPr>
        <p:txBody>
          <a:bodyPr>
            <a:normAutofit/>
          </a:bodyPr>
          <a:lstStyle/>
          <a:p>
            <a:pPr>
              <a:lnSpc>
                <a:spcPct val="90000"/>
              </a:lnSpc>
            </a:pPr>
            <a:r>
              <a:rPr lang="el-GR" sz="1600"/>
              <a:t>Η τελετή πιθανώς περιελάμβανε την κουρά των μαλλιών του κοριτσιού. </a:t>
            </a:r>
          </a:p>
          <a:p>
            <a:pPr>
              <a:lnSpc>
                <a:spcPct val="90000"/>
              </a:lnSpc>
            </a:pPr>
            <a:r>
              <a:rPr lang="el-GR" sz="1600"/>
              <a:t>Η ιέρεια θα ξεχώριζε εφεξής από την χαρακτηριστική ενδυμασία της, που έφερε ποικίλους συμβολισμούς: μεταξύ άλλων, φορούσε τη </a:t>
            </a:r>
            <a:r>
              <a:rPr lang="en-US" sz="1600"/>
              <a:t>stola</a:t>
            </a:r>
            <a:r>
              <a:rPr lang="el-GR" sz="1600"/>
              <a:t>, το χαρακτηριστικό ένδυμα της έγγαμης Ρωμαίας ματρώνας (που εξέπεμπε προς τους πάντες, όπως και για τις έγγαμες γυναίκες, το μήνυμα ότι ήταν απροσπέλαστες σε τρίτους)</a:t>
            </a:r>
          </a:p>
          <a:p>
            <a:pPr>
              <a:lnSpc>
                <a:spcPct val="90000"/>
              </a:lnSpc>
            </a:pPr>
            <a:r>
              <a:rPr lang="el-GR" sz="1600"/>
              <a:t>Διατηρούσε το κεφάλι καλυμμένο όπως οι νύφες και δεν έπρεπε να φορά κανένα κόσμημα. </a:t>
            </a:r>
          </a:p>
          <a:p>
            <a:pPr>
              <a:lnSpc>
                <a:spcPct val="90000"/>
              </a:lnSpc>
            </a:pPr>
            <a:r>
              <a:rPr lang="el-GR" sz="1600"/>
              <a:t>Ο συνδυασμός στην εμφάνιση της Εστιάδας στοιχείων της νύφης και της έγγαμης γυναίκας έχει ερμηνευθεί ως συμβολική του ότι αποτελούσαν ες αεί ζωντανές εικόνες της μελλόνυμφης παρθένου, κατά τη στιγμή πριν την ολοκλήρωση του γάμου της.</a:t>
            </a:r>
            <a:endParaRPr lang="en-GR" sz="1600"/>
          </a:p>
        </p:txBody>
      </p:sp>
      <p:pic>
        <p:nvPicPr>
          <p:cNvPr id="5" name="Picture 4" descr="A person standing in a room&#10;&#10;Description automatically generated">
            <a:extLst>
              <a:ext uri="{FF2B5EF4-FFF2-40B4-BE49-F238E27FC236}">
                <a16:creationId xmlns:a16="http://schemas.microsoft.com/office/drawing/2014/main" id="{B2BDFA7B-05F7-594A-9C07-9E4EBD611867}"/>
              </a:ext>
            </a:extLst>
          </p:cNvPr>
          <p:cNvPicPr>
            <a:picLocks noChangeAspect="1"/>
          </p:cNvPicPr>
          <p:nvPr/>
        </p:nvPicPr>
        <p:blipFill rotWithShape="1">
          <a:blip r:embed="rId2"/>
          <a:srcRect l="6108" r="11237"/>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A8E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70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CFAE-985B-ED43-A71A-26A7BF50E43B}"/>
              </a:ext>
            </a:extLst>
          </p:cNvPr>
          <p:cNvSpPr>
            <a:spLocks noGrp="1"/>
          </p:cNvSpPr>
          <p:nvPr>
            <p:ph type="title"/>
          </p:nvPr>
        </p:nvSpPr>
        <p:spPr/>
        <p:txBody>
          <a:bodyPr>
            <a:normAutofit fontScale="90000"/>
          </a:bodyPr>
          <a:lstStyle/>
          <a:p>
            <a:r>
              <a:rPr lang="el-GR" dirty="0"/>
              <a:t>Κοινοβιακή ζωή: </a:t>
            </a:r>
            <a:r>
              <a:rPr lang="en-US" dirty="0"/>
              <a:t>Atrium </a:t>
            </a:r>
            <a:r>
              <a:rPr lang="en-US" dirty="0" err="1"/>
              <a:t>Vestae</a:t>
            </a:r>
            <a:r>
              <a:rPr lang="en-US" dirty="0"/>
              <a:t>, Forum </a:t>
            </a:r>
            <a:r>
              <a:rPr lang="en-US" dirty="0" err="1"/>
              <a:t>Romanum</a:t>
            </a:r>
            <a:endParaRPr lang="en-US" dirty="0"/>
          </a:p>
        </p:txBody>
      </p:sp>
      <p:pic>
        <p:nvPicPr>
          <p:cNvPr id="5" name="Content Placeholder 4" descr="A castle like building&#13;&#10;&#13;&#10;Description automatically generated">
            <a:extLst>
              <a:ext uri="{FF2B5EF4-FFF2-40B4-BE49-F238E27FC236}">
                <a16:creationId xmlns:a16="http://schemas.microsoft.com/office/drawing/2014/main" id="{A54DCA0A-B78E-6444-9E29-32C27B191D78}"/>
              </a:ext>
            </a:extLst>
          </p:cNvPr>
          <p:cNvPicPr>
            <a:picLocks noGrp="1" noChangeAspect="1"/>
          </p:cNvPicPr>
          <p:nvPr>
            <p:ph idx="1"/>
          </p:nvPr>
        </p:nvPicPr>
        <p:blipFill>
          <a:blip r:embed="rId2"/>
          <a:stretch>
            <a:fillRect/>
          </a:stretch>
        </p:blipFill>
        <p:spPr>
          <a:xfrm>
            <a:off x="0" y="1354278"/>
            <a:ext cx="4876097" cy="3387444"/>
          </a:xfrm>
        </p:spPr>
      </p:pic>
      <p:pic>
        <p:nvPicPr>
          <p:cNvPr id="7" name="Picture 6" descr="A statue in front of a stone building&#13;&#10;&#13;&#10;Description automatically generated">
            <a:extLst>
              <a:ext uri="{FF2B5EF4-FFF2-40B4-BE49-F238E27FC236}">
                <a16:creationId xmlns:a16="http://schemas.microsoft.com/office/drawing/2014/main" id="{C69E2962-F0FA-AC46-8D60-A72912706D04}"/>
              </a:ext>
            </a:extLst>
          </p:cNvPr>
          <p:cNvPicPr>
            <a:picLocks noChangeAspect="1"/>
          </p:cNvPicPr>
          <p:nvPr/>
        </p:nvPicPr>
        <p:blipFill>
          <a:blip r:embed="rId3"/>
          <a:stretch>
            <a:fillRect/>
          </a:stretch>
        </p:blipFill>
        <p:spPr>
          <a:xfrm>
            <a:off x="4571998" y="2082816"/>
            <a:ext cx="5080000" cy="3810000"/>
          </a:xfrm>
          <a:prstGeom prst="rect">
            <a:avLst/>
          </a:prstGeom>
        </p:spPr>
      </p:pic>
      <p:pic>
        <p:nvPicPr>
          <p:cNvPr id="11" name="Picture 10" descr="A close up of a device&#13;&#10;&#13;&#10;Description automatically generated">
            <a:extLst>
              <a:ext uri="{FF2B5EF4-FFF2-40B4-BE49-F238E27FC236}">
                <a16:creationId xmlns:a16="http://schemas.microsoft.com/office/drawing/2014/main" id="{BF0B4A73-9F4A-8D4B-8FD8-4261850330A4}"/>
              </a:ext>
            </a:extLst>
          </p:cNvPr>
          <p:cNvPicPr>
            <a:picLocks noChangeAspect="1"/>
          </p:cNvPicPr>
          <p:nvPr/>
        </p:nvPicPr>
        <p:blipFill>
          <a:blip r:embed="rId4"/>
          <a:stretch>
            <a:fillRect/>
          </a:stretch>
        </p:blipFill>
        <p:spPr>
          <a:xfrm>
            <a:off x="-100888" y="3924456"/>
            <a:ext cx="4672886" cy="3302641"/>
          </a:xfrm>
          <a:prstGeom prst="rect">
            <a:avLst/>
          </a:prstGeom>
        </p:spPr>
      </p:pic>
    </p:spTree>
    <p:extLst>
      <p:ext uri="{BB962C8B-B14F-4D97-AF65-F5344CB8AC3E}">
        <p14:creationId xmlns:p14="http://schemas.microsoft.com/office/powerpoint/2010/main" val="637885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2455" y="365124"/>
            <a:ext cx="4629150" cy="1828800"/>
          </a:xfrm>
        </p:spPr>
        <p:txBody>
          <a:bodyPr>
            <a:normAutofit/>
          </a:bodyPr>
          <a:lstStyle/>
          <a:p>
            <a:r>
              <a:rPr lang="el-GR"/>
              <a:t>Ιδιαίτερο νομικό καθεστώς</a:t>
            </a:r>
            <a:endParaRPr lang="en-US"/>
          </a:p>
        </p:txBody>
      </p:sp>
      <p:pic>
        <p:nvPicPr>
          <p:cNvPr id="11" name="Picture 10" descr="A person standing in front of a window&#10;&#10;Description automatically generated">
            <a:extLst>
              <a:ext uri="{FF2B5EF4-FFF2-40B4-BE49-F238E27FC236}">
                <a16:creationId xmlns:a16="http://schemas.microsoft.com/office/drawing/2014/main" id="{9A3A72EB-91DF-D141-B420-322F9F9487ED}"/>
              </a:ext>
            </a:extLst>
          </p:cNvPr>
          <p:cNvPicPr>
            <a:picLocks noChangeAspect="1"/>
          </p:cNvPicPr>
          <p:nvPr/>
        </p:nvPicPr>
        <p:blipFill rotWithShape="1">
          <a:blip r:embed="rId2"/>
          <a:srcRect l="10174" r="22172"/>
          <a:stretch/>
        </p:blipFill>
        <p:spPr>
          <a:xfrm>
            <a:off x="20" y="10"/>
            <a:ext cx="3479779" cy="6857990"/>
          </a:xfrm>
          <a:prstGeom prst="rect">
            <a:avLst/>
          </a:prstGeom>
        </p:spPr>
      </p:pic>
      <p:sp>
        <p:nvSpPr>
          <p:cNvPr id="3" name="Content Placeholder 2"/>
          <p:cNvSpPr>
            <a:spLocks noGrp="1"/>
          </p:cNvSpPr>
          <p:nvPr>
            <p:ph idx="1"/>
          </p:nvPr>
        </p:nvSpPr>
        <p:spPr>
          <a:xfrm>
            <a:off x="3802455" y="2322576"/>
            <a:ext cx="4629150" cy="3858768"/>
          </a:xfrm>
        </p:spPr>
        <p:txBody>
          <a:bodyPr>
            <a:normAutofit/>
          </a:bodyPr>
          <a:lstStyle/>
          <a:p>
            <a:pPr>
              <a:lnSpc>
                <a:spcPct val="90000"/>
              </a:lnSpc>
            </a:pPr>
            <a:r>
              <a:rPr lang="el-GR" sz="2100"/>
              <a:t>Εκφεύγουν της πατρικής εξουσίας, καθίστανται </a:t>
            </a:r>
            <a:r>
              <a:rPr lang="fr-CA" sz="2100"/>
              <a:t>sui iuris</a:t>
            </a:r>
            <a:r>
              <a:rPr lang="el-GR" sz="2100"/>
              <a:t>. </a:t>
            </a:r>
          </a:p>
          <a:p>
            <a:pPr>
              <a:lnSpc>
                <a:spcPct val="90000"/>
              </a:lnSpc>
            </a:pPr>
            <a:r>
              <a:rPr lang="el-GR" sz="2100"/>
              <a:t>Μπορούν να συντάξουν διαθήκη, να διαθέσουν την περιουσία τους, να καταθέτουν ως μάρτυρες.</a:t>
            </a:r>
          </a:p>
          <a:p>
            <a:pPr>
              <a:lnSpc>
                <a:spcPct val="90000"/>
              </a:lnSpc>
            </a:pPr>
            <a:r>
              <a:rPr lang="el-GR" sz="2100"/>
              <a:t>Χαίρουν μεγάλου σεβασμού – μετακινούνται με φορεία στην πόλη, διαθέτουν ειδικές θέσεις στα θεάματα.</a:t>
            </a:r>
          </a:p>
          <a:p>
            <a:pPr>
              <a:lnSpc>
                <a:spcPct val="90000"/>
              </a:lnSpc>
            </a:pPr>
            <a:r>
              <a:rPr lang="el-GR" sz="2100"/>
              <a:t>Αν καταδικασθείς σε θάνατο τύχει να τις συναντήσει την ημέρα της εκτέλεσης, παίρνει χάρη. </a:t>
            </a:r>
          </a:p>
          <a:p>
            <a:pPr>
              <a:lnSpc>
                <a:spcPct val="90000"/>
              </a:lnSpc>
            </a:pPr>
            <a:endParaRPr lang="en-US" sz="2100"/>
          </a:p>
        </p:txBody>
      </p:sp>
    </p:spTree>
    <p:extLst>
      <p:ext uri="{BB962C8B-B14F-4D97-AF65-F5344CB8AC3E}">
        <p14:creationId xmlns:p14="http://schemas.microsoft.com/office/powerpoint/2010/main" val="143527769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38689CF-6A68-074D-A43A-C57913B2FFDF}"/>
              </a:ext>
            </a:extLst>
          </p:cNvPr>
          <p:cNvSpPr>
            <a:spLocks noGrp="1"/>
          </p:cNvSpPr>
          <p:nvPr>
            <p:ph type="title"/>
          </p:nvPr>
        </p:nvSpPr>
        <p:spPr>
          <a:xfrm>
            <a:off x="582930" y="731519"/>
            <a:ext cx="2133893" cy="3237579"/>
          </a:xfrm>
        </p:spPr>
        <p:txBody>
          <a:bodyPr>
            <a:normAutofit/>
          </a:bodyPr>
          <a:lstStyle/>
          <a:p>
            <a:r>
              <a:rPr lang="el-GR" sz="2800">
                <a:solidFill>
                  <a:srgbClr val="FFFFFF"/>
                </a:solidFill>
              </a:rPr>
              <a:t>Νομική θέση αυτεξούσιου άνδρα πολίτη</a:t>
            </a:r>
            <a:endParaRPr lang="en-GR" sz="280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2EFBA8-C39B-A249-A905-9178B680A2E0}"/>
              </a:ext>
            </a:extLst>
          </p:cNvPr>
          <p:cNvSpPr>
            <a:spLocks noGrp="1"/>
          </p:cNvSpPr>
          <p:nvPr>
            <p:ph idx="1"/>
          </p:nvPr>
        </p:nvSpPr>
        <p:spPr>
          <a:xfrm>
            <a:off x="3284781" y="686862"/>
            <a:ext cx="5278194" cy="5475129"/>
          </a:xfrm>
        </p:spPr>
        <p:txBody>
          <a:bodyPr anchor="ctr">
            <a:normAutofit/>
          </a:bodyPr>
          <a:lstStyle/>
          <a:p>
            <a:pPr>
              <a:lnSpc>
                <a:spcPct val="90000"/>
              </a:lnSpc>
            </a:pPr>
            <a:r>
              <a:rPr lang="el-GR" sz="1800" dirty="0"/>
              <a:t>Οι Εστιάδες είχαν ήδη με το </a:t>
            </a:r>
            <a:r>
              <a:rPr lang="el-GR" sz="1800" dirty="0" err="1"/>
              <a:t>Δωδεκάδελτο</a:t>
            </a:r>
            <a:r>
              <a:rPr lang="el-GR" sz="1800" dirty="0"/>
              <a:t> Νόμο απαλλαγεί από την μόνιμη επιτροπεία, την </a:t>
            </a:r>
            <a:r>
              <a:rPr lang="fr-CA" sz="1800" dirty="0" err="1"/>
              <a:t>tutela</a:t>
            </a:r>
            <a:r>
              <a:rPr lang="fr-CA" sz="1800" dirty="0"/>
              <a:t> </a:t>
            </a:r>
            <a:r>
              <a:rPr lang="fr-CA" sz="1800" dirty="0" err="1"/>
              <a:t>mulieris</a:t>
            </a:r>
            <a:r>
              <a:rPr lang="el-GR" sz="1800" dirty="0"/>
              <a:t>, δηλαδή την διαρκή εποπτεία και ανάγκη συνδρομής ενός άνδρα που τελούσε χρέη επιτρόπου κατά τη σύναψη δικαιοπραξιών. </a:t>
            </a:r>
          </a:p>
          <a:p>
            <a:pPr>
              <a:lnSpc>
                <a:spcPct val="90000"/>
              </a:lnSpc>
            </a:pPr>
            <a:r>
              <a:rPr lang="el-GR" sz="1800" dirty="0"/>
              <a:t>Ως μη έχουσες πλέον κανένα νομικό δεσμό με την οικογένειά τους, οι Εστιάδες δεν κληρονομούν και δεν κληρονομούνται εξ αδιαθέτου από τους συγγενείς τους, αλλά από το ρωμαϊκό κράτος, του οποίου αποτελούσαν εξάλλου εν ζωή τα σύμβολα. </a:t>
            </a:r>
          </a:p>
          <a:p>
            <a:pPr>
              <a:lnSpc>
                <a:spcPct val="90000"/>
              </a:lnSpc>
            </a:pPr>
            <a:r>
              <a:rPr lang="el-GR" sz="1800" dirty="0"/>
              <a:t>Έχοντας όμως το δικαίωμα να κατέχουν περιουσία στο όνομά τους, διαθέτουν το </a:t>
            </a:r>
            <a:r>
              <a:rPr lang="fr-CA" sz="1800" dirty="0" err="1"/>
              <a:t>ius</a:t>
            </a:r>
            <a:r>
              <a:rPr lang="fr-CA" sz="1800" dirty="0"/>
              <a:t> </a:t>
            </a:r>
            <a:r>
              <a:rPr lang="fr-CA" sz="1800" dirty="0" err="1"/>
              <a:t>testamenti</a:t>
            </a:r>
            <a:r>
              <a:rPr lang="fr-CA" sz="1800" dirty="0"/>
              <a:t> </a:t>
            </a:r>
            <a:r>
              <a:rPr lang="fr-CA" sz="1800" dirty="0" err="1"/>
              <a:t>faciundi</a:t>
            </a:r>
            <a:r>
              <a:rPr lang="el-GR" sz="1800" dirty="0"/>
              <a:t>, το δικαίωμα σύνταξης διαθήκης κατά το Ρωμαϊκό Δίκαιο</a:t>
            </a:r>
          </a:p>
          <a:p>
            <a:pPr>
              <a:lnSpc>
                <a:spcPct val="90000"/>
              </a:lnSpc>
            </a:pPr>
            <a:r>
              <a:rPr lang="el-GR" sz="1800" dirty="0"/>
              <a:t>Δικαιούμενη να καταλείπει την περιουσία της ακόμα σε άλλες γυναίκες σύμφωνα με τη </a:t>
            </a:r>
            <a:r>
              <a:rPr lang="en-US" sz="1800" dirty="0"/>
              <a:t>Lex </a:t>
            </a:r>
            <a:r>
              <a:rPr lang="en-US" sz="1800" dirty="0" err="1"/>
              <a:t>Voconia</a:t>
            </a:r>
            <a:r>
              <a:rPr lang="el-GR" sz="1800" dirty="0"/>
              <a:t>, αποτελεί την εξαίρεση μεταξύ των λοιπών Ρωμαίων γυναικών, το δικαίωμα σύνταξης διαθήκης των οποίων τελούσε υπό ποικίλους περιορισμούς. </a:t>
            </a:r>
            <a:endParaRPr lang="en-GR" sz="1800" dirty="0"/>
          </a:p>
        </p:txBody>
      </p:sp>
    </p:spTree>
    <p:extLst>
      <p:ext uri="{BB962C8B-B14F-4D97-AF65-F5344CB8AC3E}">
        <p14:creationId xmlns:p14="http://schemas.microsoft.com/office/powerpoint/2010/main" val="3865888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D716B-9763-B946-A350-69450089E938}"/>
              </a:ext>
            </a:extLst>
          </p:cNvPr>
          <p:cNvSpPr>
            <a:spLocks noGrp="1"/>
          </p:cNvSpPr>
          <p:nvPr>
            <p:ph type="title"/>
          </p:nvPr>
        </p:nvSpPr>
        <p:spPr>
          <a:xfrm>
            <a:off x="360759" y="3752849"/>
            <a:ext cx="2468166" cy="2452687"/>
          </a:xfrm>
        </p:spPr>
        <p:txBody>
          <a:bodyPr anchor="ctr">
            <a:normAutofit/>
          </a:bodyPr>
          <a:lstStyle/>
          <a:p>
            <a:r>
              <a:rPr lang="el-GR" sz="3100"/>
              <a:t>Εκπρόσωποι της κοινότητας</a:t>
            </a:r>
            <a:endParaRPr lang="en-GR" sz="3100"/>
          </a:p>
        </p:txBody>
      </p:sp>
      <p:pic>
        <p:nvPicPr>
          <p:cNvPr id="5" name="Picture 4" descr="A statue of a person&#10;&#10;Description automatically generated">
            <a:extLst>
              <a:ext uri="{FF2B5EF4-FFF2-40B4-BE49-F238E27FC236}">
                <a16:creationId xmlns:a16="http://schemas.microsoft.com/office/drawing/2014/main" id="{3F0070EF-5F9D-C14E-8399-80ADF716F166}"/>
              </a:ext>
            </a:extLst>
          </p:cNvPr>
          <p:cNvPicPr>
            <a:picLocks noChangeAspect="1"/>
          </p:cNvPicPr>
          <p:nvPr/>
        </p:nvPicPr>
        <p:blipFill rotWithShape="1">
          <a:blip r:embed="rId2"/>
          <a:srcRect t="20410" b="1902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AA60CB5-3C6F-1B4D-8AF6-D0D26021C756}"/>
              </a:ext>
            </a:extLst>
          </p:cNvPr>
          <p:cNvSpPr>
            <a:spLocks noGrp="1"/>
          </p:cNvSpPr>
          <p:nvPr>
            <p:ph idx="1"/>
          </p:nvPr>
        </p:nvSpPr>
        <p:spPr>
          <a:xfrm>
            <a:off x="3167986" y="3752850"/>
            <a:ext cx="5614060" cy="2452687"/>
          </a:xfrm>
        </p:spPr>
        <p:txBody>
          <a:bodyPr anchor="ctr">
            <a:normAutofit/>
          </a:bodyPr>
          <a:lstStyle/>
          <a:p>
            <a:pPr>
              <a:lnSpc>
                <a:spcPct val="90000"/>
              </a:lnSpc>
            </a:pPr>
            <a:r>
              <a:rPr lang="el-GR" sz="1000" dirty="0"/>
              <a:t>Η απαλλαγή των </a:t>
            </a:r>
            <a:r>
              <a:rPr lang="el-GR" sz="1000" dirty="0" err="1"/>
              <a:t>Εστιάδων</a:t>
            </a:r>
            <a:r>
              <a:rPr lang="el-GR" sz="1000" dirty="0"/>
              <a:t> από την πατρική εξουσία και κάθε οικογενειακό δεσμό, καθιστά δυνατό το ρόλο τους ως φορέων θρησκευτικών καθηκόντων στο όνομα της κοινότητας, και όχι μόνον της οικογένειας. </a:t>
            </a:r>
          </a:p>
          <a:p>
            <a:pPr>
              <a:lnSpc>
                <a:spcPct val="90000"/>
              </a:lnSpc>
            </a:pPr>
            <a:r>
              <a:rPr lang="el-GR" sz="1000" dirty="0"/>
              <a:t>Τους επιτρέπει να υπάρξουν ως νομικά αυτόνομες οντότητες και ως τέτοιες να αφοσιωθούν στη μέριμνα της κοινής εστίας της πόλης, που συμβολίζει ακριβώς τη ρωμαϊκή συλλογικότητα, προσδίδοντας αποτελεσματικότητα στις προσευχές και τις θυσίες τους. </a:t>
            </a:r>
          </a:p>
          <a:p>
            <a:pPr>
              <a:lnSpc>
                <a:spcPct val="90000"/>
              </a:lnSpc>
            </a:pPr>
            <a:r>
              <a:rPr lang="el-GR" sz="1000" dirty="0"/>
              <a:t>Υπάρχουν ανεξάρτητα των οικογενειακών δεσμών</a:t>
            </a:r>
          </a:p>
          <a:p>
            <a:pPr>
              <a:lnSpc>
                <a:spcPct val="90000"/>
              </a:lnSpc>
            </a:pPr>
            <a:r>
              <a:rPr lang="el-GR" sz="1000" dirty="0"/>
              <a:t>Θεωρούμενη τρόπον τινά ως «ζωντανή εικόνα» της θεότητας, ο «αστικός θάνατος» της οικογενειακής της συγγένειας απομάκρυνε επίσης τον κίνδυνο σύγκρουσης συμφερόντων, μεταξύ των δημόσιων θρησκευτικών καθηκόντων της και αυτών της οικογενειακής λατρείας που επιτελείται στους κόλπους κάθε ρωμαϊκής οικογένειας.</a:t>
            </a:r>
          </a:p>
          <a:p>
            <a:pPr>
              <a:lnSpc>
                <a:spcPct val="90000"/>
              </a:lnSpc>
            </a:pPr>
            <a:r>
              <a:rPr lang="el-GR" sz="1000" dirty="0"/>
              <a:t>Διατηρούν συναισθηματικούς δεσμούς με την οικογένειά τους όμως και παρεμβαίνουν ενίοτε για αυτήν.</a:t>
            </a:r>
          </a:p>
          <a:p>
            <a:pPr>
              <a:lnSpc>
                <a:spcPct val="90000"/>
              </a:lnSpc>
            </a:pPr>
            <a:r>
              <a:rPr lang="el-GR" sz="1000" dirty="0"/>
              <a:t>Οι οικογένειες είναι υπερήφανες αν έχουν μία </a:t>
            </a:r>
            <a:r>
              <a:rPr lang="el-GR" sz="1000" dirty="0" err="1"/>
              <a:t>Εστιάδα</a:t>
            </a:r>
            <a:r>
              <a:rPr lang="el-GR" sz="1000" dirty="0"/>
              <a:t> – έχουν πρόσβαση στον αυτοκράτορα.  </a:t>
            </a:r>
            <a:endParaRPr lang="en-GR" sz="1000" dirty="0"/>
          </a:p>
          <a:p>
            <a:pPr>
              <a:lnSpc>
                <a:spcPct val="90000"/>
              </a:lnSpc>
            </a:pPr>
            <a:endParaRPr lang="en-GR" sz="1000" dirty="0"/>
          </a:p>
        </p:txBody>
      </p:sp>
    </p:spTree>
    <p:extLst>
      <p:ext uri="{BB962C8B-B14F-4D97-AF65-F5344CB8AC3E}">
        <p14:creationId xmlns:p14="http://schemas.microsoft.com/office/powerpoint/2010/main" val="330071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0CEA-68D1-A244-B953-1F2EF998C7EF}"/>
              </a:ext>
            </a:extLst>
          </p:cNvPr>
          <p:cNvSpPr>
            <a:spLocks noGrp="1"/>
          </p:cNvSpPr>
          <p:nvPr>
            <p:ph type="title"/>
          </p:nvPr>
        </p:nvSpPr>
        <p:spPr/>
        <p:txBody>
          <a:bodyPr>
            <a:normAutofit fontScale="90000"/>
          </a:bodyPr>
          <a:lstStyle/>
          <a:p>
            <a:r>
              <a:rPr lang="fr-CA" dirty="0" err="1"/>
              <a:t>Virgo</a:t>
            </a:r>
            <a:r>
              <a:rPr lang="fr-CA" dirty="0"/>
              <a:t> </a:t>
            </a:r>
            <a:r>
              <a:rPr lang="fr-CA" dirty="0" err="1"/>
              <a:t>Vestalis</a:t>
            </a:r>
            <a:r>
              <a:rPr lang="fr-CA" dirty="0"/>
              <a:t> </a:t>
            </a:r>
            <a:r>
              <a:rPr lang="fr-CA" dirty="0" err="1"/>
              <a:t>Flavia</a:t>
            </a:r>
            <a:r>
              <a:rPr lang="fr-CA" dirty="0"/>
              <a:t> </a:t>
            </a:r>
            <a:r>
              <a:rPr lang="fr-CA" dirty="0" err="1"/>
              <a:t>Publicia</a:t>
            </a:r>
            <a:r>
              <a:rPr lang="el-GR" dirty="0"/>
              <a:t> -  </a:t>
            </a:r>
            <a:r>
              <a:rPr lang="fr-CA" dirty="0" err="1"/>
              <a:t>Immunis</a:t>
            </a:r>
            <a:r>
              <a:rPr lang="fr-CA" dirty="0"/>
              <a:t> </a:t>
            </a:r>
            <a:endParaRPr lang="en-US" sz="1800" dirty="0"/>
          </a:p>
        </p:txBody>
      </p:sp>
      <p:pic>
        <p:nvPicPr>
          <p:cNvPr id="5" name="Content Placeholder 4" descr="A close up of a device&#13;&#10;&#13;&#10;Description automatically generated">
            <a:extLst>
              <a:ext uri="{FF2B5EF4-FFF2-40B4-BE49-F238E27FC236}">
                <a16:creationId xmlns:a16="http://schemas.microsoft.com/office/drawing/2014/main" id="{EA5548E4-9F53-E744-A645-6136989331B3}"/>
              </a:ext>
            </a:extLst>
          </p:cNvPr>
          <p:cNvPicPr>
            <a:picLocks noGrp="1" noChangeAspect="1"/>
          </p:cNvPicPr>
          <p:nvPr>
            <p:ph idx="1"/>
          </p:nvPr>
        </p:nvPicPr>
        <p:blipFill>
          <a:blip r:embed="rId3"/>
          <a:stretch>
            <a:fillRect/>
          </a:stretch>
        </p:blipFill>
        <p:spPr>
          <a:xfrm>
            <a:off x="303479" y="1759797"/>
            <a:ext cx="4383676" cy="4315182"/>
          </a:xfrm>
        </p:spPr>
      </p:pic>
      <p:pic>
        <p:nvPicPr>
          <p:cNvPr id="7" name="Picture 6" descr="A close up of a logo&#13;&#10;&#13;&#10;Description automatically generated">
            <a:extLst>
              <a:ext uri="{FF2B5EF4-FFF2-40B4-BE49-F238E27FC236}">
                <a16:creationId xmlns:a16="http://schemas.microsoft.com/office/drawing/2014/main" id="{FA285927-EB90-C847-8655-A7841A13C4D5}"/>
              </a:ext>
            </a:extLst>
          </p:cNvPr>
          <p:cNvPicPr>
            <a:picLocks noChangeAspect="1"/>
          </p:cNvPicPr>
          <p:nvPr/>
        </p:nvPicPr>
        <p:blipFill>
          <a:blip r:embed="rId4"/>
          <a:stretch>
            <a:fillRect/>
          </a:stretch>
        </p:blipFill>
        <p:spPr>
          <a:xfrm>
            <a:off x="4381500" y="1951640"/>
            <a:ext cx="4762500" cy="3543300"/>
          </a:xfrm>
          <a:prstGeom prst="rect">
            <a:avLst/>
          </a:prstGeom>
        </p:spPr>
      </p:pic>
      <p:sp>
        <p:nvSpPr>
          <p:cNvPr id="8" name="Rectangle 7">
            <a:extLst>
              <a:ext uri="{FF2B5EF4-FFF2-40B4-BE49-F238E27FC236}">
                <a16:creationId xmlns:a16="http://schemas.microsoft.com/office/drawing/2014/main" id="{85F1FA35-A551-5942-BF4E-823C388615A6}"/>
              </a:ext>
            </a:extLst>
          </p:cNvPr>
          <p:cNvSpPr/>
          <p:nvPr/>
        </p:nvSpPr>
        <p:spPr>
          <a:xfrm>
            <a:off x="809609" y="6109772"/>
            <a:ext cx="2898807" cy="369332"/>
          </a:xfrm>
          <a:prstGeom prst="rect">
            <a:avLst/>
          </a:prstGeom>
        </p:spPr>
        <p:txBody>
          <a:bodyPr wrap="none">
            <a:spAutoFit/>
          </a:bodyPr>
          <a:lstStyle/>
          <a:p>
            <a:r>
              <a:rPr lang="fr-CA" dirty="0" err="1"/>
              <a:t>Metropolitan</a:t>
            </a:r>
            <a:r>
              <a:rPr lang="fr-CA" dirty="0"/>
              <a:t> Museum of Art</a:t>
            </a:r>
            <a:endParaRPr lang="en-US" dirty="0"/>
          </a:p>
        </p:txBody>
      </p:sp>
      <p:sp>
        <p:nvSpPr>
          <p:cNvPr id="9" name="TextBox 8">
            <a:extLst>
              <a:ext uri="{FF2B5EF4-FFF2-40B4-BE49-F238E27FC236}">
                <a16:creationId xmlns:a16="http://schemas.microsoft.com/office/drawing/2014/main" id="{42A59B7C-7A88-A042-8D56-574DD793B153}"/>
              </a:ext>
            </a:extLst>
          </p:cNvPr>
          <p:cNvSpPr txBox="1"/>
          <p:nvPr/>
        </p:nvSpPr>
        <p:spPr>
          <a:xfrm>
            <a:off x="5980386" y="5833242"/>
            <a:ext cx="2089503" cy="646331"/>
          </a:xfrm>
          <a:prstGeom prst="rect">
            <a:avLst/>
          </a:prstGeom>
          <a:noFill/>
        </p:spPr>
        <p:txBody>
          <a:bodyPr wrap="square" rtlCol="0">
            <a:spAutoFit/>
          </a:bodyPr>
          <a:lstStyle/>
          <a:p>
            <a:r>
              <a:rPr lang="en-US" dirty="0"/>
              <a:t>Vatican Museum</a:t>
            </a:r>
          </a:p>
          <a:p>
            <a:endParaRPr lang="en-US" dirty="0"/>
          </a:p>
        </p:txBody>
      </p:sp>
      <p:sp>
        <p:nvSpPr>
          <p:cNvPr id="10" name="Rectangle 9">
            <a:extLst>
              <a:ext uri="{FF2B5EF4-FFF2-40B4-BE49-F238E27FC236}">
                <a16:creationId xmlns:a16="http://schemas.microsoft.com/office/drawing/2014/main" id="{7C179C3C-02E5-2740-BBF6-FDBA2463902A}"/>
              </a:ext>
            </a:extLst>
          </p:cNvPr>
          <p:cNvSpPr/>
          <p:nvPr/>
        </p:nvSpPr>
        <p:spPr>
          <a:xfrm>
            <a:off x="2285999" y="2551837"/>
            <a:ext cx="4640317" cy="1754326"/>
          </a:xfrm>
          <a:prstGeom prst="rect">
            <a:avLst/>
          </a:prstGeom>
        </p:spPr>
        <p:txBody>
          <a:bodyPr wrap="square">
            <a:spAutoFit/>
          </a:bodyPr>
          <a:lstStyle/>
          <a:p>
            <a:pPr algn="ctr"/>
            <a:r>
              <a:rPr lang="en-US" i="1" dirty="0" err="1">
                <a:solidFill>
                  <a:schemeClr val="bg1"/>
                </a:solidFill>
              </a:rPr>
              <a:t>Flaviae</a:t>
            </a:r>
            <a:br>
              <a:rPr lang="en-US" dirty="0">
                <a:solidFill>
                  <a:schemeClr val="bg1"/>
                </a:solidFill>
              </a:rPr>
            </a:br>
            <a:r>
              <a:rPr lang="en-US" i="1" dirty="0" err="1">
                <a:solidFill>
                  <a:schemeClr val="bg1"/>
                </a:solidFill>
              </a:rPr>
              <a:t>Publiciae</a:t>
            </a:r>
            <a:br>
              <a:rPr lang="en-US" dirty="0">
                <a:solidFill>
                  <a:schemeClr val="bg1"/>
                </a:solidFill>
              </a:rPr>
            </a:br>
            <a:r>
              <a:rPr lang="en-US" i="1" dirty="0">
                <a:solidFill>
                  <a:schemeClr val="bg1"/>
                </a:solidFill>
              </a:rPr>
              <a:t>V(</a:t>
            </a:r>
            <a:r>
              <a:rPr lang="en-US" i="1" dirty="0" err="1">
                <a:solidFill>
                  <a:schemeClr val="bg1"/>
                </a:solidFill>
              </a:rPr>
              <a:t>irgini</a:t>
            </a:r>
            <a:r>
              <a:rPr lang="en-US" i="1" dirty="0">
                <a:solidFill>
                  <a:schemeClr val="bg1"/>
                </a:solidFill>
              </a:rPr>
              <a:t>) V(</a:t>
            </a:r>
            <a:r>
              <a:rPr lang="en-US" i="1" dirty="0" err="1">
                <a:solidFill>
                  <a:schemeClr val="bg1"/>
                </a:solidFill>
              </a:rPr>
              <a:t>estali</a:t>
            </a:r>
            <a:r>
              <a:rPr lang="en-US" i="1" dirty="0">
                <a:solidFill>
                  <a:schemeClr val="bg1"/>
                </a:solidFill>
              </a:rPr>
              <a:t>)</a:t>
            </a:r>
            <a:br>
              <a:rPr lang="en-US" dirty="0">
                <a:solidFill>
                  <a:schemeClr val="bg1"/>
                </a:solidFill>
              </a:rPr>
            </a:br>
            <a:r>
              <a:rPr lang="en-US" i="1" dirty="0" err="1">
                <a:solidFill>
                  <a:schemeClr val="bg1"/>
                </a:solidFill>
              </a:rPr>
              <a:t>maximae</a:t>
            </a:r>
            <a:br>
              <a:rPr lang="en-US" dirty="0">
                <a:solidFill>
                  <a:schemeClr val="bg1"/>
                </a:solidFill>
              </a:rPr>
            </a:br>
            <a:r>
              <a:rPr lang="en-US" i="1" dirty="0" err="1">
                <a:solidFill>
                  <a:schemeClr val="bg1"/>
                </a:solidFill>
              </a:rPr>
              <a:t>inmunis</a:t>
            </a:r>
            <a:br>
              <a:rPr lang="en-US" dirty="0">
                <a:solidFill>
                  <a:schemeClr val="bg1"/>
                </a:solidFill>
              </a:rPr>
            </a:br>
            <a:r>
              <a:rPr lang="en-US" i="1" dirty="0">
                <a:solidFill>
                  <a:schemeClr val="bg1"/>
                </a:solidFill>
              </a:rPr>
              <a:t>in </a:t>
            </a:r>
            <a:r>
              <a:rPr lang="en-US" i="1" dirty="0" err="1">
                <a:solidFill>
                  <a:schemeClr val="bg1"/>
                </a:solidFill>
              </a:rPr>
              <a:t>iugo</a:t>
            </a:r>
            <a:endParaRPr lang="en-US" dirty="0">
              <a:solidFill>
                <a:schemeClr val="bg1"/>
              </a:solidFill>
              <a:effectLst/>
            </a:endParaRPr>
          </a:p>
        </p:txBody>
      </p:sp>
    </p:spTree>
    <p:extLst>
      <p:ext uri="{BB962C8B-B14F-4D97-AF65-F5344CB8AC3E}">
        <p14:creationId xmlns:p14="http://schemas.microsoft.com/office/powerpoint/2010/main" val="1115560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45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CE871E-78C6-0B47-9B95-A24406B63B21}"/>
              </a:ext>
            </a:extLst>
          </p:cNvPr>
          <p:cNvSpPr>
            <a:spLocks noGrp="1"/>
          </p:cNvSpPr>
          <p:nvPr>
            <p:ph type="title"/>
          </p:nvPr>
        </p:nvSpPr>
        <p:spPr>
          <a:xfrm>
            <a:off x="393192" y="4767072"/>
            <a:ext cx="4945641" cy="1625210"/>
          </a:xfrm>
        </p:spPr>
        <p:txBody>
          <a:bodyPr vert="horz" lIns="91440" tIns="45720" rIns="91440" bIns="45720" rtlCol="0">
            <a:normAutofit/>
          </a:bodyPr>
          <a:lstStyle/>
          <a:p>
            <a:pPr algn="r" defTabSz="914400">
              <a:lnSpc>
                <a:spcPct val="90000"/>
              </a:lnSpc>
            </a:pPr>
            <a:r>
              <a:rPr lang="el-GR" sz="2800">
                <a:solidFill>
                  <a:srgbClr val="FFFFFF"/>
                </a:solidFill>
              </a:rPr>
              <a:t>Διακοπή οικογενειακών δεσμών = καθιστά δυνατό το μοναδικό θρησκευτικό τους ρόλο</a:t>
            </a:r>
            <a:endParaRPr lang="en-US" sz="2800">
              <a:solidFill>
                <a:srgbClr val="FFFFFF"/>
              </a:solidFill>
            </a:endParaRPr>
          </a:p>
        </p:txBody>
      </p:sp>
      <p:pic>
        <p:nvPicPr>
          <p:cNvPr id="7" name="Picture 6" descr="A close up of a large rock&#13;&#10;&#13;&#10;Description automatically generated">
            <a:extLst>
              <a:ext uri="{FF2B5EF4-FFF2-40B4-BE49-F238E27FC236}">
                <a16:creationId xmlns:a16="http://schemas.microsoft.com/office/drawing/2014/main" id="{193652C9-CDCC-0B4D-B116-3DA5062563C9}"/>
              </a:ext>
            </a:extLst>
          </p:cNvPr>
          <p:cNvPicPr>
            <a:picLocks noChangeAspect="1"/>
          </p:cNvPicPr>
          <p:nvPr/>
        </p:nvPicPr>
        <p:blipFill rotWithShape="1">
          <a:blip r:embed="rId2"/>
          <a:srcRect r="-2" b="524"/>
          <a:stretch/>
        </p:blipFill>
        <p:spPr>
          <a:xfrm>
            <a:off x="245660" y="321733"/>
            <a:ext cx="5293729" cy="4107392"/>
          </a:xfrm>
          <a:prstGeom prst="rect">
            <a:avLst/>
          </a:prstGeom>
        </p:spPr>
      </p:pic>
      <p:sp>
        <p:nvSpPr>
          <p:cNvPr id="30" name="Rectangle 2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17">
            <a:extLst>
              <a:ext uri="{FF2B5EF4-FFF2-40B4-BE49-F238E27FC236}">
                <a16:creationId xmlns:a16="http://schemas.microsoft.com/office/drawing/2014/main" id="{EDB6F2B0-92D6-40BD-84A0-6837D5B8508F}"/>
              </a:ext>
            </a:extLst>
          </p:cNvPr>
          <p:cNvSpPr>
            <a:spLocks noGrp="1"/>
          </p:cNvSpPr>
          <p:nvPr>
            <p:ph idx="1"/>
          </p:nvPr>
        </p:nvSpPr>
        <p:spPr>
          <a:xfrm>
            <a:off x="5686922" y="1002818"/>
            <a:ext cx="3211418" cy="4852362"/>
          </a:xfrm>
        </p:spPr>
        <p:txBody>
          <a:bodyPr anchor="ctr">
            <a:normAutofit/>
          </a:bodyPr>
          <a:lstStyle/>
          <a:p>
            <a:r>
              <a:rPr lang="fr-CA" sz="2800" dirty="0">
                <a:solidFill>
                  <a:srgbClr val="FFFFFF"/>
                </a:solidFill>
              </a:rPr>
              <a:t>H</a:t>
            </a:r>
            <a:r>
              <a:rPr lang="el-GR" sz="2800" dirty="0">
                <a:solidFill>
                  <a:srgbClr val="FFFFFF"/>
                </a:solidFill>
              </a:rPr>
              <a:t> μοναδική νομική θέση των </a:t>
            </a:r>
            <a:r>
              <a:rPr lang="el-GR" sz="2800" dirty="0" err="1">
                <a:solidFill>
                  <a:srgbClr val="FFFFFF"/>
                </a:solidFill>
              </a:rPr>
              <a:t>Εστιάδων</a:t>
            </a:r>
            <a:r>
              <a:rPr lang="el-GR" sz="2800" dirty="0">
                <a:solidFill>
                  <a:srgbClr val="FFFFFF"/>
                </a:solidFill>
              </a:rPr>
              <a:t> συμβάλλει στην ιερότητα του λειτουργήματός τους</a:t>
            </a:r>
            <a:endParaRPr lang="en-US" sz="2800" dirty="0">
              <a:solidFill>
                <a:srgbClr val="FFFFFF"/>
              </a:solidFill>
            </a:endParaRPr>
          </a:p>
        </p:txBody>
      </p:sp>
    </p:spTree>
    <p:extLst>
      <p:ext uri="{BB962C8B-B14F-4D97-AF65-F5344CB8AC3E}">
        <p14:creationId xmlns:p14="http://schemas.microsoft.com/office/powerpoint/2010/main" val="3894318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6DAA2DAD-A6A5-FE4F-B241-AFE2966C2770}"/>
              </a:ext>
            </a:extLst>
          </p:cNvPr>
          <p:cNvSpPr>
            <a:spLocks noGrp="1"/>
          </p:cNvSpPr>
          <p:nvPr>
            <p:ph type="title"/>
          </p:nvPr>
        </p:nvSpPr>
        <p:spPr>
          <a:xfrm>
            <a:off x="582930" y="731519"/>
            <a:ext cx="2133893" cy="3237579"/>
          </a:xfrm>
        </p:spPr>
        <p:txBody>
          <a:bodyPr>
            <a:normAutofit/>
          </a:bodyPr>
          <a:lstStyle/>
          <a:p>
            <a:r>
              <a:rPr lang="fr-CA" sz="2600">
                <a:solidFill>
                  <a:srgbClr val="FFFFFF"/>
                </a:solidFill>
              </a:rPr>
              <a:t>Sacrosanctitas</a:t>
            </a:r>
            <a:endParaRPr lang="en-GR" sz="260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DA3584-3F99-F84A-B929-9F82D46A841C}"/>
              </a:ext>
            </a:extLst>
          </p:cNvPr>
          <p:cNvSpPr>
            <a:spLocks noGrp="1"/>
          </p:cNvSpPr>
          <p:nvPr>
            <p:ph idx="1"/>
          </p:nvPr>
        </p:nvSpPr>
        <p:spPr>
          <a:xfrm>
            <a:off x="3284781" y="686862"/>
            <a:ext cx="5278194" cy="5475129"/>
          </a:xfrm>
        </p:spPr>
        <p:txBody>
          <a:bodyPr anchor="ctr">
            <a:normAutofit/>
          </a:bodyPr>
          <a:lstStyle/>
          <a:p>
            <a:r>
              <a:rPr lang="el-GR" sz="2300" dirty="0"/>
              <a:t>Οι Εστιάδες</a:t>
            </a:r>
            <a:r>
              <a:rPr lang="fr-CA" sz="2300" dirty="0"/>
              <a:t> </a:t>
            </a:r>
            <a:r>
              <a:rPr lang="el-GR" sz="2300" dirty="0"/>
              <a:t>θεωρούνται φορείς της </a:t>
            </a:r>
            <a:r>
              <a:rPr lang="en-GR" sz="2300" dirty="0"/>
              <a:t>sanctitas </a:t>
            </a:r>
            <a:r>
              <a:rPr lang="el-GR" sz="2300" dirty="0"/>
              <a:t>(ιερότητας)</a:t>
            </a:r>
            <a:r>
              <a:rPr lang="fr-CA" sz="2300" dirty="0"/>
              <a:t>.</a:t>
            </a:r>
          </a:p>
          <a:p>
            <a:r>
              <a:rPr lang="el-GR" sz="2300" dirty="0"/>
              <a:t>Στις εξόδους τους, ένας ραβδούχος (</a:t>
            </a:r>
            <a:r>
              <a:rPr lang="fr-CA" sz="2300" dirty="0" err="1"/>
              <a:t>lictor</a:t>
            </a:r>
            <a:r>
              <a:rPr lang="el-GR" sz="2300" dirty="0"/>
              <a:t>)</a:t>
            </a:r>
            <a:r>
              <a:rPr lang="fr-CA" sz="2300" dirty="0"/>
              <a:t> </a:t>
            </a:r>
            <a:r>
              <a:rPr lang="el-GR" sz="2300" dirty="0"/>
              <a:t>προηγείται του κλειστού πολυτελούς φορείου τους (που μόνον οι Εστιάδες δικαιούνται να χρησιμοποιούν, </a:t>
            </a:r>
            <a:r>
              <a:rPr lang="el-GR" sz="2300" dirty="0" err="1"/>
              <a:t>εξόδοις</a:t>
            </a:r>
            <a:r>
              <a:rPr lang="el-GR" sz="2300" dirty="0"/>
              <a:t> του Ρωμαϊκού κράτους). </a:t>
            </a:r>
            <a:endParaRPr lang="fr-CA" sz="2300" dirty="0"/>
          </a:p>
          <a:p>
            <a:r>
              <a:rPr lang="fr-CA" sz="2300" dirty="0"/>
              <a:t>A</a:t>
            </a:r>
            <a:r>
              <a:rPr lang="el-GR" sz="2300" dirty="0" err="1"/>
              <a:t>κόμα</a:t>
            </a:r>
            <a:r>
              <a:rPr lang="el-GR" sz="2300" dirty="0"/>
              <a:t> και ανώτατοι άρχοντες της Ρώμης, οι Ύπατοι και οι Πραίτορες, οφείλουν να τους παραχωρούν προτεραιότητα, χαμηλώνοντας σε ένδειξη σεβασμού τις </a:t>
            </a:r>
            <a:r>
              <a:rPr lang="en-US" sz="2300" dirty="0"/>
              <a:t>fasces </a:t>
            </a:r>
            <a:r>
              <a:rPr lang="el-GR" sz="2300" dirty="0"/>
              <a:t>ενώπιόν τους</a:t>
            </a:r>
            <a:r>
              <a:rPr lang="fr-CA" sz="2300" dirty="0"/>
              <a:t>.</a:t>
            </a:r>
            <a:endParaRPr lang="en-GR" sz="2300" dirty="0"/>
          </a:p>
        </p:txBody>
      </p:sp>
    </p:spTree>
    <p:extLst>
      <p:ext uri="{BB962C8B-B14F-4D97-AF65-F5344CB8AC3E}">
        <p14:creationId xmlns:p14="http://schemas.microsoft.com/office/powerpoint/2010/main" val="3643295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4690872" cy="1828800"/>
          </a:xfrm>
        </p:spPr>
        <p:txBody>
          <a:bodyPr>
            <a:normAutofit fontScale="90000"/>
          </a:bodyPr>
          <a:lstStyle/>
          <a:p>
            <a:r>
              <a:rPr lang="el-GR" dirty="0"/>
              <a:t>Οι Εστιάδες παρθένοι </a:t>
            </a:r>
            <a:br>
              <a:rPr lang="el-GR" dirty="0"/>
            </a:br>
            <a:r>
              <a:rPr lang="el-GR" dirty="0"/>
              <a:t>-</a:t>
            </a:r>
            <a:r>
              <a:rPr lang="fr-CA" dirty="0"/>
              <a:t>Vestales</a:t>
            </a:r>
            <a:endParaRPr lang="en-US" dirty="0"/>
          </a:p>
        </p:txBody>
      </p:sp>
      <p:sp>
        <p:nvSpPr>
          <p:cNvPr id="3" name="Content Placeholder 2"/>
          <p:cNvSpPr>
            <a:spLocks noGrp="1"/>
          </p:cNvSpPr>
          <p:nvPr>
            <p:ph idx="1"/>
          </p:nvPr>
        </p:nvSpPr>
        <p:spPr>
          <a:xfrm>
            <a:off x="628650" y="2322576"/>
            <a:ext cx="4690872" cy="3858768"/>
          </a:xfrm>
        </p:spPr>
        <p:txBody>
          <a:bodyPr>
            <a:normAutofit/>
          </a:bodyPr>
          <a:lstStyle/>
          <a:p>
            <a:r>
              <a:rPr lang="el-GR" sz="2400" dirty="0"/>
              <a:t>18 </a:t>
            </a:r>
            <a:r>
              <a:rPr lang="el-GR" sz="2400" dirty="0" err="1"/>
              <a:t>Ιέρεις</a:t>
            </a:r>
            <a:r>
              <a:rPr lang="el-GR" sz="2400" dirty="0"/>
              <a:t> της </a:t>
            </a:r>
            <a:r>
              <a:rPr lang="fr-CA" sz="2400" dirty="0"/>
              <a:t>Vesta</a:t>
            </a:r>
            <a:r>
              <a:rPr lang="el-GR" sz="2400" dirty="0"/>
              <a:t> (Εστίας)</a:t>
            </a:r>
          </a:p>
          <a:p>
            <a:r>
              <a:rPr lang="el-GR" sz="2400" dirty="0"/>
              <a:t>Μοναδικό </a:t>
            </a:r>
            <a:r>
              <a:rPr lang="fr-CA" sz="2400" dirty="0" err="1"/>
              <a:t>collegium</a:t>
            </a:r>
            <a:r>
              <a:rPr lang="fr-CA" sz="2400" dirty="0"/>
              <a:t> </a:t>
            </a:r>
            <a:r>
              <a:rPr lang="el-GR" sz="2400" dirty="0"/>
              <a:t>από γυναίκες ιέρειες στη Ρώμη – υπό την εποπτεία των </a:t>
            </a:r>
            <a:r>
              <a:rPr lang="el-GR" sz="2400" dirty="0" err="1"/>
              <a:t>Ποντιφήκων</a:t>
            </a:r>
            <a:endParaRPr lang="el-GR" sz="2400" dirty="0"/>
          </a:p>
          <a:p>
            <a:r>
              <a:rPr lang="el-GR" sz="2400" dirty="0"/>
              <a:t> Επικεφαλής, η </a:t>
            </a:r>
            <a:r>
              <a:rPr lang="fr-CA" sz="2400" dirty="0" err="1"/>
              <a:t>Virgo</a:t>
            </a:r>
            <a:r>
              <a:rPr lang="fr-CA" sz="2400" dirty="0"/>
              <a:t> </a:t>
            </a:r>
            <a:r>
              <a:rPr lang="fr-CA" sz="2400" dirty="0" err="1"/>
              <a:t>Vestalis</a:t>
            </a:r>
            <a:r>
              <a:rPr lang="fr-CA" sz="2400" dirty="0"/>
              <a:t> Maxima</a:t>
            </a:r>
          </a:p>
          <a:p>
            <a:r>
              <a:rPr lang="el-GR" sz="2400" dirty="0"/>
              <a:t>Οι Εστιάδες διατηρούν άσβεστη τη φλόγα στο βωμό του ναού της </a:t>
            </a:r>
            <a:r>
              <a:rPr lang="el-GR" sz="2400" dirty="0" err="1"/>
              <a:t>Εστ</a:t>
            </a:r>
            <a:r>
              <a:rPr lang="fr-CA" sz="2400" dirty="0" err="1"/>
              <a:t>ί</a:t>
            </a:r>
            <a:r>
              <a:rPr lang="el-GR" sz="2400" dirty="0"/>
              <a:t>ας</a:t>
            </a:r>
            <a:endParaRPr lang="en-US" sz="2400" dirty="0"/>
          </a:p>
          <a:p>
            <a:endParaRPr lang="el-GR" sz="2100" dirty="0"/>
          </a:p>
          <a:p>
            <a:endParaRPr lang="en-US" sz="2100" dirty="0"/>
          </a:p>
        </p:txBody>
      </p:sp>
      <p:pic>
        <p:nvPicPr>
          <p:cNvPr id="4" name="Picture 3" descr="A large stone statue in front of a brick building&#10;&#10;Description automatically generated">
            <a:extLst>
              <a:ext uri="{FF2B5EF4-FFF2-40B4-BE49-F238E27FC236}">
                <a16:creationId xmlns:a16="http://schemas.microsoft.com/office/drawing/2014/main" id="{3A43A17A-F58D-6D4B-864D-E8C9F9D68217}"/>
              </a:ext>
            </a:extLst>
          </p:cNvPr>
          <p:cNvPicPr>
            <a:picLocks noChangeAspect="1"/>
          </p:cNvPicPr>
          <p:nvPr/>
        </p:nvPicPr>
        <p:blipFill rotWithShape="1">
          <a:blip r:embed="rId2"/>
          <a:srcRect l="11534" r="17747"/>
          <a:stretch/>
        </p:blipFill>
        <p:spPr>
          <a:xfrm>
            <a:off x="5664199" y="10"/>
            <a:ext cx="3479800" cy="6857990"/>
          </a:xfrm>
          <a:prstGeom prst="rect">
            <a:avLst/>
          </a:prstGeom>
        </p:spPr>
      </p:pic>
    </p:spTree>
    <p:extLst>
      <p:ext uri="{BB962C8B-B14F-4D97-AF65-F5344CB8AC3E}">
        <p14:creationId xmlns:p14="http://schemas.microsoft.com/office/powerpoint/2010/main" val="19287946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6A2E0FB0-5CB2-ED43-9478-4269F474EA30}"/>
              </a:ext>
            </a:extLst>
          </p:cNvPr>
          <p:cNvSpPr>
            <a:spLocks noGrp="1"/>
          </p:cNvSpPr>
          <p:nvPr>
            <p:ph type="title"/>
          </p:nvPr>
        </p:nvSpPr>
        <p:spPr>
          <a:xfrm>
            <a:off x="582930" y="731519"/>
            <a:ext cx="2133893" cy="3237579"/>
          </a:xfrm>
        </p:spPr>
        <p:txBody>
          <a:bodyPr>
            <a:normAutofit/>
          </a:bodyPr>
          <a:lstStyle/>
          <a:p>
            <a:r>
              <a:rPr lang="en-GR" sz="3300">
                <a:solidFill>
                  <a:srgbClr val="FFFFFF"/>
                </a:solidFill>
              </a:rPr>
              <a:t>Ά</a:t>
            </a:r>
            <a:r>
              <a:rPr lang="el-GR" sz="3300">
                <a:solidFill>
                  <a:srgbClr val="FFFFFF"/>
                </a:solidFill>
              </a:rPr>
              <a:t>λλα προνόμια</a:t>
            </a:r>
            <a:endParaRPr lang="en-GR" sz="3300">
              <a:solidFill>
                <a:srgbClr val="FFFFFF"/>
              </a:solidFill>
            </a:endParaRP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EB742BB-A994-403F-8AA7-3223D3A4E42A}"/>
              </a:ext>
            </a:extLst>
          </p:cNvPr>
          <p:cNvGraphicFramePr>
            <a:graphicFrameLocks noGrp="1"/>
          </p:cNvGraphicFramePr>
          <p:nvPr>
            <p:ph idx="1"/>
            <p:extLst>
              <p:ext uri="{D42A27DB-BD31-4B8C-83A1-F6EECF244321}">
                <p14:modId xmlns:p14="http://schemas.microsoft.com/office/powerpoint/2010/main" val="1344281678"/>
              </p:ext>
            </p:extLst>
          </p:nvPr>
        </p:nvGraphicFramePr>
        <p:xfrm>
          <a:off x="3284934" y="687388"/>
          <a:ext cx="5278041" cy="5475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646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AB29E21-5DC5-204D-A967-9E20CE3778D5}"/>
              </a:ext>
            </a:extLst>
          </p:cNvPr>
          <p:cNvSpPr>
            <a:spLocks noGrp="1"/>
          </p:cNvSpPr>
          <p:nvPr>
            <p:ph type="title"/>
          </p:nvPr>
        </p:nvSpPr>
        <p:spPr>
          <a:xfrm>
            <a:off x="3802455" y="365124"/>
            <a:ext cx="4629150" cy="1828800"/>
          </a:xfrm>
        </p:spPr>
        <p:txBody>
          <a:bodyPr>
            <a:normAutofit/>
          </a:bodyPr>
          <a:lstStyle/>
          <a:p>
            <a:r>
              <a:rPr lang="el-GR" dirty="0"/>
              <a:t>Θητεία</a:t>
            </a:r>
            <a:endParaRPr lang="en-US" dirty="0"/>
          </a:p>
        </p:txBody>
      </p:sp>
      <p:pic>
        <p:nvPicPr>
          <p:cNvPr id="16" name="Picture 15" descr="A large stone statue in front of a building&#13;&#10;&#13;&#10;Description automatically generated">
            <a:extLst>
              <a:ext uri="{FF2B5EF4-FFF2-40B4-BE49-F238E27FC236}">
                <a16:creationId xmlns:a16="http://schemas.microsoft.com/office/drawing/2014/main" id="{F538422A-19AE-EC4D-819A-51CAA59285DF}"/>
              </a:ext>
            </a:extLst>
          </p:cNvPr>
          <p:cNvPicPr>
            <a:picLocks noChangeAspect="1"/>
          </p:cNvPicPr>
          <p:nvPr/>
        </p:nvPicPr>
        <p:blipFill rotWithShape="1">
          <a:blip r:embed="rId2"/>
          <a:srcRect l="17162" r="15184"/>
          <a:stretch/>
        </p:blipFill>
        <p:spPr>
          <a:xfrm>
            <a:off x="20" y="10"/>
            <a:ext cx="3479779" cy="6857990"/>
          </a:xfrm>
          <a:prstGeom prst="rect">
            <a:avLst/>
          </a:prstGeom>
        </p:spPr>
      </p:pic>
      <p:sp>
        <p:nvSpPr>
          <p:cNvPr id="11" name="Content Placeholder 10">
            <a:extLst>
              <a:ext uri="{FF2B5EF4-FFF2-40B4-BE49-F238E27FC236}">
                <a16:creationId xmlns:a16="http://schemas.microsoft.com/office/drawing/2014/main" id="{EE479D75-9D9A-B340-A620-5526AEF90779}"/>
              </a:ext>
            </a:extLst>
          </p:cNvPr>
          <p:cNvSpPr>
            <a:spLocks noGrp="1"/>
          </p:cNvSpPr>
          <p:nvPr>
            <p:ph idx="1"/>
          </p:nvPr>
        </p:nvSpPr>
        <p:spPr>
          <a:xfrm>
            <a:off x="3802455" y="2322576"/>
            <a:ext cx="4629150" cy="3858768"/>
          </a:xfrm>
        </p:spPr>
        <p:txBody>
          <a:bodyPr>
            <a:normAutofit/>
          </a:bodyPr>
          <a:lstStyle/>
          <a:p>
            <a:r>
              <a:rPr lang="el-GR" sz="1900" dirty="0"/>
              <a:t>Η θητεία των </a:t>
            </a:r>
            <a:r>
              <a:rPr lang="el-GR" sz="1900" dirty="0" err="1"/>
              <a:t>Εστιάδων</a:t>
            </a:r>
            <a:r>
              <a:rPr lang="el-GR" sz="1900" dirty="0"/>
              <a:t> κρατούσε τριάντα χρόνια: </a:t>
            </a:r>
          </a:p>
          <a:p>
            <a:pPr lvl="1"/>
            <a:r>
              <a:rPr lang="el-GR" sz="1500" dirty="0"/>
              <a:t>τα δέκα πρώτα διδάσκονταν τα καθήκοντά τους, </a:t>
            </a:r>
          </a:p>
          <a:p>
            <a:pPr lvl="1"/>
            <a:r>
              <a:rPr lang="el-GR" sz="1500" dirty="0"/>
              <a:t>τα δέκα επόμενα τα επιτελούσαν, </a:t>
            </a:r>
          </a:p>
          <a:p>
            <a:pPr lvl="1"/>
            <a:r>
              <a:rPr lang="el-GR" sz="1500" dirty="0"/>
              <a:t>τα δέκα τελευταία εκπαίδευαν τις νεότερες. </a:t>
            </a:r>
          </a:p>
          <a:p>
            <a:r>
              <a:rPr lang="el-GR" sz="1900" dirty="0"/>
              <a:t>Μετά μπορούσαν να επιστρέψουν στην κανονική ζωή. </a:t>
            </a:r>
          </a:p>
          <a:p>
            <a:r>
              <a:rPr lang="el-GR" sz="1900" dirty="0"/>
              <a:t>Κανένα σχετικό παράδειγμα δεν είναι γνωστό για την περίοδο της Ηγεμονίας</a:t>
            </a:r>
          </a:p>
        </p:txBody>
      </p:sp>
      <p:sp>
        <p:nvSpPr>
          <p:cNvPr id="8" name="TextBox 7">
            <a:extLst>
              <a:ext uri="{FF2B5EF4-FFF2-40B4-BE49-F238E27FC236}">
                <a16:creationId xmlns:a16="http://schemas.microsoft.com/office/drawing/2014/main" id="{CA3DE2A3-2EC1-A149-8372-5455C4F76D12}"/>
              </a:ext>
            </a:extLst>
          </p:cNvPr>
          <p:cNvSpPr txBox="1"/>
          <p:nvPr/>
        </p:nvSpPr>
        <p:spPr>
          <a:xfrm>
            <a:off x="6418729" y="2438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1824853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F6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884B86-0157-E64E-BC4D-8F468F55ACB6}"/>
              </a:ext>
            </a:extLst>
          </p:cNvPr>
          <p:cNvSpPr>
            <a:spLocks noGrp="1"/>
          </p:cNvSpPr>
          <p:nvPr>
            <p:ph type="title"/>
          </p:nvPr>
        </p:nvSpPr>
        <p:spPr>
          <a:xfrm>
            <a:off x="393192" y="4767072"/>
            <a:ext cx="4945641" cy="1625210"/>
          </a:xfrm>
        </p:spPr>
        <p:txBody>
          <a:bodyPr>
            <a:normAutofit/>
          </a:bodyPr>
          <a:lstStyle/>
          <a:p>
            <a:r>
              <a:rPr lang="el-GR" dirty="0">
                <a:solidFill>
                  <a:srgbClr val="FFFFFF"/>
                </a:solidFill>
              </a:rPr>
              <a:t>«’Αειπάρθενες»</a:t>
            </a:r>
            <a:endParaRPr lang="en-US" dirty="0">
              <a:solidFill>
                <a:srgbClr val="FFFFFF"/>
              </a:solidFill>
            </a:endParaRPr>
          </a:p>
        </p:txBody>
      </p:sp>
      <p:pic>
        <p:nvPicPr>
          <p:cNvPr id="8" name="Picture 7" descr="A person standing in front of a building&#13;&#10;&#13;&#10;Description automatically generated">
            <a:extLst>
              <a:ext uri="{FF2B5EF4-FFF2-40B4-BE49-F238E27FC236}">
                <a16:creationId xmlns:a16="http://schemas.microsoft.com/office/drawing/2014/main" id="{3D153392-2164-014B-AD83-E1B395195966}"/>
              </a:ext>
            </a:extLst>
          </p:cNvPr>
          <p:cNvPicPr>
            <a:picLocks noChangeAspect="1"/>
          </p:cNvPicPr>
          <p:nvPr/>
        </p:nvPicPr>
        <p:blipFill rotWithShape="1">
          <a:blip r:embed="rId2"/>
          <a:srcRect l="10082" r="-1" b="-1"/>
          <a:stretch/>
        </p:blipFill>
        <p:spPr>
          <a:xfrm>
            <a:off x="245660" y="321733"/>
            <a:ext cx="5293729" cy="4107392"/>
          </a:xfrm>
          <a:prstGeom prst="rect">
            <a:avLst/>
          </a:prstGeom>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D1A3C0BF-78B3-4B4F-A677-AB2F0B681BBC}"/>
              </a:ext>
            </a:extLst>
          </p:cNvPr>
          <p:cNvSpPr>
            <a:spLocks noGrp="1"/>
          </p:cNvSpPr>
          <p:nvPr>
            <p:ph idx="1"/>
          </p:nvPr>
        </p:nvSpPr>
        <p:spPr>
          <a:xfrm>
            <a:off x="6021989" y="917725"/>
            <a:ext cx="2568554" cy="4852362"/>
          </a:xfrm>
        </p:spPr>
        <p:txBody>
          <a:bodyPr anchor="ctr">
            <a:normAutofit/>
          </a:bodyPr>
          <a:lstStyle/>
          <a:p>
            <a:r>
              <a:rPr lang="el-GR" sz="1700" dirty="0">
                <a:solidFill>
                  <a:srgbClr val="FFFFFF"/>
                </a:solidFill>
              </a:rPr>
              <a:t>Ο όρκος της παρθενίας (</a:t>
            </a:r>
            <a:r>
              <a:rPr lang="fr-CA" sz="1700" dirty="0" err="1">
                <a:solidFill>
                  <a:srgbClr val="FFFFFF"/>
                </a:solidFill>
              </a:rPr>
              <a:t>castitas</a:t>
            </a:r>
            <a:r>
              <a:rPr lang="fr-CA" sz="1700" dirty="0">
                <a:solidFill>
                  <a:srgbClr val="FFFFFF"/>
                </a:solidFill>
              </a:rPr>
              <a:t>)</a:t>
            </a:r>
            <a:r>
              <a:rPr lang="el-GR" sz="1700" dirty="0">
                <a:solidFill>
                  <a:srgbClr val="FFFFFF"/>
                </a:solidFill>
              </a:rPr>
              <a:t> = συστατικό στοιχείο της ιερότητάς τους. </a:t>
            </a:r>
          </a:p>
          <a:p>
            <a:r>
              <a:rPr lang="el-GR" sz="1700" dirty="0">
                <a:solidFill>
                  <a:srgbClr val="FFFFFF"/>
                </a:solidFill>
              </a:rPr>
              <a:t>Απώλειά της = απώλεια της προνομιακής σχέσης με το θείο</a:t>
            </a:r>
          </a:p>
          <a:p>
            <a:r>
              <a:rPr lang="el-GR" sz="1700" dirty="0">
                <a:solidFill>
                  <a:srgbClr val="FFFFFF"/>
                </a:solidFill>
              </a:rPr>
              <a:t> Συνιστούσε απειλή για την ίδια τη Ρώμη</a:t>
            </a:r>
            <a:r>
              <a:rPr lang="en-US" sz="1700" dirty="0">
                <a:solidFill>
                  <a:srgbClr val="FFFFFF"/>
                </a:solidFill>
              </a:rPr>
              <a:t> </a:t>
            </a:r>
          </a:p>
        </p:txBody>
      </p:sp>
    </p:spTree>
    <p:extLst>
      <p:ext uri="{BB962C8B-B14F-4D97-AF65-F5344CB8AC3E}">
        <p14:creationId xmlns:p14="http://schemas.microsoft.com/office/powerpoint/2010/main" val="1129393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7B409-1780-9A43-BF7C-2C9644DB29E3}"/>
              </a:ext>
            </a:extLst>
          </p:cNvPr>
          <p:cNvSpPr>
            <a:spLocks noGrp="1"/>
          </p:cNvSpPr>
          <p:nvPr>
            <p:ph type="title"/>
          </p:nvPr>
        </p:nvSpPr>
        <p:spPr>
          <a:xfrm>
            <a:off x="491490" y="365125"/>
            <a:ext cx="3840085" cy="1692794"/>
          </a:xfrm>
        </p:spPr>
        <p:txBody>
          <a:bodyPr>
            <a:normAutofit/>
          </a:bodyPr>
          <a:lstStyle/>
          <a:p>
            <a:r>
              <a:rPr lang="en-GB" dirty="0"/>
              <a:t>O</a:t>
            </a:r>
            <a:r>
              <a:rPr lang="el-GR" dirty="0"/>
              <a:t>ι</a:t>
            </a:r>
            <a:r>
              <a:rPr lang="en-GR" dirty="0"/>
              <a:t> </a:t>
            </a:r>
            <a:r>
              <a:rPr lang="el-GR" dirty="0"/>
              <a:t>συμβολισμοί της παρθενίας</a:t>
            </a:r>
            <a:endParaRPr lang="en-GR" dirty="0"/>
          </a:p>
        </p:txBody>
      </p:sp>
      <p:cxnSp>
        <p:nvCxnSpPr>
          <p:cNvPr id="17" name="Straight Arrow Connector 1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B00747-1944-8C4D-87AA-83CACCDDCE1D}"/>
              </a:ext>
            </a:extLst>
          </p:cNvPr>
          <p:cNvSpPr>
            <a:spLocks noGrp="1"/>
          </p:cNvSpPr>
          <p:nvPr>
            <p:ph idx="1"/>
          </p:nvPr>
        </p:nvSpPr>
        <p:spPr>
          <a:xfrm>
            <a:off x="491490" y="2575034"/>
            <a:ext cx="3840085" cy="3462228"/>
          </a:xfrm>
        </p:spPr>
        <p:txBody>
          <a:bodyPr>
            <a:normAutofit/>
          </a:bodyPr>
          <a:lstStyle/>
          <a:p>
            <a:pPr>
              <a:lnSpc>
                <a:spcPct val="90000"/>
              </a:lnSpc>
            </a:pPr>
            <a:r>
              <a:rPr lang="el-GR" sz="1000" dirty="0"/>
              <a:t>Η παρθενία (</a:t>
            </a:r>
            <a:r>
              <a:rPr lang="en-US" sz="1000" dirty="0" err="1"/>
              <a:t>castitas</a:t>
            </a:r>
            <a:r>
              <a:rPr lang="el-GR" sz="1000" dirty="0"/>
              <a:t>) θεωρείτο μία μορφή δύναμης που επέτρεπε στις Εστιάδες να </a:t>
            </a:r>
            <a:r>
              <a:rPr lang="el-GR" sz="1000" dirty="0" err="1"/>
              <a:t>αλληλεπιδρούν</a:t>
            </a:r>
            <a:r>
              <a:rPr lang="el-GR" sz="1000" dirty="0"/>
              <a:t> με τον κόσμο των θεών, εξασφαλίζοντας τη σωτηρία (</a:t>
            </a:r>
            <a:r>
              <a:rPr lang="en-US" sz="1000" dirty="0" err="1"/>
              <a:t>salus</a:t>
            </a:r>
            <a:r>
              <a:rPr lang="el-GR" sz="1000" dirty="0"/>
              <a:t>) και την ευημερία του κράτους. </a:t>
            </a:r>
          </a:p>
          <a:p>
            <a:pPr>
              <a:lnSpc>
                <a:spcPct val="90000"/>
              </a:lnSpc>
            </a:pPr>
            <a:r>
              <a:rPr lang="el-GR" sz="1000" dirty="0"/>
              <a:t>Οι προσευχές των </a:t>
            </a:r>
            <a:r>
              <a:rPr lang="el-GR" sz="1000" dirty="0" err="1"/>
              <a:t>Εστιάδων</a:t>
            </a:r>
            <a:r>
              <a:rPr lang="el-GR" sz="1000" dirty="0"/>
              <a:t> θεωρείται ότι έχουν θαυματουργές δυνάμεις. </a:t>
            </a:r>
          </a:p>
          <a:p>
            <a:pPr>
              <a:lnSpc>
                <a:spcPct val="90000"/>
              </a:lnSpc>
            </a:pPr>
            <a:r>
              <a:rPr lang="el-GR" sz="1000" dirty="0"/>
              <a:t>Το ανέγγιχτο το σώματός τους συμβόλιζε την ακεραιότητα της πόλης της Ρώμης και του σώματος των πολιτών. </a:t>
            </a:r>
          </a:p>
          <a:p>
            <a:pPr>
              <a:lnSpc>
                <a:spcPct val="90000"/>
              </a:lnSpc>
            </a:pPr>
            <a:r>
              <a:rPr lang="el-GR" sz="1000" dirty="0"/>
              <a:t>Όπως έχει υποστηριχθεί, το σώμα της </a:t>
            </a:r>
            <a:r>
              <a:rPr lang="el-GR" sz="1000" dirty="0" err="1"/>
              <a:t>Εστιάδας</a:t>
            </a:r>
            <a:r>
              <a:rPr lang="el-GR" sz="1000" dirty="0"/>
              <a:t> εκλαμβανόταν ως ένας μικρόκοσμος της πόλης, όπου, κατά μία μεταφορική-μαγική αντίληψη, όσο η ίδια παρέμενε άθικτη (</a:t>
            </a:r>
            <a:r>
              <a:rPr lang="en-US" sz="1000" dirty="0"/>
              <a:t>integra</a:t>
            </a:r>
            <a:r>
              <a:rPr lang="el-GR" sz="1000" dirty="0"/>
              <a:t>), το ίδιο θα ίσχυε για την Ρώμη. </a:t>
            </a:r>
          </a:p>
          <a:p>
            <a:pPr>
              <a:lnSpc>
                <a:spcPct val="90000"/>
              </a:lnSpc>
            </a:pPr>
            <a:r>
              <a:rPr lang="el-GR" sz="1000" dirty="0"/>
              <a:t>Διαφυλάσσοντας την παρθενία των γυναικών-συμβόλων του κράτους, η Ρώμη καταδείκνυε ότι διέθετε την αναγκαία ισχύ και ενότητα για την προστασία της επικράτειάς της από ανεπιθύμητες παρεμβάσεις. </a:t>
            </a:r>
          </a:p>
          <a:p>
            <a:pPr>
              <a:lnSpc>
                <a:spcPct val="90000"/>
              </a:lnSpc>
            </a:pPr>
            <a:r>
              <a:rPr lang="el-GR" sz="1000" dirty="0"/>
              <a:t>Υπό άλλο, συμβολικό πρίσμα, ο έλεγχος της γυναικείας σεξουαλικότητας από τους άνδρες, ταυτιζόταν με την διατήρηση του ελέγχου της πορείας του κράτους. Το απαραβίαστο των </a:t>
            </a:r>
            <a:r>
              <a:rPr lang="el-GR" sz="1000" dirty="0" err="1"/>
              <a:t>Εστιάδων</a:t>
            </a:r>
            <a:r>
              <a:rPr lang="el-GR" sz="1000" dirty="0"/>
              <a:t> λειτουργούσε έτσι στην αντίληψη των Ρωμαίων </a:t>
            </a:r>
            <a:r>
              <a:rPr lang="el-GR" sz="1000" dirty="0" err="1"/>
              <a:t>αποτροπαϊκά</a:t>
            </a:r>
            <a:r>
              <a:rPr lang="el-GR" sz="1000" dirty="0"/>
              <a:t> για το ενδεχόμενο παραβίασης της ασφάλειας του κράτους και των συνόρων του. </a:t>
            </a:r>
            <a:endParaRPr lang="en-GR" sz="1000" dirty="0"/>
          </a:p>
        </p:txBody>
      </p:sp>
      <p:pic>
        <p:nvPicPr>
          <p:cNvPr id="5" name="Picture 4" descr="A picture containing outdoor, building, person, standing&#10;&#10;Description automatically generated">
            <a:extLst>
              <a:ext uri="{FF2B5EF4-FFF2-40B4-BE49-F238E27FC236}">
                <a16:creationId xmlns:a16="http://schemas.microsoft.com/office/drawing/2014/main" id="{0CC8DA47-67F3-2649-ACB0-406F6D73896F}"/>
              </a:ext>
            </a:extLst>
          </p:cNvPr>
          <p:cNvPicPr>
            <a:picLocks noChangeAspect="1"/>
          </p:cNvPicPr>
          <p:nvPr/>
        </p:nvPicPr>
        <p:blipFill rotWithShape="1">
          <a:blip r:embed="rId2"/>
          <a:srcRect l="7563" r="15801"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46079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a:t> </a:t>
            </a:r>
            <a:r>
              <a:rPr lang="el-GR" sz="4100" err="1"/>
              <a:t>Φθορ</a:t>
            </a:r>
            <a:r>
              <a:rPr lang="en-US" sz="4100" err="1"/>
              <a:t>ά</a:t>
            </a:r>
            <a:r>
              <a:rPr lang="el-GR" sz="4100"/>
              <a:t> </a:t>
            </a:r>
            <a:r>
              <a:rPr lang="el-GR" sz="4100" err="1"/>
              <a:t>παρθεν</a:t>
            </a:r>
            <a:r>
              <a:rPr lang="fr-CA" sz="4100" err="1"/>
              <a:t>ί</a:t>
            </a:r>
            <a:r>
              <a:rPr lang="el-GR" sz="4100"/>
              <a:t>ας =  </a:t>
            </a:r>
            <a:r>
              <a:rPr lang="fr-CA" sz="4100" err="1"/>
              <a:t>crimen</a:t>
            </a:r>
            <a:r>
              <a:rPr lang="fr-CA" sz="4100"/>
              <a:t> </a:t>
            </a:r>
            <a:r>
              <a:rPr lang="fr-CA" sz="4100" err="1"/>
              <a:t>incesti</a:t>
            </a:r>
            <a:endParaRPr lang="en-US" sz="4100"/>
          </a:p>
        </p:txBody>
      </p:sp>
      <p:sp>
        <p:nvSpPr>
          <p:cNvPr id="3" name="Content Placeholder 2"/>
          <p:cNvSpPr>
            <a:spLocks noGrp="1"/>
          </p:cNvSpPr>
          <p:nvPr>
            <p:ph idx="1"/>
          </p:nvPr>
        </p:nvSpPr>
        <p:spPr>
          <a:xfrm>
            <a:off x="3724073" y="2438400"/>
            <a:ext cx="4939867" cy="3785419"/>
          </a:xfrm>
        </p:spPr>
        <p:txBody>
          <a:bodyPr>
            <a:normAutofit/>
          </a:bodyPr>
          <a:lstStyle/>
          <a:p>
            <a:r>
              <a:rPr lang="el-GR" sz="1700"/>
              <a:t>Θεωρείται πράξη ασέβειας, που καθιστά αναγκαία την κάθαρση από τη μόλυνση.</a:t>
            </a:r>
          </a:p>
          <a:p>
            <a:r>
              <a:rPr lang="el-GR" sz="1700"/>
              <a:t>Επισύρει το θυμό των θεών.  </a:t>
            </a:r>
          </a:p>
          <a:p>
            <a:r>
              <a:rPr lang="el-GR" sz="1700"/>
              <a:t>Τυχόν επιτέλεση των ιεροτελεστιών (</a:t>
            </a:r>
            <a:r>
              <a:rPr lang="en-US" sz="1700"/>
              <a:t>sacra</a:t>
            </a:r>
            <a:r>
              <a:rPr lang="el-GR" sz="1700"/>
              <a:t>) από μία «μιαρή» Εστιάδα θα έθετε σε διακινδύνευση την στρατιωτική κυριαρχία της Ρώμης.</a:t>
            </a:r>
          </a:p>
          <a:p>
            <a:r>
              <a:rPr lang="el-GR" sz="1700"/>
              <a:t>Εκδηλώνεται με κεραυνούς, το σβύσιμο του βωμού,</a:t>
            </a:r>
          </a:p>
          <a:p>
            <a:r>
              <a:rPr lang="fr-CA" sz="1700"/>
              <a:t> </a:t>
            </a:r>
            <a:r>
              <a:rPr lang="el-GR" sz="1700"/>
              <a:t>ή αντιθέτως, με την παρέμβαση της θεάς για να σωθεί η ιέρεια σε περίπτωση ψευδούς κατηγορίας.  </a:t>
            </a:r>
            <a:endParaRPr lang="en-US" sz="1700"/>
          </a:p>
        </p:txBody>
      </p:sp>
      <p:pic>
        <p:nvPicPr>
          <p:cNvPr id="6" name="Picture 5" descr="A picture containing building, brick, photo, sitting&#10;&#10;Description automatically generated">
            <a:extLst>
              <a:ext uri="{FF2B5EF4-FFF2-40B4-BE49-F238E27FC236}">
                <a16:creationId xmlns:a16="http://schemas.microsoft.com/office/drawing/2014/main" id="{33F92391-F29B-B544-9850-51681607CB24}"/>
              </a:ext>
            </a:extLst>
          </p:cNvPr>
          <p:cNvPicPr>
            <a:picLocks noChangeAspect="1"/>
          </p:cNvPicPr>
          <p:nvPr/>
        </p:nvPicPr>
        <p:blipFill rotWithShape="1">
          <a:blip r:embed="rId2"/>
          <a:srcRect l="12485" r="14044"/>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718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971FFAA-CFA1-D642-9E23-6041C1FF8ADA}"/>
              </a:ext>
            </a:extLst>
          </p:cNvPr>
          <p:cNvSpPr>
            <a:spLocks noGrp="1"/>
          </p:cNvSpPr>
          <p:nvPr>
            <p:ph type="title"/>
          </p:nvPr>
        </p:nvSpPr>
        <p:spPr>
          <a:xfrm>
            <a:off x="628650" y="365125"/>
            <a:ext cx="7886700" cy="1325563"/>
          </a:xfrm>
        </p:spPr>
        <p:txBody>
          <a:bodyPr>
            <a:normAutofit/>
          </a:bodyPr>
          <a:lstStyle/>
          <a:p>
            <a:r>
              <a:rPr lang="el-GR" dirty="0"/>
              <a:t>Εσχάτη προδοσία</a:t>
            </a:r>
            <a:endParaRPr lang="en-GR"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E5B22CE-E06C-F64E-8BC8-896071AB69C8}"/>
              </a:ext>
            </a:extLst>
          </p:cNvPr>
          <p:cNvSpPr>
            <a:spLocks noGrp="1"/>
          </p:cNvSpPr>
          <p:nvPr>
            <p:ph idx="1"/>
          </p:nvPr>
        </p:nvSpPr>
        <p:spPr>
          <a:xfrm>
            <a:off x="628650" y="1825625"/>
            <a:ext cx="7886700" cy="4351338"/>
          </a:xfrm>
        </p:spPr>
        <p:txBody>
          <a:bodyPr>
            <a:normAutofit/>
          </a:bodyPr>
          <a:lstStyle/>
          <a:p>
            <a:pPr>
              <a:lnSpc>
                <a:spcPct val="90000"/>
              </a:lnSpc>
            </a:pPr>
            <a:r>
              <a:rPr lang="el-GR" sz="2000"/>
              <a:t>Σε συνέχεια κάποιας καταγγελίας σε βάρος </a:t>
            </a:r>
            <a:r>
              <a:rPr lang="el-GR" sz="2000" err="1"/>
              <a:t>Εστιάδας</a:t>
            </a:r>
            <a:r>
              <a:rPr lang="el-GR" sz="2000"/>
              <a:t>, η οποία μπορούσε να προέλθει και από δούλο, ή ύπαρξης ενδείξεων, λάμβανε χώρα προκαταρκτική έρευνα, σε συνέχεια της οποίας η ύποπτη δικαζόταν από το κολλέγιο των </a:t>
            </a:r>
            <a:r>
              <a:rPr lang="el-GR" sz="2000" err="1"/>
              <a:t>Ποντιφήκων</a:t>
            </a:r>
            <a:r>
              <a:rPr lang="el-GR" sz="2000"/>
              <a:t> (</a:t>
            </a:r>
            <a:r>
              <a:rPr lang="en-US" sz="2000"/>
              <a:t>apud pontifices</a:t>
            </a:r>
            <a:r>
              <a:rPr lang="el-GR" sz="2000"/>
              <a:t>) με την κατηγορία του </a:t>
            </a:r>
            <a:r>
              <a:rPr lang="fr-CA" sz="2000" err="1"/>
              <a:t>crimen</a:t>
            </a:r>
            <a:r>
              <a:rPr lang="fr-CA" sz="2000"/>
              <a:t> </a:t>
            </a:r>
            <a:r>
              <a:rPr lang="fr-CA" sz="2000" err="1"/>
              <a:t>incesti</a:t>
            </a:r>
            <a:r>
              <a:rPr lang="el-GR" sz="2000"/>
              <a:t>. </a:t>
            </a:r>
          </a:p>
          <a:p>
            <a:pPr>
              <a:lnSpc>
                <a:spcPct val="90000"/>
              </a:lnSpc>
            </a:pPr>
            <a:r>
              <a:rPr lang="el-GR" sz="2000"/>
              <a:t>Ο όρος </a:t>
            </a:r>
            <a:r>
              <a:rPr lang="en-US" sz="2000" err="1"/>
              <a:t>incestum</a:t>
            </a:r>
            <a:r>
              <a:rPr lang="el-GR" sz="2000"/>
              <a:t> παραπέμπει σε αιμομιξία (κατά ορισμένους ενόψει της ταύτισης της </a:t>
            </a:r>
            <a:r>
              <a:rPr lang="el-GR" sz="2000" err="1"/>
              <a:t>Εστιάδας</a:t>
            </a:r>
            <a:r>
              <a:rPr lang="el-GR" sz="2000"/>
              <a:t> με το «σώμα» της πόλης-μητέρας όλων των πολιτών ή επειδή θεωρούνται «κόρες» της Ρώμης), αν και εν προκειμένω διαφοροποιείται σαφώς από το ομώνυμο έγκλημα, έχοντας σημαντικές θρησκευτικό-πολιτικές προεκτάσεις.</a:t>
            </a:r>
          </a:p>
          <a:p>
            <a:pPr>
              <a:lnSpc>
                <a:spcPct val="90000"/>
              </a:lnSpc>
            </a:pPr>
            <a:r>
              <a:rPr lang="el-GR" sz="2000"/>
              <a:t> Το έγκλημα των της παραβίασης της παρθενίας των </a:t>
            </a:r>
            <a:r>
              <a:rPr lang="el-GR" sz="2000" err="1"/>
              <a:t>Εστιάδων</a:t>
            </a:r>
            <a:r>
              <a:rPr lang="el-GR" sz="2000"/>
              <a:t> θεωρείτο μία μορφή εσχάτης προδοσίας, λόγω του κινδύνου που επέσυρε για τη Ρώμη, τιμωρούμενη με θάνατο</a:t>
            </a:r>
            <a:r>
              <a:rPr lang="en-US" sz="2000"/>
              <a:t>.</a:t>
            </a:r>
            <a:endParaRPr lang="en-GR" sz="2000"/>
          </a:p>
          <a:p>
            <a:pPr>
              <a:lnSpc>
                <a:spcPct val="90000"/>
              </a:lnSpc>
            </a:pPr>
            <a:endParaRPr lang="en-GR" sz="2000"/>
          </a:p>
        </p:txBody>
      </p:sp>
    </p:spTree>
    <p:extLst>
      <p:ext uri="{BB962C8B-B14F-4D97-AF65-F5344CB8AC3E}">
        <p14:creationId xmlns:p14="http://schemas.microsoft.com/office/powerpoint/2010/main" val="2633923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l-GR" sz="3100"/>
              <a:t>Εκτέλεση</a:t>
            </a:r>
            <a:endParaRPr lang="en-US" sz="3100"/>
          </a:p>
        </p:txBody>
      </p:sp>
      <p:pic>
        <p:nvPicPr>
          <p:cNvPr id="5" name="Picture 4" descr="A picture containing person, man, indoor, wall&#13;&#10;&#13;&#10;Description automatically generated">
            <a:extLst>
              <a:ext uri="{FF2B5EF4-FFF2-40B4-BE49-F238E27FC236}">
                <a16:creationId xmlns:a16="http://schemas.microsoft.com/office/drawing/2014/main" id="{BBDCB544-B26E-9A4A-B6D1-F42912F3121C}"/>
              </a:ext>
            </a:extLst>
          </p:cNvPr>
          <p:cNvPicPr>
            <a:picLocks noChangeAspect="1"/>
          </p:cNvPicPr>
          <p:nvPr/>
        </p:nvPicPr>
        <p:blipFill rotWithShape="1">
          <a:blip r:embed="rId2"/>
          <a:srcRect t="21522" b="2152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3105150"/>
          </a:xfrm>
        </p:spPr>
        <p:txBody>
          <a:bodyPr anchor="ctr">
            <a:normAutofit/>
          </a:bodyPr>
          <a:lstStyle/>
          <a:p>
            <a:pPr>
              <a:lnSpc>
                <a:spcPct val="90000"/>
              </a:lnSpc>
            </a:pPr>
            <a:r>
              <a:rPr lang="el-GR" sz="1000" dirty="0"/>
              <a:t>Το αίμα της </a:t>
            </a:r>
            <a:r>
              <a:rPr lang="el-GR" sz="1000" dirty="0" err="1"/>
              <a:t>Εστιάδας</a:t>
            </a:r>
            <a:r>
              <a:rPr lang="el-GR" sz="1000" dirty="0"/>
              <a:t> απαγορεύεται να χυθεί. </a:t>
            </a:r>
          </a:p>
          <a:p>
            <a:pPr>
              <a:lnSpc>
                <a:spcPct val="90000"/>
              </a:lnSpc>
            </a:pPr>
            <a:r>
              <a:rPr lang="el-GR" sz="1000" dirty="0"/>
              <a:t>Αν κρινόταν ένοχη, η </a:t>
            </a:r>
            <a:r>
              <a:rPr lang="el-GR" sz="1000" dirty="0" err="1"/>
              <a:t>Εστιάδα</a:t>
            </a:r>
            <a:r>
              <a:rPr lang="el-GR" sz="1000" dirty="0"/>
              <a:t> καταδικαζόταν να ταφεί ζωντανή, με ιδιαίτερο τελετουργικό τυπικό που αποσκοπούσε στον εξαγνισμό του «μιάσματος» της πράξης της και στην αποτροπή διάδοσής του (</a:t>
            </a:r>
            <a:r>
              <a:rPr lang="en-US" sz="1000" dirty="0"/>
              <a:t>contagion</a:t>
            </a:r>
            <a:r>
              <a:rPr lang="fr-CA" sz="1000" dirty="0"/>
              <a:t>e </a:t>
            </a:r>
            <a:r>
              <a:rPr lang="en-US" sz="1000" dirty="0" err="1"/>
              <a:t>noxae</a:t>
            </a:r>
            <a:r>
              <a:rPr lang="el-GR" sz="1000" dirty="0"/>
              <a:t>). </a:t>
            </a:r>
          </a:p>
          <a:p>
            <a:pPr>
              <a:lnSpc>
                <a:spcPct val="90000"/>
              </a:lnSpc>
            </a:pPr>
            <a:r>
              <a:rPr lang="el-GR" sz="1000" dirty="0"/>
              <a:t>Αφού της αφαιρούσαν τα διακριτικά εμβλήματα της ιερατικής ιδιότητάς της, την μαστίγωναν, την έντυναν με νεκρικό σάβανο, την έκλειναν σε κλειστό φορείο που </a:t>
            </a:r>
            <a:r>
              <a:rPr lang="el-GR" sz="1000" dirty="0" err="1"/>
              <a:t>περιέφεραν</a:t>
            </a:r>
            <a:r>
              <a:rPr lang="el-GR" sz="1000" dirty="0"/>
              <a:t> στο </a:t>
            </a:r>
            <a:r>
              <a:rPr lang="en-US" sz="1000" dirty="0"/>
              <a:t>Forum</a:t>
            </a:r>
            <a:r>
              <a:rPr lang="el-GR" sz="1000" dirty="0"/>
              <a:t> της Ρώμης, σε μία ταφική πομπή, «</a:t>
            </a:r>
            <a:r>
              <a:rPr lang="el-GR" sz="1000" dirty="0" err="1"/>
              <a:t>ἀνακλαιομένων</a:t>
            </a:r>
            <a:r>
              <a:rPr lang="el-GR" sz="1000" dirty="0"/>
              <a:t> </a:t>
            </a:r>
            <a:r>
              <a:rPr lang="el-GR" sz="1000" dirty="0" err="1"/>
              <a:t>αὐτὰς</a:t>
            </a:r>
            <a:r>
              <a:rPr lang="el-GR" sz="1000" dirty="0"/>
              <a:t> </a:t>
            </a:r>
            <a:r>
              <a:rPr lang="el-GR" sz="1000" dirty="0" err="1"/>
              <a:t>καὶ</a:t>
            </a:r>
            <a:r>
              <a:rPr lang="el-GR" sz="1000" dirty="0"/>
              <a:t> </a:t>
            </a:r>
            <a:r>
              <a:rPr lang="el-GR" sz="1000" dirty="0" err="1"/>
              <a:t>προπεμπόντων</a:t>
            </a:r>
            <a:r>
              <a:rPr lang="el-GR" sz="1000" dirty="0"/>
              <a:t> φίλων τε </a:t>
            </a:r>
            <a:r>
              <a:rPr lang="el-GR" sz="1000" dirty="0" err="1"/>
              <a:t>καὶ</a:t>
            </a:r>
            <a:r>
              <a:rPr lang="el-GR" sz="1000" dirty="0"/>
              <a:t> </a:t>
            </a:r>
            <a:r>
              <a:rPr lang="el-GR" sz="1000" dirty="0" err="1"/>
              <a:t>συγγενῶν</a:t>
            </a:r>
            <a:r>
              <a:rPr lang="el-GR" sz="1000" dirty="0"/>
              <a:t>». </a:t>
            </a:r>
          </a:p>
          <a:p>
            <a:pPr>
              <a:lnSpc>
                <a:spcPct val="90000"/>
              </a:lnSpc>
            </a:pPr>
            <a:r>
              <a:rPr lang="el-GR" sz="1000" dirty="0"/>
              <a:t>Εν συνεχεία ο </a:t>
            </a:r>
            <a:r>
              <a:rPr lang="en-US" sz="1000" dirty="0"/>
              <a:t>Pontifex Maximus</a:t>
            </a:r>
            <a:r>
              <a:rPr lang="el-GR" sz="1000" dirty="0"/>
              <a:t>, αφού απηύθυνε μυστική προσευχή στα ουράνια, κατέβαζε και σφράγιζε τη γυναίκα σε ένα υπόγειο κελί (</a:t>
            </a:r>
            <a:r>
              <a:rPr lang="en-US" sz="1000" dirty="0"/>
              <a:t>cubiculum </a:t>
            </a:r>
            <a:r>
              <a:rPr lang="en-US" sz="1000" dirty="0" err="1"/>
              <a:t>subterraneum</a:t>
            </a:r>
            <a:r>
              <a:rPr lang="el-GR" sz="1000" dirty="0"/>
              <a:t>), που βρισκόταν εντός του ιερού περιβόλου της Ρώμης (</a:t>
            </a:r>
            <a:r>
              <a:rPr lang="en-US" sz="1000" dirty="0"/>
              <a:t>pomerium</a:t>
            </a:r>
            <a:r>
              <a:rPr lang="el-GR" sz="1000" dirty="0"/>
              <a:t>), κοντά στα τείχη (στο </a:t>
            </a:r>
            <a:r>
              <a:rPr lang="fr-CA" sz="1000" dirty="0"/>
              <a:t>c</a:t>
            </a:r>
            <a:r>
              <a:rPr lang="en-US" sz="1000" dirty="0" err="1"/>
              <a:t>ampus</a:t>
            </a:r>
            <a:r>
              <a:rPr lang="en-US" sz="1000" dirty="0"/>
              <a:t> </a:t>
            </a:r>
            <a:r>
              <a:rPr lang="en-US" sz="1000" dirty="0" err="1"/>
              <a:t>sceleratus</a:t>
            </a:r>
            <a:r>
              <a:rPr lang="el-GR" sz="1000" dirty="0"/>
              <a:t> – «πεδίο του εγκλήματος»), μέσα στο οποίο είχε τοποθετηθεί ένα στρώμα, ένας φανός και ένα τραπέζι με ελάχιστη τροφή (λίγο ψωμί, λάδι, γάλα και νερό). </a:t>
            </a:r>
          </a:p>
          <a:p>
            <a:pPr>
              <a:lnSpc>
                <a:spcPct val="90000"/>
              </a:lnSpc>
            </a:pPr>
            <a:r>
              <a:rPr lang="el-GR" sz="1000" dirty="0"/>
              <a:t>Σφραγίζοντας την στο χώρο αυτό, η γυναίκα θαβόταν κατ’ ουσίαν ζωντανή (</a:t>
            </a:r>
            <a:r>
              <a:rPr lang="en-US" sz="1000" dirty="0"/>
              <a:t>viva </a:t>
            </a:r>
            <a:r>
              <a:rPr lang="en-US" sz="1000" dirty="0" err="1"/>
              <a:t>defossa</a:t>
            </a:r>
            <a:r>
              <a:rPr lang="el-GR" sz="1000" dirty="0"/>
              <a:t>), ως άλλη Αντιγόνη, χωρίς καμία από τις συνήθειες τιμές που </a:t>
            </a:r>
            <a:r>
              <a:rPr lang="el-GR" sz="1000" dirty="0" err="1"/>
              <a:t>αποδίδοντο</a:t>
            </a:r>
            <a:r>
              <a:rPr lang="el-GR" sz="1000" dirty="0"/>
              <a:t> στους νεκρούς.</a:t>
            </a:r>
            <a:endParaRPr lang="en-GR" sz="1000" dirty="0"/>
          </a:p>
        </p:txBody>
      </p:sp>
    </p:spTree>
    <p:extLst>
      <p:ext uri="{BB962C8B-B14F-4D97-AF65-F5344CB8AC3E}">
        <p14:creationId xmlns:p14="http://schemas.microsoft.com/office/powerpoint/2010/main" val="3587832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862D0-6FDD-2746-AF65-A100D7B6782C}"/>
              </a:ext>
            </a:extLst>
          </p:cNvPr>
          <p:cNvSpPr>
            <a:spLocks noGrp="1"/>
          </p:cNvSpPr>
          <p:nvPr>
            <p:ph type="title"/>
          </p:nvPr>
        </p:nvSpPr>
        <p:spPr/>
        <p:txBody>
          <a:bodyPr/>
          <a:lstStyle/>
          <a:p>
            <a:endParaRPr lang="en-GR" dirty="0"/>
          </a:p>
        </p:txBody>
      </p:sp>
      <p:sp>
        <p:nvSpPr>
          <p:cNvPr id="3" name="Content Placeholder 2">
            <a:extLst>
              <a:ext uri="{FF2B5EF4-FFF2-40B4-BE49-F238E27FC236}">
                <a16:creationId xmlns:a16="http://schemas.microsoft.com/office/drawing/2014/main" id="{36005B9A-5254-5045-A2CC-EA7C07FAFC61}"/>
              </a:ext>
            </a:extLst>
          </p:cNvPr>
          <p:cNvSpPr>
            <a:spLocks noGrp="1"/>
          </p:cNvSpPr>
          <p:nvPr>
            <p:ph idx="1"/>
          </p:nvPr>
        </p:nvSpPr>
        <p:spPr/>
        <p:txBody>
          <a:bodyPr/>
          <a:lstStyle/>
          <a:p>
            <a:r>
              <a:rPr lang="fr-CA" dirty="0"/>
              <a:t>O </a:t>
            </a:r>
            <a:r>
              <a:rPr lang="el-GR" dirty="0"/>
              <a:t>εραστής θανατώνεται με μαστίγωση στο </a:t>
            </a:r>
            <a:r>
              <a:rPr lang="fr-CA" dirty="0" err="1"/>
              <a:t>Comitium</a:t>
            </a:r>
            <a:r>
              <a:rPr lang="el-GR" dirty="0"/>
              <a:t>.</a:t>
            </a:r>
          </a:p>
          <a:p>
            <a:r>
              <a:rPr lang="el-GR" dirty="0"/>
              <a:t>Και αυτός ο τρόπος εκτέλεσης ενείχε μαγικό-θρησκευτικά χαρακτηριστικά, καθώς απέβλεπε, δια της μαστιγώσεως, στον εξαγνισμό του κακού με την «έξωσή» του από το σώμα του ενόχου. </a:t>
            </a:r>
            <a:endParaRPr lang="en-US" dirty="0"/>
          </a:p>
          <a:p>
            <a:endParaRPr lang="en-GR" dirty="0"/>
          </a:p>
        </p:txBody>
      </p:sp>
    </p:spTree>
    <p:extLst>
      <p:ext uri="{BB962C8B-B14F-4D97-AF65-F5344CB8AC3E}">
        <p14:creationId xmlns:p14="http://schemas.microsoft.com/office/powerpoint/2010/main" val="323161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D4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44F158-754D-7049-9F50-A99879E794B4}"/>
              </a:ext>
            </a:extLst>
          </p:cNvPr>
          <p:cNvSpPr>
            <a:spLocks noGrp="1"/>
          </p:cNvSpPr>
          <p:nvPr>
            <p:ph type="title"/>
          </p:nvPr>
        </p:nvSpPr>
        <p:spPr>
          <a:xfrm>
            <a:off x="393192" y="4767072"/>
            <a:ext cx="4945641" cy="1625210"/>
          </a:xfrm>
        </p:spPr>
        <p:txBody>
          <a:bodyPr>
            <a:normAutofit/>
          </a:bodyPr>
          <a:lstStyle/>
          <a:p>
            <a:pPr algn="l"/>
            <a:r>
              <a:rPr lang="el-GR" dirty="0">
                <a:solidFill>
                  <a:srgbClr val="FFFFFF"/>
                </a:solidFill>
              </a:rPr>
              <a:t>Μορφή κάθαρσης</a:t>
            </a:r>
            <a:endParaRPr lang="en-US" dirty="0">
              <a:solidFill>
                <a:srgbClr val="FFFFFF"/>
              </a:solidFill>
            </a:endParaRPr>
          </a:p>
        </p:txBody>
      </p:sp>
      <p:pic>
        <p:nvPicPr>
          <p:cNvPr id="4" name="Picture 3" descr="A statue of a person&#10;&#10;Description automatically generated">
            <a:extLst>
              <a:ext uri="{FF2B5EF4-FFF2-40B4-BE49-F238E27FC236}">
                <a16:creationId xmlns:a16="http://schemas.microsoft.com/office/drawing/2014/main" id="{01D837BE-3834-264A-BF21-CDC468C561E7}"/>
              </a:ext>
            </a:extLst>
          </p:cNvPr>
          <p:cNvPicPr>
            <a:picLocks noChangeAspect="1"/>
          </p:cNvPicPr>
          <p:nvPr/>
        </p:nvPicPr>
        <p:blipFill rotWithShape="1">
          <a:blip r:embed="rId2"/>
          <a:srcRect l="504" r="15559" b="-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803372C-90E4-B649-9E2F-1DA0AF9404FE}"/>
              </a:ext>
            </a:extLst>
          </p:cNvPr>
          <p:cNvSpPr>
            <a:spLocks noGrp="1"/>
          </p:cNvSpPr>
          <p:nvPr>
            <p:ph idx="1"/>
          </p:nvPr>
        </p:nvSpPr>
        <p:spPr>
          <a:xfrm>
            <a:off x="6021989" y="917725"/>
            <a:ext cx="2568554" cy="4852362"/>
          </a:xfrm>
        </p:spPr>
        <p:txBody>
          <a:bodyPr anchor="ctr">
            <a:normAutofit/>
          </a:bodyPr>
          <a:lstStyle/>
          <a:p>
            <a:r>
              <a:rPr lang="el-GR" sz="1700" dirty="0">
                <a:solidFill>
                  <a:srgbClr val="FFFFFF"/>
                </a:solidFill>
              </a:rPr>
              <a:t>Το </a:t>
            </a:r>
            <a:r>
              <a:rPr lang="el-GR" sz="1700" dirty="0" err="1">
                <a:solidFill>
                  <a:srgbClr val="FFFFFF"/>
                </a:solidFill>
              </a:rPr>
              <a:t>βεβηλωμ</a:t>
            </a:r>
            <a:r>
              <a:rPr lang="fr-CA" sz="1700" dirty="0" err="1">
                <a:solidFill>
                  <a:srgbClr val="FFFFFF"/>
                </a:solidFill>
              </a:rPr>
              <a:t>έ</a:t>
            </a:r>
            <a:r>
              <a:rPr lang="el-GR" sz="1700" dirty="0" err="1">
                <a:solidFill>
                  <a:srgbClr val="FFFFFF"/>
                </a:solidFill>
              </a:rPr>
              <a:t>νο</a:t>
            </a:r>
            <a:r>
              <a:rPr lang="el-GR" sz="1700" dirty="0">
                <a:solidFill>
                  <a:srgbClr val="FFFFFF"/>
                </a:solidFill>
              </a:rPr>
              <a:t> σώμα θάπτεται ως εάν ήταν ήδη νεκρή.</a:t>
            </a:r>
            <a:endParaRPr lang="fr-CA" sz="1700" dirty="0">
              <a:solidFill>
                <a:srgbClr val="FFFFFF"/>
              </a:solidFill>
            </a:endParaRPr>
          </a:p>
          <a:p>
            <a:r>
              <a:rPr lang="el-GR" sz="1700" dirty="0">
                <a:solidFill>
                  <a:srgbClr val="FFFFFF"/>
                </a:solidFill>
              </a:rPr>
              <a:t>Αποδιοπομπαίοι τράγοι, η τιμωρία των οποίων επαναφέρει την </a:t>
            </a:r>
            <a:r>
              <a:rPr lang="fr-CA" sz="1700" dirty="0">
                <a:solidFill>
                  <a:srgbClr val="FFFFFF"/>
                </a:solidFill>
              </a:rPr>
              <a:t>pax </a:t>
            </a:r>
            <a:r>
              <a:rPr lang="fr-CA" sz="1700" dirty="0" err="1">
                <a:solidFill>
                  <a:srgbClr val="FFFFFF"/>
                </a:solidFill>
              </a:rPr>
              <a:t>deorum</a:t>
            </a:r>
            <a:r>
              <a:rPr lang="fr-CA" sz="1700" dirty="0">
                <a:solidFill>
                  <a:srgbClr val="FFFFFF"/>
                </a:solidFill>
              </a:rPr>
              <a:t>. </a:t>
            </a:r>
          </a:p>
          <a:p>
            <a:endParaRPr lang="en-US" sz="1700" dirty="0">
              <a:solidFill>
                <a:srgbClr val="FFFFFF"/>
              </a:solidFill>
            </a:endParaRPr>
          </a:p>
        </p:txBody>
      </p:sp>
    </p:spTree>
    <p:extLst>
      <p:ext uri="{BB962C8B-B14F-4D97-AF65-F5344CB8AC3E}">
        <p14:creationId xmlns:p14="http://schemas.microsoft.com/office/powerpoint/2010/main" val="1348677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3C3D-7604-1645-94C8-D39BB13E6EF0}"/>
              </a:ext>
            </a:extLst>
          </p:cNvPr>
          <p:cNvSpPr>
            <a:spLocks noGrp="1"/>
          </p:cNvSpPr>
          <p:nvPr>
            <p:ph type="title"/>
          </p:nvPr>
        </p:nvSpPr>
        <p:spPr>
          <a:xfrm>
            <a:off x="360759" y="3752849"/>
            <a:ext cx="2468166" cy="2452687"/>
          </a:xfrm>
        </p:spPr>
        <p:txBody>
          <a:bodyPr anchor="ctr">
            <a:normAutofit/>
          </a:bodyPr>
          <a:lstStyle/>
          <a:p>
            <a:r>
              <a:rPr lang="el-GR" sz="2600"/>
              <a:t>Τελετουργική ανθρωποθυσία ή ή τελετή εξαγνισμού</a:t>
            </a:r>
            <a:r>
              <a:rPr lang="en-GR" sz="2600"/>
              <a:t> </a:t>
            </a:r>
            <a:r>
              <a:rPr lang="el-GR" sz="2600"/>
              <a:t>;</a:t>
            </a:r>
            <a:r>
              <a:rPr lang="en-GR" sz="2600"/>
              <a:t> </a:t>
            </a:r>
          </a:p>
        </p:txBody>
      </p:sp>
      <p:pic>
        <p:nvPicPr>
          <p:cNvPr id="5" name="Picture 4" descr="A group of people in a room&#10;&#10;Description automatically generated">
            <a:extLst>
              <a:ext uri="{FF2B5EF4-FFF2-40B4-BE49-F238E27FC236}">
                <a16:creationId xmlns:a16="http://schemas.microsoft.com/office/drawing/2014/main" id="{EF73822A-DA2F-D249-9BB0-A0590222C8BE}"/>
              </a:ext>
            </a:extLst>
          </p:cNvPr>
          <p:cNvPicPr>
            <a:picLocks noChangeAspect="1"/>
          </p:cNvPicPr>
          <p:nvPr/>
        </p:nvPicPr>
        <p:blipFill rotWithShape="1">
          <a:blip r:embed="rId2"/>
          <a:srcRect t="17874" b="834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F2F2F8B-23A4-4248-9829-455410D17B2E}"/>
              </a:ext>
            </a:extLst>
          </p:cNvPr>
          <p:cNvSpPr>
            <a:spLocks noGrp="1"/>
          </p:cNvSpPr>
          <p:nvPr>
            <p:ph idx="1"/>
          </p:nvPr>
        </p:nvSpPr>
        <p:spPr>
          <a:xfrm>
            <a:off x="3167986" y="3752850"/>
            <a:ext cx="5614060" cy="2452687"/>
          </a:xfrm>
        </p:spPr>
        <p:txBody>
          <a:bodyPr anchor="ctr">
            <a:normAutofit/>
          </a:bodyPr>
          <a:lstStyle/>
          <a:p>
            <a:pPr>
              <a:lnSpc>
                <a:spcPct val="90000"/>
              </a:lnSpc>
            </a:pPr>
            <a:r>
              <a:rPr lang="el-GR" sz="1500" dirty="0">
                <a:latin typeface="+mj-lt"/>
                <a:ea typeface="Times New Roman" panose="02020603050405020304" pitchFamily="18" charset="0"/>
              </a:rPr>
              <a:t>Η εξομοίωση της </a:t>
            </a:r>
            <a:r>
              <a:rPr lang="el-GR" sz="1500" dirty="0" err="1">
                <a:latin typeface="+mj-lt"/>
                <a:ea typeface="Times New Roman" panose="02020603050405020304" pitchFamily="18" charset="0"/>
              </a:rPr>
              <a:t>Εστιάδας</a:t>
            </a:r>
            <a:r>
              <a:rPr lang="el-GR" sz="1500" dirty="0">
                <a:latin typeface="+mj-lt"/>
                <a:ea typeface="Times New Roman" panose="02020603050405020304" pitchFamily="18" charset="0"/>
              </a:rPr>
              <a:t> με νεκρή ήδη πριν τον θάνατό της, μέσω της νεκρικής πομπής, πιθανώς αποτελούσε επίσης μέσο εξάλειψης του μιάσματος.</a:t>
            </a:r>
          </a:p>
          <a:p>
            <a:pPr>
              <a:lnSpc>
                <a:spcPct val="90000"/>
              </a:lnSpc>
            </a:pPr>
            <a:r>
              <a:rPr lang="el-GR" sz="1500" dirty="0">
                <a:latin typeface="+mj-lt"/>
                <a:ea typeface="Times New Roman" panose="02020603050405020304" pitchFamily="18" charset="0"/>
              </a:rPr>
              <a:t> Θάβοντάς την ζωντανή, ο θάνατός της θα επερχόταν από ασιτία και δίψα, χωρίς να μεσολαβήσει η εκτέλεσή της από </a:t>
            </a:r>
            <a:r>
              <a:rPr lang="el-GR" sz="1500" dirty="0">
                <a:latin typeface="+mj-lt"/>
              </a:rPr>
              <a:t>ανθρώπινο χέρι, κάτι που θα επέφερε νέο μίασμα στην πόλη. </a:t>
            </a:r>
          </a:p>
          <a:p>
            <a:pPr>
              <a:lnSpc>
                <a:spcPct val="90000"/>
              </a:lnSpc>
            </a:pPr>
            <a:r>
              <a:rPr lang="el-GR" sz="1500" dirty="0">
                <a:latin typeface="+mj-lt"/>
              </a:rPr>
              <a:t>Με τον τρόπο αυτό, θεωρείτο ότι κανείς δεν θα ευθυνόταν για το θάνατό της εκτός από την ίδια, λόγος για τον οποίο εξάλλου, όπως επισημαίνει ο Πλούταρχος, άφηναν στο κελί της ελάχιστες προμήθειες.</a:t>
            </a:r>
            <a:endParaRPr lang="en-GR" sz="1500" dirty="0">
              <a:latin typeface="+mj-lt"/>
            </a:endParaRPr>
          </a:p>
          <a:p>
            <a:pPr>
              <a:lnSpc>
                <a:spcPct val="90000"/>
              </a:lnSpc>
            </a:pPr>
            <a:endParaRPr lang="en-GR" sz="1500" dirty="0"/>
          </a:p>
        </p:txBody>
      </p:sp>
    </p:spTree>
    <p:extLst>
      <p:ext uri="{BB962C8B-B14F-4D97-AF65-F5344CB8AC3E}">
        <p14:creationId xmlns:p14="http://schemas.microsoft.com/office/powerpoint/2010/main" val="127859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tatue of a cat&#10;&#10;Description automatically generated">
            <a:extLst>
              <a:ext uri="{FF2B5EF4-FFF2-40B4-BE49-F238E27FC236}">
                <a16:creationId xmlns:a16="http://schemas.microsoft.com/office/drawing/2014/main" id="{040BA362-E758-714B-9CA0-2690CF128AD7}"/>
              </a:ext>
            </a:extLst>
          </p:cNvPr>
          <p:cNvPicPr>
            <a:picLocks noChangeAspect="1"/>
          </p:cNvPicPr>
          <p:nvPr/>
        </p:nvPicPr>
        <p:blipFill rotWithShape="1">
          <a:blip r:embed="rId2"/>
          <a:srcRect t="15976" r="1" b="7789"/>
          <a:stretch/>
        </p:blipFill>
        <p:spPr>
          <a:xfrm>
            <a:off x="20" y="10"/>
            <a:ext cx="9171076" cy="4666928"/>
          </a:xfrm>
          <a:prstGeom prst="rect">
            <a:avLst/>
          </a:prstGeom>
        </p:spPr>
      </p:pic>
      <p:grpSp>
        <p:nvGrpSpPr>
          <p:cNvPr id="13" name="Group 1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4" name="Freeform: Shape 1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7" name="Freeform: Shape 1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5B8E643C-2556-A944-BE08-711C83D741F0}"/>
              </a:ext>
            </a:extLst>
          </p:cNvPr>
          <p:cNvSpPr>
            <a:spLocks noGrp="1"/>
          </p:cNvSpPr>
          <p:nvPr>
            <p:ph type="title"/>
          </p:nvPr>
        </p:nvSpPr>
        <p:spPr>
          <a:xfrm>
            <a:off x="603504" y="4551037"/>
            <a:ext cx="3766336" cy="1509931"/>
          </a:xfrm>
        </p:spPr>
        <p:txBody>
          <a:bodyPr>
            <a:normAutofit/>
          </a:bodyPr>
          <a:lstStyle/>
          <a:p>
            <a:r>
              <a:rPr lang="en-US" sz="3100">
                <a:solidFill>
                  <a:schemeClr val="tx2"/>
                </a:solidFill>
              </a:rPr>
              <a:t>Rhea Silvia</a:t>
            </a:r>
            <a:endParaRPr lang="en-GR" sz="3100">
              <a:solidFill>
                <a:schemeClr val="tx2"/>
              </a:solidFill>
            </a:endParaRPr>
          </a:p>
        </p:txBody>
      </p:sp>
      <p:sp>
        <p:nvSpPr>
          <p:cNvPr id="3" name="Content Placeholder 2">
            <a:extLst>
              <a:ext uri="{FF2B5EF4-FFF2-40B4-BE49-F238E27FC236}">
                <a16:creationId xmlns:a16="http://schemas.microsoft.com/office/drawing/2014/main" id="{4C732E98-26AE-4842-833D-5FFC384BE16C}"/>
              </a:ext>
            </a:extLst>
          </p:cNvPr>
          <p:cNvSpPr>
            <a:spLocks noGrp="1"/>
          </p:cNvSpPr>
          <p:nvPr>
            <p:ph idx="1"/>
          </p:nvPr>
        </p:nvSpPr>
        <p:spPr>
          <a:xfrm>
            <a:off x="4852685" y="4551037"/>
            <a:ext cx="3694808" cy="1509935"/>
          </a:xfrm>
        </p:spPr>
        <p:txBody>
          <a:bodyPr anchor="ctr">
            <a:normAutofit/>
          </a:bodyPr>
          <a:lstStyle/>
          <a:p>
            <a:pPr>
              <a:lnSpc>
                <a:spcPct val="90000"/>
              </a:lnSpc>
            </a:pPr>
            <a:r>
              <a:rPr lang="el-GR" sz="1200">
                <a:solidFill>
                  <a:schemeClr val="tx2"/>
                </a:solidFill>
              </a:rPr>
              <a:t>Η θρησκευτική παράδοση των Εστιάδων ανάγεται στις απαρχές της Ρώμης</a:t>
            </a:r>
            <a:endParaRPr lang="fr-CA" sz="1200">
              <a:solidFill>
                <a:schemeClr val="tx2"/>
              </a:solidFill>
            </a:endParaRPr>
          </a:p>
          <a:p>
            <a:pPr>
              <a:lnSpc>
                <a:spcPct val="90000"/>
              </a:lnSpc>
            </a:pPr>
            <a:r>
              <a:rPr lang="fr-CA" sz="1200">
                <a:solidFill>
                  <a:schemeClr val="tx2"/>
                </a:solidFill>
              </a:rPr>
              <a:t>H </a:t>
            </a:r>
            <a:r>
              <a:rPr lang="en-US" sz="1200">
                <a:solidFill>
                  <a:schemeClr val="tx2"/>
                </a:solidFill>
              </a:rPr>
              <a:t>Rhea Silvia</a:t>
            </a:r>
            <a:r>
              <a:rPr lang="el-GR" sz="1200">
                <a:solidFill>
                  <a:schemeClr val="tx2"/>
                </a:solidFill>
              </a:rPr>
              <a:t>, μητέρα των δίδυμων ιδρυτών της Ρώμης, Ρωμύλου και Ρέμου, κατά τους ιδρυτικούς μύθους της πόλης είχε εξαναγκασθεί να γίνει Εστιάδα, πριν βιασθεί από το θεό Άρη και κυοφορήσει τα δίδυμα</a:t>
            </a:r>
            <a:r>
              <a:rPr lang="fr-CA" sz="1200">
                <a:solidFill>
                  <a:schemeClr val="tx2"/>
                </a:solidFill>
              </a:rPr>
              <a:t>.</a:t>
            </a:r>
            <a:r>
              <a:rPr lang="en-GR" sz="1200">
                <a:solidFill>
                  <a:schemeClr val="tx2"/>
                </a:solidFill>
              </a:rPr>
              <a:t> </a:t>
            </a:r>
          </a:p>
        </p:txBody>
      </p:sp>
    </p:spTree>
    <p:extLst>
      <p:ext uri="{BB962C8B-B14F-4D97-AF65-F5344CB8AC3E}">
        <p14:creationId xmlns:p14="http://schemas.microsoft.com/office/powerpoint/2010/main" val="1670240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6C52-BC51-F248-A900-32E3EC7E4B0C}"/>
              </a:ext>
            </a:extLst>
          </p:cNvPr>
          <p:cNvSpPr>
            <a:spLocks noGrp="1"/>
          </p:cNvSpPr>
          <p:nvPr>
            <p:ph type="title"/>
          </p:nvPr>
        </p:nvSpPr>
        <p:spPr>
          <a:xfrm>
            <a:off x="4813299" y="490537"/>
            <a:ext cx="3968748" cy="1628775"/>
          </a:xfrm>
        </p:spPr>
        <p:txBody>
          <a:bodyPr anchor="b">
            <a:normAutofit/>
          </a:bodyPr>
          <a:lstStyle/>
          <a:p>
            <a:r>
              <a:rPr lang="el-GR" sz="3500"/>
              <a:t>10 περιστατικά</a:t>
            </a:r>
            <a:endParaRPr lang="en-GR" sz="3500"/>
          </a:p>
        </p:txBody>
      </p:sp>
      <p:pic>
        <p:nvPicPr>
          <p:cNvPr id="6" name="Picture 5" descr="A blurry image of a person&#10;&#10;Description automatically generated">
            <a:extLst>
              <a:ext uri="{FF2B5EF4-FFF2-40B4-BE49-F238E27FC236}">
                <a16:creationId xmlns:a16="http://schemas.microsoft.com/office/drawing/2014/main" id="{F917CB13-9A92-E247-A281-C16BA6ED602C}"/>
              </a:ext>
            </a:extLst>
          </p:cNvPr>
          <p:cNvPicPr>
            <a:picLocks noChangeAspect="1"/>
          </p:cNvPicPr>
          <p:nvPr/>
        </p:nvPicPr>
        <p:blipFill rotWithShape="1">
          <a:blip r:embed="rId2"/>
          <a:srcRect l="8341"/>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A8B767AA-A038-9245-8F9D-7D9726E36C35}"/>
              </a:ext>
            </a:extLst>
          </p:cNvPr>
          <p:cNvSpPr>
            <a:spLocks noGrp="1"/>
          </p:cNvSpPr>
          <p:nvPr>
            <p:ph idx="1"/>
          </p:nvPr>
        </p:nvSpPr>
        <p:spPr>
          <a:xfrm>
            <a:off x="4813300" y="2614612"/>
            <a:ext cx="3968747" cy="3752849"/>
          </a:xfrm>
        </p:spPr>
        <p:txBody>
          <a:bodyPr>
            <a:normAutofit/>
          </a:bodyPr>
          <a:lstStyle/>
          <a:p>
            <a:pPr>
              <a:lnSpc>
                <a:spcPct val="90000"/>
              </a:lnSpc>
            </a:pPr>
            <a:r>
              <a:rPr lang="el-GR" sz="1200"/>
              <a:t>Κατά την υπερχιλιετή ιστορία του θεσμού, από τον 5</a:t>
            </a:r>
            <a:r>
              <a:rPr lang="el-GR" sz="1200" baseline="30000"/>
              <a:t>ο</a:t>
            </a:r>
            <a:r>
              <a:rPr lang="el-GR" sz="1200"/>
              <a:t> αι. π.Χ., καταγράφονται στις πηγές περί τα δέκα περιστατικά κατηγοριών για παραβίαση του όρκου αγνότητας από Εστιάδες, που είχαν προξενήσει τεράστιο σκάνδαλο στους κόλπους της ρωμαϊκής κοινωνίας. </a:t>
            </a:r>
          </a:p>
          <a:p>
            <a:pPr>
              <a:lnSpc>
                <a:spcPct val="90000"/>
              </a:lnSpc>
            </a:pPr>
            <a:r>
              <a:rPr lang="el-GR" sz="1200"/>
              <a:t>Κατηγοριών δικαίων αλλά και ενίοτε αδίκων, από γυναίκες που αρνούνται σθεναρά την κατηγορία, αλλά δεν καταφέρνουν πάντοτε να απαλλαγούν.</a:t>
            </a:r>
          </a:p>
          <a:p>
            <a:pPr>
              <a:lnSpc>
                <a:spcPct val="90000"/>
              </a:lnSpc>
            </a:pPr>
            <a:r>
              <a:rPr lang="el-GR" sz="1200"/>
              <a:t> Τα περισσότερα περιστατικά συνδέονται με περιόδους κρίσεων και στρατιωτικών απειλών για τη Ρώμη, όπου οι Εστιάδες καθίστανται εμφανώς αποδιοπομπαίοι τράγοι για τον κατευνασμό των Θεών, επιβεβαιώνοντας ότι η αγιότητά τους (</a:t>
            </a:r>
            <a:r>
              <a:rPr lang="en-US" sz="1200"/>
              <a:t>sanctitas</a:t>
            </a:r>
            <a:r>
              <a:rPr lang="el-GR" sz="1200"/>
              <a:t>) θεωρείτο άμεσα συνδεδεμένη με την σταθερότητα του κράτους. </a:t>
            </a:r>
          </a:p>
          <a:p>
            <a:pPr>
              <a:lnSpc>
                <a:spcPct val="90000"/>
              </a:lnSpc>
            </a:pPr>
            <a:r>
              <a:rPr lang="el-GR" sz="1200"/>
              <a:t>Σε αρκετές περιπτώσεις η καταδίκη τους βασίζεται σε μαρτυρίες δούλων, ενώ εντύπωση προξενεί η απουσία αναφοράς στις πηγές διαδικασίας ελέγχου της παρθενίας.</a:t>
            </a:r>
            <a:endParaRPr lang="en-GR" sz="1200"/>
          </a:p>
          <a:p>
            <a:pPr>
              <a:lnSpc>
                <a:spcPct val="90000"/>
              </a:lnSpc>
            </a:pPr>
            <a:endParaRPr lang="en-GR" sz="1200"/>
          </a:p>
        </p:txBody>
      </p:sp>
    </p:spTree>
    <p:extLst>
      <p:ext uri="{BB962C8B-B14F-4D97-AF65-F5344CB8AC3E}">
        <p14:creationId xmlns:p14="http://schemas.microsoft.com/office/powerpoint/2010/main" val="511110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EA2E-A045-EE40-9046-6C9936366270}"/>
              </a:ext>
            </a:extLst>
          </p:cNvPr>
          <p:cNvSpPr>
            <a:spLocks noGrp="1"/>
          </p:cNvSpPr>
          <p:nvPr>
            <p:ph type="title"/>
          </p:nvPr>
        </p:nvSpPr>
        <p:spPr>
          <a:xfrm>
            <a:off x="3724072" y="629268"/>
            <a:ext cx="4939868" cy="1286160"/>
          </a:xfrm>
        </p:spPr>
        <p:txBody>
          <a:bodyPr anchor="b">
            <a:normAutofit/>
          </a:bodyPr>
          <a:lstStyle/>
          <a:p>
            <a:pPr>
              <a:lnSpc>
                <a:spcPct val="90000"/>
              </a:lnSpc>
            </a:pPr>
            <a:r>
              <a:rPr lang="el-GR" sz="4100" err="1"/>
              <a:t>Στοχοποίηση</a:t>
            </a:r>
            <a:r>
              <a:rPr lang="el-GR" sz="4100"/>
              <a:t> &amp; θεοδικία</a:t>
            </a:r>
            <a:endParaRPr lang="en-GR" sz="4100"/>
          </a:p>
        </p:txBody>
      </p:sp>
      <p:sp>
        <p:nvSpPr>
          <p:cNvPr id="3" name="Content Placeholder 2">
            <a:extLst>
              <a:ext uri="{FF2B5EF4-FFF2-40B4-BE49-F238E27FC236}">
                <a16:creationId xmlns:a16="http://schemas.microsoft.com/office/drawing/2014/main" id="{F6B4BE8D-4CDC-224D-87DB-DE1E58C8E369}"/>
              </a:ext>
            </a:extLst>
          </p:cNvPr>
          <p:cNvSpPr>
            <a:spLocks noGrp="1"/>
          </p:cNvSpPr>
          <p:nvPr>
            <p:ph idx="1"/>
          </p:nvPr>
        </p:nvSpPr>
        <p:spPr>
          <a:xfrm>
            <a:off x="3724073" y="2438400"/>
            <a:ext cx="4939867" cy="3785419"/>
          </a:xfrm>
        </p:spPr>
        <p:txBody>
          <a:bodyPr>
            <a:normAutofit/>
          </a:bodyPr>
          <a:lstStyle/>
          <a:p>
            <a:pPr>
              <a:lnSpc>
                <a:spcPct val="90000"/>
              </a:lnSpc>
            </a:pPr>
            <a:r>
              <a:rPr lang="el-GR" sz="1300"/>
              <a:t>Ενίοτε άνωθεν «οιωνοί» (</a:t>
            </a:r>
            <a:r>
              <a:rPr lang="en-US" sz="1300"/>
              <a:t>prodigia</a:t>
            </a:r>
            <a:r>
              <a:rPr lang="el-GR" sz="1300"/>
              <a:t>) ή επιδημίες (</a:t>
            </a:r>
            <a:r>
              <a:rPr lang="en-US" sz="1300"/>
              <a:t>pestilentia</a:t>
            </a:r>
            <a:r>
              <a:rPr lang="el-GR" sz="1300"/>
              <a:t>) θεωρείτο ότι απεκάλυπταν θαυματουργά την μήνιν των θεών για την παραβίαση των ιερών κανόνων εκ μέρους κάποιας Εστιάδας, οδηγώντας στη δίκη και καταδίκη της. </a:t>
            </a:r>
          </a:p>
          <a:p>
            <a:pPr>
              <a:lnSpc>
                <a:spcPct val="90000"/>
              </a:lnSpc>
            </a:pPr>
            <a:r>
              <a:rPr lang="el-GR" sz="1300"/>
              <a:t>Άλλοτε η ίδια η Εστιάδα επέσυρε πάνω της τις υποψίες, επιδεικνύοντας φιλαρέσκεια στην εμφάνισή της ή αρεσκόμενη στην συναναστροφή με άνδρες. </a:t>
            </a:r>
          </a:p>
          <a:p>
            <a:pPr>
              <a:lnSpc>
                <a:spcPct val="90000"/>
              </a:lnSpc>
            </a:pPr>
            <a:r>
              <a:rPr lang="el-GR" sz="1300"/>
              <a:t>Σε μία περίπτωση, η αδίκως κατηγορηθείσα Εστιάδα </a:t>
            </a:r>
            <a:r>
              <a:rPr lang="en-US" sz="1300"/>
              <a:t>Tuccia </a:t>
            </a:r>
            <a:r>
              <a:rPr lang="el-GR" sz="1300"/>
              <a:t>φέρεται να απέδειξε την αθωότητά της με μία μορφή θεοδικίας, κουβαλώντας νερό από τον Τίβερη στο ναό με κόσκινο. Σε μία άλλη περίσταση, η αθωότητα της </a:t>
            </a:r>
            <a:r>
              <a:rPr lang="fr-CA" sz="1300"/>
              <a:t>Aemilia </a:t>
            </a:r>
            <a:r>
              <a:rPr lang="el-GR" sz="1300"/>
              <a:t>αποδείχθηκε από το θαυματουργή επανάφλεξη του βωμού της Εστίας. </a:t>
            </a:r>
          </a:p>
          <a:p>
            <a:pPr>
              <a:lnSpc>
                <a:spcPct val="90000"/>
              </a:lnSpc>
            </a:pPr>
            <a:r>
              <a:rPr lang="el-GR" sz="1300"/>
              <a:t>Ορισμένες ιέρειες στοχοποιούνται επίσης για πολιτικούς λόγους που αφορούσαν συγγενείς τους. </a:t>
            </a:r>
          </a:p>
          <a:p>
            <a:pPr>
              <a:lnSpc>
                <a:spcPct val="90000"/>
              </a:lnSpc>
            </a:pPr>
            <a:r>
              <a:rPr lang="el-GR" sz="1300"/>
              <a:t>Αντιστοίχως, στα τέλη της </a:t>
            </a:r>
            <a:r>
              <a:rPr lang="en-US" sz="1300"/>
              <a:t>Res Publica </a:t>
            </a:r>
            <a:r>
              <a:rPr lang="el-GR" sz="1300"/>
              <a:t>και στο τεταμένο κλίμα των εμφυλίων πολέμων στη Ρώμη, η κατηγορία της σύναψης σχέσεως με Εστιάδα εξαπολύεται σε βάρος πολιτικών ανδρών όπως ο Κατιλίνας, ο Κράσσος, ο Μάρκος Αντώνιος, αν και όλοι θα απαλλαγούν</a:t>
            </a:r>
            <a:r>
              <a:rPr lang="en-GR" sz="1300"/>
              <a:t> </a:t>
            </a:r>
            <a:endParaRPr lang="el-GR" sz="1300"/>
          </a:p>
          <a:p>
            <a:pPr>
              <a:lnSpc>
                <a:spcPct val="90000"/>
              </a:lnSpc>
            </a:pPr>
            <a:endParaRPr lang="el-GR" sz="1300"/>
          </a:p>
          <a:p>
            <a:pPr>
              <a:lnSpc>
                <a:spcPct val="90000"/>
              </a:lnSpc>
            </a:pPr>
            <a:endParaRPr lang="en-GR" sz="1300"/>
          </a:p>
        </p:txBody>
      </p:sp>
      <p:pic>
        <p:nvPicPr>
          <p:cNvPr id="11" name="Picture 10" descr="A person standing in front of a mirror posing for the camera&#13;&#10;&#13;&#10;Description automatically generated">
            <a:extLst>
              <a:ext uri="{FF2B5EF4-FFF2-40B4-BE49-F238E27FC236}">
                <a16:creationId xmlns:a16="http://schemas.microsoft.com/office/drawing/2014/main" id="{B19DD68F-AF9F-0747-B10B-A0E2FF7CA7D5}"/>
              </a:ext>
            </a:extLst>
          </p:cNvPr>
          <p:cNvPicPr>
            <a:picLocks noChangeAspect="1"/>
          </p:cNvPicPr>
          <p:nvPr/>
        </p:nvPicPr>
        <p:blipFill rotWithShape="1">
          <a:blip r:embed="rId2"/>
          <a:srcRect l="5621" r="22725"/>
          <a:stretch/>
        </p:blipFill>
        <p:spPr>
          <a:xfrm>
            <a:off x="20" y="10"/>
            <a:ext cx="3476673" cy="6857990"/>
          </a:xfrm>
          <a:prstGeom prst="rect">
            <a:avLst/>
          </a:prstGeom>
          <a:effectLst/>
        </p:spPr>
      </p:pic>
      <p:cxnSp>
        <p:nvCxnSpPr>
          <p:cNvPr id="23" name="Straight Connector 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696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3094A-4172-A943-BE33-4A85623D9462}"/>
              </a:ext>
            </a:extLst>
          </p:cNvPr>
          <p:cNvSpPr>
            <a:spLocks noGrp="1"/>
          </p:cNvSpPr>
          <p:nvPr>
            <p:ph type="title"/>
          </p:nvPr>
        </p:nvSpPr>
        <p:spPr>
          <a:xfrm>
            <a:off x="4813299" y="490537"/>
            <a:ext cx="3968748" cy="1628775"/>
          </a:xfrm>
        </p:spPr>
        <p:txBody>
          <a:bodyPr anchor="b">
            <a:normAutofit/>
          </a:bodyPr>
          <a:lstStyle/>
          <a:p>
            <a:pPr>
              <a:lnSpc>
                <a:spcPct val="90000"/>
              </a:lnSpc>
            </a:pPr>
            <a:r>
              <a:rPr lang="el-GR" sz="3500"/>
              <a:t>Θυσία = αποκατάσταση ειρήνης Θεών</a:t>
            </a:r>
            <a:endParaRPr lang="en-GR" sz="3500"/>
          </a:p>
        </p:txBody>
      </p:sp>
      <p:pic>
        <p:nvPicPr>
          <p:cNvPr id="5" name="Picture 4" descr="An old photo of a person&#10;&#10;Description automatically generated">
            <a:extLst>
              <a:ext uri="{FF2B5EF4-FFF2-40B4-BE49-F238E27FC236}">
                <a16:creationId xmlns:a16="http://schemas.microsoft.com/office/drawing/2014/main" id="{AD262213-A15E-6D4A-B019-E4F507258EE1}"/>
              </a:ext>
            </a:extLst>
          </p:cNvPr>
          <p:cNvPicPr>
            <a:picLocks noChangeAspect="1"/>
          </p:cNvPicPr>
          <p:nvPr/>
        </p:nvPicPr>
        <p:blipFill rotWithShape="1">
          <a:blip r:embed="rId2"/>
          <a:srcRect l="27296" r="26194"/>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25EB504C-9BD4-E842-8ABE-56992BCA1894}"/>
              </a:ext>
            </a:extLst>
          </p:cNvPr>
          <p:cNvSpPr>
            <a:spLocks noGrp="1"/>
          </p:cNvSpPr>
          <p:nvPr>
            <p:ph idx="1"/>
          </p:nvPr>
        </p:nvSpPr>
        <p:spPr>
          <a:xfrm>
            <a:off x="4813300" y="2614612"/>
            <a:ext cx="3968747" cy="3752849"/>
          </a:xfrm>
        </p:spPr>
        <p:txBody>
          <a:bodyPr>
            <a:normAutofit/>
          </a:bodyPr>
          <a:lstStyle/>
          <a:p>
            <a:pPr>
              <a:lnSpc>
                <a:spcPct val="90000"/>
              </a:lnSpc>
            </a:pPr>
            <a:r>
              <a:rPr lang="el-GR" sz="1400" dirty="0"/>
              <a:t>Η τελετουργική θανάτωση της </a:t>
            </a:r>
            <a:r>
              <a:rPr lang="el-GR" sz="1400" dirty="0" err="1"/>
              <a:t>Εστιάδας</a:t>
            </a:r>
            <a:r>
              <a:rPr lang="el-GR" sz="1400" dirty="0"/>
              <a:t>, ως εξιλαστήριου θύματος, λειτουργούσε κατευναστικά για την κοινότητα, εκτονώνοντας την ένταση που είχε προηγηθεί και αποτρέποντας κίνδυνο ταραχών.</a:t>
            </a:r>
          </a:p>
          <a:p>
            <a:pPr>
              <a:lnSpc>
                <a:spcPct val="90000"/>
              </a:lnSpc>
            </a:pPr>
            <a:r>
              <a:rPr lang="el-GR" sz="1400" dirty="0"/>
              <a:t>Κατά τον Διονύσιο </a:t>
            </a:r>
            <a:r>
              <a:rPr lang="el-GR" sz="1400" dirty="0" err="1"/>
              <a:t>Αλικαρνασσέα</a:t>
            </a:r>
            <a:r>
              <a:rPr lang="el-GR" sz="1400" dirty="0"/>
              <a:t>, αφού η καταδικασθείσα για </a:t>
            </a:r>
            <a:r>
              <a:rPr lang="en-US" sz="1400" dirty="0" err="1"/>
              <a:t>incestum</a:t>
            </a:r>
            <a:r>
              <a:rPr lang="en-US" sz="1400" dirty="0"/>
              <a:t> Urbina</a:t>
            </a:r>
            <a:r>
              <a:rPr lang="el-GR" sz="1400" dirty="0"/>
              <a:t> θάφτηκε ζωντανή, έπαυσαν οι αποβολές και η στειρότητα που είχε πλήξει τις γυναίκες της Ρώμης.</a:t>
            </a:r>
          </a:p>
          <a:p>
            <a:pPr>
              <a:lnSpc>
                <a:spcPct val="90000"/>
              </a:lnSpc>
            </a:pPr>
            <a:r>
              <a:rPr lang="el-GR" sz="1400" dirty="0"/>
              <a:t>Αποτελούν ένα είδος αποθέματος εκλεκτών γυναικών της ρωμαϊκής κοινωνίας (είδος «Ιφιγένειας») προοριζόμενες να θυσιαστούν ως εξιλαστήρια θύματα «</a:t>
            </a:r>
            <a:r>
              <a:rPr lang="en-US" sz="1400" dirty="0"/>
              <a:t>pro salute populi Romani</a:t>
            </a:r>
            <a:r>
              <a:rPr lang="el-GR" sz="1400" dirty="0"/>
              <a:t>», σε περιπτώσεις μεγάλων κινδύνων ή καταστροφών, μετά από απόφαση της ανώτατης θρησκευτικής αρχής της Ρώμης (</a:t>
            </a:r>
            <a:r>
              <a:rPr lang="fr-CA" sz="1400" dirty="0" err="1"/>
              <a:t>Pontifex</a:t>
            </a:r>
            <a:r>
              <a:rPr lang="fr-CA" sz="1400" dirty="0"/>
              <a:t> </a:t>
            </a:r>
            <a:r>
              <a:rPr lang="fr-CA" sz="1400" dirty="0" err="1"/>
              <a:t>Maximus</a:t>
            </a:r>
            <a:r>
              <a:rPr lang="el-GR" sz="1400" dirty="0"/>
              <a:t>).</a:t>
            </a:r>
            <a:r>
              <a:rPr lang="en-GR" sz="1400" dirty="0"/>
              <a:t> </a:t>
            </a:r>
            <a:r>
              <a:rPr lang="el-GR" sz="1400" dirty="0"/>
              <a:t> </a:t>
            </a:r>
            <a:r>
              <a:rPr lang="en-GR" sz="1400" dirty="0"/>
              <a:t> </a:t>
            </a:r>
          </a:p>
        </p:txBody>
      </p:sp>
    </p:spTree>
    <p:extLst>
      <p:ext uri="{BB962C8B-B14F-4D97-AF65-F5344CB8AC3E}">
        <p14:creationId xmlns:p14="http://schemas.microsoft.com/office/powerpoint/2010/main" val="3868393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1">
            <a:extLst>
              <a:ext uri="{FF2B5EF4-FFF2-40B4-BE49-F238E27FC236}">
                <a16:creationId xmlns:a16="http://schemas.microsoft.com/office/drawing/2014/main" id="{6E43898C-3C44-1B4E-9DF1-8F06C9179D85}"/>
              </a:ext>
            </a:extLst>
          </p:cNvPr>
          <p:cNvSpPr>
            <a:spLocks noGrp="1"/>
          </p:cNvSpPr>
          <p:nvPr>
            <p:ph type="title"/>
          </p:nvPr>
        </p:nvSpPr>
        <p:spPr>
          <a:xfrm rot="10800000" flipV="1">
            <a:off x="178752" y="365126"/>
            <a:ext cx="3181450" cy="1087155"/>
          </a:xfrm>
        </p:spPr>
        <p:txBody>
          <a:bodyPr>
            <a:noAutofit/>
          </a:bodyPr>
          <a:lstStyle/>
          <a:p>
            <a:pPr>
              <a:lnSpc>
                <a:spcPct val="90000"/>
              </a:lnSpc>
            </a:pPr>
            <a:r>
              <a:rPr lang="el-GR" sz="2800" dirty="0" err="1"/>
              <a:t>Θεοδ</a:t>
            </a:r>
            <a:r>
              <a:rPr lang="en-US" sz="2800" dirty="0" err="1"/>
              <a:t>ό</a:t>
            </a:r>
            <a:r>
              <a:rPr lang="el-GR" sz="2800" dirty="0" err="1"/>
              <a:t>σιος</a:t>
            </a:r>
            <a:r>
              <a:rPr lang="el-GR" sz="2800" dirty="0"/>
              <a:t>, 394 μ.Χ.</a:t>
            </a:r>
            <a:br>
              <a:rPr lang="el-GR" sz="2800" dirty="0"/>
            </a:br>
            <a:r>
              <a:rPr lang="el-GR" sz="2800" dirty="0"/>
              <a:t>τέλος των </a:t>
            </a:r>
            <a:r>
              <a:rPr lang="el-GR" sz="2800" dirty="0" err="1"/>
              <a:t>Εστιάδων</a:t>
            </a:r>
            <a:endParaRPr lang="en-US" sz="2800" dirty="0"/>
          </a:p>
        </p:txBody>
      </p:sp>
      <p:pic>
        <p:nvPicPr>
          <p:cNvPr id="26" name="Content Placeholder 25" descr="A statue of a person&#13;&#10;&#13;&#10;Description automatically generated">
            <a:extLst>
              <a:ext uri="{FF2B5EF4-FFF2-40B4-BE49-F238E27FC236}">
                <a16:creationId xmlns:a16="http://schemas.microsoft.com/office/drawing/2014/main" id="{E7A04B55-DBB7-C145-BF5D-4DEC0F0B87DF}"/>
              </a:ext>
            </a:extLst>
          </p:cNvPr>
          <p:cNvPicPr>
            <a:picLocks noGrp="1" noChangeAspect="1"/>
          </p:cNvPicPr>
          <p:nvPr>
            <p:ph sz="half" idx="1"/>
          </p:nvPr>
        </p:nvPicPr>
        <p:blipFill>
          <a:blip r:embed="rId2"/>
          <a:stretch>
            <a:fillRect/>
          </a:stretch>
        </p:blipFill>
        <p:spPr>
          <a:xfrm>
            <a:off x="597639" y="1690687"/>
            <a:ext cx="3181449" cy="4802187"/>
          </a:xfrm>
        </p:spPr>
      </p:pic>
      <p:pic>
        <p:nvPicPr>
          <p:cNvPr id="28" name="Content Placeholder 27">
            <a:extLst>
              <a:ext uri="{FF2B5EF4-FFF2-40B4-BE49-F238E27FC236}">
                <a16:creationId xmlns:a16="http://schemas.microsoft.com/office/drawing/2014/main" id="{8595B66B-6192-354A-84B0-4346281F502B}"/>
              </a:ext>
            </a:extLst>
          </p:cNvPr>
          <p:cNvPicPr>
            <a:picLocks noGrp="1" noChangeAspect="1"/>
          </p:cNvPicPr>
          <p:nvPr>
            <p:ph sz="half" idx="2"/>
          </p:nvPr>
        </p:nvPicPr>
        <p:blipFill rotWithShape="1">
          <a:blip r:embed="rId3"/>
          <a:srcRect b="6212"/>
          <a:stretch/>
        </p:blipFill>
        <p:spPr>
          <a:xfrm>
            <a:off x="4723661" y="2858022"/>
            <a:ext cx="3822700" cy="3634852"/>
          </a:xfrm>
        </p:spPr>
      </p:pic>
      <p:sp>
        <p:nvSpPr>
          <p:cNvPr id="34" name="TextBox 33">
            <a:extLst>
              <a:ext uri="{FF2B5EF4-FFF2-40B4-BE49-F238E27FC236}">
                <a16:creationId xmlns:a16="http://schemas.microsoft.com/office/drawing/2014/main" id="{17F75D43-F381-D443-B917-FF7B27D54FE9}"/>
              </a:ext>
            </a:extLst>
          </p:cNvPr>
          <p:cNvSpPr txBox="1"/>
          <p:nvPr/>
        </p:nvSpPr>
        <p:spPr>
          <a:xfrm>
            <a:off x="4723662" y="1690687"/>
            <a:ext cx="4116404" cy="1077218"/>
          </a:xfrm>
          <a:prstGeom prst="rect">
            <a:avLst/>
          </a:prstGeom>
          <a:noFill/>
        </p:spPr>
        <p:txBody>
          <a:bodyPr wrap="square" rtlCol="0">
            <a:spAutoFit/>
          </a:bodyPr>
          <a:lstStyle/>
          <a:p>
            <a:r>
              <a:rPr lang="el-GR" sz="3200" dirty="0"/>
              <a:t>Εμφάνιση Χριστιανικού μοναχισμού</a:t>
            </a:r>
            <a:endParaRPr lang="en-US" sz="3200" dirty="0"/>
          </a:p>
        </p:txBody>
      </p:sp>
    </p:spTree>
    <p:extLst>
      <p:ext uri="{BB962C8B-B14F-4D97-AF65-F5344CB8AC3E}">
        <p14:creationId xmlns:p14="http://schemas.microsoft.com/office/powerpoint/2010/main" val="190824780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4105F-BD87-EA46-8392-1FAD364F3FC1}"/>
              </a:ext>
            </a:extLst>
          </p:cNvPr>
          <p:cNvSpPr>
            <a:spLocks noGrp="1"/>
          </p:cNvSpPr>
          <p:nvPr>
            <p:ph type="title"/>
          </p:nvPr>
        </p:nvSpPr>
        <p:spPr/>
        <p:txBody>
          <a:bodyPr/>
          <a:lstStyle/>
          <a:p>
            <a:r>
              <a:rPr lang="el-GR" dirty="0"/>
              <a:t>Θεοδόσιος</a:t>
            </a:r>
            <a:endParaRPr lang="en-GR" dirty="0"/>
          </a:p>
        </p:txBody>
      </p:sp>
      <p:sp>
        <p:nvSpPr>
          <p:cNvPr id="3" name="Content Placeholder 2">
            <a:extLst>
              <a:ext uri="{FF2B5EF4-FFF2-40B4-BE49-F238E27FC236}">
                <a16:creationId xmlns:a16="http://schemas.microsoft.com/office/drawing/2014/main" id="{EE06512B-5FA1-8844-9556-D48993945D87}"/>
              </a:ext>
            </a:extLst>
          </p:cNvPr>
          <p:cNvSpPr>
            <a:spLocks noGrp="1"/>
          </p:cNvSpPr>
          <p:nvPr>
            <p:ph idx="1"/>
          </p:nvPr>
        </p:nvSpPr>
        <p:spPr/>
        <p:txBody>
          <a:bodyPr>
            <a:normAutofit fontScale="77500" lnSpcReduction="20000"/>
          </a:bodyPr>
          <a:lstStyle/>
          <a:p>
            <a:r>
              <a:rPr lang="el-GR" dirty="0"/>
              <a:t>Η λατρεία της Εστίας και οι ιεροτελεστίες της θα συνεχιστούν στη Ρώμη, με αξιοσημείωτη σταθερότητα, έως τα τέλη του 4</a:t>
            </a:r>
            <a:r>
              <a:rPr lang="el-GR" baseline="30000" dirty="0"/>
              <a:t>ου</a:t>
            </a:r>
            <a:r>
              <a:rPr lang="el-GR" dirty="0"/>
              <a:t> αι. μ.Χ.. </a:t>
            </a:r>
          </a:p>
          <a:p>
            <a:r>
              <a:rPr lang="el-GR" dirty="0"/>
              <a:t>Το 382 μ.Χ., ο αυτοκράτορας </a:t>
            </a:r>
            <a:r>
              <a:rPr lang="el-GR" dirty="0" err="1"/>
              <a:t>Γρατιανός</a:t>
            </a:r>
            <a:r>
              <a:rPr lang="el-GR" dirty="0"/>
              <a:t>, ο πρώτος που έπαυσε να χρησιμοποιεί τον τίτλο του </a:t>
            </a:r>
            <a:r>
              <a:rPr lang="en-GR" dirty="0"/>
              <a:t>P</a:t>
            </a:r>
            <a:r>
              <a:rPr lang="fr-CA" dirty="0" err="1"/>
              <a:t>ontifex</a:t>
            </a:r>
            <a:r>
              <a:rPr lang="fr-CA" dirty="0"/>
              <a:t> </a:t>
            </a:r>
            <a:r>
              <a:rPr lang="fr-CA" dirty="0" err="1"/>
              <a:t>Maximus</a:t>
            </a:r>
            <a:r>
              <a:rPr lang="el-GR" dirty="0"/>
              <a:t>, θα σταματήσει την κρατική επιχορήγηση των </a:t>
            </a:r>
            <a:r>
              <a:rPr lang="el-GR" dirty="0" err="1"/>
              <a:t>Εστιάδων</a:t>
            </a:r>
            <a:r>
              <a:rPr lang="el-GR" dirty="0"/>
              <a:t>, ως μέρος των μέτρων που θα λάβει κατά της παγανιστικής θρησκείας, αν και η λατρεία θα συνεχιστεί για λίγα χρόνια ακόμα με ιδιωτικά μέσα των -αριστοκρατών- </a:t>
            </a:r>
            <a:r>
              <a:rPr lang="el-GR" dirty="0" err="1"/>
              <a:t>Ποντιφήκων</a:t>
            </a:r>
            <a:r>
              <a:rPr lang="el-GR" dirty="0"/>
              <a:t>. </a:t>
            </a:r>
          </a:p>
          <a:p>
            <a:r>
              <a:rPr lang="el-GR" dirty="0"/>
              <a:t>Ο ναός της </a:t>
            </a:r>
            <a:r>
              <a:rPr lang="fr-CA" dirty="0"/>
              <a:t>Vesta </a:t>
            </a:r>
            <a:r>
              <a:rPr lang="el-GR" dirty="0"/>
              <a:t>στη Ρώμη θα κλείσει εν τέλει, όπως και οι άλλοι παγανιστικοί ναοί, με εντολή του Αυτοκράτορα Θεοδοσίου το 394 μ.Χ., οπότε θα σβήσει η φλόγα του οριστικά και θα διαλυθεί ο οίκος των </a:t>
            </a:r>
            <a:r>
              <a:rPr lang="el-GR" dirty="0" err="1"/>
              <a:t>Εστιάδων</a:t>
            </a:r>
            <a:r>
              <a:rPr lang="el-GR" dirty="0"/>
              <a:t> (</a:t>
            </a:r>
            <a:r>
              <a:rPr lang="en-US" dirty="0"/>
              <a:t>Aedes </a:t>
            </a:r>
            <a:r>
              <a:rPr lang="en-US" dirty="0" err="1"/>
              <a:t>Vestae</a:t>
            </a:r>
            <a:r>
              <a:rPr lang="el-GR" dirty="0"/>
              <a:t>). </a:t>
            </a:r>
            <a:endParaRPr lang="en-GR" dirty="0"/>
          </a:p>
        </p:txBody>
      </p:sp>
    </p:spTree>
    <p:extLst>
      <p:ext uri="{BB962C8B-B14F-4D97-AF65-F5344CB8AC3E}">
        <p14:creationId xmlns:p14="http://schemas.microsoft.com/office/powerpoint/2010/main" val="1805388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8E0B-3595-DF4F-AF8B-4C997F660875}"/>
              </a:ext>
            </a:extLst>
          </p:cNvPr>
          <p:cNvSpPr>
            <a:spLocks noGrp="1"/>
          </p:cNvSpPr>
          <p:nvPr>
            <p:ph type="title"/>
          </p:nvPr>
        </p:nvSpPr>
        <p:spPr>
          <a:xfrm>
            <a:off x="360759" y="3752849"/>
            <a:ext cx="2468166" cy="2452687"/>
          </a:xfrm>
        </p:spPr>
        <p:txBody>
          <a:bodyPr anchor="ctr">
            <a:normAutofit/>
          </a:bodyPr>
          <a:lstStyle/>
          <a:p>
            <a:r>
              <a:rPr lang="el-GR" sz="3100"/>
              <a:t>Ο Ζώσιμος για την άλωση της Ρώμης</a:t>
            </a:r>
            <a:endParaRPr lang="en-GR" sz="3100"/>
          </a:p>
        </p:txBody>
      </p:sp>
      <p:pic>
        <p:nvPicPr>
          <p:cNvPr id="7" name="Picture 6">
            <a:extLst>
              <a:ext uri="{FF2B5EF4-FFF2-40B4-BE49-F238E27FC236}">
                <a16:creationId xmlns:a16="http://schemas.microsoft.com/office/drawing/2014/main" id="{563307F5-92E7-5C41-8B4D-39BC9EB34AF1}"/>
              </a:ext>
            </a:extLst>
          </p:cNvPr>
          <p:cNvPicPr>
            <a:picLocks noChangeAspect="1"/>
          </p:cNvPicPr>
          <p:nvPr/>
        </p:nvPicPr>
        <p:blipFill rotWithShape="1">
          <a:blip r:embed="rId2"/>
          <a:srcRect t="35193" b="959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6C684F0-535D-5C4E-B609-B845971E0868}"/>
              </a:ext>
            </a:extLst>
          </p:cNvPr>
          <p:cNvSpPr>
            <a:spLocks noGrp="1"/>
          </p:cNvSpPr>
          <p:nvPr>
            <p:ph idx="1"/>
          </p:nvPr>
        </p:nvSpPr>
        <p:spPr>
          <a:xfrm>
            <a:off x="3167986" y="3752850"/>
            <a:ext cx="5614060" cy="2452687"/>
          </a:xfrm>
        </p:spPr>
        <p:txBody>
          <a:bodyPr anchor="ctr">
            <a:normAutofit/>
          </a:bodyPr>
          <a:lstStyle/>
          <a:p>
            <a:pPr>
              <a:lnSpc>
                <a:spcPct val="90000"/>
              </a:lnSpc>
            </a:pPr>
            <a:r>
              <a:rPr lang="el-GR" sz="1600" dirty="0"/>
              <a:t>Η άλωση της Ρώμης από τους Βησιγότθους υπό τον Αλάριχο θα αποδοθεί από τον παγανιστή ιστορικό Ζώσιμο στην ιεροσυλία της (χριστιανής) ανιψιάς του αυτοκράτορα Θεοδοσίου, </a:t>
            </a:r>
            <a:r>
              <a:rPr lang="fr-CA" sz="1600" dirty="0"/>
              <a:t>Serena</a:t>
            </a:r>
            <a:r>
              <a:rPr lang="el-GR" sz="1600" dirty="0"/>
              <a:t>, το 408 μ.Χ., έναντι της </a:t>
            </a:r>
            <a:r>
              <a:rPr lang="fr-CA" sz="1600" dirty="0" err="1"/>
              <a:t>Rhea</a:t>
            </a:r>
            <a:r>
              <a:rPr lang="fr-CA" sz="1600" dirty="0"/>
              <a:t> Silvia</a:t>
            </a:r>
            <a:r>
              <a:rPr lang="el-GR" sz="1600" dirty="0"/>
              <a:t>, όταν η </a:t>
            </a:r>
            <a:r>
              <a:rPr lang="fr-CA" sz="1600" dirty="0"/>
              <a:t>Serena </a:t>
            </a:r>
            <a:r>
              <a:rPr lang="el-GR" sz="1600" dirty="0"/>
              <a:t>αφαίρεσε, ένα περιδέραιο από το λαιμό του αγάλματος της </a:t>
            </a:r>
            <a:r>
              <a:rPr lang="en-US" sz="1600" dirty="0"/>
              <a:t>Rhea Silvia</a:t>
            </a:r>
            <a:r>
              <a:rPr lang="el-GR" sz="1600" dirty="0"/>
              <a:t> ευρισκόμενο στον </a:t>
            </a:r>
            <a:r>
              <a:rPr lang="el-GR" sz="1600" dirty="0" err="1"/>
              <a:t>Παλατίνο</a:t>
            </a:r>
            <a:r>
              <a:rPr lang="el-GR" sz="1600" dirty="0"/>
              <a:t> λόφο, για να το φορέσει η ίδια.</a:t>
            </a:r>
            <a:endParaRPr lang="en-GR" sz="1600" dirty="0"/>
          </a:p>
          <a:p>
            <a:pPr>
              <a:lnSpc>
                <a:spcPct val="90000"/>
              </a:lnSpc>
            </a:pPr>
            <a:r>
              <a:rPr lang="el-GR" sz="1600" dirty="0"/>
              <a:t>Και στην απομάκρυνση της ηλικιωμένης </a:t>
            </a:r>
            <a:r>
              <a:rPr lang="el-GR" sz="1600" dirty="0" err="1"/>
              <a:t>Εστιάδας</a:t>
            </a:r>
            <a:r>
              <a:rPr lang="el-GR" sz="1600" dirty="0"/>
              <a:t>, τελευταίας των Παρθένων, που προσπάθησε να την εμποδίσει, ζητώντας την τιμωρία της.</a:t>
            </a:r>
            <a:r>
              <a:rPr lang="en-GR" sz="1600" dirty="0"/>
              <a:t> </a:t>
            </a:r>
          </a:p>
        </p:txBody>
      </p:sp>
    </p:spTree>
    <p:extLst>
      <p:ext uri="{BB962C8B-B14F-4D97-AF65-F5344CB8AC3E}">
        <p14:creationId xmlns:p14="http://schemas.microsoft.com/office/powerpoint/2010/main" val="2155220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9796F-FFE2-F34D-9A85-5ECA159436AD}"/>
              </a:ext>
            </a:extLst>
          </p:cNvPr>
          <p:cNvSpPr>
            <a:spLocks noGrp="1"/>
          </p:cNvSpPr>
          <p:nvPr>
            <p:ph type="title"/>
          </p:nvPr>
        </p:nvSpPr>
        <p:spPr>
          <a:xfrm>
            <a:off x="3724072" y="629268"/>
            <a:ext cx="4939868" cy="1286160"/>
          </a:xfrm>
        </p:spPr>
        <p:txBody>
          <a:bodyPr anchor="b">
            <a:normAutofit/>
          </a:bodyPr>
          <a:lstStyle/>
          <a:p>
            <a:pPr>
              <a:lnSpc>
                <a:spcPct val="90000"/>
              </a:lnSpc>
            </a:pPr>
            <a:r>
              <a:rPr lang="el-GR" sz="4100"/>
              <a:t>Πρώτες μοναχές στη Ρώμη</a:t>
            </a:r>
            <a:endParaRPr lang="en-GR" sz="4100"/>
          </a:p>
        </p:txBody>
      </p:sp>
      <p:sp>
        <p:nvSpPr>
          <p:cNvPr id="6" name="Content Placeholder 5">
            <a:extLst>
              <a:ext uri="{FF2B5EF4-FFF2-40B4-BE49-F238E27FC236}">
                <a16:creationId xmlns:a16="http://schemas.microsoft.com/office/drawing/2014/main" id="{3B31A1BC-E567-7849-9BE8-B47F42ECE078}"/>
              </a:ext>
            </a:extLst>
          </p:cNvPr>
          <p:cNvSpPr>
            <a:spLocks noGrp="1"/>
          </p:cNvSpPr>
          <p:nvPr>
            <p:ph idx="1"/>
          </p:nvPr>
        </p:nvSpPr>
        <p:spPr>
          <a:xfrm>
            <a:off x="3724073" y="2438400"/>
            <a:ext cx="4939867" cy="3785419"/>
          </a:xfrm>
        </p:spPr>
        <p:txBody>
          <a:bodyPr>
            <a:normAutofit/>
          </a:bodyPr>
          <a:lstStyle/>
          <a:p>
            <a:r>
              <a:rPr lang="el-GR" sz="1700" dirty="0"/>
              <a:t>Οι πρώτες γυναικείες χριστιανικές μονές χρονολογούνται στη Ρώμη από τα μέσα του 4</a:t>
            </a:r>
            <a:r>
              <a:rPr lang="el-GR" sz="1700" baseline="30000" dirty="0"/>
              <a:t>ου</a:t>
            </a:r>
            <a:r>
              <a:rPr lang="el-GR" sz="1700" dirty="0"/>
              <a:t> μ.Χ. αιώνα, περίοδο κατά την οποία συγκροτείται το «τάγμα </a:t>
            </a:r>
            <a:r>
              <a:rPr lang="el-GR" sz="1700" dirty="0" err="1"/>
              <a:t>τῶν</a:t>
            </a:r>
            <a:r>
              <a:rPr lang="el-GR" sz="1700" dirty="0"/>
              <a:t> παρθένων» (</a:t>
            </a:r>
            <a:r>
              <a:rPr lang="fr-CA" sz="1700" dirty="0"/>
              <a:t>ordo </a:t>
            </a:r>
            <a:r>
              <a:rPr lang="fr-CA" sz="1700" dirty="0" err="1"/>
              <a:t>virginum</a:t>
            </a:r>
            <a:r>
              <a:rPr lang="el-GR" sz="1700" dirty="0"/>
              <a:t>).</a:t>
            </a:r>
            <a:r>
              <a:rPr lang="en-GR" sz="1700" dirty="0"/>
              <a:t> </a:t>
            </a:r>
            <a:endParaRPr lang="el-GR" sz="1700" dirty="0"/>
          </a:p>
          <a:p>
            <a:r>
              <a:rPr lang="el-GR" sz="1700" dirty="0"/>
              <a:t>Η χριστιανική παράδοση, κατά την ιδεολογική αντιπαράθεσή της με τις παγανιστικές λατρείες, θα επιχειρήσει να αναδείξει τις διαφορές των </a:t>
            </a:r>
            <a:r>
              <a:rPr lang="el-GR" sz="1700" dirty="0" err="1"/>
              <a:t>Εστιάδων</a:t>
            </a:r>
            <a:r>
              <a:rPr lang="el-GR" sz="1700" dirty="0"/>
              <a:t> από τις Χριστιανές μοναχές (όπως, την αυθόρμητη επιλογή του μοναχισμού από αυτές, εν αντιθέσει προς την αφιέρωση της </a:t>
            </a:r>
            <a:r>
              <a:rPr lang="el-GR" sz="1700" dirty="0" err="1"/>
              <a:t>Εστιάδας</a:t>
            </a:r>
            <a:r>
              <a:rPr lang="el-GR" sz="1700" dirty="0"/>
              <a:t> στην παιδική της ηλικία από τον πατέρα της, το πέρας της θητείας της μετά από 30 έτη έναντι της ισοβιότητας του μοναχισμού). </a:t>
            </a:r>
            <a:endParaRPr lang="en-GR" sz="1700" dirty="0"/>
          </a:p>
        </p:txBody>
      </p:sp>
      <p:pic>
        <p:nvPicPr>
          <p:cNvPr id="9" name="Picture 8" descr="A picture containing building, grass, front, standing&#10;&#10;Description automatically generated">
            <a:extLst>
              <a:ext uri="{FF2B5EF4-FFF2-40B4-BE49-F238E27FC236}">
                <a16:creationId xmlns:a16="http://schemas.microsoft.com/office/drawing/2014/main" id="{97E402AD-C555-5446-BE6F-BC2682953DF4}"/>
              </a:ext>
            </a:extLst>
          </p:cNvPr>
          <p:cNvPicPr>
            <a:picLocks noChangeAspect="1"/>
          </p:cNvPicPr>
          <p:nvPr/>
        </p:nvPicPr>
        <p:blipFill rotWithShape="1">
          <a:blip r:embed="rId2"/>
          <a:srcRect l="34492" r="31922" b="-1"/>
          <a:stretch/>
        </p:blipFill>
        <p:spPr>
          <a:xfrm>
            <a:off x="20" y="10"/>
            <a:ext cx="3476673"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D52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791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7FD20-057E-DE42-8F61-06F5EE50A85E}"/>
              </a:ext>
            </a:extLst>
          </p:cNvPr>
          <p:cNvSpPr>
            <a:spLocks noGrp="1"/>
          </p:cNvSpPr>
          <p:nvPr>
            <p:ph type="title"/>
          </p:nvPr>
        </p:nvSpPr>
        <p:spPr/>
        <p:txBody>
          <a:bodyPr/>
          <a:lstStyle/>
          <a:p>
            <a:r>
              <a:rPr lang="el-GR" dirty="0"/>
              <a:t>Ομοιότητες </a:t>
            </a:r>
            <a:r>
              <a:rPr lang="el-GR" dirty="0" err="1"/>
              <a:t>Εστιάδων</a:t>
            </a:r>
            <a:r>
              <a:rPr lang="el-GR" dirty="0"/>
              <a:t> - μοναχών</a:t>
            </a:r>
            <a:endParaRPr lang="en-GR" dirty="0"/>
          </a:p>
        </p:txBody>
      </p:sp>
      <p:sp>
        <p:nvSpPr>
          <p:cNvPr id="3" name="Content Placeholder 2">
            <a:extLst>
              <a:ext uri="{FF2B5EF4-FFF2-40B4-BE49-F238E27FC236}">
                <a16:creationId xmlns:a16="http://schemas.microsoft.com/office/drawing/2014/main" id="{7A4C6D3F-0577-9346-9B6E-3CCFFC8BAE6F}"/>
              </a:ext>
            </a:extLst>
          </p:cNvPr>
          <p:cNvSpPr>
            <a:spLocks noGrp="1"/>
          </p:cNvSpPr>
          <p:nvPr>
            <p:ph idx="1"/>
          </p:nvPr>
        </p:nvSpPr>
        <p:spPr/>
        <p:txBody>
          <a:bodyPr>
            <a:normAutofit fontScale="55000" lnSpcReduction="20000"/>
          </a:bodyPr>
          <a:lstStyle/>
          <a:p>
            <a:r>
              <a:rPr lang="el-GR" dirty="0"/>
              <a:t>Αμφότερες θεωρούνται ταυτοχρόνως παρθένοι και νύφες.</a:t>
            </a:r>
          </a:p>
          <a:p>
            <a:r>
              <a:rPr lang="el-GR" dirty="0"/>
              <a:t> Οι μεν Εστιάδες διαμέσου της διαδικασίας της </a:t>
            </a:r>
            <a:r>
              <a:rPr lang="en-US" dirty="0" err="1"/>
              <a:t>captio</a:t>
            </a:r>
            <a:r>
              <a:rPr lang="el-GR" dirty="0"/>
              <a:t>, που προσομοιάζει με γάμο, ενώνονται με το θείο μέσω του </a:t>
            </a:r>
            <a:r>
              <a:rPr lang="en-US" dirty="0"/>
              <a:t>Pontifex Maximus </a:t>
            </a:r>
            <a:r>
              <a:rPr lang="el-GR" dirty="0"/>
              <a:t>(για τον οποίο ο Πλούταρχος χρησιμοποιεί τον όρο </a:t>
            </a:r>
            <a:r>
              <a:rPr lang="el-GR" i="1" u="sng" dirty="0" err="1"/>
              <a:t>ἐπίσκοπος</a:t>
            </a:r>
            <a:r>
              <a:rPr lang="el-GR" dirty="0"/>
              <a:t>), που τις παίρνει από το χέρι για να τις οδηγήσει στο κοινόβιό τους, τελώντας εφεξής υπό την εποπτεία του. </a:t>
            </a:r>
          </a:p>
          <a:p>
            <a:r>
              <a:rPr lang="el-GR" dirty="0"/>
              <a:t>Οι δε μοναχές ενώνονται συμβολικά με τον Χριστό, ως </a:t>
            </a:r>
            <a:r>
              <a:rPr lang="en-US" dirty="0" err="1"/>
              <a:t>virgines</a:t>
            </a:r>
            <a:r>
              <a:rPr lang="en-US" dirty="0"/>
              <a:t> Christo </a:t>
            </a:r>
            <a:r>
              <a:rPr lang="en-US" dirty="0" err="1"/>
              <a:t>maritatae</a:t>
            </a:r>
            <a:r>
              <a:rPr lang="el-GR" dirty="0"/>
              <a:t>, τελούσες υπό την εποπτεία του Επισκόπου, </a:t>
            </a:r>
          </a:p>
          <a:p>
            <a:r>
              <a:rPr lang="el-GR" dirty="0"/>
              <a:t>μέσω μίας τελετουργίας αντίστοιχης αυτής της καθιέρωσης των </a:t>
            </a:r>
            <a:r>
              <a:rPr lang="el-GR" dirty="0" err="1"/>
              <a:t>Εστιάδων</a:t>
            </a:r>
            <a:r>
              <a:rPr lang="el-GR" dirty="0"/>
              <a:t>, που διατηρεί τον απόηχο πανάρχαιων γαμήλιων εθίμων, όπως η τελετουργική κουρά των μαλλιών και υιοθέτηση του πέπλου (</a:t>
            </a:r>
            <a:r>
              <a:rPr lang="fr-CA" dirty="0" err="1"/>
              <a:t>velatio</a:t>
            </a:r>
            <a:r>
              <a:rPr lang="el-GR" dirty="0"/>
              <a:t>) ως μόνιμου καλύμματος κεφαλής της μοναχής.</a:t>
            </a:r>
          </a:p>
          <a:p>
            <a:r>
              <a:rPr lang="el-GR" dirty="0"/>
              <a:t> Αμφότερες ζουν κοινοβιακά, με αυστηρή πειθαρχία, αφιερωμένες στην λατρεία και την προσευχή. </a:t>
            </a:r>
          </a:p>
          <a:p>
            <a:r>
              <a:rPr lang="el-GR" dirty="0"/>
              <a:t>Όπως οι Εστιάδες θεωρήθηκαν επί μακρόν τα ζωντανά φυλακτά της Ρώμης, ο πάπας Γρηγόριος ο Α΄ θεωρεί τις σεμνές μοναχές της πόλης προστάτιδες των Ρωμαίων κατά τις επιδρομές των Λομβαρδών.</a:t>
            </a:r>
            <a:r>
              <a:rPr lang="en-GR" dirty="0"/>
              <a:t> </a:t>
            </a:r>
          </a:p>
        </p:txBody>
      </p:sp>
    </p:spTree>
    <p:extLst>
      <p:ext uri="{BB962C8B-B14F-4D97-AF65-F5344CB8AC3E}">
        <p14:creationId xmlns:p14="http://schemas.microsoft.com/office/powerpoint/2010/main" val="4197100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6B70A0-71B4-5849-BD91-74C2668B321D}"/>
              </a:ext>
            </a:extLst>
          </p:cNvPr>
          <p:cNvSpPr>
            <a:spLocks noGrp="1"/>
          </p:cNvSpPr>
          <p:nvPr>
            <p:ph type="title"/>
          </p:nvPr>
        </p:nvSpPr>
        <p:spPr>
          <a:xfrm>
            <a:off x="628650" y="4435052"/>
            <a:ext cx="2320290" cy="1645920"/>
          </a:xfrm>
        </p:spPr>
        <p:txBody>
          <a:bodyPr>
            <a:normAutofit/>
          </a:bodyPr>
          <a:lstStyle/>
          <a:p>
            <a:r>
              <a:rPr lang="el-GR" sz="2400" dirty="0"/>
              <a:t>Πρότυπο γυναικείου μοναχισμού;</a:t>
            </a:r>
            <a:endParaRPr lang="en-GR" sz="2300" dirty="0"/>
          </a:p>
        </p:txBody>
      </p:sp>
      <p:pic>
        <p:nvPicPr>
          <p:cNvPr id="5" name="Content Placeholder 4" descr="A person standing in a room&#10;&#10;Description automatically generated">
            <a:extLst>
              <a:ext uri="{FF2B5EF4-FFF2-40B4-BE49-F238E27FC236}">
                <a16:creationId xmlns:a16="http://schemas.microsoft.com/office/drawing/2014/main" id="{74C7E759-8A1E-5D43-A3E6-334327DC55B1}"/>
              </a:ext>
            </a:extLst>
          </p:cNvPr>
          <p:cNvPicPr>
            <a:picLocks noChangeAspect="1"/>
          </p:cNvPicPr>
          <p:nvPr/>
        </p:nvPicPr>
        <p:blipFill rotWithShape="1">
          <a:blip r:embed="rId2"/>
          <a:srcRect t="8236" r="-5" b="8460"/>
          <a:stretch/>
        </p:blipFill>
        <p:spPr>
          <a:xfrm>
            <a:off x="20" y="-6"/>
            <a:ext cx="2948920" cy="4005072"/>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B28F0770-F1CF-6344-9892-4E9009B56A48}"/>
              </a:ext>
            </a:extLst>
          </p:cNvPr>
          <p:cNvPicPr>
            <a:picLocks noChangeAspect="1"/>
          </p:cNvPicPr>
          <p:nvPr/>
        </p:nvPicPr>
        <p:blipFill rotWithShape="1">
          <a:blip r:embed="rId3"/>
          <a:srcRect r="1830" b="3"/>
          <a:stretch/>
        </p:blipFill>
        <p:spPr>
          <a:xfrm>
            <a:off x="3097530" y="6"/>
            <a:ext cx="2948940" cy="4005071"/>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ED2248C2-FC94-9644-BD0D-9D175828603B}"/>
              </a:ext>
            </a:extLst>
          </p:cNvPr>
          <p:cNvPicPr>
            <a:picLocks noChangeAspect="1"/>
          </p:cNvPicPr>
          <p:nvPr/>
        </p:nvPicPr>
        <p:blipFill rotWithShape="1">
          <a:blip r:embed="rId4"/>
          <a:srcRect l="21612" r="4760" b="3"/>
          <a:stretch/>
        </p:blipFill>
        <p:spPr>
          <a:xfrm>
            <a:off x="6195060" y="-1"/>
            <a:ext cx="2948940" cy="4005072"/>
          </a:xfrm>
          <a:prstGeom prst="rect">
            <a:avLst/>
          </a:prstGeom>
        </p:spPr>
      </p:pic>
      <p:sp>
        <p:nvSpPr>
          <p:cNvPr id="20" name="Rectangle 19">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66010"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7F902402-3132-4B32-ACEF-985225618990}"/>
              </a:ext>
            </a:extLst>
          </p:cNvPr>
          <p:cNvSpPr>
            <a:spLocks noGrp="1"/>
          </p:cNvSpPr>
          <p:nvPr>
            <p:ph idx="1"/>
          </p:nvPr>
        </p:nvSpPr>
        <p:spPr>
          <a:xfrm>
            <a:off x="3285199" y="4435052"/>
            <a:ext cx="5328141" cy="1645920"/>
          </a:xfrm>
        </p:spPr>
        <p:txBody>
          <a:bodyPr anchor="ctr">
            <a:normAutofit fontScale="92500" lnSpcReduction="20000"/>
          </a:bodyPr>
          <a:lstStyle/>
          <a:p>
            <a:r>
              <a:rPr lang="el-GR" sz="1600" dirty="0"/>
              <a:t>Καθιέρωσαν το πρότυπο του ιερού κοινοβίου, όπου γυναίκες, ζώντας σε αγαμία, αφιερώνουν τη ζωή τους στην προσευχή και τελούν τελετουργίες για το κοινό καλό, ως θεσμού άρρηκτα συνδεδεμένου με την συνέχεια και επιβίωση του ρωμαϊκού κράτους.</a:t>
            </a:r>
            <a:r>
              <a:rPr lang="en-GR" sz="1600" dirty="0"/>
              <a:t> </a:t>
            </a:r>
            <a:endParaRPr lang="el-GR" sz="1600" dirty="0"/>
          </a:p>
          <a:p>
            <a:r>
              <a:rPr lang="el-GR" sz="1600" dirty="0" err="1"/>
              <a:t>Ειδικ</a:t>
            </a:r>
            <a:r>
              <a:rPr lang="en-GR" sz="1600" dirty="0"/>
              <a:t>ή</a:t>
            </a:r>
            <a:r>
              <a:rPr lang="el-GR" sz="1600" dirty="0"/>
              <a:t> νομική μεταχείριση μοναχών. </a:t>
            </a:r>
          </a:p>
          <a:p>
            <a:r>
              <a:rPr lang="el-GR" sz="1600" dirty="0"/>
              <a:t>Μ. Κωνσταντίνος: απαλλαγή των κληρικών από την </a:t>
            </a:r>
            <a:r>
              <a:rPr lang="en-US" sz="1600" dirty="0"/>
              <a:t>patria </a:t>
            </a:r>
            <a:r>
              <a:rPr lang="en-US" sz="1600" dirty="0" err="1"/>
              <a:t>potestas</a:t>
            </a:r>
            <a:r>
              <a:rPr lang="en-US" sz="1600" dirty="0"/>
              <a:t> </a:t>
            </a:r>
            <a:r>
              <a:rPr lang="el-GR" sz="1600" dirty="0"/>
              <a:t>και τη φορολογία.</a:t>
            </a:r>
            <a:endParaRPr lang="en-GR" sz="1600" dirty="0"/>
          </a:p>
          <a:p>
            <a:endParaRPr lang="en-US" sz="1600" dirty="0"/>
          </a:p>
        </p:txBody>
      </p:sp>
    </p:spTree>
    <p:extLst>
      <p:ext uri="{BB962C8B-B14F-4D97-AF65-F5344CB8AC3E}">
        <p14:creationId xmlns:p14="http://schemas.microsoft.com/office/powerpoint/2010/main" val="2964726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0062-1BCE-5B4D-9A02-908E2846208A}"/>
              </a:ext>
            </a:extLst>
          </p:cNvPr>
          <p:cNvSpPr>
            <a:spLocks noGrp="1"/>
          </p:cNvSpPr>
          <p:nvPr>
            <p:ph type="title"/>
          </p:nvPr>
        </p:nvSpPr>
        <p:spPr>
          <a:xfrm>
            <a:off x="3724072" y="629268"/>
            <a:ext cx="4939868" cy="1286160"/>
          </a:xfrm>
        </p:spPr>
        <p:txBody>
          <a:bodyPr anchor="b">
            <a:normAutofit/>
          </a:bodyPr>
          <a:lstStyle/>
          <a:p>
            <a:pPr>
              <a:lnSpc>
                <a:spcPct val="90000"/>
              </a:lnSpc>
            </a:pPr>
            <a:r>
              <a:rPr lang="el-GR" sz="3100"/>
              <a:t>Παραβίαση όρκου παρθενίας μοναχών = θανατική ποινή</a:t>
            </a:r>
            <a:endParaRPr lang="en-GR" sz="3100"/>
          </a:p>
        </p:txBody>
      </p:sp>
      <p:sp>
        <p:nvSpPr>
          <p:cNvPr id="3" name="Content Placeholder 2">
            <a:extLst>
              <a:ext uri="{FF2B5EF4-FFF2-40B4-BE49-F238E27FC236}">
                <a16:creationId xmlns:a16="http://schemas.microsoft.com/office/drawing/2014/main" id="{6CFD09C1-D1A6-4F4A-B824-CBED3F0323F8}"/>
              </a:ext>
            </a:extLst>
          </p:cNvPr>
          <p:cNvSpPr>
            <a:spLocks noGrp="1"/>
          </p:cNvSpPr>
          <p:nvPr>
            <p:ph idx="1"/>
          </p:nvPr>
        </p:nvSpPr>
        <p:spPr>
          <a:xfrm>
            <a:off x="3724073" y="2438400"/>
            <a:ext cx="4939867" cy="3785419"/>
          </a:xfrm>
        </p:spPr>
        <p:txBody>
          <a:bodyPr>
            <a:normAutofit/>
          </a:bodyPr>
          <a:lstStyle/>
          <a:p>
            <a:r>
              <a:rPr lang="el-GR" sz="1700"/>
              <a:t>Η αυστηρότατη ποινική μεταχείριση της παραβίασης του όρκου της παρθενίας και αγαμίας εκ μέρους των μοναχών, όπως και η τιμωρία των εραστών τους, θα αποτελέσει την άμεση πηγή έμπνευσης της επιβολής της θανατικής ποινής στις μοναχές από τον Αυτοκράτορα Ιουστινιανό για το ίδιο αδίκημα. </a:t>
            </a:r>
          </a:p>
          <a:p>
            <a:r>
              <a:rPr lang="el-GR" sz="1700"/>
              <a:t>Σύμφωνα με τη Νεαρά 6.6, αφού σύμφωνα με τους παλαιούς νόμους, για εκείνες που κατά τη δική τους πλάνη ονόμαζαν παρθένους η τιμωρία για τη φθορά τους ήταν ο θάνατος, η ίδια ποινή αρμόζει και τις διακόνισσες που θα παραβίαζαν την υπόσχεση αγαμίας.</a:t>
            </a:r>
            <a:endParaRPr lang="en-GR" sz="1700"/>
          </a:p>
        </p:txBody>
      </p:sp>
      <p:pic>
        <p:nvPicPr>
          <p:cNvPr id="5" name="Picture 4" descr="A picture containing brown&#10;&#10;Description automatically generated">
            <a:extLst>
              <a:ext uri="{FF2B5EF4-FFF2-40B4-BE49-F238E27FC236}">
                <a16:creationId xmlns:a16="http://schemas.microsoft.com/office/drawing/2014/main" id="{E992A666-451E-2F4B-9133-C4BD06024D21}"/>
              </a:ext>
            </a:extLst>
          </p:cNvPr>
          <p:cNvPicPr>
            <a:picLocks noChangeAspect="1"/>
          </p:cNvPicPr>
          <p:nvPr/>
        </p:nvPicPr>
        <p:blipFill rotWithShape="1">
          <a:blip r:embed="rId2"/>
          <a:srcRect l="13566" r="21232"/>
          <a:stretch/>
        </p:blipFill>
        <p:spPr>
          <a:xfrm>
            <a:off x="20" y="10"/>
            <a:ext cx="3476673"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55A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57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378" y="880532"/>
            <a:ext cx="8229600" cy="304801"/>
          </a:xfrm>
        </p:spPr>
        <p:txBody>
          <a:bodyPr>
            <a:noAutofit/>
          </a:bodyPr>
          <a:lstStyle/>
          <a:p>
            <a:r>
              <a:rPr lang="el-GR" sz="2400" dirty="0"/>
              <a:t>     Ο ναός της </a:t>
            </a:r>
            <a:r>
              <a:rPr lang="fr-CA" sz="2400" dirty="0"/>
              <a:t>Vesta</a:t>
            </a:r>
            <a:r>
              <a:rPr lang="el-GR" sz="2400" dirty="0"/>
              <a:t> (</a:t>
            </a:r>
            <a:r>
              <a:rPr lang="fr-CA" sz="2400" dirty="0"/>
              <a:t>Atrium </a:t>
            </a:r>
            <a:r>
              <a:rPr lang="fr-CA" sz="2400" dirty="0" err="1"/>
              <a:t>Vestae</a:t>
            </a:r>
            <a:r>
              <a:rPr lang="el-GR" sz="2400" dirty="0"/>
              <a:t>)</a:t>
            </a:r>
            <a:r>
              <a:rPr lang="fr-CA" sz="2400" dirty="0"/>
              <a:t>, </a:t>
            </a:r>
            <a:br>
              <a:rPr lang="fr-CA" sz="2400" dirty="0"/>
            </a:br>
            <a:r>
              <a:rPr lang="fr-CA" sz="2400" dirty="0"/>
              <a:t>Forum </a:t>
            </a:r>
            <a:r>
              <a:rPr lang="fr-CA" sz="2400" dirty="0" err="1"/>
              <a:t>Romanum</a:t>
            </a:r>
            <a:endParaRPr lang="en-US" sz="2400" dirty="0"/>
          </a:p>
        </p:txBody>
      </p:sp>
      <p:pic>
        <p:nvPicPr>
          <p:cNvPr id="6" name="Content Placeholder 5" descr="A large stone statue in front of a building&#13;&#10;&#13;&#10;Description automatically generated">
            <a:extLst>
              <a:ext uri="{FF2B5EF4-FFF2-40B4-BE49-F238E27FC236}">
                <a16:creationId xmlns:a16="http://schemas.microsoft.com/office/drawing/2014/main" id="{EB596715-31B4-2047-B66D-056AFA33152B}"/>
              </a:ext>
            </a:extLst>
          </p:cNvPr>
          <p:cNvPicPr>
            <a:picLocks noGrp="1" noChangeAspect="1"/>
          </p:cNvPicPr>
          <p:nvPr>
            <p:ph idx="1"/>
          </p:nvPr>
        </p:nvPicPr>
        <p:blipFill>
          <a:blip r:embed="rId2"/>
          <a:stretch>
            <a:fillRect/>
          </a:stretch>
        </p:blipFill>
        <p:spPr>
          <a:xfrm>
            <a:off x="4470401" y="-270935"/>
            <a:ext cx="4752622" cy="7128935"/>
          </a:xfrm>
        </p:spPr>
      </p:pic>
      <p:pic>
        <p:nvPicPr>
          <p:cNvPr id="8" name="Picture 7" descr="A close up of a large rock&#13;&#10;&#13;&#10;Description automatically generated">
            <a:extLst>
              <a:ext uri="{FF2B5EF4-FFF2-40B4-BE49-F238E27FC236}">
                <a16:creationId xmlns:a16="http://schemas.microsoft.com/office/drawing/2014/main" id="{5633E6D2-8FEF-9F48-8FEB-05BFDFAE6298}"/>
              </a:ext>
            </a:extLst>
          </p:cNvPr>
          <p:cNvPicPr>
            <a:picLocks noChangeAspect="1"/>
          </p:cNvPicPr>
          <p:nvPr/>
        </p:nvPicPr>
        <p:blipFill>
          <a:blip r:embed="rId3"/>
          <a:stretch>
            <a:fillRect/>
          </a:stretch>
        </p:blipFill>
        <p:spPr>
          <a:xfrm>
            <a:off x="0" y="1575130"/>
            <a:ext cx="4572000" cy="6582089"/>
          </a:xfrm>
          <a:prstGeom prst="rect">
            <a:avLst/>
          </a:prstGeom>
        </p:spPr>
      </p:pic>
      <p:pic>
        <p:nvPicPr>
          <p:cNvPr id="10" name="Picture 9" descr="A vintage photo of an old building&#13;&#10;&#13;&#10;Description automatically generated">
            <a:extLst>
              <a:ext uri="{FF2B5EF4-FFF2-40B4-BE49-F238E27FC236}">
                <a16:creationId xmlns:a16="http://schemas.microsoft.com/office/drawing/2014/main" id="{5B998A60-1E1A-2F4D-B39B-332967A40F51}"/>
              </a:ext>
            </a:extLst>
          </p:cNvPr>
          <p:cNvPicPr>
            <a:picLocks noChangeAspect="1"/>
          </p:cNvPicPr>
          <p:nvPr/>
        </p:nvPicPr>
        <p:blipFill>
          <a:blip r:embed="rId4"/>
          <a:stretch>
            <a:fillRect/>
          </a:stretch>
        </p:blipFill>
        <p:spPr>
          <a:xfrm>
            <a:off x="4755941" y="4428896"/>
            <a:ext cx="4388059" cy="2429104"/>
          </a:xfrm>
          <a:prstGeom prst="rect">
            <a:avLst/>
          </a:prstGeom>
        </p:spPr>
      </p:pic>
    </p:spTree>
    <p:extLst>
      <p:ext uri="{BB962C8B-B14F-4D97-AF65-F5344CB8AC3E}">
        <p14:creationId xmlns:p14="http://schemas.microsoft.com/office/powerpoint/2010/main" val="3634562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B54622-9DD3-2C4E-AEC6-FF5AF957DA91}"/>
              </a:ext>
            </a:extLst>
          </p:cNvPr>
          <p:cNvSpPr>
            <a:spLocks noGrp="1"/>
          </p:cNvSpPr>
          <p:nvPr>
            <p:ph type="title"/>
          </p:nvPr>
        </p:nvSpPr>
        <p:spPr/>
        <p:txBody>
          <a:bodyPr/>
          <a:lstStyle/>
          <a:p>
            <a:r>
              <a:rPr lang="el-GR" dirty="0"/>
              <a:t>Νεαρά 6.6.</a:t>
            </a:r>
            <a:endParaRPr lang="en-GR" dirty="0"/>
          </a:p>
        </p:txBody>
      </p:sp>
      <p:sp>
        <p:nvSpPr>
          <p:cNvPr id="5" name="Content Placeholder 4">
            <a:extLst>
              <a:ext uri="{FF2B5EF4-FFF2-40B4-BE49-F238E27FC236}">
                <a16:creationId xmlns:a16="http://schemas.microsoft.com/office/drawing/2014/main" id="{42B1BA3A-53E7-8648-8063-397F345DE5F0}"/>
              </a:ext>
            </a:extLst>
          </p:cNvPr>
          <p:cNvSpPr>
            <a:spLocks noGrp="1"/>
          </p:cNvSpPr>
          <p:nvPr>
            <p:ph sz="half" idx="1"/>
          </p:nvPr>
        </p:nvSpPr>
        <p:spPr/>
        <p:txBody>
          <a:bodyPr>
            <a:normAutofit fontScale="40000" lnSpcReduction="20000"/>
          </a:bodyPr>
          <a:lstStyle/>
          <a:p>
            <a:pPr>
              <a:lnSpc>
                <a:spcPct val="170000"/>
              </a:lnSpc>
            </a:pPr>
            <a:r>
              <a:rPr lang="el-GR" i="1" dirty="0" err="1"/>
              <a:t>Δεῖ</a:t>
            </a:r>
            <a:r>
              <a:rPr lang="el-GR" i="1" dirty="0"/>
              <a:t> </a:t>
            </a:r>
            <a:r>
              <a:rPr lang="el-GR" i="1" dirty="0" err="1"/>
              <a:t>δὲ</a:t>
            </a:r>
            <a:r>
              <a:rPr lang="el-GR" i="1" dirty="0"/>
              <a:t> πάσας </a:t>
            </a:r>
            <a:r>
              <a:rPr lang="el-GR" i="1" dirty="0" err="1"/>
              <a:t>τὰς</a:t>
            </a:r>
            <a:r>
              <a:rPr lang="el-GR" i="1" dirty="0"/>
              <a:t> χειροτονουμένας </a:t>
            </a:r>
            <a:r>
              <a:rPr lang="el-GR" i="1" dirty="0" err="1"/>
              <a:t>εὐλαβεστάτας</a:t>
            </a:r>
            <a:r>
              <a:rPr lang="el-GR" i="1" dirty="0"/>
              <a:t> διακόνους … </a:t>
            </a:r>
            <a:r>
              <a:rPr lang="el-GR" i="1" dirty="0" err="1"/>
              <a:t>εἰ</a:t>
            </a:r>
            <a:r>
              <a:rPr lang="el-GR" i="1" dirty="0"/>
              <a:t> </a:t>
            </a:r>
            <a:r>
              <a:rPr lang="el-GR" i="1" dirty="0" err="1"/>
              <a:t>θαρρήσαιεν</a:t>
            </a:r>
            <a:r>
              <a:rPr lang="el-GR" i="1" dirty="0"/>
              <a:t> </a:t>
            </a:r>
            <a:r>
              <a:rPr lang="el-GR" i="1" dirty="0" err="1"/>
              <a:t>ἤ</a:t>
            </a:r>
            <a:r>
              <a:rPr lang="el-GR" i="1" dirty="0"/>
              <a:t>­ </a:t>
            </a:r>
            <a:r>
              <a:rPr lang="el-GR" i="1" dirty="0" err="1"/>
              <a:t>καταισχῦναι</a:t>
            </a:r>
            <a:r>
              <a:rPr lang="el-GR" i="1" dirty="0"/>
              <a:t> </a:t>
            </a:r>
            <a:r>
              <a:rPr lang="el-GR" i="1" dirty="0" err="1"/>
              <a:t>τὴν</a:t>
            </a:r>
            <a:r>
              <a:rPr lang="el-GR" i="1" dirty="0"/>
              <a:t> </a:t>
            </a:r>
            <a:r>
              <a:rPr lang="el-GR" i="1" dirty="0" err="1"/>
              <a:t>χειροτονίαν</a:t>
            </a:r>
            <a:r>
              <a:rPr lang="el-GR" i="1" dirty="0"/>
              <a:t> </a:t>
            </a:r>
            <a:r>
              <a:rPr lang="el-GR" i="1" dirty="0" err="1"/>
              <a:t>ἤ</a:t>
            </a:r>
            <a:r>
              <a:rPr lang="el-GR" i="1" dirty="0"/>
              <a:t> </a:t>
            </a:r>
            <a:r>
              <a:rPr lang="el-GR" i="1" dirty="0" err="1"/>
              <a:t>ἀπολιποῦσαι</a:t>
            </a:r>
            <a:r>
              <a:rPr lang="el-GR" i="1" dirty="0"/>
              <a:t> </a:t>
            </a:r>
            <a:r>
              <a:rPr lang="el-GR" i="1" dirty="0" err="1"/>
              <a:t>τὴν</a:t>
            </a:r>
            <a:r>
              <a:rPr lang="el-GR" i="1" dirty="0"/>
              <a:t> </a:t>
            </a:r>
            <a:r>
              <a:rPr lang="el-GR" i="1" dirty="0" err="1"/>
              <a:t>ἱερὰν</a:t>
            </a:r>
            <a:r>
              <a:rPr lang="el-GR" i="1" dirty="0"/>
              <a:t> </a:t>
            </a:r>
            <a:r>
              <a:rPr lang="el-GR" i="1" dirty="0" err="1"/>
              <a:t>χειροτονίαν</a:t>
            </a:r>
            <a:r>
              <a:rPr lang="el-GR" i="1" dirty="0"/>
              <a:t> </a:t>
            </a:r>
            <a:r>
              <a:rPr lang="el-GR" i="1" dirty="0" err="1"/>
              <a:t>προσομιλῆσαι</a:t>
            </a:r>
            <a:r>
              <a:rPr lang="el-GR" i="1" dirty="0"/>
              <a:t> </a:t>
            </a:r>
            <a:r>
              <a:rPr lang="el-GR" i="1" dirty="0" err="1"/>
              <a:t>γάμοις</a:t>
            </a:r>
            <a:r>
              <a:rPr lang="el-GR" i="1" dirty="0"/>
              <a:t> </a:t>
            </a:r>
            <a:r>
              <a:rPr lang="el-GR" i="1" dirty="0" err="1"/>
              <a:t>ἤ</a:t>
            </a:r>
            <a:r>
              <a:rPr lang="el-GR" i="1" dirty="0"/>
              <a:t>­ </a:t>
            </a:r>
            <a:r>
              <a:rPr lang="el-GR" i="1" dirty="0" err="1"/>
              <a:t>ἄλλην</a:t>
            </a:r>
            <a:r>
              <a:rPr lang="el-GR" i="1" dirty="0"/>
              <a:t> </a:t>
            </a:r>
            <a:r>
              <a:rPr lang="el-GR" i="1" dirty="0" err="1"/>
              <a:t>ὄλως</a:t>
            </a:r>
            <a:r>
              <a:rPr lang="el-GR" i="1" dirty="0"/>
              <a:t> </a:t>
            </a:r>
            <a:r>
              <a:rPr lang="el-GR" i="1" dirty="0" err="1"/>
              <a:t>ἑλέσθαι</a:t>
            </a:r>
            <a:r>
              <a:rPr lang="el-GR" i="1" dirty="0"/>
              <a:t> βίου </a:t>
            </a:r>
            <a:r>
              <a:rPr lang="el-GR" i="1" dirty="0" err="1"/>
              <a:t>πονηρὰν</a:t>
            </a:r>
            <a:r>
              <a:rPr lang="el-GR" i="1" dirty="0"/>
              <a:t> </a:t>
            </a:r>
            <a:r>
              <a:rPr lang="el-GR" i="1" dirty="0" err="1"/>
              <a:t>πορείαν</a:t>
            </a:r>
            <a:r>
              <a:rPr lang="el-GR" i="1" dirty="0"/>
              <a:t>, </a:t>
            </a:r>
            <a:r>
              <a:rPr lang="el-GR" i="1" dirty="0" err="1"/>
              <a:t>αὐταί</a:t>
            </a:r>
            <a:r>
              <a:rPr lang="el-GR" i="1" dirty="0"/>
              <a:t> τε </a:t>
            </a:r>
            <a:r>
              <a:rPr lang="el-GR" i="1" dirty="0" err="1"/>
              <a:t>ε­νοχοι</a:t>
            </a:r>
            <a:r>
              <a:rPr lang="el-GR" i="1" dirty="0"/>
              <a:t> </a:t>
            </a:r>
            <a:r>
              <a:rPr lang="el-GR" i="1" dirty="0" err="1"/>
              <a:t>γενήσονται</a:t>
            </a:r>
            <a:r>
              <a:rPr lang="el-GR" i="1" dirty="0"/>
              <a:t> θανάτου </a:t>
            </a:r>
            <a:r>
              <a:rPr lang="el-GR" i="1" dirty="0" err="1"/>
              <a:t>καὶ</a:t>
            </a:r>
            <a:r>
              <a:rPr lang="el-GR" i="1" dirty="0"/>
              <a:t> </a:t>
            </a:r>
            <a:r>
              <a:rPr lang="el-GR" i="1" dirty="0" err="1"/>
              <a:t>τὰ</a:t>
            </a:r>
            <a:r>
              <a:rPr lang="el-GR" i="1" dirty="0"/>
              <a:t> </a:t>
            </a:r>
            <a:r>
              <a:rPr lang="el-GR" i="1" dirty="0" err="1"/>
              <a:t>τῆς</a:t>
            </a:r>
            <a:r>
              <a:rPr lang="el-GR" i="1" dirty="0"/>
              <a:t> περιουσίας </a:t>
            </a:r>
            <a:r>
              <a:rPr lang="el-GR" i="1" dirty="0" err="1"/>
              <a:t>αὐτῶν</a:t>
            </a:r>
            <a:r>
              <a:rPr lang="el-GR" i="1" dirty="0"/>
              <a:t> </a:t>
            </a:r>
            <a:r>
              <a:rPr lang="el-GR" i="1" dirty="0" err="1"/>
              <a:t>προσκυρωθήσεται</a:t>
            </a:r>
            <a:r>
              <a:rPr lang="el-GR" i="1" dirty="0"/>
              <a:t> </a:t>
            </a:r>
            <a:r>
              <a:rPr lang="el-GR" i="1" dirty="0" err="1"/>
              <a:t>ταῖς</a:t>
            </a:r>
            <a:r>
              <a:rPr lang="el-GR" i="1" dirty="0"/>
              <a:t> </a:t>
            </a:r>
            <a:r>
              <a:rPr lang="el-GR" i="1" dirty="0" err="1"/>
              <a:t>ἀγιωτάταις</a:t>
            </a:r>
            <a:r>
              <a:rPr lang="el-GR" i="1" dirty="0"/>
              <a:t> </a:t>
            </a:r>
            <a:r>
              <a:rPr lang="el-GR" i="1" dirty="0" err="1"/>
              <a:t>ἐκκλησίαις</a:t>
            </a:r>
            <a:r>
              <a:rPr lang="el-GR" i="1" dirty="0"/>
              <a:t> </a:t>
            </a:r>
            <a:r>
              <a:rPr lang="el-GR" i="1" dirty="0" err="1"/>
              <a:t>ἤ</a:t>
            </a:r>
            <a:r>
              <a:rPr lang="el-GR" i="1" dirty="0"/>
              <a:t> </a:t>
            </a:r>
            <a:r>
              <a:rPr lang="el-GR" i="1" dirty="0" err="1"/>
              <a:t>τοῖς</a:t>
            </a:r>
            <a:r>
              <a:rPr lang="el-GR" i="1" dirty="0"/>
              <a:t> </a:t>
            </a:r>
            <a:r>
              <a:rPr lang="el-GR" i="1" dirty="0" err="1"/>
              <a:t>μοναστηρίοις</a:t>
            </a:r>
            <a:r>
              <a:rPr lang="en-GR" i="1" dirty="0"/>
              <a:t>, </a:t>
            </a:r>
            <a:r>
              <a:rPr lang="el-GR" i="1" dirty="0" err="1"/>
              <a:t>ἐν</a:t>
            </a:r>
            <a:r>
              <a:rPr lang="el-GR" i="1" dirty="0"/>
              <a:t> </a:t>
            </a:r>
            <a:r>
              <a:rPr lang="el-GR" i="1" dirty="0" err="1"/>
              <a:t>οἵς</a:t>
            </a:r>
            <a:r>
              <a:rPr lang="el-GR" i="1" dirty="0"/>
              <a:t> </a:t>
            </a:r>
            <a:r>
              <a:rPr lang="el-GR" i="1" dirty="0" err="1"/>
              <a:t>εἴσιν</a:t>
            </a:r>
            <a:r>
              <a:rPr lang="en-GR" i="1" dirty="0"/>
              <a:t>.</a:t>
            </a:r>
            <a:r>
              <a:rPr lang="en-GR" dirty="0"/>
              <a:t> </a:t>
            </a:r>
            <a:r>
              <a:rPr lang="el-GR" i="1" dirty="0" err="1"/>
              <a:t>Οἱ</a:t>
            </a:r>
            <a:r>
              <a:rPr lang="el-GR" i="1" dirty="0"/>
              <a:t> τε ταύτας </a:t>
            </a:r>
            <a:r>
              <a:rPr lang="el-GR" i="1" dirty="0" err="1"/>
              <a:t>φθεῖρσι</a:t>
            </a:r>
            <a:r>
              <a:rPr lang="el-GR" i="1" dirty="0"/>
              <a:t> </a:t>
            </a:r>
            <a:r>
              <a:rPr lang="el-GR" i="1" dirty="0" err="1"/>
              <a:t>ἤ</a:t>
            </a:r>
            <a:r>
              <a:rPr lang="el-GR" i="1" dirty="0"/>
              <a:t> </a:t>
            </a:r>
            <a:r>
              <a:rPr lang="el-GR" i="1" dirty="0" err="1"/>
              <a:t>γῆμαι</a:t>
            </a:r>
            <a:r>
              <a:rPr lang="el-GR" i="1" dirty="0"/>
              <a:t> </a:t>
            </a:r>
            <a:r>
              <a:rPr lang="el-GR" i="1" dirty="0" err="1"/>
              <a:t>θαρρήσαντες</a:t>
            </a:r>
            <a:r>
              <a:rPr lang="el-GR" i="1" dirty="0"/>
              <a:t> </a:t>
            </a:r>
            <a:r>
              <a:rPr lang="el-GR" i="1" dirty="0" err="1"/>
              <a:t>ὑπεύθυνοι</a:t>
            </a:r>
            <a:r>
              <a:rPr lang="el-GR" i="1" dirty="0"/>
              <a:t> </a:t>
            </a:r>
            <a:r>
              <a:rPr lang="el-GR" i="1" dirty="0" err="1"/>
              <a:t>μὲν</a:t>
            </a:r>
            <a:r>
              <a:rPr lang="el-GR" i="1" dirty="0"/>
              <a:t> </a:t>
            </a:r>
            <a:r>
              <a:rPr lang="el-GR" i="1" dirty="0" err="1"/>
              <a:t>καὶ</a:t>
            </a:r>
            <a:r>
              <a:rPr lang="el-GR" i="1" dirty="0"/>
              <a:t> </a:t>
            </a:r>
            <a:r>
              <a:rPr lang="el-GR" i="1" dirty="0" err="1"/>
              <a:t>αὐτοὶ</a:t>
            </a:r>
            <a:r>
              <a:rPr lang="el-GR" i="1" dirty="0"/>
              <a:t> ξίφους </a:t>
            </a:r>
            <a:r>
              <a:rPr lang="el-GR" i="1" dirty="0" err="1"/>
              <a:t>ἔσονται</a:t>
            </a:r>
            <a:r>
              <a:rPr lang="en-GR" i="1" dirty="0"/>
              <a:t>, </a:t>
            </a:r>
            <a:r>
              <a:rPr lang="el-GR" i="1" dirty="0" err="1"/>
              <a:t>τὴν</a:t>
            </a:r>
            <a:r>
              <a:rPr lang="el-GR" i="1" dirty="0"/>
              <a:t> </a:t>
            </a:r>
            <a:r>
              <a:rPr lang="el-GR" i="1" dirty="0" err="1"/>
              <a:t>δὲ</a:t>
            </a:r>
            <a:r>
              <a:rPr lang="el-GR" i="1" dirty="0"/>
              <a:t> </a:t>
            </a:r>
            <a:r>
              <a:rPr lang="el-GR" i="1" dirty="0" err="1"/>
              <a:t>οὺσίαν</a:t>
            </a:r>
            <a:r>
              <a:rPr lang="el-GR" i="1" dirty="0"/>
              <a:t> </a:t>
            </a:r>
            <a:r>
              <a:rPr lang="el-GR" i="1" dirty="0" err="1"/>
              <a:t>αὐτῶν</a:t>
            </a:r>
            <a:r>
              <a:rPr lang="el-GR" i="1" dirty="0"/>
              <a:t> </a:t>
            </a:r>
            <a:r>
              <a:rPr lang="el-GR" i="1" dirty="0" err="1"/>
              <a:t>καθέξει</a:t>
            </a:r>
            <a:r>
              <a:rPr lang="el-GR" i="1" dirty="0"/>
              <a:t> </a:t>
            </a:r>
            <a:r>
              <a:rPr lang="el-GR" i="1" dirty="0" err="1"/>
              <a:t>τὸ</a:t>
            </a:r>
            <a:r>
              <a:rPr lang="el-GR" i="1" dirty="0"/>
              <a:t> δημόσιον</a:t>
            </a:r>
            <a:r>
              <a:rPr lang="en-GR" i="1" dirty="0"/>
              <a:t>. </a:t>
            </a:r>
            <a:r>
              <a:rPr lang="el-GR" i="1" dirty="0" err="1"/>
              <a:t>εἰ</a:t>
            </a:r>
            <a:r>
              <a:rPr lang="el-GR" i="1" dirty="0"/>
              <a:t> </a:t>
            </a:r>
            <a:r>
              <a:rPr lang="el-GR" i="1" dirty="0" err="1"/>
              <a:t>γὰρ</a:t>
            </a:r>
            <a:r>
              <a:rPr lang="el-GR" i="1" dirty="0"/>
              <a:t> </a:t>
            </a:r>
            <a:r>
              <a:rPr lang="el-GR" i="1" dirty="0" err="1">
                <a:solidFill>
                  <a:srgbClr val="FF0000"/>
                </a:solidFill>
              </a:rPr>
              <a:t>ἐν</a:t>
            </a:r>
            <a:r>
              <a:rPr lang="el-GR" i="1" dirty="0">
                <a:solidFill>
                  <a:srgbClr val="FF0000"/>
                </a:solidFill>
              </a:rPr>
              <a:t> </a:t>
            </a:r>
            <a:r>
              <a:rPr lang="el-GR" i="1" dirty="0" err="1">
                <a:solidFill>
                  <a:srgbClr val="FF0000"/>
                </a:solidFill>
              </a:rPr>
              <a:t>τοῖς</a:t>
            </a:r>
            <a:r>
              <a:rPr lang="el-GR" i="1" dirty="0">
                <a:solidFill>
                  <a:srgbClr val="FF0000"/>
                </a:solidFill>
              </a:rPr>
              <a:t> πάλαι </a:t>
            </a:r>
            <a:r>
              <a:rPr lang="el-GR" i="1" dirty="0" err="1">
                <a:solidFill>
                  <a:srgbClr val="FF0000"/>
                </a:solidFill>
              </a:rPr>
              <a:t>νόμοις</a:t>
            </a:r>
            <a:r>
              <a:rPr lang="el-GR" i="1" dirty="0">
                <a:solidFill>
                  <a:srgbClr val="FF0000"/>
                </a:solidFill>
              </a:rPr>
              <a:t> </a:t>
            </a:r>
            <a:r>
              <a:rPr lang="el-GR" i="1" dirty="0" err="1">
                <a:solidFill>
                  <a:srgbClr val="FF0000"/>
                </a:solidFill>
              </a:rPr>
              <a:t>ταῖς</a:t>
            </a:r>
            <a:r>
              <a:rPr lang="el-GR" i="1" dirty="0">
                <a:solidFill>
                  <a:srgbClr val="FF0000"/>
                </a:solidFill>
              </a:rPr>
              <a:t> </a:t>
            </a:r>
            <a:r>
              <a:rPr lang="el-GR" i="1" dirty="0" err="1">
                <a:solidFill>
                  <a:srgbClr val="FF0000"/>
                </a:solidFill>
              </a:rPr>
              <a:t>παρ᾽ἐκείνοις</a:t>
            </a:r>
            <a:r>
              <a:rPr lang="el-GR" i="1" dirty="0">
                <a:solidFill>
                  <a:srgbClr val="FF0000"/>
                </a:solidFill>
              </a:rPr>
              <a:t> </a:t>
            </a:r>
            <a:r>
              <a:rPr lang="el-GR" i="1" dirty="0" err="1">
                <a:solidFill>
                  <a:srgbClr val="FF0000"/>
                </a:solidFill>
              </a:rPr>
              <a:t>εἰς</a:t>
            </a:r>
            <a:r>
              <a:rPr lang="el-GR" i="1" dirty="0">
                <a:solidFill>
                  <a:srgbClr val="FF0000"/>
                </a:solidFill>
              </a:rPr>
              <a:t> </a:t>
            </a:r>
            <a:r>
              <a:rPr lang="el-GR" i="1" dirty="0" err="1">
                <a:solidFill>
                  <a:srgbClr val="FF0000"/>
                </a:solidFill>
              </a:rPr>
              <a:t>τὴν</a:t>
            </a:r>
            <a:r>
              <a:rPr lang="el-GR" i="1" dirty="0">
                <a:solidFill>
                  <a:srgbClr val="FF0000"/>
                </a:solidFill>
              </a:rPr>
              <a:t> </a:t>
            </a:r>
            <a:r>
              <a:rPr lang="el-GR" i="1" dirty="0" err="1">
                <a:solidFill>
                  <a:srgbClr val="FF0000"/>
                </a:solidFill>
              </a:rPr>
              <a:t>αὐτῶν</a:t>
            </a:r>
            <a:r>
              <a:rPr lang="el-GR" i="1" dirty="0">
                <a:solidFill>
                  <a:srgbClr val="FF0000"/>
                </a:solidFill>
              </a:rPr>
              <a:t> </a:t>
            </a:r>
            <a:r>
              <a:rPr lang="el-GR" i="1" dirty="0" err="1">
                <a:solidFill>
                  <a:srgbClr val="FF0000"/>
                </a:solidFill>
              </a:rPr>
              <a:t>πλάνην</a:t>
            </a:r>
            <a:r>
              <a:rPr lang="el-GR" i="1" dirty="0">
                <a:solidFill>
                  <a:srgbClr val="FF0000"/>
                </a:solidFill>
              </a:rPr>
              <a:t> </a:t>
            </a:r>
            <a:r>
              <a:rPr lang="el-GR" i="1" dirty="0" err="1">
                <a:solidFill>
                  <a:srgbClr val="FF0000"/>
                </a:solidFill>
              </a:rPr>
              <a:t>καλουμέναις</a:t>
            </a:r>
            <a:r>
              <a:rPr lang="el-GR" i="1" dirty="0">
                <a:solidFill>
                  <a:srgbClr val="FF0000"/>
                </a:solidFill>
              </a:rPr>
              <a:t> </a:t>
            </a:r>
            <a:r>
              <a:rPr lang="el-GR" i="1" dirty="0" err="1">
                <a:solidFill>
                  <a:srgbClr val="FF0000"/>
                </a:solidFill>
              </a:rPr>
              <a:t>παρθένοις</a:t>
            </a:r>
            <a:r>
              <a:rPr lang="el-GR" i="1" dirty="0">
                <a:solidFill>
                  <a:srgbClr val="FF0000"/>
                </a:solidFill>
              </a:rPr>
              <a:t> θάνατος </a:t>
            </a:r>
            <a:r>
              <a:rPr lang="el-GR" i="1" dirty="0" err="1">
                <a:solidFill>
                  <a:srgbClr val="FF0000"/>
                </a:solidFill>
              </a:rPr>
              <a:t>ἐπῆν</a:t>
            </a:r>
            <a:r>
              <a:rPr lang="el-GR" i="1" dirty="0">
                <a:solidFill>
                  <a:srgbClr val="FF0000"/>
                </a:solidFill>
              </a:rPr>
              <a:t> </a:t>
            </a:r>
            <a:r>
              <a:rPr lang="el-GR" i="1" dirty="0" err="1">
                <a:solidFill>
                  <a:srgbClr val="FF0000"/>
                </a:solidFill>
              </a:rPr>
              <a:t>ἡ</a:t>
            </a:r>
            <a:r>
              <a:rPr lang="el-GR" i="1" dirty="0">
                <a:solidFill>
                  <a:srgbClr val="FF0000"/>
                </a:solidFill>
              </a:rPr>
              <a:t> ζημία </a:t>
            </a:r>
            <a:r>
              <a:rPr lang="el-GR" i="1" dirty="0" err="1">
                <a:solidFill>
                  <a:srgbClr val="FF0000"/>
                </a:solidFill>
              </a:rPr>
              <a:t>φθαρείσαις</a:t>
            </a:r>
            <a:r>
              <a:rPr lang="en-GR" i="1" dirty="0"/>
              <a:t>, </a:t>
            </a:r>
            <a:r>
              <a:rPr lang="el-GR" i="1" dirty="0" err="1"/>
              <a:t>πῶς</a:t>
            </a:r>
            <a:r>
              <a:rPr lang="el-GR" i="1" dirty="0"/>
              <a:t> </a:t>
            </a:r>
            <a:r>
              <a:rPr lang="el-GR" i="1" dirty="0" err="1"/>
              <a:t>οὐ</a:t>
            </a:r>
            <a:r>
              <a:rPr lang="el-GR" i="1" dirty="0"/>
              <a:t> </a:t>
            </a:r>
            <a:r>
              <a:rPr lang="el-GR" i="1" dirty="0" err="1"/>
              <a:t>μᾶλλον</a:t>
            </a:r>
            <a:r>
              <a:rPr lang="el-GR" i="1" dirty="0"/>
              <a:t> </a:t>
            </a:r>
            <a:r>
              <a:rPr lang="el-GR" i="1" dirty="0" err="1"/>
              <a:t>ἡμεῖς</a:t>
            </a:r>
            <a:r>
              <a:rPr lang="el-GR" i="1" dirty="0"/>
              <a:t> </a:t>
            </a:r>
            <a:r>
              <a:rPr lang="el-GR" i="1" dirty="0" err="1"/>
              <a:t>τοῦτο</a:t>
            </a:r>
            <a:r>
              <a:rPr lang="el-GR" i="1" dirty="0"/>
              <a:t> </a:t>
            </a:r>
            <a:r>
              <a:rPr lang="el-GR" i="1" dirty="0" err="1"/>
              <a:t>ἐπὶ</a:t>
            </a:r>
            <a:r>
              <a:rPr lang="el-GR" i="1" dirty="0"/>
              <a:t> </a:t>
            </a:r>
            <a:r>
              <a:rPr lang="el-GR" i="1" dirty="0" err="1"/>
              <a:t>τῶν</a:t>
            </a:r>
            <a:r>
              <a:rPr lang="el-GR" i="1" dirty="0"/>
              <a:t> </a:t>
            </a:r>
            <a:r>
              <a:rPr lang="el-GR" i="1" dirty="0" err="1"/>
              <a:t>ταληθῆ</a:t>
            </a:r>
            <a:r>
              <a:rPr lang="el-GR" i="1" dirty="0"/>
              <a:t> </a:t>
            </a:r>
            <a:r>
              <a:rPr lang="el-GR" i="1" dirty="0" err="1"/>
              <a:t>περὶ</a:t>
            </a:r>
            <a:r>
              <a:rPr lang="el-GR" i="1" dirty="0"/>
              <a:t> </a:t>
            </a:r>
            <a:r>
              <a:rPr lang="el-GR" i="1" dirty="0" err="1"/>
              <a:t>θεοῦ</a:t>
            </a:r>
            <a:r>
              <a:rPr lang="el-GR" i="1" dirty="0"/>
              <a:t> </a:t>
            </a:r>
            <a:r>
              <a:rPr lang="el-GR" i="1" dirty="0" err="1"/>
              <a:t>δοξαζουσῶν</a:t>
            </a:r>
            <a:r>
              <a:rPr lang="el-GR" i="1" dirty="0"/>
              <a:t> </a:t>
            </a:r>
            <a:r>
              <a:rPr lang="el-GR" i="1" dirty="0" err="1"/>
              <a:t>ὀριοῦμεν</a:t>
            </a:r>
            <a:r>
              <a:rPr lang="en-GR" i="1" dirty="0"/>
              <a:t>, </a:t>
            </a:r>
            <a:r>
              <a:rPr lang="el-GR" i="1" dirty="0" err="1"/>
              <a:t>τὴν</a:t>
            </a:r>
            <a:r>
              <a:rPr lang="el-GR" i="1" dirty="0"/>
              <a:t> </a:t>
            </a:r>
            <a:r>
              <a:rPr lang="el-GR" i="1" dirty="0" err="1"/>
              <a:t>σωφροσύνην</a:t>
            </a:r>
            <a:r>
              <a:rPr lang="en-GR" i="1" dirty="0"/>
              <a:t>, </a:t>
            </a:r>
            <a:r>
              <a:rPr lang="el-GR" i="1" dirty="0" err="1"/>
              <a:t>ἤ</a:t>
            </a:r>
            <a:r>
              <a:rPr lang="el-GR" i="1" dirty="0"/>
              <a:t> μάλιστα </a:t>
            </a:r>
            <a:r>
              <a:rPr lang="el-GR" i="1" dirty="0" err="1"/>
              <a:t>γυναῖκας</a:t>
            </a:r>
            <a:r>
              <a:rPr lang="el-GR" i="1" dirty="0"/>
              <a:t> </a:t>
            </a:r>
            <a:r>
              <a:rPr lang="el-GR" i="1" dirty="0" err="1"/>
              <a:t>κοσμεῖ</a:t>
            </a:r>
            <a:r>
              <a:rPr lang="en-GR" i="1" dirty="0"/>
              <a:t>, </a:t>
            </a:r>
            <a:r>
              <a:rPr lang="el-GR" i="1" dirty="0" err="1"/>
              <a:t>φυλάττεσθαι</a:t>
            </a:r>
            <a:r>
              <a:rPr lang="el-GR" i="1" dirty="0"/>
              <a:t> βουλόμενοι διαφερόντως </a:t>
            </a:r>
            <a:r>
              <a:rPr lang="el-GR" i="1" dirty="0" err="1"/>
              <a:t>ἐπὶ</a:t>
            </a:r>
            <a:r>
              <a:rPr lang="el-GR" i="1" dirty="0"/>
              <a:t> </a:t>
            </a:r>
            <a:r>
              <a:rPr lang="el-GR" i="1" dirty="0" err="1"/>
              <a:t>τῶν</a:t>
            </a:r>
            <a:r>
              <a:rPr lang="el-GR" i="1" dirty="0"/>
              <a:t> </a:t>
            </a:r>
            <a:r>
              <a:rPr lang="el-GR" i="1" dirty="0" err="1"/>
              <a:t>εὐλαβεστάτων</a:t>
            </a:r>
            <a:r>
              <a:rPr lang="el-GR" i="1" dirty="0"/>
              <a:t> </a:t>
            </a:r>
            <a:r>
              <a:rPr lang="el-GR" i="1" dirty="0" err="1"/>
              <a:t>διακονισσῶν</a:t>
            </a:r>
            <a:r>
              <a:rPr lang="en-GR" i="1" dirty="0"/>
              <a:t>, </a:t>
            </a:r>
            <a:r>
              <a:rPr lang="el-GR" i="1" dirty="0" err="1"/>
              <a:t>ὄπως</a:t>
            </a:r>
            <a:r>
              <a:rPr lang="el-GR" i="1" dirty="0"/>
              <a:t> </a:t>
            </a:r>
            <a:r>
              <a:rPr lang="el-GR" i="1" dirty="0" err="1"/>
              <a:t>ἄν</a:t>
            </a:r>
            <a:r>
              <a:rPr lang="el-GR" i="1" dirty="0"/>
              <a:t> </a:t>
            </a:r>
            <a:r>
              <a:rPr lang="el-GR" i="1" dirty="0" err="1"/>
              <a:t>τό</a:t>
            </a:r>
            <a:r>
              <a:rPr lang="el-GR" i="1" dirty="0"/>
              <a:t> τε πρέπον </a:t>
            </a:r>
            <a:r>
              <a:rPr lang="el-GR" i="1" dirty="0" err="1"/>
              <a:t>τῇ</a:t>
            </a:r>
            <a:r>
              <a:rPr lang="el-GR" i="1" dirty="0"/>
              <a:t> φύσει </a:t>
            </a:r>
            <a:r>
              <a:rPr lang="el-GR" i="1" dirty="0" err="1"/>
              <a:t>φυλάττοιεν</a:t>
            </a:r>
            <a:r>
              <a:rPr lang="el-GR" i="1" dirty="0"/>
              <a:t> </a:t>
            </a:r>
            <a:r>
              <a:rPr lang="el-GR" i="1" dirty="0" err="1"/>
              <a:t>τό</a:t>
            </a:r>
            <a:r>
              <a:rPr lang="el-GR" i="1" dirty="0"/>
              <a:t> τε </a:t>
            </a:r>
            <a:r>
              <a:rPr lang="el-GR" i="1" dirty="0" err="1"/>
              <a:t>ὀφειλόμενο</a:t>
            </a:r>
            <a:r>
              <a:rPr lang="el-GR" i="1" dirty="0"/>
              <a:t> </a:t>
            </a:r>
            <a:r>
              <a:rPr lang="el-GR" i="1" dirty="0" err="1"/>
              <a:t>τῇ</a:t>
            </a:r>
            <a:r>
              <a:rPr lang="el-GR" i="1" dirty="0"/>
              <a:t> </a:t>
            </a:r>
            <a:r>
              <a:rPr lang="el-GR" i="1" dirty="0" err="1"/>
              <a:t>ἱερωσύνῃ</a:t>
            </a:r>
            <a:r>
              <a:rPr lang="el-GR" i="1" dirty="0"/>
              <a:t> </a:t>
            </a:r>
            <a:r>
              <a:rPr lang="el-GR" i="1" dirty="0" err="1"/>
              <a:t>τηροῖεν</a:t>
            </a:r>
            <a:r>
              <a:rPr lang="en-GR" dirty="0"/>
              <a:t> </a:t>
            </a:r>
          </a:p>
        </p:txBody>
      </p:sp>
      <p:sp>
        <p:nvSpPr>
          <p:cNvPr id="6" name="Content Placeholder 5">
            <a:extLst>
              <a:ext uri="{FF2B5EF4-FFF2-40B4-BE49-F238E27FC236}">
                <a16:creationId xmlns:a16="http://schemas.microsoft.com/office/drawing/2014/main" id="{C99E8456-29FB-8340-827B-144BB2313668}"/>
              </a:ext>
            </a:extLst>
          </p:cNvPr>
          <p:cNvSpPr>
            <a:spLocks noGrp="1"/>
          </p:cNvSpPr>
          <p:nvPr>
            <p:ph sz="half" idx="2"/>
          </p:nvPr>
        </p:nvSpPr>
        <p:spPr/>
        <p:txBody>
          <a:bodyPr>
            <a:normAutofit fontScale="40000" lnSpcReduction="20000"/>
          </a:bodyPr>
          <a:lstStyle/>
          <a:p>
            <a:r>
              <a:rPr lang="el-GR" sz="3300" dirty="0"/>
              <a:t>Οφείλουν όσες θα χειροτονηθούν ευλαβέστατες διάκονοι ….εάν τολμήσουν ή να ντροπιάσουν την χειροτονία ή να εγκαταλείψουν τη χειροτονία για να παντρευτούν ή επιλέξουν άλλη πονηρή πορεία του βίου, θα καταστούν ένοχες επί ποινή θανάτου και οι περιουσίες τους θα δοθούν στις </a:t>
            </a:r>
            <a:r>
              <a:rPr lang="el-GR" sz="3300" dirty="0" err="1"/>
              <a:t>αγιότατες</a:t>
            </a:r>
            <a:r>
              <a:rPr lang="el-GR" sz="3300" dirty="0"/>
              <a:t> εκκλησίες και στα μοναστήρια στα οποία βρίσκονται. Όσοι δε τολμήσουν να τις διαφθείρουν ή συζευχθούν θα ευθύνονται και οι ίδιοι και θα θανατωθούν δια ξίφους, την περιουσία τους δε θα λάβει το δημόσιο. </a:t>
            </a:r>
            <a:r>
              <a:rPr lang="el-GR" sz="3300" dirty="0">
                <a:solidFill>
                  <a:srgbClr val="FF0000"/>
                </a:solidFill>
              </a:rPr>
              <a:t>Γιατί αν σύμφωνα με τους παλαιούς νόμους, για εκείνες που κατά τη δική τους πλάνη ονόμαζαν παρθένους η τιμωρία για τη φθορά τους ήταν ο θάνατο</a:t>
            </a:r>
            <a:r>
              <a:rPr lang="el-GR" sz="3300" dirty="0"/>
              <a:t>ς, πόσο μάλλον δεν πρέπει εμείς να ορίσουμε την ίδια τιμωρία για όσους ακολουθούν την αληθή πίστη περί Θεού, επιθυμούντες τα μέγιστα να διαφυλάξουμε την σωφροσύνη, που αποτελεί το ωραιότερο κόσμημα των γυναικών, μεταξύ των </a:t>
            </a:r>
            <a:r>
              <a:rPr lang="el-GR" sz="3300" dirty="0" err="1"/>
              <a:t>ευλαβεστάτων</a:t>
            </a:r>
            <a:r>
              <a:rPr lang="el-GR" sz="3300" dirty="0"/>
              <a:t> διακονισσών, ώστε να διαφυλάξουν το πρέπον σύμφωνα με τη φύση και το οφειλόμενο σύμφωνα με την ιεροσύνη. </a:t>
            </a:r>
            <a:endParaRPr lang="en-GR" sz="3300" dirty="0"/>
          </a:p>
          <a:p>
            <a:endParaRPr lang="en-GR" dirty="0"/>
          </a:p>
        </p:txBody>
      </p:sp>
    </p:spTree>
    <p:extLst>
      <p:ext uri="{BB962C8B-B14F-4D97-AF65-F5344CB8AC3E}">
        <p14:creationId xmlns:p14="http://schemas.microsoft.com/office/powerpoint/2010/main" val="623936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3AB7-363F-4045-840B-DF0F8CAAA553}"/>
              </a:ext>
            </a:extLst>
          </p:cNvPr>
          <p:cNvSpPr>
            <a:spLocks noGrp="1"/>
          </p:cNvSpPr>
          <p:nvPr>
            <p:ph type="title"/>
          </p:nvPr>
        </p:nvSpPr>
        <p:spPr>
          <a:xfrm>
            <a:off x="5059971" y="1783959"/>
            <a:ext cx="3483937" cy="2889114"/>
          </a:xfrm>
        </p:spPr>
        <p:txBody>
          <a:bodyPr vert="horz" lIns="91440" tIns="45720" rIns="91440" bIns="45720" rtlCol="0" anchor="b">
            <a:normAutofit/>
          </a:bodyPr>
          <a:lstStyle/>
          <a:p>
            <a:pPr algn="l" defTabSz="914400">
              <a:lnSpc>
                <a:spcPct val="90000"/>
              </a:lnSpc>
            </a:pPr>
            <a:r>
              <a:rPr lang="en-US" sz="3600" dirty="0"/>
              <a:t>Virgo </a:t>
            </a:r>
            <a:r>
              <a:rPr lang="en-US" sz="3600" dirty="0" err="1"/>
              <a:t>Vestalis</a:t>
            </a:r>
            <a:r>
              <a:rPr lang="el-GR" sz="3600" dirty="0"/>
              <a:t> </a:t>
            </a:r>
            <a:r>
              <a:rPr lang="fr-CA" sz="3600" dirty="0"/>
              <a:t>Maxima (</a:t>
            </a:r>
            <a:r>
              <a:rPr lang="el-GR" sz="3600" dirty="0" err="1"/>
              <a:t>πρεσβεύουσα</a:t>
            </a:r>
            <a:r>
              <a:rPr lang="el-GR" sz="3600" dirty="0"/>
              <a:t> </a:t>
            </a:r>
            <a:r>
              <a:rPr lang="el-GR" sz="3600" dirty="0" err="1"/>
              <a:t>αρχιέρεια</a:t>
            </a:r>
            <a:r>
              <a:rPr lang="el-GR" sz="3600" dirty="0"/>
              <a:t>)</a:t>
            </a:r>
            <a:endParaRPr lang="en-US" sz="3600" dirty="0"/>
          </a:p>
        </p:txBody>
      </p:sp>
      <p:sp>
        <p:nvSpPr>
          <p:cNvPr id="19" name="Freeform: Shape 1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Content Placeholder 7" descr="A person standing in a room&#10;&#10;Description automatically generated">
            <a:extLst>
              <a:ext uri="{FF2B5EF4-FFF2-40B4-BE49-F238E27FC236}">
                <a16:creationId xmlns:a16="http://schemas.microsoft.com/office/drawing/2014/main" id="{276F837B-4D80-CA44-9E67-D5EBF084385F}"/>
              </a:ext>
            </a:extLst>
          </p:cNvPr>
          <p:cNvPicPr>
            <a:picLocks noGrp="1" noChangeAspect="1"/>
          </p:cNvPicPr>
          <p:nvPr>
            <p:ph sz="half" idx="2"/>
          </p:nvPr>
        </p:nvPicPr>
        <p:blipFill rotWithShape="1">
          <a:blip r:embed="rId2"/>
          <a:srcRect t="3337" r="1" b="3566"/>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9" name="TextBox 8">
            <a:extLst>
              <a:ext uri="{FF2B5EF4-FFF2-40B4-BE49-F238E27FC236}">
                <a16:creationId xmlns:a16="http://schemas.microsoft.com/office/drawing/2014/main" id="{F791D290-D1BF-F140-88CE-5FF2BB5BA457}"/>
              </a:ext>
            </a:extLst>
          </p:cNvPr>
          <p:cNvSpPr txBox="1"/>
          <p:nvPr/>
        </p:nvSpPr>
        <p:spPr>
          <a:xfrm>
            <a:off x="1129553" y="261769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468372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56DD2-F55C-AD49-920D-026C572687B1}"/>
              </a:ext>
            </a:extLst>
          </p:cNvPr>
          <p:cNvSpPr>
            <a:spLocks noGrp="1"/>
          </p:cNvSpPr>
          <p:nvPr>
            <p:ph type="title"/>
          </p:nvPr>
        </p:nvSpPr>
        <p:spPr>
          <a:xfrm>
            <a:off x="360759" y="3752849"/>
            <a:ext cx="2468166" cy="2452687"/>
          </a:xfrm>
        </p:spPr>
        <p:txBody>
          <a:bodyPr anchor="ctr">
            <a:normAutofit/>
          </a:bodyPr>
          <a:lstStyle/>
          <a:p>
            <a:r>
              <a:rPr lang="el-GR" sz="3100"/>
              <a:t>Σ</a:t>
            </a:r>
            <a:r>
              <a:rPr lang="en-GR" sz="3100"/>
              <a:t>ύ</a:t>
            </a:r>
            <a:r>
              <a:rPr lang="el-GR" sz="3100"/>
              <a:t>μβολα της συνέχειας της Ρώμης</a:t>
            </a:r>
            <a:endParaRPr lang="en-GR" sz="3100"/>
          </a:p>
        </p:txBody>
      </p:sp>
      <p:pic>
        <p:nvPicPr>
          <p:cNvPr id="5" name="Picture 4" descr="A vintage photo of a group of people standing in front of a building&#10;&#10;Description automatically generated">
            <a:extLst>
              <a:ext uri="{FF2B5EF4-FFF2-40B4-BE49-F238E27FC236}">
                <a16:creationId xmlns:a16="http://schemas.microsoft.com/office/drawing/2014/main" id="{81E56FD5-4751-414E-8DF9-C41EF730D5A1}"/>
              </a:ext>
            </a:extLst>
          </p:cNvPr>
          <p:cNvPicPr>
            <a:picLocks noChangeAspect="1"/>
          </p:cNvPicPr>
          <p:nvPr/>
        </p:nvPicPr>
        <p:blipFill rotWithShape="1">
          <a:blip r:embed="rId2"/>
          <a:srcRect t="41220" b="1820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D1C8C31-6607-6D48-B2F3-38700DF95609}"/>
              </a:ext>
            </a:extLst>
          </p:cNvPr>
          <p:cNvSpPr>
            <a:spLocks noGrp="1"/>
          </p:cNvSpPr>
          <p:nvPr>
            <p:ph idx="1"/>
          </p:nvPr>
        </p:nvSpPr>
        <p:spPr>
          <a:xfrm>
            <a:off x="3167986" y="3752850"/>
            <a:ext cx="5614060" cy="2452687"/>
          </a:xfrm>
        </p:spPr>
        <p:txBody>
          <a:bodyPr anchor="ctr">
            <a:normAutofit/>
          </a:bodyPr>
          <a:lstStyle/>
          <a:p>
            <a:r>
              <a:rPr lang="fr-CA" sz="1600" dirty="0"/>
              <a:t>A</a:t>
            </a:r>
            <a:r>
              <a:rPr lang="el-GR" sz="1600" dirty="0" err="1"/>
              <a:t>ποτελούσαν</a:t>
            </a:r>
            <a:r>
              <a:rPr lang="el-GR" sz="1600" dirty="0"/>
              <a:t> σύμβολα της συνέχειας του κράτους και ζωντανές εγγυήσεις της διατήρησης της </a:t>
            </a:r>
            <a:r>
              <a:rPr lang="fr-CA" sz="1600" dirty="0"/>
              <a:t>pax </a:t>
            </a:r>
            <a:r>
              <a:rPr lang="fr-CA" sz="1600" dirty="0" err="1"/>
              <a:t>deorum</a:t>
            </a:r>
            <a:r>
              <a:rPr lang="el-GR" sz="1600" dirty="0"/>
              <a:t>, από την οποία εξαρτάτο η επιτυχία της Ρώμης στο πεδίο της μάχης</a:t>
            </a:r>
            <a:r>
              <a:rPr lang="fr-CA" sz="1600" dirty="0"/>
              <a:t>.</a:t>
            </a:r>
          </a:p>
          <a:p>
            <a:r>
              <a:rPr lang="el-GR" sz="1600" dirty="0"/>
              <a:t>«</a:t>
            </a:r>
            <a:r>
              <a:rPr lang="el-GR" sz="1600" i="1" dirty="0"/>
              <a:t>Όσο ο </a:t>
            </a:r>
            <a:r>
              <a:rPr lang="el-GR" sz="1600" i="1" dirty="0" err="1"/>
              <a:t>Ποντίφηκας</a:t>
            </a:r>
            <a:r>
              <a:rPr lang="el-GR" sz="1600" i="1" dirty="0"/>
              <a:t>, μαζί με τη σιωπηλή Παρθένο, θα ανεβαίνει στο Καπιτώλιο, η αιωνιότητα της Ρώμης είναι εξασφαλισμένη</a:t>
            </a:r>
            <a:r>
              <a:rPr lang="el-GR" sz="1600" dirty="0"/>
              <a:t>», αναφέρουν οι διάσημοι στίχοι του </a:t>
            </a:r>
            <a:r>
              <a:rPr lang="el-GR" sz="1600" dirty="0" err="1"/>
              <a:t>Ορατίου</a:t>
            </a:r>
            <a:endParaRPr lang="en-GR" sz="1600" dirty="0"/>
          </a:p>
        </p:txBody>
      </p:sp>
    </p:spTree>
    <p:extLst>
      <p:ext uri="{BB962C8B-B14F-4D97-AF65-F5344CB8AC3E}">
        <p14:creationId xmlns:p14="http://schemas.microsoft.com/office/powerpoint/2010/main" val="370752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8DB24-6761-7249-8540-ACD95E84EBFC}"/>
              </a:ext>
            </a:extLst>
          </p:cNvPr>
          <p:cNvSpPr>
            <a:spLocks noGrp="1"/>
          </p:cNvSpPr>
          <p:nvPr>
            <p:ph type="title"/>
          </p:nvPr>
        </p:nvSpPr>
        <p:spPr>
          <a:xfrm>
            <a:off x="491490" y="365125"/>
            <a:ext cx="3840085" cy="1692794"/>
          </a:xfrm>
        </p:spPr>
        <p:txBody>
          <a:bodyPr>
            <a:normAutofit/>
          </a:bodyPr>
          <a:lstStyle/>
          <a:p>
            <a:r>
              <a:rPr lang="el-GR" dirty="0"/>
              <a:t>Καθήκοντα των </a:t>
            </a:r>
            <a:r>
              <a:rPr lang="el-GR" dirty="0" err="1"/>
              <a:t>Εστιάδων</a:t>
            </a:r>
            <a:r>
              <a:rPr lang="el-GR" dirty="0"/>
              <a:t> </a:t>
            </a:r>
            <a:endParaRPr lang="en-GR" dirty="0"/>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965FAF-C5ED-6248-9091-DD77A9C25BEC}"/>
              </a:ext>
            </a:extLst>
          </p:cNvPr>
          <p:cNvSpPr>
            <a:spLocks noGrp="1"/>
          </p:cNvSpPr>
          <p:nvPr>
            <p:ph idx="1"/>
          </p:nvPr>
        </p:nvSpPr>
        <p:spPr>
          <a:xfrm>
            <a:off x="491490" y="2575034"/>
            <a:ext cx="3840085" cy="3462228"/>
          </a:xfrm>
        </p:spPr>
        <p:txBody>
          <a:bodyPr>
            <a:normAutofit/>
          </a:bodyPr>
          <a:lstStyle/>
          <a:p>
            <a:r>
              <a:rPr lang="el-GR" sz="1500"/>
              <a:t>η φύλαξη των ιερών κειμηλίων που θεωρούνται το «</a:t>
            </a:r>
            <a:r>
              <a:rPr lang="en-US" sz="1500"/>
              <a:t>fatale pignus imperii</a:t>
            </a:r>
            <a:r>
              <a:rPr lang="el-GR" sz="1500"/>
              <a:t>», =«εγγύηση της μοίρας για την ρωμαϊκή κυριαρχία». </a:t>
            </a:r>
          </a:p>
          <a:p>
            <a:r>
              <a:rPr lang="el-GR" sz="1500"/>
              <a:t>Τα κειμήλια αυτά είχαν εναποτεθεί στο άδυτο (</a:t>
            </a:r>
            <a:r>
              <a:rPr lang="fr-CA" sz="1500"/>
              <a:t>Aedes</a:t>
            </a:r>
            <a:r>
              <a:rPr lang="el-GR" sz="1500"/>
              <a:t>) του ναού της Εστίας, όπου δεν μπορούσε να εισέλθει κανείς πλην των Εστιάδων και του </a:t>
            </a:r>
            <a:r>
              <a:rPr lang="en-US" sz="1500"/>
              <a:t>Pontifex Maximus</a:t>
            </a:r>
            <a:r>
              <a:rPr lang="el-GR" sz="1500"/>
              <a:t>. </a:t>
            </a:r>
          </a:p>
          <a:p>
            <a:r>
              <a:rPr lang="el-GR" sz="1500"/>
              <a:t>Αν και κανείς δεν γνώριζε ακριβώς σε τί συνίσταντο, φημολογείτο ότι περιελάμβαναν το Παλλάδιον, το ιερότερο των ιερών, το ξύλινο ξόανο της Αθηνάς που κατά το μύθο είχε φέρει μαζί του στην Ιταλία ο Αινείας από την Τροία.</a:t>
            </a:r>
            <a:endParaRPr lang="en-GR" sz="1500"/>
          </a:p>
          <a:p>
            <a:endParaRPr lang="en-GR" sz="1500"/>
          </a:p>
        </p:txBody>
      </p:sp>
      <p:pic>
        <p:nvPicPr>
          <p:cNvPr id="6" name="Picture 5" descr="A group of people riding on the back of a horse&#10;&#10;Description automatically generated">
            <a:extLst>
              <a:ext uri="{FF2B5EF4-FFF2-40B4-BE49-F238E27FC236}">
                <a16:creationId xmlns:a16="http://schemas.microsoft.com/office/drawing/2014/main" id="{2E7E4BEF-92FB-E944-BDBC-808F76259244}"/>
              </a:ext>
            </a:extLst>
          </p:cNvPr>
          <p:cNvPicPr>
            <a:picLocks noChangeAspect="1"/>
          </p:cNvPicPr>
          <p:nvPr/>
        </p:nvPicPr>
        <p:blipFill rotWithShape="1">
          <a:blip r:embed="rId2"/>
          <a:srcRect l="13657" r="32837" b="2"/>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929856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6DA2-5AF2-0C49-9507-8D346C7F2E55}"/>
              </a:ext>
            </a:extLst>
          </p:cNvPr>
          <p:cNvSpPr>
            <a:spLocks noGrp="1"/>
          </p:cNvSpPr>
          <p:nvPr>
            <p:ph type="title"/>
          </p:nvPr>
        </p:nvSpPr>
        <p:spPr>
          <a:xfrm>
            <a:off x="360759" y="3752849"/>
            <a:ext cx="2468166" cy="2452687"/>
          </a:xfrm>
        </p:spPr>
        <p:txBody>
          <a:bodyPr anchor="ctr">
            <a:normAutofit/>
          </a:bodyPr>
          <a:lstStyle/>
          <a:p>
            <a:r>
              <a:rPr lang="en-GR" sz="3100"/>
              <a:t>Cura sacrorum</a:t>
            </a:r>
          </a:p>
        </p:txBody>
      </p:sp>
      <p:pic>
        <p:nvPicPr>
          <p:cNvPr id="5" name="Picture 4">
            <a:extLst>
              <a:ext uri="{FF2B5EF4-FFF2-40B4-BE49-F238E27FC236}">
                <a16:creationId xmlns:a16="http://schemas.microsoft.com/office/drawing/2014/main" id="{22EA5017-E5A3-5747-9444-3E6B1ED9429F}"/>
              </a:ext>
            </a:extLst>
          </p:cNvPr>
          <p:cNvPicPr>
            <a:picLocks noChangeAspect="1"/>
          </p:cNvPicPr>
          <p:nvPr/>
        </p:nvPicPr>
        <p:blipFill rotWithShape="1">
          <a:blip r:embed="rId2"/>
          <a:srcRect t="29600" r="-3" b="856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1FF8946-4E72-5D47-838D-8F15C8C5B9AD}"/>
              </a:ext>
            </a:extLst>
          </p:cNvPr>
          <p:cNvSpPr>
            <a:spLocks noGrp="1"/>
          </p:cNvSpPr>
          <p:nvPr>
            <p:ph idx="1"/>
          </p:nvPr>
        </p:nvSpPr>
        <p:spPr>
          <a:xfrm>
            <a:off x="3167986" y="3752850"/>
            <a:ext cx="5614060" cy="2452687"/>
          </a:xfrm>
        </p:spPr>
        <p:txBody>
          <a:bodyPr anchor="ctr">
            <a:normAutofit/>
          </a:bodyPr>
          <a:lstStyle/>
          <a:p>
            <a:pPr>
              <a:lnSpc>
                <a:spcPct val="90000"/>
              </a:lnSpc>
            </a:pPr>
            <a:r>
              <a:rPr lang="el-GR" sz="1200" dirty="0"/>
              <a:t>Πέρα από την τήρηση άσβεστης της φλόγας στο βωμό της Εστίας, επιτελούσαν και άλλες τελετουργίες κάθαρσης, που συνδύαζαν συμβολικά τα αναγκαία στοιχεία για την ανθρώπινη διαβίωση: τη φωτιά, το νερό και τους καρπούς. </a:t>
            </a:r>
          </a:p>
          <a:p>
            <a:pPr>
              <a:lnSpc>
                <a:spcPct val="90000"/>
              </a:lnSpc>
            </a:pPr>
            <a:r>
              <a:rPr lang="el-GR" sz="1200" dirty="0"/>
              <a:t>Τελούσαν καθαρμούς με νερό και αλεύρι, συνέλεγαν τους πρώτους καρπούς κάθε σοδιάς του έτους και ετοίμαζαν ένα ειδικό μείγμα (</a:t>
            </a:r>
            <a:r>
              <a:rPr lang="en-US" sz="1200" dirty="0"/>
              <a:t>mora salsa</a:t>
            </a:r>
            <a:r>
              <a:rPr lang="el-GR" sz="1200" dirty="0"/>
              <a:t>) που χρησιμοποιείτο για τον καθαγιασμό των θυσιαστηρίων πριν από τη θυσία. </a:t>
            </a:r>
          </a:p>
          <a:p>
            <a:pPr>
              <a:lnSpc>
                <a:spcPct val="90000"/>
              </a:lnSpc>
            </a:pPr>
            <a:r>
              <a:rPr lang="el-GR" sz="1200" dirty="0"/>
              <a:t>Συνδέονται έτσι με κάθε δημόσια πράξη, καθώς στη Ρώμη οι Άρχοντες επιτελούσαν θυσίες προς τους θεούς πριν από την λήψη κάθε δημόσιας αποφάσεως και σημαίνουσας ενέργειας.</a:t>
            </a:r>
            <a:endParaRPr lang="fr-CA" sz="1200" dirty="0"/>
          </a:p>
          <a:p>
            <a:pPr>
              <a:lnSpc>
                <a:spcPct val="90000"/>
              </a:lnSpc>
            </a:pPr>
            <a:r>
              <a:rPr lang="el-GR" sz="1200" dirty="0"/>
              <a:t> Η </a:t>
            </a:r>
            <a:r>
              <a:rPr lang="en-GR" sz="1200" dirty="0"/>
              <a:t>cura sacrorum</a:t>
            </a:r>
            <a:r>
              <a:rPr lang="el-GR" sz="1200" dirty="0"/>
              <a:t>, η επιμέλεια των ιερών, θεωρείτο εν γένει θεμελιώδης για την ρωμαϊκή κοινωνία και για την ευόδωση της νίκης του στρατού, καθιστώντας την ορθή επιτέλεση των καθηκόντων των </a:t>
            </a:r>
            <a:r>
              <a:rPr lang="el-GR" sz="1200" dirty="0" err="1"/>
              <a:t>Εστιάδων</a:t>
            </a:r>
            <a:r>
              <a:rPr lang="el-GR" sz="1200" dirty="0"/>
              <a:t> προϋπόθεση της διατήρησης της ασφάλειας και την ευημερίας της Ρώμης</a:t>
            </a:r>
            <a:endParaRPr lang="en-GR" sz="1200" dirty="0"/>
          </a:p>
        </p:txBody>
      </p:sp>
    </p:spTree>
    <p:extLst>
      <p:ext uri="{BB962C8B-B14F-4D97-AF65-F5344CB8AC3E}">
        <p14:creationId xmlns:p14="http://schemas.microsoft.com/office/powerpoint/2010/main" val="699724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CA8776-D39C-524D-80E1-5DA72A1CE682}"/>
              </a:ext>
            </a:extLst>
          </p:cNvPr>
          <p:cNvSpPr>
            <a:spLocks noGrp="1"/>
          </p:cNvSpPr>
          <p:nvPr>
            <p:ph type="title"/>
          </p:nvPr>
        </p:nvSpPr>
        <p:spPr>
          <a:xfrm>
            <a:off x="393192" y="4767072"/>
            <a:ext cx="4945641" cy="1625210"/>
          </a:xfrm>
        </p:spPr>
        <p:txBody>
          <a:bodyPr>
            <a:normAutofit/>
          </a:bodyPr>
          <a:lstStyle/>
          <a:p>
            <a:pPr algn="r"/>
            <a:r>
              <a:rPr lang="en-US">
                <a:solidFill>
                  <a:srgbClr val="FFFFFF"/>
                </a:solidFill>
              </a:rPr>
              <a:t>Captio =  </a:t>
            </a:r>
            <a:r>
              <a:rPr lang="el-GR">
                <a:solidFill>
                  <a:srgbClr val="FFFFFF"/>
                </a:solidFill>
              </a:rPr>
              <a:t>επιλογή Εστιάδας</a:t>
            </a:r>
            <a:endParaRPr lang="en-US">
              <a:solidFill>
                <a:srgbClr val="FFFFFF"/>
              </a:solidFill>
            </a:endParaRPr>
          </a:p>
        </p:txBody>
      </p:sp>
      <p:pic>
        <p:nvPicPr>
          <p:cNvPr id="9" name="Picture 8" descr="A person looking at the camera&#13;&#10;&#13;&#10;Description automatically generated">
            <a:extLst>
              <a:ext uri="{FF2B5EF4-FFF2-40B4-BE49-F238E27FC236}">
                <a16:creationId xmlns:a16="http://schemas.microsoft.com/office/drawing/2014/main" id="{C8128CA2-7109-524C-BF8A-FB8ED9513143}"/>
              </a:ext>
            </a:extLst>
          </p:cNvPr>
          <p:cNvPicPr>
            <a:picLocks noChangeAspect="1"/>
          </p:cNvPicPr>
          <p:nvPr/>
        </p:nvPicPr>
        <p:blipFill rotWithShape="1">
          <a:blip r:embed="rId2"/>
          <a:srcRect t="13626" r="1" b="28377"/>
          <a:stretch/>
        </p:blipFill>
        <p:spPr>
          <a:xfrm>
            <a:off x="245660" y="321733"/>
            <a:ext cx="5293729" cy="4107392"/>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142219-25F3-3B48-97E6-7E1B84BAC3B3}"/>
              </a:ext>
            </a:extLst>
          </p:cNvPr>
          <p:cNvSpPr>
            <a:spLocks noGrp="1"/>
          </p:cNvSpPr>
          <p:nvPr>
            <p:ph idx="1"/>
          </p:nvPr>
        </p:nvSpPr>
        <p:spPr>
          <a:xfrm>
            <a:off x="6021989" y="917725"/>
            <a:ext cx="2568554" cy="4852362"/>
          </a:xfrm>
        </p:spPr>
        <p:txBody>
          <a:bodyPr anchor="ctr">
            <a:normAutofit/>
          </a:bodyPr>
          <a:lstStyle/>
          <a:p>
            <a:r>
              <a:rPr lang="el-GR" sz="1700" dirty="0">
                <a:solidFill>
                  <a:srgbClr val="FFFFFF"/>
                </a:solidFill>
              </a:rPr>
              <a:t>Επιλέγεται από τον </a:t>
            </a:r>
            <a:r>
              <a:rPr lang="fr-CA" sz="1700" dirty="0" err="1">
                <a:solidFill>
                  <a:srgbClr val="FFFFFF"/>
                </a:solidFill>
              </a:rPr>
              <a:t>Pontifex</a:t>
            </a:r>
            <a:r>
              <a:rPr lang="fr-CA" sz="1700" dirty="0">
                <a:solidFill>
                  <a:srgbClr val="FFFFFF"/>
                </a:solidFill>
              </a:rPr>
              <a:t> </a:t>
            </a:r>
            <a:r>
              <a:rPr lang="fr-CA" sz="1700" dirty="0" err="1">
                <a:solidFill>
                  <a:srgbClr val="FFFFFF"/>
                </a:solidFill>
              </a:rPr>
              <a:t>Maximus</a:t>
            </a:r>
            <a:r>
              <a:rPr lang="fr-CA" sz="1700" dirty="0">
                <a:solidFill>
                  <a:srgbClr val="FFFFFF"/>
                </a:solidFill>
              </a:rPr>
              <a:t>, </a:t>
            </a:r>
            <a:r>
              <a:rPr lang="el-GR" sz="1700" dirty="0">
                <a:solidFill>
                  <a:srgbClr val="FFFFFF"/>
                </a:solidFill>
              </a:rPr>
              <a:t>σε ηλικία 6-10 ετών, μεταξύ των αριστοκρατικότερων οικογενειών. </a:t>
            </a:r>
          </a:p>
          <a:p>
            <a:r>
              <a:rPr lang="el-GR" sz="1700" dirty="0">
                <a:solidFill>
                  <a:srgbClr val="FFFFFF"/>
                </a:solidFill>
              </a:rPr>
              <a:t>Ελεύθερη Ρωμαία, αρτιμελής.</a:t>
            </a:r>
          </a:p>
          <a:p>
            <a:r>
              <a:rPr lang="el-GR" sz="1700" dirty="0">
                <a:solidFill>
                  <a:srgbClr val="FFFFFF"/>
                </a:solidFill>
              </a:rPr>
              <a:t>Οι δυο γονείς εν ζωή, μη χειραφετημένοι.</a:t>
            </a:r>
          </a:p>
          <a:p>
            <a:r>
              <a:rPr lang="el-GR" sz="1700" dirty="0">
                <a:solidFill>
                  <a:srgbClr val="FFFFFF"/>
                </a:solidFill>
              </a:rPr>
              <a:t>Δίνει όρκο αγνότητας για 30 χρόνια. </a:t>
            </a:r>
          </a:p>
          <a:p>
            <a:endParaRPr lang="en-US" sz="1700" dirty="0">
              <a:solidFill>
                <a:srgbClr val="FFFFFF"/>
              </a:solidFill>
            </a:endParaRPr>
          </a:p>
        </p:txBody>
      </p:sp>
    </p:spTree>
    <p:extLst>
      <p:ext uri="{BB962C8B-B14F-4D97-AF65-F5344CB8AC3E}">
        <p14:creationId xmlns:p14="http://schemas.microsoft.com/office/powerpoint/2010/main" val="1698300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3843</Words>
  <Application>Microsoft Macintosh PowerPoint</Application>
  <PresentationFormat>On-screen Show (4:3)</PresentationFormat>
  <Paragraphs>166</Paragraphs>
  <Slides>40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Office Theme</vt:lpstr>
      <vt:lpstr>Γυναίκες στην υπηρεσία της κρατικής θρησκείας:  δικαιώματα και προνόμια των Εστιάδων στη Ρώμη </vt:lpstr>
      <vt:lpstr>Οι Εστιάδες παρθένοι  -Vestales</vt:lpstr>
      <vt:lpstr>Rhea Silvia</vt:lpstr>
      <vt:lpstr>     Ο ναός της Vesta (Atrium Vestae),  Forum Romanum</vt:lpstr>
      <vt:lpstr>Virgo Vestalis Maxima (πρεσβεύουσα αρχιέρεια)</vt:lpstr>
      <vt:lpstr>Σύμβολα της συνέχειας της Ρώμης</vt:lpstr>
      <vt:lpstr>Καθήκοντα των Εστιάδων </vt:lpstr>
      <vt:lpstr>Cura sacrorum</vt:lpstr>
      <vt:lpstr>Captio =  επιλογή Εστιάδας</vt:lpstr>
      <vt:lpstr>Νομικές προϋποθέσεις</vt:lpstr>
      <vt:lpstr>Captio</vt:lpstr>
      <vt:lpstr>Εμφάνιση</vt:lpstr>
      <vt:lpstr>Κοινοβιακή ζωή: Atrium Vestae, Forum Romanum</vt:lpstr>
      <vt:lpstr>Ιδιαίτερο νομικό καθεστώς</vt:lpstr>
      <vt:lpstr>Νομική θέση αυτεξούσιου άνδρα πολίτη</vt:lpstr>
      <vt:lpstr>Εκπρόσωποι της κοινότητας</vt:lpstr>
      <vt:lpstr>Virgo Vestalis Flavia Publicia -  Immunis </vt:lpstr>
      <vt:lpstr>Διακοπή οικογενειακών δεσμών = καθιστά δυνατό το μοναδικό θρησκευτικό τους ρόλο</vt:lpstr>
      <vt:lpstr>Sacrosanctitas</vt:lpstr>
      <vt:lpstr>Άλλα προνόμια</vt:lpstr>
      <vt:lpstr>Θητεία</vt:lpstr>
      <vt:lpstr>«’Αειπάρθενες»</vt:lpstr>
      <vt:lpstr>Oι συμβολισμοί της παρθενίας</vt:lpstr>
      <vt:lpstr> Φθορά παρθενίας =  crimen incesti</vt:lpstr>
      <vt:lpstr>Εσχάτη προδοσία</vt:lpstr>
      <vt:lpstr>Εκτέλεση</vt:lpstr>
      <vt:lpstr>PowerPoint Presentation</vt:lpstr>
      <vt:lpstr>Μορφή κάθαρσης</vt:lpstr>
      <vt:lpstr>Τελετουργική ανθρωποθυσία ή ή τελετή εξαγνισμού ; </vt:lpstr>
      <vt:lpstr>10 περιστατικά</vt:lpstr>
      <vt:lpstr>Στοχοποίηση &amp; θεοδικία</vt:lpstr>
      <vt:lpstr>Θυσία = αποκατάσταση ειρήνης Θεών</vt:lpstr>
      <vt:lpstr>Θεοδόσιος, 394 μ.Χ. τέλος των Εστιάδων</vt:lpstr>
      <vt:lpstr>Θεοδόσιος</vt:lpstr>
      <vt:lpstr>Ο Ζώσιμος για την άλωση της Ρώμης</vt:lpstr>
      <vt:lpstr>Πρώτες μοναχές στη Ρώμη</vt:lpstr>
      <vt:lpstr>Ομοιότητες Εστιάδων - μοναχών</vt:lpstr>
      <vt:lpstr>Πρότυπο γυναικείου μοναχισμού;</vt:lpstr>
      <vt:lpstr>Παραβίαση όρκου παρθενίας μοναχών = θανατική ποινή</vt:lpstr>
      <vt:lpstr>Νεαρά 6.6.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Γυναίκες στην υπηρεσία της κρατικής θρησκείας:  δικαιώματα και προνόμια των Εστιάδων στη Ρώμη </dc:title>
  <dc:creator>Athina Dimopoulou</dc:creator>
  <cp:lastModifiedBy>Athina Dimopoulou</cp:lastModifiedBy>
  <cp:revision>1</cp:revision>
  <dcterms:created xsi:type="dcterms:W3CDTF">2020-11-27T08:27:05Z</dcterms:created>
  <dcterms:modified xsi:type="dcterms:W3CDTF">2020-11-27T08:27:23Z</dcterms:modified>
</cp:coreProperties>
</file>