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42"/>
  </p:notesMasterIdLst>
  <p:sldIdLst>
    <p:sldId id="299"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04" y="-1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971B5AD-CCB6-E641-BC75-D6EF81343063}" type="datetimeFigureOut">
              <a:rPr lang="en-US" smtClean="0"/>
              <a:t>09/01/18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75965DF-DBA2-1B46-88FB-D3BF4EE1DEB8}" type="slidenum">
              <a:rPr lang="en-US" smtClean="0"/>
              <a:t>‹#›</a:t>
            </a:fld>
            <a:endParaRPr lang="en-US"/>
          </a:p>
        </p:txBody>
      </p:sp>
    </p:spTree>
    <p:extLst>
      <p:ext uri="{BB962C8B-B14F-4D97-AF65-F5344CB8AC3E}">
        <p14:creationId xmlns:p14="http://schemas.microsoft.com/office/powerpoint/2010/main" val="21753181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dirty="0" smtClean="0"/>
              <a:t>Ιδρυτής της νομικής επιστήμης στη Ρώμη (καθώς και μίας "δυναστείας" σπουδαίων νομικών) θεωρείται ο </a:t>
            </a:r>
            <a:r>
              <a:rPr lang="el-GR" dirty="0" err="1" smtClean="0"/>
              <a:t>διατελέσας</a:t>
            </a:r>
            <a:r>
              <a:rPr lang="el-GR" dirty="0" smtClean="0"/>
              <a:t> επίσης </a:t>
            </a:r>
            <a:r>
              <a:rPr lang="fr-FR" i="1" dirty="0" err="1" smtClean="0"/>
              <a:t>Pontifex</a:t>
            </a:r>
            <a:r>
              <a:rPr lang="fr-FR" i="1" dirty="0" smtClean="0"/>
              <a:t> </a:t>
            </a:r>
            <a:r>
              <a:rPr lang="fr-FR" i="1" dirty="0" err="1" smtClean="0"/>
              <a:t>Maximus</a:t>
            </a:r>
            <a:r>
              <a:rPr lang="el-GR" dirty="0" smtClean="0"/>
              <a:t> και Ύπατος, </a:t>
            </a:r>
            <a:r>
              <a:rPr lang="fr-FR" dirty="0" smtClean="0"/>
              <a:t>Quintus</a:t>
            </a:r>
            <a:r>
              <a:rPr lang="el-GR" dirty="0" smtClean="0"/>
              <a:t> </a:t>
            </a:r>
            <a:r>
              <a:rPr lang="el-GR" dirty="0" err="1" smtClean="0"/>
              <a:t>Mucius</a:t>
            </a:r>
            <a:r>
              <a:rPr lang="el-GR" dirty="0" smtClean="0"/>
              <a:t> </a:t>
            </a:r>
            <a:r>
              <a:rPr lang="el-GR" dirty="0" err="1" smtClean="0"/>
              <a:t>Scaevola</a:t>
            </a:r>
            <a:r>
              <a:rPr lang="el-GR" dirty="0" smtClean="0"/>
              <a:t>. Αποτελούσε σπάνιο παράδειγμα Ρωμαίου νομικού που διακρίθηκε και ως δικηγόρος. Παρέστη σε διάσημες δίκες, όπως η </a:t>
            </a:r>
            <a:r>
              <a:rPr lang="fr-FR" i="1" dirty="0" smtClean="0"/>
              <a:t>Causa Curiana</a:t>
            </a:r>
            <a:r>
              <a:rPr lang="el-GR" dirty="0" smtClean="0"/>
              <a:t>, όπου ετέθη για πρώτη φορά το ζήτημα της ερμηνείας των διαθηκών σύμφωνα με την αληθή βούληση του διαθέτη. </a:t>
            </a:r>
            <a:endParaRPr lang="en-US" dirty="0" smtClean="0"/>
          </a:p>
          <a:p>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5</a:t>
            </a:fld>
            <a:endParaRPr lang="en-US"/>
          </a:p>
        </p:txBody>
      </p:sp>
    </p:spTree>
    <p:extLst>
      <p:ext uri="{BB962C8B-B14F-4D97-AF65-F5344CB8AC3E}">
        <p14:creationId xmlns:p14="http://schemas.microsoft.com/office/powerpoint/2010/main" val="50572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Αν και θα μπορούσαμε να τους παρομοιάσουμε με καθηγητές του δικαίου, οι Ρωμαίοι νομικοί δεν ασχολούνται μόνον "ακαδημαϊκά" με το δίκαιο, αλλά παράλληλα υπηρετούν το κράτος από πολιτικά ή στρατιωτικά αξιώματα</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6</a:t>
            </a:fld>
            <a:endParaRPr lang="en-US"/>
          </a:p>
        </p:txBody>
      </p:sp>
    </p:spTree>
    <p:extLst>
      <p:ext uri="{BB962C8B-B14F-4D97-AF65-F5344CB8AC3E}">
        <p14:creationId xmlns:p14="http://schemas.microsoft.com/office/powerpoint/2010/main" val="62210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a:t>
            </a:r>
            <a:r>
              <a:rPr lang="el-GR" dirty="0" smtClean="0"/>
              <a:t>οι</a:t>
            </a:r>
            <a:r>
              <a:rPr lang="el-GR" baseline="0" dirty="0" smtClean="0"/>
              <a:t> δικαστές </a:t>
            </a:r>
            <a:r>
              <a:rPr lang="el-GR" dirty="0" smtClean="0"/>
              <a:t>εκδίδουν αναιτιολόγητες δικαστικές αποφάσεις (ανάλογα με το είδος της διαδικασίας, "αθώος", "ένοχος" ή καταδίκη σε χρηματικό ποσό</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9</a:t>
            </a:fld>
            <a:endParaRPr lang="en-US"/>
          </a:p>
        </p:txBody>
      </p:sp>
    </p:spTree>
    <p:extLst>
      <p:ext uri="{BB962C8B-B14F-4D97-AF65-F5344CB8AC3E}">
        <p14:creationId xmlns:p14="http://schemas.microsoft.com/office/powerpoint/2010/main" val="2310174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Για παράδειγμα, μία δικαιοπραξία που τυπικά έπασχε μπορούσε να υποστηριχθεί ότι ήταν νόμιμη, αν αυτό </a:t>
            </a:r>
            <a:r>
              <a:rPr lang="el-GR" dirty="0" err="1" smtClean="0"/>
              <a:t>εξυπηρετ</a:t>
            </a:r>
            <a:r>
              <a:rPr lang="fr-FR" dirty="0" smtClean="0"/>
              <a:t>o</a:t>
            </a:r>
            <a:r>
              <a:rPr lang="el-GR" dirty="0" err="1" smtClean="0"/>
              <a:t>ύσε</a:t>
            </a:r>
            <a:r>
              <a:rPr lang="el-GR" dirty="0" smtClean="0"/>
              <a:t> την ασφάλεια των συναλλαγών (</a:t>
            </a:r>
            <a:r>
              <a:rPr lang="fr-FR" i="1" dirty="0" err="1" smtClean="0"/>
              <a:t>favor</a:t>
            </a:r>
            <a:r>
              <a:rPr lang="fr-FR" i="1" dirty="0" smtClean="0"/>
              <a:t> </a:t>
            </a:r>
            <a:r>
              <a:rPr lang="fr-FR" i="1" dirty="0" err="1" smtClean="0"/>
              <a:t>negotii</a:t>
            </a:r>
            <a:r>
              <a:rPr lang="el-GR" dirty="0" smtClean="0"/>
              <a:t>).</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12</a:t>
            </a:fld>
            <a:endParaRPr lang="en-US"/>
          </a:p>
        </p:txBody>
      </p:sp>
    </p:spTree>
    <p:extLst>
      <p:ext uri="{BB962C8B-B14F-4D97-AF65-F5344CB8AC3E}">
        <p14:creationId xmlns:p14="http://schemas.microsoft.com/office/powerpoint/2010/main" val="2140250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Ανάλογα με τους προσωπικούς δεσμούς ή συμπάθειες που τρέφουν μεταξύ τους, του προοδευτικού (οι </a:t>
            </a:r>
            <a:r>
              <a:rPr lang="el-GR" dirty="0" err="1" smtClean="0"/>
              <a:t>Σαβινιανιοί</a:t>
            </a:r>
            <a:r>
              <a:rPr lang="el-GR" dirty="0" smtClean="0"/>
              <a:t>, οπαδοί του νέου αυτοκρατορικού καθεστώτος) ή συντηρητικού προσανατολισμού τους (οι </a:t>
            </a:r>
            <a:r>
              <a:rPr lang="el-GR" dirty="0" err="1" smtClean="0"/>
              <a:t>Προκουλιανοί</a:t>
            </a:r>
            <a:r>
              <a:rPr lang="el-GR" dirty="0" smtClean="0"/>
              <a:t> , θιασώτες της </a:t>
            </a:r>
            <a:r>
              <a:rPr lang="en-US" i="1" dirty="0" smtClean="0"/>
              <a:t>Res publica</a:t>
            </a:r>
            <a:r>
              <a:rPr lang="el-GR" dirty="0" smtClean="0"/>
              <a:t>) ή ανάλογα με τις φιλοσοφικές κλήσεις τους (</a:t>
            </a:r>
            <a:r>
              <a:rPr lang="el-GR" dirty="0" err="1" smtClean="0"/>
              <a:t>Επικούριοι</a:t>
            </a:r>
            <a:r>
              <a:rPr lang="el-GR" dirty="0" smtClean="0"/>
              <a:t> ή Στωικοί).</a:t>
            </a:r>
            <a:r>
              <a:rPr lang="en-US" dirty="0" smtClean="0"/>
              <a:t> </a:t>
            </a:r>
            <a:r>
              <a:rPr lang="el-GR" dirty="0" smtClean="0"/>
              <a:t> </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19</a:t>
            </a:fld>
            <a:endParaRPr lang="en-US"/>
          </a:p>
        </p:txBody>
      </p:sp>
    </p:spTree>
    <p:extLst>
      <p:ext uri="{BB962C8B-B14F-4D97-AF65-F5344CB8AC3E}">
        <p14:creationId xmlns:p14="http://schemas.microsoft.com/office/powerpoint/2010/main" val="105642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 αυτό δεν απλούστευε το έργο του ευσυνείδητου δικαστή, καθώς οι απόψεις των νομικών τείνουν να είναι διαφορετικές κυρίως ως προς τα δυσχερή νομικά ζητήματα. </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27</a:t>
            </a:fld>
            <a:endParaRPr lang="en-US"/>
          </a:p>
        </p:txBody>
      </p:sp>
    </p:spTree>
    <p:extLst>
      <p:ext uri="{BB962C8B-B14F-4D97-AF65-F5344CB8AC3E}">
        <p14:creationId xmlns:p14="http://schemas.microsoft.com/office/powerpoint/2010/main" val="166902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effectLst/>
                <a:latin typeface="+mn-lt"/>
                <a:ea typeface="+mn-ea"/>
                <a:cs typeface="+mn-cs"/>
              </a:rPr>
              <a:t>θεωρούν ότι το ποινικό δίκαιο και αυτό της δημόσιας διοίκησης  δεν υπάγονται σε νομικά κριτήρια</a:t>
            </a:r>
            <a:r>
              <a:rPr lang="en-US" dirty="0" smtClean="0">
                <a:effectLst/>
              </a:rPr>
              <a:t> </a:t>
            </a:r>
            <a:r>
              <a:rPr lang="el-GR"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28</a:t>
            </a:fld>
            <a:endParaRPr lang="en-US"/>
          </a:p>
        </p:txBody>
      </p:sp>
    </p:spTree>
    <p:extLst>
      <p:ext uri="{BB962C8B-B14F-4D97-AF65-F5344CB8AC3E}">
        <p14:creationId xmlns:p14="http://schemas.microsoft.com/office/powerpoint/2010/main" val="2017422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smtClean="0">
                <a:solidFill>
                  <a:schemeClr val="tx1"/>
                </a:solidFill>
                <a:effectLst/>
                <a:latin typeface="+mn-lt"/>
                <a:ea typeface="+mn-ea"/>
                <a:cs typeface="+mn-cs"/>
              </a:rPr>
              <a:t>Η υποδοχή του δεν είναι πάντα εξίσου θερμή στη Ρώμη: ο Σκιπίων ο Αφρικανός είναι θιασώτης και θαυμαστής του ελληνικού πνεύματος, ο Κάτων το Τιμητής το θεωρεί φορέα διαφθοράς των πατροπαράδοτων ρωμαϊκών ηθών. </a:t>
            </a:r>
            <a:endParaRPr lang="en-US" dirty="0"/>
          </a:p>
        </p:txBody>
      </p:sp>
      <p:sp>
        <p:nvSpPr>
          <p:cNvPr id="4" name="Slide Number Placeholder 3"/>
          <p:cNvSpPr>
            <a:spLocks noGrp="1"/>
          </p:cNvSpPr>
          <p:nvPr>
            <p:ph type="sldNum" sz="quarter" idx="10"/>
          </p:nvPr>
        </p:nvSpPr>
        <p:spPr/>
        <p:txBody>
          <a:bodyPr/>
          <a:lstStyle/>
          <a:p>
            <a:fld id="{E75965DF-DBA2-1B46-88FB-D3BF4EE1DEB8}" type="slidenum">
              <a:rPr lang="en-US" smtClean="0"/>
              <a:t>30</a:t>
            </a:fld>
            <a:endParaRPr lang="en-US"/>
          </a:p>
        </p:txBody>
      </p:sp>
    </p:spTree>
    <p:extLst>
      <p:ext uri="{BB962C8B-B14F-4D97-AF65-F5344CB8AC3E}">
        <p14:creationId xmlns:p14="http://schemas.microsoft.com/office/powerpoint/2010/main" val="133312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GB"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09/01/18</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09/01/18</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Ρωμαϊκή Νομική Επιστήμη</a:t>
            </a:r>
            <a:endParaRPr lang="en-US" dirty="0"/>
          </a:p>
        </p:txBody>
      </p:sp>
      <p:sp>
        <p:nvSpPr>
          <p:cNvPr id="3" name="Subtitle 2"/>
          <p:cNvSpPr>
            <a:spLocks noGrp="1"/>
          </p:cNvSpPr>
          <p:nvPr>
            <p:ph type="subTitle" idx="1"/>
          </p:nvPr>
        </p:nvSpPr>
        <p:spPr/>
        <p:txBody>
          <a:bodyPr/>
          <a:lstStyle/>
          <a:p>
            <a:r>
              <a:rPr lang="el-GR" dirty="0" err="1" smtClean="0"/>
              <a:t>Αθ</a:t>
            </a:r>
            <a:r>
              <a:rPr lang="el-GR" dirty="0" smtClean="0"/>
              <a:t>. Δημοπούλου, Νομική </a:t>
            </a:r>
            <a:r>
              <a:rPr lang="el-GR" smtClean="0"/>
              <a:t>Σχολή Αθηνών</a:t>
            </a:r>
            <a:endParaRPr lang="en-US"/>
          </a:p>
        </p:txBody>
      </p:sp>
    </p:spTree>
    <p:extLst>
      <p:ext uri="{BB962C8B-B14F-4D97-AF65-F5344CB8AC3E}">
        <p14:creationId xmlns:p14="http://schemas.microsoft.com/office/powerpoint/2010/main" val="297649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000" b="1" dirty="0"/>
              <a:t>Παράδειγμα </a:t>
            </a:r>
            <a:r>
              <a:rPr lang="el-GR" sz="4000" b="1" i="1" dirty="0" err="1"/>
              <a:t>responsum</a:t>
            </a:r>
            <a:r>
              <a:rPr lang="el-GR" sz="4000" b="1" dirty="0"/>
              <a:t> από τον Πανδέκτη</a:t>
            </a:r>
            <a:r>
              <a:rPr lang="el-GR" sz="4000" dirty="0"/>
              <a:t>:</a:t>
            </a:r>
            <a:r>
              <a:rPr lang="en-US" sz="4000" dirty="0"/>
              <a:t/>
            </a:r>
            <a:br>
              <a:rPr lang="en-US" sz="4000" dirty="0"/>
            </a:br>
            <a:endParaRPr lang="en-US" sz="4000" dirty="0"/>
          </a:p>
        </p:txBody>
      </p:sp>
      <p:sp>
        <p:nvSpPr>
          <p:cNvPr id="3" name="Content Placeholder 2"/>
          <p:cNvSpPr>
            <a:spLocks noGrp="1"/>
          </p:cNvSpPr>
          <p:nvPr>
            <p:ph idx="1"/>
          </p:nvPr>
        </p:nvSpPr>
        <p:spPr/>
        <p:txBody>
          <a:bodyPr>
            <a:normAutofit/>
          </a:bodyPr>
          <a:lstStyle/>
          <a:p>
            <a:r>
              <a:rPr lang="el-GR" sz="3200" dirty="0" smtClean="0"/>
              <a:t>"</a:t>
            </a:r>
            <a:r>
              <a:rPr lang="el-GR" sz="3200" i="1" dirty="0"/>
              <a:t>Εάν σου δώσω κάτι για να το δωρίσεις στον </a:t>
            </a:r>
            <a:r>
              <a:rPr lang="el-GR" sz="3200" i="1" dirty="0" err="1"/>
              <a:t>Τίτιο</a:t>
            </a:r>
            <a:r>
              <a:rPr lang="el-GR" sz="3200" i="1" dirty="0"/>
              <a:t> </a:t>
            </a:r>
            <a:r>
              <a:rPr lang="el-GR" sz="3200" i="1" dirty="0" err="1"/>
              <a:t>επ</a:t>
            </a:r>
            <a:r>
              <a:rPr lang="el-GR" sz="3200" i="1" dirty="0"/>
              <a:t>' ονόματί μου και εσύ εν συνεχεία το δωρίσεις </a:t>
            </a:r>
            <a:r>
              <a:rPr lang="el-GR" sz="3200" i="1" dirty="0" err="1"/>
              <a:t>επ</a:t>
            </a:r>
            <a:r>
              <a:rPr lang="el-GR" sz="3200" i="1" dirty="0"/>
              <a:t>' ονόματί σου, θεωρείς ότι αυτός απέκτησε την κυριότητά του; </a:t>
            </a:r>
            <a:endParaRPr lang="en-US" sz="3200" dirty="0"/>
          </a:p>
        </p:txBody>
      </p:sp>
    </p:spTree>
    <p:extLst>
      <p:ext uri="{BB962C8B-B14F-4D97-AF65-F5344CB8AC3E}">
        <p14:creationId xmlns:p14="http://schemas.microsoft.com/office/powerpoint/2010/main" val="67287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l-GR" sz="3200" dirty="0"/>
              <a:t>(</a:t>
            </a:r>
            <a:r>
              <a:rPr lang="el-GR" sz="3200" i="1" dirty="0"/>
              <a:t>Ο νομομαθής</a:t>
            </a:r>
            <a:r>
              <a:rPr lang="el-GR" sz="3200" dirty="0"/>
              <a:t>)</a:t>
            </a:r>
            <a:r>
              <a:rPr lang="el-GR" sz="3200" i="1" dirty="0"/>
              <a:t> </a:t>
            </a:r>
            <a:r>
              <a:rPr lang="el-GR" sz="3200" b="1" i="1" dirty="0"/>
              <a:t>Απάντησε</a:t>
            </a:r>
            <a:r>
              <a:rPr lang="el-GR" sz="3200" i="1" dirty="0"/>
              <a:t>: Εάν σου δώσω κάτι για να το δωρίσεις </a:t>
            </a:r>
            <a:r>
              <a:rPr lang="el-GR" sz="3200" i="1" dirty="0" err="1"/>
              <a:t>επ</a:t>
            </a:r>
            <a:r>
              <a:rPr lang="el-GR" sz="3200" i="1" dirty="0"/>
              <a:t>' ονόματί μου στον </a:t>
            </a:r>
            <a:r>
              <a:rPr lang="el-GR" sz="3200" i="1" dirty="0" err="1"/>
              <a:t>Τίτιο</a:t>
            </a:r>
            <a:r>
              <a:rPr lang="el-GR" sz="3200" i="1" dirty="0"/>
              <a:t> και εσύ το δωρίσεις </a:t>
            </a:r>
            <a:r>
              <a:rPr lang="el-GR" sz="3200" i="1" dirty="0" err="1"/>
              <a:t>επ</a:t>
            </a:r>
            <a:r>
              <a:rPr lang="el-GR" sz="3200" i="1" dirty="0"/>
              <a:t>' ονόματί σου, κατ' αυστηρή εφαρμογή του δικαίου </a:t>
            </a:r>
            <a:r>
              <a:rPr lang="el-GR" sz="3200" dirty="0"/>
              <a:t>(</a:t>
            </a:r>
            <a:r>
              <a:rPr lang="fr-FR" sz="3200" i="1" dirty="0"/>
              <a:t>ad iuris </a:t>
            </a:r>
            <a:r>
              <a:rPr lang="fr-FR" sz="3200" i="1" dirty="0" err="1"/>
              <a:t>suptilitatem</a:t>
            </a:r>
            <a:r>
              <a:rPr lang="el-GR" sz="3200" dirty="0"/>
              <a:t>)</a:t>
            </a:r>
            <a:r>
              <a:rPr lang="el-GR" sz="3200" i="1" dirty="0"/>
              <a:t> η κυριότητα δεν περιήλθε στον δωρεοδόχο και ευθύνεσαι για κλοπή. Όμως είναι ορθότερο </a:t>
            </a:r>
            <a:r>
              <a:rPr lang="el-GR" sz="3200" dirty="0"/>
              <a:t>(</a:t>
            </a:r>
            <a:r>
              <a:rPr lang="fr-FR" sz="3200" i="1" dirty="0" err="1"/>
              <a:t>benignius</a:t>
            </a:r>
            <a:r>
              <a:rPr lang="fr-FR" sz="3200" i="1" dirty="0"/>
              <a:t> est</a:t>
            </a:r>
            <a:r>
              <a:rPr lang="el-GR" sz="3200" dirty="0"/>
              <a:t>)</a:t>
            </a:r>
            <a:r>
              <a:rPr lang="el-GR" sz="3200" i="1" dirty="0"/>
              <a:t> εάν εγώ στραφώ κατά του δωρεοδόχου, αυτός να με αποκρούσει με την ένσταση του δόλου". </a:t>
            </a:r>
            <a:r>
              <a:rPr lang="el-GR" sz="3200" dirty="0" err="1"/>
              <a:t>Ιαβολένος</a:t>
            </a:r>
            <a:r>
              <a:rPr lang="el-GR" sz="3200" dirty="0"/>
              <a:t>, </a:t>
            </a:r>
            <a:r>
              <a:rPr lang="fr-FR" sz="3200" i="1" dirty="0"/>
              <a:t>D</a:t>
            </a:r>
            <a:r>
              <a:rPr lang="el-GR" sz="3200" i="1" dirty="0"/>
              <a:t>.</a:t>
            </a:r>
            <a:r>
              <a:rPr lang="el-GR" sz="3200" dirty="0"/>
              <a:t> 39.5.25</a:t>
            </a:r>
            <a:endParaRPr lang="en-US" sz="3200" dirty="0"/>
          </a:p>
          <a:p>
            <a:endParaRPr lang="en-US" dirty="0"/>
          </a:p>
        </p:txBody>
      </p:sp>
    </p:spTree>
    <p:extLst>
      <p:ext uri="{BB962C8B-B14F-4D97-AF65-F5344CB8AC3E}">
        <p14:creationId xmlns:p14="http://schemas.microsoft.com/office/powerpoint/2010/main" val="275380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Μία τέχνη </a:t>
            </a:r>
            <a:r>
              <a:rPr lang="el-GR" b="1" dirty="0" smtClean="0"/>
              <a:t>ακριβείας</a:t>
            </a:r>
            <a:r>
              <a:rPr lang="el-GR" dirty="0" smtClean="0"/>
              <a:t> </a:t>
            </a:r>
            <a:endParaRPr lang="en-US" dirty="0"/>
          </a:p>
        </p:txBody>
      </p:sp>
      <p:sp>
        <p:nvSpPr>
          <p:cNvPr id="3" name="Content Placeholder 2"/>
          <p:cNvSpPr>
            <a:spLocks noGrp="1"/>
          </p:cNvSpPr>
          <p:nvPr>
            <p:ph idx="1"/>
          </p:nvPr>
        </p:nvSpPr>
        <p:spPr/>
        <p:txBody>
          <a:bodyPr>
            <a:normAutofit/>
          </a:bodyPr>
          <a:lstStyle/>
          <a:p>
            <a:r>
              <a:rPr lang="el-GR" dirty="0" smtClean="0"/>
              <a:t>Οι </a:t>
            </a:r>
            <a:r>
              <a:rPr lang="el-GR" dirty="0"/>
              <a:t>γνωμοδοτήσεις δεν αποτελούσαν συνήθως μακροσκελή κείμενα. Με ευσύνοπτη διατύπωση, λεκτική οικονομία και χρήση επακριβούς νομικής ορολογίας, ο νομικός διατύπωνε τη γνώμη του για την ορθή ερμηνεία του δικαίου, σε απάντηση ενός ευσύνοπτου ερωτήματος που του είχε τεθεί. </a:t>
            </a:r>
            <a:endParaRPr lang="el-GR" dirty="0" smtClean="0"/>
          </a:p>
          <a:p>
            <a:r>
              <a:rPr lang="el-GR" dirty="0" smtClean="0"/>
              <a:t> </a:t>
            </a:r>
            <a:r>
              <a:rPr lang="el-GR" i="1" dirty="0" err="1"/>
              <a:t>ars</a:t>
            </a:r>
            <a:r>
              <a:rPr lang="el-GR" i="1" dirty="0"/>
              <a:t> </a:t>
            </a:r>
            <a:r>
              <a:rPr lang="el-GR" i="1" dirty="0" err="1" smtClean="0"/>
              <a:t>distinguendi</a:t>
            </a:r>
            <a:r>
              <a:rPr lang="el-GR" dirty="0"/>
              <a:t> </a:t>
            </a:r>
            <a:r>
              <a:rPr lang="el-GR" dirty="0" smtClean="0"/>
              <a:t>= αφαιρετική </a:t>
            </a:r>
            <a:r>
              <a:rPr lang="el-GR" dirty="0"/>
              <a:t>τέχνη της διάκρισης του νομικά ουσιώδους από το επουσιώδες</a:t>
            </a:r>
            <a:r>
              <a:rPr lang="el-GR" dirty="0" smtClean="0"/>
              <a:t>.</a:t>
            </a:r>
          </a:p>
          <a:p>
            <a:r>
              <a:rPr lang="el-GR" dirty="0" smtClean="0"/>
              <a:t> </a:t>
            </a:r>
            <a:r>
              <a:rPr lang="el-GR" dirty="0"/>
              <a:t>Καθώς η απάντηση δεν προκύπτει ποτέ άμεσα από τον εφαρμοστέο κανόνα δικαίου, επεξηγούν ποια είναι η ορθή </a:t>
            </a:r>
            <a:r>
              <a:rPr lang="el-GR" dirty="0" smtClean="0"/>
              <a:t>λύση</a:t>
            </a:r>
            <a:endParaRPr lang="el-GR" dirty="0"/>
          </a:p>
          <a:p>
            <a:r>
              <a:rPr lang="el-GR" dirty="0" smtClean="0"/>
              <a:t>προβαίνουν </a:t>
            </a:r>
            <a:r>
              <a:rPr lang="el-GR" dirty="0"/>
              <a:t>σε επιεική ερμηνεία του</a:t>
            </a:r>
            <a:r>
              <a:rPr lang="el-GR" i="1" dirty="0"/>
              <a:t> </a:t>
            </a:r>
            <a:r>
              <a:rPr lang="el-GR" dirty="0"/>
              <a:t>(</a:t>
            </a:r>
            <a:r>
              <a:rPr lang="fr-FR" i="1" dirty="0" err="1"/>
              <a:t>benigna</a:t>
            </a:r>
            <a:r>
              <a:rPr lang="fr-FR" i="1" dirty="0"/>
              <a:t> </a:t>
            </a:r>
            <a:r>
              <a:rPr lang="fr-FR" i="1" dirty="0" err="1"/>
              <a:t>interpretatio</a:t>
            </a:r>
            <a:r>
              <a:rPr lang="el-GR" dirty="0"/>
              <a:t>) ή κάμπτουν την αυστηρότητά του (</a:t>
            </a:r>
            <a:r>
              <a:rPr lang="fr-FR" i="1" dirty="0" err="1"/>
              <a:t>subtilitas</a:t>
            </a:r>
            <a:r>
              <a:rPr lang="fr-FR" i="1" dirty="0"/>
              <a:t> iuris</a:t>
            </a:r>
            <a:r>
              <a:rPr lang="el-GR" dirty="0"/>
              <a:t>), λαμβάνοντας υπ' όψιν και άλλους </a:t>
            </a:r>
            <a:r>
              <a:rPr lang="el-GR" dirty="0" smtClean="0"/>
              <a:t>παράγοντες</a:t>
            </a:r>
            <a:endParaRPr lang="en-US" dirty="0"/>
          </a:p>
        </p:txBody>
      </p:sp>
    </p:spTree>
    <p:extLst>
      <p:ext uri="{BB962C8B-B14F-4D97-AF65-F5344CB8AC3E}">
        <p14:creationId xmlns:p14="http://schemas.microsoft.com/office/powerpoint/2010/main" val="2672655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t>Γνωμοδοτήσεις με το κύρος του αυτοκράτορα (</a:t>
            </a:r>
            <a:r>
              <a:rPr lang="en-US" sz="3200" b="1" i="1" dirty="0"/>
              <a:t>I</a:t>
            </a:r>
            <a:r>
              <a:rPr lang="fr-FR" sz="3200" b="1" i="1" dirty="0"/>
              <a:t>us publice respondendi</a:t>
            </a:r>
            <a:r>
              <a:rPr lang="el-GR" sz="3200" b="1" dirty="0"/>
              <a:t>).</a:t>
            </a:r>
            <a:r>
              <a:rPr lang="el-GR" sz="3200" i="1" dirty="0"/>
              <a:t> </a:t>
            </a:r>
            <a:endParaRPr lang="en-US" sz="3200" dirty="0"/>
          </a:p>
        </p:txBody>
      </p:sp>
      <p:sp>
        <p:nvSpPr>
          <p:cNvPr id="3" name="Content Placeholder 2"/>
          <p:cNvSpPr>
            <a:spLocks noGrp="1"/>
          </p:cNvSpPr>
          <p:nvPr>
            <p:ph idx="1"/>
          </p:nvPr>
        </p:nvSpPr>
        <p:spPr/>
        <p:txBody>
          <a:bodyPr>
            <a:normAutofit/>
          </a:bodyPr>
          <a:lstStyle/>
          <a:p>
            <a:r>
              <a:rPr lang="el-GR" dirty="0" smtClean="0"/>
              <a:t>Ο αυτοκράτορας </a:t>
            </a:r>
            <a:r>
              <a:rPr lang="el-GR" dirty="0"/>
              <a:t>Αύγουστος, προκειμένου να ενισχύσει την αυθεντία του δικαίου, απένειμε σε ορισμένους διαπρεπείς νομομαθείς το "</a:t>
            </a:r>
            <a:r>
              <a:rPr lang="el-GR" i="1" dirty="0"/>
              <a:t>ius</a:t>
            </a:r>
            <a:r>
              <a:rPr lang="el-GR" dirty="0"/>
              <a:t> </a:t>
            </a:r>
            <a:r>
              <a:rPr lang="el-GR" i="1" dirty="0"/>
              <a:t>publice respondendi"</a:t>
            </a:r>
            <a:r>
              <a:rPr lang="el-GR" dirty="0"/>
              <a:t>, το προνόμιο να χορηγούν "</a:t>
            </a:r>
            <a:r>
              <a:rPr lang="el-GR" i="1" dirty="0" err="1"/>
              <a:t>responsa</a:t>
            </a:r>
            <a:r>
              <a:rPr lang="el-GR" i="1" dirty="0"/>
              <a:t> ex </a:t>
            </a:r>
            <a:r>
              <a:rPr lang="el-GR" i="1" dirty="0" err="1"/>
              <a:t>auctoritate</a:t>
            </a:r>
            <a:r>
              <a:rPr lang="el-GR" i="1" dirty="0"/>
              <a:t> </a:t>
            </a:r>
            <a:r>
              <a:rPr lang="el-GR" i="1" dirty="0" err="1"/>
              <a:t>principis</a:t>
            </a:r>
            <a:r>
              <a:rPr lang="el-GR" i="1" dirty="0"/>
              <a:t>"</a:t>
            </a:r>
            <a:r>
              <a:rPr lang="el-GR" dirty="0"/>
              <a:t>, νομικές γνωμοδοτήσεις που έφεραν το κύρος (</a:t>
            </a:r>
            <a:r>
              <a:rPr lang="fr-FR" i="1" dirty="0" err="1"/>
              <a:t>auctoritas</a:t>
            </a:r>
            <a:r>
              <a:rPr lang="el-GR" dirty="0"/>
              <a:t>) του Αυτοκράτορα. </a:t>
            </a:r>
            <a:endParaRPr lang="el-GR" dirty="0" smtClean="0"/>
          </a:p>
          <a:p>
            <a:r>
              <a:rPr lang="el-GR" dirty="0" err="1"/>
              <a:t>Ε</a:t>
            </a:r>
            <a:r>
              <a:rPr lang="el-GR" dirty="0" err="1" smtClean="0"/>
              <a:t>θεσε</a:t>
            </a:r>
            <a:r>
              <a:rPr lang="el-GR" dirty="0" smtClean="0"/>
              <a:t> </a:t>
            </a:r>
            <a:r>
              <a:rPr lang="el-GR" dirty="0"/>
              <a:t>υπό την αιγίδα του, αν όχι υπό τον έλεγχό του, και τη νομική επιστήμη</a:t>
            </a:r>
            <a:r>
              <a:rPr lang="el-GR" dirty="0" smtClean="0"/>
              <a:t>.</a:t>
            </a:r>
          </a:p>
          <a:p>
            <a:r>
              <a:rPr lang="el-GR" dirty="0" smtClean="0"/>
              <a:t> </a:t>
            </a:r>
            <a:r>
              <a:rPr lang="el-GR" dirty="0"/>
              <a:t>Η απονομή του </a:t>
            </a:r>
            <a:r>
              <a:rPr lang="el-GR" i="1" dirty="0"/>
              <a:t>ius respondendi</a:t>
            </a:r>
            <a:r>
              <a:rPr lang="el-GR" dirty="0"/>
              <a:t> συνεχίστηκε και από τους διαδόχους του. </a:t>
            </a:r>
            <a:endParaRPr lang="el-GR" dirty="0" smtClean="0"/>
          </a:p>
          <a:p>
            <a:pPr marL="114300" indent="0">
              <a:buNone/>
            </a:pPr>
            <a:endParaRPr lang="en-US" dirty="0"/>
          </a:p>
        </p:txBody>
      </p:sp>
    </p:spTree>
    <p:extLst>
      <p:ext uri="{BB962C8B-B14F-4D97-AF65-F5344CB8AC3E}">
        <p14:creationId xmlns:p14="http://schemas.microsoft.com/office/powerpoint/2010/main" val="1950024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a:t>Οι γνωμοδοτήσεις των νομομαθών που κατείχαν το προνόμιο δεν είχαν τύποις χαρακτήρα κανόνα δικαίου, αν και η αυτοκρατορική αίγλη σίγουρα τους προσέδιδε αυξημένη βαρύτητα.</a:t>
            </a:r>
          </a:p>
          <a:p>
            <a:r>
              <a:rPr lang="el-GR" dirty="0"/>
              <a:t> Η “σφραγίδα” του αυτοκρατορικού κύρους στις γνωμοδοτήσεις των νομομαθών περιόριζε το ενδεχόμενο δικαστικής διαφθοράς και δημιουργούσε μια κατευθυντήρια γραμμή για την ερμηνεία του δικαίου, την οποία μπορούσαν να επικαλεστούν οι διάδικοι, ανάλογη αυτής που απορρέει σήμερα από τις αποφάσεις των ανωτάτων δικαστηρίων ή των γνωμοδοτήσεων του Νομικού Συμβουλίου του Κράτους. </a:t>
            </a:r>
            <a:endParaRPr lang="en-US" dirty="0"/>
          </a:p>
          <a:p>
            <a:endParaRPr lang="en-US" dirty="0"/>
          </a:p>
        </p:txBody>
      </p:sp>
    </p:spTree>
    <p:extLst>
      <p:ext uri="{BB962C8B-B14F-4D97-AF65-F5344CB8AC3E}">
        <p14:creationId xmlns:p14="http://schemas.microsoft.com/office/powerpoint/2010/main" val="1878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a:t>Ένα παράλληλο του </a:t>
            </a:r>
            <a:r>
              <a:rPr lang="el-GR" i="1" dirty="0"/>
              <a:t>ius</a:t>
            </a:r>
            <a:r>
              <a:rPr lang="el-GR" dirty="0"/>
              <a:t> </a:t>
            </a:r>
            <a:r>
              <a:rPr lang="el-GR" i="1" dirty="0"/>
              <a:t>respondendi</a:t>
            </a:r>
            <a:r>
              <a:rPr lang="el-GR" dirty="0"/>
              <a:t> στο σύγχρονο κόσμο μπορεί να θεωρεί ο αγγλοσαξονικός θεσμός των Queen’s Counsel (νομικός σύμβουλος της Βασίλισσας), τίτλος που απονέμεται σε διαπρεπείς νομικούς της Μ. Βρετανίας. </a:t>
            </a:r>
            <a:endParaRPr lang="en-US" dirty="0"/>
          </a:p>
          <a:p>
            <a:endParaRPr lang="en-US" dirty="0"/>
          </a:p>
        </p:txBody>
      </p:sp>
      <p:pic>
        <p:nvPicPr>
          <p:cNvPr id="5" name="Picture 4" descr="60171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6293" y="3307184"/>
            <a:ext cx="3713199" cy="2732914"/>
          </a:xfrm>
          <a:prstGeom prst="rect">
            <a:avLst/>
          </a:prstGeom>
        </p:spPr>
      </p:pic>
    </p:spTree>
    <p:extLst>
      <p:ext uri="{BB962C8B-B14F-4D97-AF65-F5344CB8AC3E}">
        <p14:creationId xmlns:p14="http://schemas.microsoft.com/office/powerpoint/2010/main" val="415574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a:t>Οι "σχολές" της νομικής επιστήμης </a:t>
            </a:r>
            <a:r>
              <a:rPr lang="en-US" sz="3600" b="1" dirty="0"/>
              <a:t/>
            </a:r>
            <a:br>
              <a:rPr lang="en-US" sz="3600" b="1" dirty="0"/>
            </a:br>
            <a:endParaRPr lang="en-US" sz="3600" dirty="0"/>
          </a:p>
        </p:txBody>
      </p:sp>
      <p:sp>
        <p:nvSpPr>
          <p:cNvPr id="3" name="Content Placeholder 2"/>
          <p:cNvSpPr>
            <a:spLocks noGrp="1"/>
          </p:cNvSpPr>
          <p:nvPr>
            <p:ph idx="1"/>
          </p:nvPr>
        </p:nvSpPr>
        <p:spPr/>
        <p:txBody>
          <a:bodyPr>
            <a:normAutofit/>
          </a:bodyPr>
          <a:lstStyle/>
          <a:p>
            <a:r>
              <a:rPr lang="el-GR" dirty="0"/>
              <a:t>Οι νομικοί επί </a:t>
            </a:r>
            <a:r>
              <a:rPr lang="fr-FR" i="1" dirty="0" err="1"/>
              <a:t>Res</a:t>
            </a:r>
            <a:r>
              <a:rPr lang="fr-FR" i="1" dirty="0"/>
              <a:t> publica</a:t>
            </a:r>
            <a:r>
              <a:rPr lang="el-GR" dirty="0"/>
              <a:t> άρχισαν να καλούν νέους να παρακολουθούν τις δημόσιες ακροάσεις τους κατά την παροχή γνωμοδοτήσεων, συζητώντας μαζί τους τα νομικά ζητήματα που </a:t>
            </a:r>
            <a:r>
              <a:rPr lang="el-GR" dirty="0" err="1"/>
              <a:t>ανέκπυταν</a:t>
            </a:r>
            <a:r>
              <a:rPr lang="el-GR" dirty="0"/>
              <a:t> χάριν εκπαιδεύσεως</a:t>
            </a:r>
            <a:r>
              <a:rPr lang="el-GR" dirty="0" smtClean="0"/>
              <a:t>,</a:t>
            </a:r>
            <a:endParaRPr lang="en-GB" dirty="0" smtClean="0"/>
          </a:p>
          <a:p>
            <a:r>
              <a:rPr lang="el-GR" dirty="0" smtClean="0"/>
              <a:t> Θέτουν τα </a:t>
            </a:r>
            <a:r>
              <a:rPr lang="el-GR" dirty="0"/>
              <a:t>θεμέλια της διδασκαλίας της νομικής επιστήμης</a:t>
            </a:r>
            <a:r>
              <a:rPr lang="el-GR" dirty="0" smtClean="0"/>
              <a:t>.</a:t>
            </a:r>
          </a:p>
          <a:p>
            <a:r>
              <a:rPr lang="el-GR" dirty="0" smtClean="0"/>
              <a:t> </a:t>
            </a:r>
            <a:r>
              <a:rPr lang="el-GR" dirty="0"/>
              <a:t>Η μετάδοση των γνώσεων του δικαίου από τους νομομαθείς θα γίνει για πολλούς αιώνες άτυπα, όπως περίπου σήμερα η άσκηση των ασκουμένων </a:t>
            </a:r>
            <a:r>
              <a:rPr lang="el-GR" dirty="0" smtClean="0"/>
              <a:t>δικηγόρων.</a:t>
            </a:r>
          </a:p>
          <a:p>
            <a:endParaRPr lang="en-US" dirty="0"/>
          </a:p>
        </p:txBody>
      </p:sp>
    </p:spTree>
    <p:extLst>
      <p:ext uri="{BB962C8B-B14F-4D97-AF65-F5344CB8AC3E}">
        <p14:creationId xmlns:p14="http://schemas.microsoft.com/office/powerpoint/2010/main" val="2676097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Οι "</a:t>
            </a:r>
            <a:r>
              <a:rPr lang="el-GR" dirty="0"/>
              <a:t>σχολές" </a:t>
            </a:r>
            <a:r>
              <a:rPr lang="el-GR" dirty="0" smtClean="0"/>
              <a:t>του </a:t>
            </a:r>
            <a:r>
              <a:rPr lang="fr-FR" dirty="0" err="1" smtClean="0"/>
              <a:t>Capito</a:t>
            </a:r>
            <a:r>
              <a:rPr lang="el-GR" dirty="0" smtClean="0"/>
              <a:t> </a:t>
            </a:r>
            <a:r>
              <a:rPr lang="el-GR" dirty="0"/>
              <a:t>και </a:t>
            </a:r>
            <a:r>
              <a:rPr lang="el-GR" dirty="0" smtClean="0"/>
              <a:t>του </a:t>
            </a:r>
            <a:r>
              <a:rPr lang="fr-FR" dirty="0" err="1"/>
              <a:t>Labeo</a:t>
            </a:r>
            <a:r>
              <a:rPr lang="el-GR" dirty="0"/>
              <a:t>.</a:t>
            </a:r>
            <a:endParaRPr lang="en-US" dirty="0"/>
          </a:p>
        </p:txBody>
      </p:sp>
      <p:sp>
        <p:nvSpPr>
          <p:cNvPr id="5" name="Content Placeholder 4"/>
          <p:cNvSpPr>
            <a:spLocks noGrp="1"/>
          </p:cNvSpPr>
          <p:nvPr>
            <p:ph idx="1"/>
          </p:nvPr>
        </p:nvSpPr>
        <p:spPr/>
        <p:txBody>
          <a:bodyPr>
            <a:normAutofit/>
          </a:bodyPr>
          <a:lstStyle/>
          <a:p>
            <a:r>
              <a:rPr lang="el-GR" dirty="0" smtClean="0"/>
              <a:t>Προσήλωση στο «Δάσκαλο»</a:t>
            </a:r>
          </a:p>
          <a:p>
            <a:r>
              <a:rPr lang="el-GR" dirty="0" smtClean="0"/>
              <a:t>Δημιουργία 2 σχολών επί Αυγούστου από διαπρεπείς νομικούς</a:t>
            </a:r>
            <a:endParaRPr lang="el-GR" dirty="0"/>
          </a:p>
          <a:p>
            <a:r>
              <a:rPr lang="el-GR" dirty="0" smtClean="0"/>
              <a:t>Συντηρητικός </a:t>
            </a:r>
            <a:r>
              <a:rPr lang="el-GR" dirty="0"/>
              <a:t>ο </a:t>
            </a:r>
            <a:r>
              <a:rPr lang="fr-FR" dirty="0" err="1"/>
              <a:t>Capi</a:t>
            </a:r>
            <a:r>
              <a:rPr lang="en-US" dirty="0"/>
              <a:t>t</a:t>
            </a:r>
            <a:r>
              <a:rPr lang="fr-FR" dirty="0"/>
              <a:t>o</a:t>
            </a:r>
            <a:r>
              <a:rPr lang="el-GR" dirty="0"/>
              <a:t>, προοδευτικός ο </a:t>
            </a:r>
            <a:r>
              <a:rPr lang="en-US" dirty="0"/>
              <a:t>Labe</a:t>
            </a:r>
            <a:r>
              <a:rPr lang="el-GR" dirty="0"/>
              <a:t>ο (στον οποίο αποδίδονται σημαντικές νομικές καινοτομίες, όπως η έννοια του αδικαιολόγητου πλουτισμού)</a:t>
            </a:r>
            <a:r>
              <a:rPr lang="el-GR" dirty="0" smtClean="0"/>
              <a:t>.</a:t>
            </a:r>
            <a:endParaRPr lang="en-GB" dirty="0" smtClean="0"/>
          </a:p>
          <a:p>
            <a:r>
              <a:rPr lang="el-GR" dirty="0" smtClean="0"/>
              <a:t> </a:t>
            </a:r>
            <a:r>
              <a:rPr lang="en-GB" dirty="0"/>
              <a:t>A</a:t>
            </a:r>
            <a:r>
              <a:rPr lang="el-GR" dirty="0" err="1" smtClean="0"/>
              <a:t>πουσία</a:t>
            </a:r>
            <a:r>
              <a:rPr lang="el-GR" dirty="0" smtClean="0"/>
              <a:t> </a:t>
            </a:r>
            <a:r>
              <a:rPr lang="el-GR" dirty="0"/>
              <a:t>ομοφωνίας μεταξύ των Ρωμαίων </a:t>
            </a:r>
            <a:r>
              <a:rPr lang="el-GR" dirty="0" smtClean="0"/>
              <a:t>νομικών </a:t>
            </a:r>
            <a:endParaRPr lang="en-GB" dirty="0" smtClean="0"/>
          </a:p>
          <a:p>
            <a:r>
              <a:rPr lang="el-GR" dirty="0" smtClean="0"/>
              <a:t> </a:t>
            </a:r>
            <a:r>
              <a:rPr lang="en-GB" dirty="0" smtClean="0"/>
              <a:t>H</a:t>
            </a:r>
            <a:r>
              <a:rPr lang="el-GR" dirty="0" smtClean="0"/>
              <a:t> </a:t>
            </a:r>
            <a:r>
              <a:rPr lang="el-GR" dirty="0"/>
              <a:t>νομική επιστήμη υπήρξε προϊόν συνεχούς διαλόγου και συγκερασμού αντίθετων απόψεων. </a:t>
            </a:r>
            <a:endParaRPr lang="en-GB" dirty="0" smtClean="0"/>
          </a:p>
          <a:p>
            <a:r>
              <a:rPr lang="el-GR" dirty="0" smtClean="0"/>
              <a:t>Οι νομικοί</a:t>
            </a:r>
            <a:r>
              <a:rPr lang="en-GB" dirty="0" smtClean="0"/>
              <a:t> </a:t>
            </a:r>
            <a:r>
              <a:rPr lang="el-GR" dirty="0" smtClean="0"/>
              <a:t>στα </a:t>
            </a:r>
            <a:r>
              <a:rPr lang="el-GR" dirty="0"/>
              <a:t>έργα τους συχνά παραπέμπουν ή σχολιάζουν τη γνώμη άλλων συναδέλφων τους. </a:t>
            </a:r>
            <a:endParaRPr lang="en-US" dirty="0"/>
          </a:p>
          <a:p>
            <a:endParaRPr lang="en-US" dirty="0"/>
          </a:p>
        </p:txBody>
      </p:sp>
    </p:spTree>
    <p:extLst>
      <p:ext uri="{BB962C8B-B14F-4D97-AF65-F5344CB8AC3E}">
        <p14:creationId xmlns:p14="http://schemas.microsoft.com/office/powerpoint/2010/main" val="768786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sz="3600" dirty="0"/>
              <a:t>Ο </a:t>
            </a:r>
            <a:r>
              <a:rPr lang="fr-FR" sz="3600" dirty="0" err="1"/>
              <a:t>Labeo</a:t>
            </a:r>
            <a:r>
              <a:rPr lang="el-GR" sz="3600" dirty="0"/>
              <a:t> "... </a:t>
            </a:r>
            <a:r>
              <a:rPr lang="el-GR" sz="3600" i="1" dirty="0"/>
              <a:t>αφιερώθηκε στη βαθύτατη μελέτη του δικαίου: διαιρούσε έτσι το χρόνο, ώστε να διαμένει έξι μήνες στη Ρώμη με τους μαθητές του και έξι μήνες να αποσύρεται και να αφιερώνεται στο έργο της συγγραφής βιβλίων</a:t>
            </a:r>
            <a:r>
              <a:rPr lang="el-GR" sz="3600" dirty="0"/>
              <a:t>". </a:t>
            </a:r>
            <a:r>
              <a:rPr lang="el-GR" sz="3600" dirty="0" err="1"/>
              <a:t>Πομπώνιος</a:t>
            </a:r>
            <a:r>
              <a:rPr lang="el-GR" sz="3600" dirty="0"/>
              <a:t>, </a:t>
            </a:r>
            <a:r>
              <a:rPr lang="en-US" sz="3600" i="1" dirty="0"/>
              <a:t>D</a:t>
            </a:r>
            <a:r>
              <a:rPr lang="el-GR" sz="3600" i="1" dirty="0"/>
              <a:t>.</a:t>
            </a:r>
            <a:r>
              <a:rPr lang="el-GR" sz="3600" dirty="0"/>
              <a:t> 1.2.2.47.</a:t>
            </a:r>
            <a:endParaRPr lang="en-US" sz="3600" dirty="0"/>
          </a:p>
          <a:p>
            <a:endParaRPr lang="en-US" dirty="0"/>
          </a:p>
        </p:txBody>
      </p:sp>
    </p:spTree>
    <p:extLst>
      <p:ext uri="{BB962C8B-B14F-4D97-AF65-F5344CB8AC3E}">
        <p14:creationId xmlns:p14="http://schemas.microsoft.com/office/powerpoint/2010/main" val="3296944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err="1"/>
              <a:t>Σαβινιανοί</a:t>
            </a:r>
            <a:r>
              <a:rPr lang="el-GR" b="1" dirty="0"/>
              <a:t> &amp; </a:t>
            </a:r>
            <a:r>
              <a:rPr lang="el-GR" b="1" dirty="0" err="1" smtClean="0"/>
              <a:t>Προκουλιανοί</a:t>
            </a:r>
            <a:r>
              <a:rPr lang="en-GB" b="1" dirty="0" smtClean="0"/>
              <a:t>: </a:t>
            </a:r>
            <a:r>
              <a:rPr lang="el-GR" b="1" dirty="0" smtClean="0"/>
              <a:t>δύο «Σχολές» Δικαίου</a:t>
            </a:r>
            <a:r>
              <a:rPr lang="en-US" dirty="0" smtClean="0"/>
              <a:t> </a:t>
            </a:r>
            <a:endParaRPr lang="en-US" dirty="0"/>
          </a:p>
        </p:txBody>
      </p:sp>
      <p:sp>
        <p:nvSpPr>
          <p:cNvPr id="3" name="Content Placeholder 2"/>
          <p:cNvSpPr>
            <a:spLocks noGrp="1"/>
          </p:cNvSpPr>
          <p:nvPr>
            <p:ph idx="1"/>
          </p:nvPr>
        </p:nvSpPr>
        <p:spPr/>
        <p:txBody>
          <a:bodyPr>
            <a:normAutofit/>
          </a:bodyPr>
          <a:lstStyle/>
          <a:p>
            <a:r>
              <a:rPr lang="el-GR" sz="3200" dirty="0"/>
              <a:t>"</a:t>
            </a:r>
            <a:r>
              <a:rPr lang="el-GR" sz="3200" i="1" dirty="0" err="1"/>
              <a:t>Σαβινιανοί</a:t>
            </a:r>
            <a:r>
              <a:rPr lang="el-GR" sz="3200" i="1" dirty="0"/>
              <a:t>"</a:t>
            </a:r>
            <a:r>
              <a:rPr lang="el-GR" sz="3200" dirty="0"/>
              <a:t> από τον </a:t>
            </a:r>
            <a:r>
              <a:rPr lang="fr-FR" sz="3200" dirty="0" err="1"/>
              <a:t>Massurius</a:t>
            </a:r>
            <a:r>
              <a:rPr lang="fr-FR" sz="3200" dirty="0"/>
              <a:t> Sabinus</a:t>
            </a:r>
            <a:r>
              <a:rPr lang="el-GR" sz="3200" dirty="0"/>
              <a:t> (που ακολουθούν τον </a:t>
            </a:r>
            <a:r>
              <a:rPr lang="en-US" sz="3200" dirty="0" err="1"/>
              <a:t>Capito</a:t>
            </a:r>
            <a:r>
              <a:rPr lang="el-GR" sz="3200" dirty="0"/>
              <a:t>) </a:t>
            </a:r>
            <a:endParaRPr lang="en-GB" sz="3200" dirty="0" smtClean="0"/>
          </a:p>
          <a:p>
            <a:r>
              <a:rPr lang="el-GR" sz="3200" dirty="0" smtClean="0"/>
              <a:t>"</a:t>
            </a:r>
            <a:r>
              <a:rPr lang="el-GR" sz="3200" dirty="0" err="1"/>
              <a:t>Προκουλιανοί</a:t>
            </a:r>
            <a:r>
              <a:rPr lang="el-GR" sz="3200" dirty="0"/>
              <a:t>" από τον </a:t>
            </a:r>
            <a:r>
              <a:rPr lang="fr-FR" sz="3200" dirty="0"/>
              <a:t>Proclus</a:t>
            </a:r>
            <a:r>
              <a:rPr lang="el-GR" sz="3200" dirty="0"/>
              <a:t> (που ακολουθούν τον </a:t>
            </a:r>
            <a:r>
              <a:rPr lang="en-US" sz="3200" dirty="0" err="1"/>
              <a:t>Labeo</a:t>
            </a:r>
            <a:r>
              <a:rPr lang="el-GR" sz="3200" dirty="0"/>
              <a:t>). </a:t>
            </a:r>
            <a:endParaRPr lang="el-GR" sz="3200" dirty="0" smtClean="0"/>
          </a:p>
          <a:p>
            <a:r>
              <a:rPr lang="el-GR" sz="3200" dirty="0" smtClean="0"/>
              <a:t>θεωρούνται </a:t>
            </a:r>
            <a:r>
              <a:rPr lang="el-GR" sz="3200" dirty="0"/>
              <a:t>περισσότερο σχολές δογματικής παρά εκπαιδευτικά ιδρύματα συστηματικής διδασκαλίας του δικαίου</a:t>
            </a:r>
            <a:r>
              <a:rPr lang="el-GR" sz="3200" dirty="0" smtClean="0"/>
              <a:t>.</a:t>
            </a:r>
          </a:p>
          <a:p>
            <a:r>
              <a:rPr lang="el-GR" sz="3200" dirty="0" smtClean="0"/>
              <a:t> </a:t>
            </a:r>
            <a:r>
              <a:rPr lang="el-GR" sz="3200" dirty="0"/>
              <a:t>Οι Ρωμαίοι νομικοί κατατάσσονται στην μία ή την </a:t>
            </a:r>
            <a:r>
              <a:rPr lang="el-GR" sz="3200" dirty="0" smtClean="0"/>
              <a:t>άλλη.</a:t>
            </a:r>
            <a:endParaRPr lang="en-US" sz="3200" dirty="0"/>
          </a:p>
        </p:txBody>
      </p:sp>
    </p:spTree>
    <p:extLst>
      <p:ext uri="{BB962C8B-B14F-4D97-AF65-F5344CB8AC3E}">
        <p14:creationId xmlns:p14="http://schemas.microsoft.com/office/powerpoint/2010/main" val="351815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Περίοδοι </a:t>
            </a:r>
            <a:r>
              <a:rPr lang="el-GR" dirty="0" smtClean="0"/>
              <a:t>Ρωμαϊκού </a:t>
            </a:r>
            <a:r>
              <a:rPr lang="el-GR" dirty="0"/>
              <a:t>Δικαίου</a:t>
            </a:r>
            <a:r>
              <a:rPr lang="en-US" dirty="0"/>
              <a:t> </a:t>
            </a:r>
          </a:p>
        </p:txBody>
      </p:sp>
      <p:sp>
        <p:nvSpPr>
          <p:cNvPr id="3" name="Content Placeholder 2"/>
          <p:cNvSpPr>
            <a:spLocks noGrp="1"/>
          </p:cNvSpPr>
          <p:nvPr>
            <p:ph idx="1"/>
          </p:nvPr>
        </p:nvSpPr>
        <p:spPr/>
        <p:txBody>
          <a:bodyPr>
            <a:normAutofit lnSpcReduction="10000"/>
          </a:bodyPr>
          <a:lstStyle/>
          <a:p>
            <a:pPr lvl="0"/>
            <a:r>
              <a:rPr lang="el-GR" i="1" u="sng" dirty="0"/>
              <a:t>Αρχαϊκή</a:t>
            </a:r>
            <a:r>
              <a:rPr lang="el-GR" u="sng" dirty="0"/>
              <a:t> περίοδος</a:t>
            </a:r>
            <a:r>
              <a:rPr lang="el-GR" dirty="0"/>
              <a:t> (753-150 π.Χ.): εκτείνεται από τη Βασιλεία έως και τους πρώτους αιώνες της </a:t>
            </a:r>
            <a:r>
              <a:rPr lang="fr-CA" i="1" dirty="0" err="1"/>
              <a:t>Res</a:t>
            </a:r>
            <a:r>
              <a:rPr lang="fr-CA" i="1" dirty="0"/>
              <a:t> publica</a:t>
            </a:r>
            <a:r>
              <a:rPr lang="el-GR" dirty="0"/>
              <a:t>. </a:t>
            </a:r>
            <a:r>
              <a:rPr lang="el-GR" dirty="0" smtClean="0"/>
              <a:t>Γνωστοί λίγοι νόμοι- </a:t>
            </a:r>
            <a:r>
              <a:rPr lang="el-GR" dirty="0" err="1" smtClean="0"/>
              <a:t>Δωδεκάδελτος</a:t>
            </a:r>
            <a:r>
              <a:rPr lang="el-GR" dirty="0" smtClean="0"/>
              <a:t>.</a:t>
            </a:r>
            <a:endParaRPr lang="en-US" dirty="0"/>
          </a:p>
          <a:p>
            <a:pPr lvl="0"/>
            <a:r>
              <a:rPr lang="el-GR" i="1" u="sng" dirty="0"/>
              <a:t>Προκλασική </a:t>
            </a:r>
            <a:r>
              <a:rPr lang="el-GR" u="sng" dirty="0"/>
              <a:t>περίοδος</a:t>
            </a:r>
            <a:r>
              <a:rPr lang="el-GR" dirty="0"/>
              <a:t> (150-27 π.Χ.): καλύπτει τους τελευταίους αιώνες της </a:t>
            </a:r>
            <a:r>
              <a:rPr lang="en-US" i="1" dirty="0"/>
              <a:t>Res </a:t>
            </a:r>
            <a:r>
              <a:rPr lang="en-US" i="1" dirty="0" smtClean="0"/>
              <a:t>publica</a:t>
            </a:r>
            <a:r>
              <a:rPr lang="el-GR" dirty="0" smtClean="0"/>
              <a:t>. “</a:t>
            </a:r>
            <a:r>
              <a:rPr lang="el-GR" dirty="0"/>
              <a:t>Π</a:t>
            </a:r>
            <a:r>
              <a:rPr lang="el-GR" dirty="0" smtClean="0"/>
              <a:t>ρο</a:t>
            </a:r>
            <a:r>
              <a:rPr lang="el-GR" dirty="0"/>
              <a:t>-επιστημονική</a:t>
            </a:r>
            <a:r>
              <a:rPr lang="el-GR" dirty="0" smtClean="0"/>
              <a:t>” φάση, αυστηρότητα </a:t>
            </a:r>
            <a:r>
              <a:rPr lang="el-GR" dirty="0"/>
              <a:t>και </a:t>
            </a:r>
            <a:r>
              <a:rPr lang="el-GR" dirty="0" smtClean="0"/>
              <a:t>τυπικότητα δικαίου. </a:t>
            </a:r>
          </a:p>
          <a:p>
            <a:pPr lvl="0"/>
            <a:r>
              <a:rPr lang="el-GR" i="1" u="sng" dirty="0" smtClean="0"/>
              <a:t>Κλασική </a:t>
            </a:r>
            <a:r>
              <a:rPr lang="el-GR" i="1" u="sng" dirty="0"/>
              <a:t>περίοδος</a:t>
            </a:r>
            <a:r>
              <a:rPr lang="el-GR" dirty="0"/>
              <a:t> (27 π.Χ.-284 μ.Χ.): οι τρεις πρώτοι αιώνες της Ηγεμονίας, κατά την οποία το </a:t>
            </a:r>
            <a:r>
              <a:rPr lang="el-GR" i="1" dirty="0"/>
              <a:t>ius civile</a:t>
            </a:r>
            <a:r>
              <a:rPr lang="el-GR" dirty="0"/>
              <a:t> φθάνει την ωριμότητά του. Α</a:t>
            </a:r>
            <a:r>
              <a:rPr lang="el-GR" dirty="0" smtClean="0"/>
              <a:t>κμή </a:t>
            </a:r>
            <a:r>
              <a:rPr lang="el-GR" dirty="0"/>
              <a:t>της ρωμαϊκής νομικής επιστήμης. </a:t>
            </a:r>
            <a:endParaRPr lang="el-GR" dirty="0" smtClean="0"/>
          </a:p>
          <a:p>
            <a:pPr lvl="0"/>
            <a:r>
              <a:rPr lang="el-GR" i="1" u="sng" dirty="0" smtClean="0"/>
              <a:t>Μετακλασική </a:t>
            </a:r>
            <a:r>
              <a:rPr lang="el-GR" u="sng" dirty="0"/>
              <a:t>περίοδος</a:t>
            </a:r>
            <a:r>
              <a:rPr lang="el-GR" dirty="0"/>
              <a:t> (284-487 μ.Χ. για τη Δύση/527 μ.Χ. για την Ανατολή): συμπίπτει με την εποχή της Δεσποτείας. Π</a:t>
            </a:r>
            <a:r>
              <a:rPr lang="el-GR" dirty="0" smtClean="0"/>
              <a:t>ρώτες </a:t>
            </a:r>
            <a:r>
              <a:rPr lang="el-GR" dirty="0"/>
              <a:t>κωδικοποιητικές προσπάθειες. </a:t>
            </a:r>
            <a:endParaRPr lang="en-US" dirty="0"/>
          </a:p>
          <a:p>
            <a:pPr lvl="0"/>
            <a:r>
              <a:rPr lang="el-GR" u="sng" dirty="0"/>
              <a:t>Βασιλεία του Ιουστινιανού</a:t>
            </a:r>
            <a:r>
              <a:rPr lang="el-GR" dirty="0"/>
              <a:t> (527-565 μ.Χ.): </a:t>
            </a:r>
            <a:r>
              <a:rPr lang="el-GR" dirty="0" smtClean="0"/>
              <a:t>Κωδικοποίηση </a:t>
            </a:r>
            <a:r>
              <a:rPr lang="el-GR" dirty="0"/>
              <a:t>του </a:t>
            </a:r>
            <a:r>
              <a:rPr lang="fr-FR" i="1" dirty="0"/>
              <a:t>Corpus Iuris </a:t>
            </a:r>
            <a:r>
              <a:rPr lang="fr-FR" i="1" dirty="0" smtClean="0"/>
              <a:t>Civilis</a:t>
            </a:r>
            <a:r>
              <a:rPr lang="el-GR" dirty="0" smtClean="0"/>
              <a:t>. </a:t>
            </a:r>
            <a:endParaRPr lang="en-US" dirty="0"/>
          </a:p>
          <a:p>
            <a:endParaRPr lang="en-US" dirty="0"/>
          </a:p>
        </p:txBody>
      </p:sp>
    </p:spTree>
    <p:extLst>
      <p:ext uri="{BB962C8B-B14F-4D97-AF65-F5344CB8AC3E}">
        <p14:creationId xmlns:p14="http://schemas.microsoft.com/office/powerpoint/2010/main" val="3771855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l-GR" sz="2400" dirty="0"/>
              <a:t>Οι </a:t>
            </a:r>
            <a:r>
              <a:rPr lang="el-GR" sz="2400" dirty="0" err="1"/>
              <a:t>Προκουλιανοί</a:t>
            </a:r>
            <a:r>
              <a:rPr lang="el-GR" sz="2400" dirty="0"/>
              <a:t> τείνουν να υιοθετούν λύσεις επί τη βάσει αρχών (</a:t>
            </a:r>
            <a:r>
              <a:rPr lang="en-US" sz="2400" i="1" dirty="0"/>
              <a:t>ratio</a:t>
            </a:r>
            <a:r>
              <a:rPr lang="el-GR" sz="2400" dirty="0" smtClean="0"/>
              <a:t>).</a:t>
            </a:r>
          </a:p>
          <a:p>
            <a:r>
              <a:rPr lang="el-GR" sz="2400" dirty="0" smtClean="0"/>
              <a:t> </a:t>
            </a:r>
            <a:r>
              <a:rPr lang="el-GR" sz="2400" dirty="0"/>
              <a:t>οι </a:t>
            </a:r>
            <a:r>
              <a:rPr lang="el-GR" sz="2400" dirty="0" err="1"/>
              <a:t>Σαβινιανοί</a:t>
            </a:r>
            <a:r>
              <a:rPr lang="el-GR" sz="2400" dirty="0"/>
              <a:t> πιο πρακτικές, επί τη βάσει των πραγματικών δεδομένων της υπόθεσης και της φύσης των πραγμάτων (</a:t>
            </a:r>
            <a:r>
              <a:rPr lang="en-US" sz="2400" i="1" dirty="0" err="1"/>
              <a:t>natura</a:t>
            </a:r>
            <a:r>
              <a:rPr lang="en-US" sz="2400" i="1" dirty="0"/>
              <a:t> </a:t>
            </a:r>
            <a:r>
              <a:rPr lang="en-US" sz="2400" i="1" dirty="0" err="1"/>
              <a:t>rerum</a:t>
            </a:r>
            <a:r>
              <a:rPr lang="el-GR" sz="2400" dirty="0" smtClean="0"/>
              <a:t>).</a:t>
            </a:r>
          </a:p>
          <a:p>
            <a:r>
              <a:rPr lang="el-GR" sz="2400" dirty="0"/>
              <a:t>Για παράδειγμα, οι </a:t>
            </a:r>
            <a:r>
              <a:rPr lang="el-GR" sz="2400" dirty="0" err="1"/>
              <a:t>Προκουλιανοί</a:t>
            </a:r>
            <a:r>
              <a:rPr lang="el-GR" sz="2400" dirty="0"/>
              <a:t> στο ζήτημα του χρονικού ορίου της ενηλικίωσης πρέσβευαν το κριτήριο της ίδιας ηλικίας για όλους (14 ετών, άποψη που επικράτησε), ενώ οι </a:t>
            </a:r>
            <a:r>
              <a:rPr lang="el-GR" sz="2400" dirty="0" err="1"/>
              <a:t>Σαβινιανοί</a:t>
            </a:r>
            <a:r>
              <a:rPr lang="el-GR" sz="2400" dirty="0"/>
              <a:t> θεωρούσαν ότι το ζήτημα έπρεπε να κρίνεται κατά περίπτωση, ανάλογα με την ωριμότητα του εφήβου. </a:t>
            </a:r>
            <a:endParaRPr lang="en-US" sz="2400" dirty="0"/>
          </a:p>
        </p:txBody>
      </p:sp>
    </p:spTree>
    <p:extLst>
      <p:ext uri="{BB962C8B-B14F-4D97-AF65-F5344CB8AC3E}">
        <p14:creationId xmlns:p14="http://schemas.microsoft.com/office/powerpoint/2010/main" val="399694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γραπτό έργο των νομομαθών </a:t>
            </a:r>
            <a:endParaRPr lang="en-US" dirty="0"/>
          </a:p>
        </p:txBody>
      </p:sp>
      <p:sp>
        <p:nvSpPr>
          <p:cNvPr id="3" name="Content Placeholder 2"/>
          <p:cNvSpPr>
            <a:spLocks noGrp="1"/>
          </p:cNvSpPr>
          <p:nvPr>
            <p:ph idx="1"/>
          </p:nvPr>
        </p:nvSpPr>
        <p:spPr/>
        <p:txBody>
          <a:bodyPr/>
          <a:lstStyle/>
          <a:p>
            <a:r>
              <a:rPr lang="el-GR" dirty="0"/>
              <a:t>Ε</a:t>
            </a:r>
            <a:r>
              <a:rPr lang="fr-FR" dirty="0" smtClean="0"/>
              <a:t>π</a:t>
            </a:r>
            <a:r>
              <a:rPr lang="fr-FR" dirty="0" err="1" smtClean="0"/>
              <a:t>ηρ</a:t>
            </a:r>
            <a:r>
              <a:rPr lang="fr-FR" dirty="0" smtClean="0"/>
              <a:t>α</a:t>
            </a:r>
            <a:r>
              <a:rPr lang="fr-FR" dirty="0" err="1" smtClean="0"/>
              <a:t>σμένοι</a:t>
            </a:r>
            <a:r>
              <a:rPr lang="fr-FR" dirty="0" smtClean="0"/>
              <a:t> </a:t>
            </a:r>
            <a:r>
              <a:rPr lang="fr-FR" dirty="0"/>
              <a:t>απ</a:t>
            </a:r>
            <a:r>
              <a:rPr lang="fr-FR" dirty="0" err="1"/>
              <a:t>ό</a:t>
            </a:r>
            <a:r>
              <a:rPr lang="fr-FR" dirty="0"/>
              <a:t> την ελληνική φιλοσοφική και ρητορική πα</a:t>
            </a:r>
            <a:r>
              <a:rPr lang="fr-FR" dirty="0" err="1"/>
              <a:t>ράδοση</a:t>
            </a:r>
            <a:r>
              <a:rPr lang="fr-FR" dirty="0"/>
              <a:t>,</a:t>
            </a:r>
            <a:r>
              <a:rPr lang="el-GR" dirty="0"/>
              <a:t> καθιέρωσαν την παράδοση της νομικής </a:t>
            </a:r>
            <a:r>
              <a:rPr lang="el-GR" dirty="0" smtClean="0"/>
              <a:t>συγγραφής</a:t>
            </a:r>
          </a:p>
          <a:p>
            <a:r>
              <a:rPr lang="el-GR" dirty="0" smtClean="0"/>
              <a:t> Συντάσσουν ποικίλα </a:t>
            </a:r>
            <a:r>
              <a:rPr lang="el-GR" dirty="0"/>
              <a:t>έργα συστηματικής μελέτης και ανάλυσης του δικαίου. </a:t>
            </a:r>
            <a:endParaRPr lang="el-GR" dirty="0" smtClean="0"/>
          </a:p>
          <a:p>
            <a:r>
              <a:rPr lang="el-GR" dirty="0" smtClean="0"/>
              <a:t>Δημιουργούν ένα </a:t>
            </a:r>
            <a:r>
              <a:rPr lang="el-GR" dirty="0"/>
              <a:t>τεράστιο όγκο νομικών συγγραμμάτων, με καθοριστική  συμβολή στη διαμόρφωση και εξέλιξη του Ρωμαϊκού Δικαίου.  </a:t>
            </a:r>
            <a:endParaRPr lang="el-GR" dirty="0" smtClean="0"/>
          </a:p>
          <a:p>
            <a:r>
              <a:rPr lang="el-GR" dirty="0"/>
              <a:t>Το γραπτό έργο των </a:t>
            </a:r>
            <a:r>
              <a:rPr lang="el-GR" dirty="0" smtClean="0"/>
              <a:t>νομικών</a:t>
            </a:r>
            <a:r>
              <a:rPr lang="el-GR" dirty="0"/>
              <a:t> </a:t>
            </a:r>
            <a:r>
              <a:rPr lang="el-GR" dirty="0" smtClean="0"/>
              <a:t>ανέλυε </a:t>
            </a:r>
            <a:r>
              <a:rPr lang="el-GR" dirty="0"/>
              <a:t>συστηματικά το δίκαιο κυρίως μέσα από "</a:t>
            </a:r>
            <a:r>
              <a:rPr lang="el-GR" dirty="0" smtClean="0"/>
              <a:t>πρακτικά».</a:t>
            </a:r>
            <a:endParaRPr lang="en-US" dirty="0"/>
          </a:p>
          <a:p>
            <a:r>
              <a:rPr lang="el-GR" dirty="0" smtClean="0"/>
              <a:t>Καθιστά το </a:t>
            </a:r>
            <a:r>
              <a:rPr lang="el-GR" dirty="0"/>
              <a:t>Ρωμαϊκό Δίκαιο αληθινή επιστήμη, προσδίδοντάς του τον εξαιρετικά ανεπτυγμένο, σύνθετο και δομημένο </a:t>
            </a:r>
            <a:r>
              <a:rPr lang="el-GR" dirty="0" smtClean="0"/>
              <a:t>χαρακτήρα.</a:t>
            </a:r>
            <a:endParaRPr lang="en-US" dirty="0"/>
          </a:p>
        </p:txBody>
      </p:sp>
    </p:spTree>
    <p:extLst>
      <p:ext uri="{BB962C8B-B14F-4D97-AF65-F5344CB8AC3E}">
        <p14:creationId xmlns:p14="http://schemas.microsoft.com/office/powerpoint/2010/main" val="3583003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Πρακτικός προσανατολισμός</a:t>
            </a:r>
            <a:r>
              <a:rPr lang="en-US" dirty="0"/>
              <a:t> </a:t>
            </a:r>
          </a:p>
        </p:txBody>
      </p:sp>
      <p:sp>
        <p:nvSpPr>
          <p:cNvPr id="3" name="Content Placeholder 2"/>
          <p:cNvSpPr>
            <a:spLocks noGrp="1"/>
          </p:cNvSpPr>
          <p:nvPr>
            <p:ph idx="1"/>
          </p:nvPr>
        </p:nvSpPr>
        <p:spPr/>
        <p:txBody>
          <a:bodyPr>
            <a:normAutofit lnSpcReduction="10000"/>
          </a:bodyPr>
          <a:lstStyle/>
          <a:p>
            <a:r>
              <a:rPr lang="el-GR" dirty="0"/>
              <a:t>Δεν δημιουργούν ένα αφηρημένο και θεωρητικό δογματικό δίκαιο, αλλά αφετηρία του έργου τους αποτελούν πραγματικές ή υποθετικές νομικές καταστάσεις (αντίστοιχες </a:t>
            </a:r>
            <a:r>
              <a:rPr lang="el-GR" dirty="0" smtClean="0"/>
              <a:t>των σημερινών </a:t>
            </a:r>
            <a:r>
              <a:rPr lang="el-GR" dirty="0"/>
              <a:t>"</a:t>
            </a:r>
            <a:r>
              <a:rPr lang="el-GR" dirty="0" smtClean="0"/>
              <a:t>πρακτικών»)</a:t>
            </a:r>
            <a:r>
              <a:rPr lang="el-GR" dirty="0"/>
              <a:t>, στις οποίες συζητούν και προτείνουν νομικές λύσεις.</a:t>
            </a:r>
            <a:r>
              <a:rPr lang="en-US" dirty="0"/>
              <a:t> </a:t>
            </a:r>
            <a:endParaRPr lang="el-GR" dirty="0" smtClean="0"/>
          </a:p>
          <a:p>
            <a:r>
              <a:rPr lang="el-GR" dirty="0"/>
              <a:t>“Σχολικά προβλήματα”, δικαστικές ετυμηγορίες (</a:t>
            </a:r>
            <a:r>
              <a:rPr lang="el-GR" i="1" dirty="0" err="1"/>
              <a:t>sententiae</a:t>
            </a:r>
            <a:r>
              <a:rPr lang="el-GR" dirty="0"/>
              <a:t>) και διάσημες πραγματικές </a:t>
            </a:r>
            <a:r>
              <a:rPr lang="el-GR" dirty="0" smtClean="0"/>
              <a:t>υποθέσεις γίνονται </a:t>
            </a:r>
            <a:r>
              <a:rPr lang="el-GR" dirty="0"/>
              <a:t>αντικείμενο </a:t>
            </a:r>
            <a:r>
              <a:rPr lang="el-GR" dirty="0" smtClean="0"/>
              <a:t>ανάλυσης.</a:t>
            </a:r>
            <a:r>
              <a:rPr lang="en-US" dirty="0" smtClean="0"/>
              <a:t> </a:t>
            </a:r>
            <a:endParaRPr lang="el-GR" dirty="0" smtClean="0"/>
          </a:p>
          <a:p>
            <a:r>
              <a:rPr lang="el-GR" dirty="0"/>
              <a:t>Τα πραγματικά γεγονότα εξετάζονται σε βάθος με την προσθήκη “παραμέτρων”, όπως η βούληση, ο δόλος, η νομική κατάσταση των μερών. </a:t>
            </a:r>
            <a:endParaRPr lang="el-GR" dirty="0" smtClean="0"/>
          </a:p>
          <a:p>
            <a:r>
              <a:rPr lang="el-GR" dirty="0" smtClean="0"/>
              <a:t>Αναζητούν πρακτικές λύσεις σε νομικά ζητήματα: π.χ. με την υιοθέτηση της «μακρά χειρί παράδοσης» της νομής μέσω των κλειδιών του ακινήτου. </a:t>
            </a:r>
            <a:endParaRPr lang="en-US" dirty="0"/>
          </a:p>
        </p:txBody>
      </p:sp>
    </p:spTree>
    <p:extLst>
      <p:ext uri="{BB962C8B-B14F-4D97-AF65-F5344CB8AC3E}">
        <p14:creationId xmlns:p14="http://schemas.microsoft.com/office/powerpoint/2010/main" val="3985862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Κατηγορίες έργων</a:t>
            </a:r>
            <a:endParaRPr lang="en-US" dirty="0"/>
          </a:p>
        </p:txBody>
      </p:sp>
      <p:sp>
        <p:nvSpPr>
          <p:cNvPr id="3" name="Content Placeholder 2"/>
          <p:cNvSpPr>
            <a:spLocks noGrp="1"/>
          </p:cNvSpPr>
          <p:nvPr>
            <p:ph idx="1"/>
          </p:nvPr>
        </p:nvSpPr>
        <p:spPr/>
        <p:txBody>
          <a:bodyPr>
            <a:normAutofit/>
          </a:bodyPr>
          <a:lstStyle/>
          <a:p>
            <a:r>
              <a:rPr lang="el-GR" sz="3200" dirty="0" smtClean="0"/>
              <a:t>Κύρια γνώση μας για τα έργα των νομικών: ο Πανδέκτης του Ιουστινιανού. </a:t>
            </a:r>
          </a:p>
          <a:p>
            <a:r>
              <a:rPr lang="el-GR" sz="3200" dirty="0" smtClean="0"/>
              <a:t>Ελάχιστο κλάσμα όσων γράφτηκαν. </a:t>
            </a:r>
          </a:p>
          <a:p>
            <a:r>
              <a:rPr lang="el-GR" sz="3200" dirty="0" smtClean="0"/>
              <a:t>Έργα: </a:t>
            </a:r>
          </a:p>
          <a:p>
            <a:pPr lvl="1"/>
            <a:r>
              <a:rPr lang="el-GR" sz="3200" dirty="0" smtClean="0"/>
              <a:t>Απευθύνονται στους άλλους νομικούς.</a:t>
            </a:r>
          </a:p>
          <a:p>
            <a:pPr lvl="1"/>
            <a:r>
              <a:rPr lang="el-GR" sz="3200" dirty="0" smtClean="0"/>
              <a:t>Έχουν χρηστικό χαρακτήρα (π.χ. νομικά εγχειρίδια για τους Διοικητές Επαρχιών).</a:t>
            </a:r>
          </a:p>
          <a:p>
            <a:pPr lvl="1"/>
            <a:r>
              <a:rPr lang="el-GR" sz="3200" dirty="0" smtClean="0"/>
              <a:t>Διδακτικά (π.χ. Οι Εισηγήσεις του </a:t>
            </a:r>
            <a:r>
              <a:rPr lang="el-GR" sz="3200" dirty="0" err="1" smtClean="0"/>
              <a:t>Γαϊου</a:t>
            </a:r>
            <a:r>
              <a:rPr lang="el-GR" sz="3200" dirty="0" smtClean="0"/>
              <a:t>)</a:t>
            </a:r>
            <a:endParaRPr lang="en-US" sz="3200" dirty="0"/>
          </a:p>
        </p:txBody>
      </p:sp>
    </p:spTree>
    <p:extLst>
      <p:ext uri="{BB962C8B-B14F-4D97-AF65-F5344CB8AC3E}">
        <p14:creationId xmlns:p14="http://schemas.microsoft.com/office/powerpoint/2010/main" val="936021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Έργα</a:t>
            </a:r>
            <a:endParaRPr lang="en-US" dirty="0"/>
          </a:p>
        </p:txBody>
      </p:sp>
      <p:sp>
        <p:nvSpPr>
          <p:cNvPr id="3" name="Content Placeholder 2"/>
          <p:cNvSpPr>
            <a:spLocks noGrp="1"/>
          </p:cNvSpPr>
          <p:nvPr>
            <p:ph idx="1"/>
          </p:nvPr>
        </p:nvSpPr>
        <p:spPr/>
        <p:txBody>
          <a:bodyPr/>
          <a:lstStyle/>
          <a:p>
            <a:pPr marL="571500" indent="-457200">
              <a:buFont typeface="+mj-lt"/>
              <a:buAutoNum type="arabicPeriod"/>
            </a:pPr>
            <a:r>
              <a:rPr lang="el-GR" b="1" dirty="0" smtClean="0"/>
              <a:t>Σχόλια (</a:t>
            </a:r>
            <a:r>
              <a:rPr lang="en-GB" b="1" dirty="0" err="1" smtClean="0"/>
              <a:t>Commentaria</a:t>
            </a:r>
            <a:r>
              <a:rPr lang="en-GB" b="1" dirty="0" smtClean="0"/>
              <a:t>)</a:t>
            </a:r>
            <a:r>
              <a:rPr lang="en-GB" dirty="0" smtClean="0"/>
              <a:t>: </a:t>
            </a:r>
            <a:r>
              <a:rPr lang="el-GR" dirty="0" smtClean="0"/>
              <a:t>σχολιάζουν άλλα νομικά κείμενα όπως το Ήδικτο του Πραίτορα (μοιάζουν με σημερινούς σχολιασμένους Κώδικες).</a:t>
            </a:r>
            <a:r>
              <a:rPr lang="en-GB" dirty="0" smtClean="0"/>
              <a:t> </a:t>
            </a:r>
            <a:r>
              <a:rPr lang="mr-IN" dirty="0" smtClean="0"/>
              <a:t>–</a:t>
            </a:r>
            <a:r>
              <a:rPr lang="en-GB" dirty="0" smtClean="0"/>
              <a:t> 1/3 </a:t>
            </a:r>
            <a:r>
              <a:rPr lang="el-GR" dirty="0" smtClean="0"/>
              <a:t>του Πανδέκτη</a:t>
            </a:r>
          </a:p>
          <a:p>
            <a:pPr marL="571500" indent="-457200">
              <a:buFont typeface="+mj-lt"/>
              <a:buAutoNum type="arabicPeriod"/>
            </a:pPr>
            <a:r>
              <a:rPr lang="el-GR" b="1" dirty="0" smtClean="0"/>
              <a:t>Συλλογές πρακτικών (</a:t>
            </a:r>
            <a:r>
              <a:rPr lang="en-GB" b="1" dirty="0" err="1" smtClean="0"/>
              <a:t>Digesta</a:t>
            </a:r>
            <a:r>
              <a:rPr lang="en-GB" b="1" dirty="0" smtClean="0"/>
              <a:t>, </a:t>
            </a:r>
            <a:r>
              <a:rPr lang="en-GB" b="1" dirty="0" err="1" smtClean="0"/>
              <a:t>Responsa</a:t>
            </a:r>
            <a:r>
              <a:rPr lang="en-GB" b="1" dirty="0" smtClean="0"/>
              <a:t>, </a:t>
            </a:r>
            <a:r>
              <a:rPr lang="en-GB" b="1" dirty="0" err="1" smtClean="0"/>
              <a:t>Questiones</a:t>
            </a:r>
            <a:r>
              <a:rPr lang="en-GB" b="1" dirty="0" smtClean="0"/>
              <a:t>, </a:t>
            </a:r>
            <a:r>
              <a:rPr lang="en-GB" b="1" dirty="0" err="1" smtClean="0"/>
              <a:t>Disputationes</a:t>
            </a:r>
            <a:r>
              <a:rPr lang="en-GB" b="1" dirty="0" smtClean="0"/>
              <a:t>)</a:t>
            </a:r>
            <a:r>
              <a:rPr lang="el-GR" b="1" dirty="0" smtClean="0"/>
              <a:t>: </a:t>
            </a:r>
            <a:r>
              <a:rPr lang="el-GR" dirty="0" smtClean="0"/>
              <a:t>αναλύουν δύσκολα νομικά θέματα, από ζητήματα γνωμοδοτήσεων ή υποθετικά. </a:t>
            </a:r>
            <a:r>
              <a:rPr lang="mr-IN" dirty="0" smtClean="0"/>
              <a:t>–</a:t>
            </a:r>
            <a:r>
              <a:rPr lang="el-GR" dirty="0" smtClean="0"/>
              <a:t> 1/3 Πανδέκτη</a:t>
            </a:r>
          </a:p>
          <a:p>
            <a:pPr marL="571500" indent="-457200">
              <a:buFont typeface="+mj-lt"/>
              <a:buAutoNum type="arabicPeriod"/>
            </a:pPr>
            <a:r>
              <a:rPr lang="el-GR" b="1" dirty="0" smtClean="0"/>
              <a:t>Μονογραφίες.</a:t>
            </a:r>
          </a:p>
          <a:p>
            <a:pPr marL="571500" indent="-457200">
              <a:buFont typeface="+mj-lt"/>
              <a:buAutoNum type="arabicPeriod"/>
            </a:pPr>
            <a:r>
              <a:rPr lang="el-GR" b="1" dirty="0" smtClean="0"/>
              <a:t>Διδακτικά εγχειρίδια: εισαγωγικά (</a:t>
            </a:r>
            <a:r>
              <a:rPr lang="el-GR" dirty="0" smtClean="0"/>
              <a:t>π.χ. Εισηγήσεις </a:t>
            </a:r>
            <a:r>
              <a:rPr lang="el-GR" dirty="0" err="1" smtClean="0"/>
              <a:t>Γαϊου</a:t>
            </a:r>
            <a:r>
              <a:rPr lang="el-GR" dirty="0" smtClean="0"/>
              <a:t>, 160 μ.Χ..), ή πιο σύνθετα. </a:t>
            </a:r>
          </a:p>
          <a:p>
            <a:pPr marL="571500" indent="-457200">
              <a:buFont typeface="+mj-lt"/>
              <a:buAutoNum type="arabicPeriod"/>
            </a:pPr>
            <a:r>
              <a:rPr lang="el-GR" b="1" dirty="0" smtClean="0"/>
              <a:t>Επιτομές-σημειώσεις σε έργα άλλων νομικών</a:t>
            </a:r>
          </a:p>
          <a:p>
            <a:pPr marL="571500" indent="-457200">
              <a:buFont typeface="+mj-lt"/>
              <a:buAutoNum type="arabicPeriod"/>
            </a:pPr>
            <a:r>
              <a:rPr lang="el-GR" b="1" dirty="0" smtClean="0"/>
              <a:t> Χρηστικά (</a:t>
            </a:r>
            <a:r>
              <a:rPr lang="en-GB" b="1" dirty="0" smtClean="0"/>
              <a:t>Regulae, </a:t>
            </a:r>
            <a:r>
              <a:rPr lang="en-GB" b="1" dirty="0" err="1" smtClean="0"/>
              <a:t>Definitiones</a:t>
            </a:r>
            <a:r>
              <a:rPr lang="en-GB" b="1" dirty="0" smtClean="0"/>
              <a:t>, </a:t>
            </a:r>
            <a:r>
              <a:rPr lang="en-GB" b="1" dirty="0" err="1" smtClean="0"/>
              <a:t>Sententiae</a:t>
            </a:r>
            <a:r>
              <a:rPr lang="en-GB" b="1" dirty="0" smtClean="0"/>
              <a:t>): </a:t>
            </a:r>
            <a:r>
              <a:rPr lang="el-GR" dirty="0" smtClean="0"/>
              <a:t>απευθύνονται σε δημόσιους λειτουργούς ή φοιτητές, συλλογές βασικών κανόνων, διαδικασιών, ορισμών.</a:t>
            </a:r>
          </a:p>
          <a:p>
            <a:pPr marL="571500" indent="-457200">
              <a:buFont typeface="+mj-lt"/>
              <a:buAutoNum type="arabicPeriod"/>
            </a:pPr>
            <a:endParaRPr lang="en-US" dirty="0"/>
          </a:p>
        </p:txBody>
      </p:sp>
    </p:spTree>
    <p:extLst>
      <p:ext uri="{BB962C8B-B14F-4D97-AF65-F5344CB8AC3E}">
        <p14:creationId xmlns:p14="http://schemas.microsoft.com/office/powerpoint/2010/main" val="2660499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«Κλασικοί» Ρωμαίοι Νομικοί</a:t>
            </a:r>
            <a:endParaRPr lang="en-US" dirty="0"/>
          </a:p>
        </p:txBody>
      </p:sp>
      <p:sp>
        <p:nvSpPr>
          <p:cNvPr id="3" name="Content Placeholder 2"/>
          <p:cNvSpPr>
            <a:spLocks noGrp="1"/>
          </p:cNvSpPr>
          <p:nvPr>
            <p:ph idx="1"/>
          </p:nvPr>
        </p:nvSpPr>
        <p:spPr/>
        <p:txBody>
          <a:bodyPr/>
          <a:lstStyle/>
          <a:p>
            <a:r>
              <a:rPr lang="el-GR" dirty="0" smtClean="0"/>
              <a:t>Απόγειο Νομικής Επιστήμης: 2</a:t>
            </a:r>
            <a:r>
              <a:rPr lang="el-GR" baseline="30000" dirty="0" smtClean="0"/>
              <a:t>ος</a:t>
            </a:r>
            <a:r>
              <a:rPr lang="el-GR" dirty="0" smtClean="0"/>
              <a:t> αι. μ.Χ. με αρχές 3</a:t>
            </a:r>
            <a:r>
              <a:rPr lang="el-GR" baseline="30000" dirty="0" smtClean="0"/>
              <a:t>ου</a:t>
            </a:r>
            <a:r>
              <a:rPr lang="el-GR" dirty="0" smtClean="0"/>
              <a:t> αι. μ. Χ. </a:t>
            </a:r>
          </a:p>
          <a:p>
            <a:r>
              <a:rPr lang="el-GR" dirty="0" smtClean="0"/>
              <a:t>Ζουν οι κορυφαίοι </a:t>
            </a:r>
            <a:r>
              <a:rPr lang="el-GR" dirty="0"/>
              <a:t>εκπρόσωποι της ρωμαϊκής νομικής επιστήμης. </a:t>
            </a:r>
            <a:endParaRPr lang="el-GR" dirty="0" smtClean="0"/>
          </a:p>
          <a:p>
            <a:r>
              <a:rPr lang="el-GR" dirty="0" smtClean="0"/>
              <a:t>Συνδέονται </a:t>
            </a:r>
            <a:r>
              <a:rPr lang="el-GR" dirty="0"/>
              <a:t>συχνά στενά με τον Αυτοκράτορα, στελεχώνουν το συμβούλιό </a:t>
            </a:r>
            <a:r>
              <a:rPr lang="el-GR" dirty="0" smtClean="0"/>
              <a:t>του</a:t>
            </a:r>
            <a:r>
              <a:rPr lang="el-GR" dirty="0"/>
              <a:t>.</a:t>
            </a:r>
            <a:endParaRPr lang="el-GR" dirty="0" smtClean="0"/>
          </a:p>
          <a:p>
            <a:r>
              <a:rPr lang="el-GR" dirty="0" smtClean="0"/>
              <a:t>Συντάσσουν τα </a:t>
            </a:r>
            <a:r>
              <a:rPr lang="fr-FR" i="1" dirty="0" smtClean="0"/>
              <a:t>rescripta</a:t>
            </a:r>
            <a:r>
              <a:rPr lang="el-GR" dirty="0"/>
              <a:t> </a:t>
            </a:r>
            <a:r>
              <a:rPr lang="el-GR" dirty="0" smtClean="0"/>
              <a:t>(απαντήσεις σε νομικά ερωτήματα πολιτών) και όλα </a:t>
            </a:r>
            <a:r>
              <a:rPr lang="el-GR" dirty="0"/>
              <a:t>τα σημαντικά νομικά κείμενα και </a:t>
            </a:r>
            <a:r>
              <a:rPr lang="el-GR" dirty="0" smtClean="0"/>
              <a:t>αποφάσεις.</a:t>
            </a:r>
            <a:r>
              <a:rPr lang="en-US" dirty="0" smtClean="0"/>
              <a:t> </a:t>
            </a:r>
            <a:endParaRPr lang="el-GR" dirty="0" smtClean="0"/>
          </a:p>
          <a:p>
            <a:r>
              <a:rPr lang="el-GR" dirty="0"/>
              <a:t>Μ</a:t>
            </a:r>
            <a:r>
              <a:rPr lang="el-GR" dirty="0" smtClean="0"/>
              <a:t>εταδίδουν </a:t>
            </a:r>
            <a:r>
              <a:rPr lang="el-GR" dirty="0"/>
              <a:t>τις νομικές τους γνώσεις στους μαθητές τους και, κυρίως, γράφουν εκτενώς για το δίκαιο.</a:t>
            </a:r>
            <a:r>
              <a:rPr lang="en-US" dirty="0"/>
              <a:t> </a:t>
            </a:r>
            <a:endParaRPr lang="el-GR" dirty="0" smtClean="0"/>
          </a:p>
          <a:p>
            <a:r>
              <a:rPr lang="el-GR" dirty="0" smtClean="0"/>
              <a:t>Ασκούν δημόσια αξιώματα. </a:t>
            </a:r>
          </a:p>
        </p:txBody>
      </p:sp>
    </p:spTree>
    <p:extLst>
      <p:ext uri="{BB962C8B-B14F-4D97-AF65-F5344CB8AC3E}">
        <p14:creationId xmlns:p14="http://schemas.microsoft.com/office/powerpoint/2010/main" val="3281934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Σπουδαίοι </a:t>
            </a:r>
            <a:r>
              <a:rPr lang="el-GR" b="1" dirty="0" smtClean="0"/>
              <a:t>νομομαθείς</a:t>
            </a:r>
            <a:r>
              <a:rPr lang="en-US" b="1" dirty="0"/>
              <a:t/>
            </a:r>
            <a:br>
              <a:rPr lang="en-US" b="1" dirty="0"/>
            </a:br>
            <a:endParaRPr lang="en-US" dirty="0"/>
          </a:p>
        </p:txBody>
      </p:sp>
      <p:sp>
        <p:nvSpPr>
          <p:cNvPr id="3" name="Content Placeholder 2"/>
          <p:cNvSpPr>
            <a:spLocks noGrp="1"/>
          </p:cNvSpPr>
          <p:nvPr>
            <p:ph idx="1"/>
          </p:nvPr>
        </p:nvSpPr>
        <p:spPr>
          <a:xfrm>
            <a:off x="245103" y="891373"/>
            <a:ext cx="8378054" cy="6908140"/>
          </a:xfrm>
        </p:spPr>
        <p:txBody>
          <a:bodyPr>
            <a:normAutofit fontScale="55000" lnSpcReduction="20000"/>
          </a:bodyPr>
          <a:lstStyle/>
          <a:p>
            <a:r>
              <a:rPr lang="el-GR" sz="2900" dirty="0" smtClean="0"/>
              <a:t>Ο </a:t>
            </a:r>
            <a:r>
              <a:rPr lang="en-US" sz="2900" b="1" dirty="0" err="1" smtClean="0"/>
              <a:t>Labeo</a:t>
            </a:r>
            <a:r>
              <a:rPr lang="el-GR" sz="2900" dirty="0" smtClean="0"/>
              <a:t>:  </a:t>
            </a:r>
            <a:r>
              <a:rPr lang="el-GR" sz="2900" dirty="0"/>
              <a:t>Υπογράμμισε πρώτος τη σημασία της αναλογίας στο νομικό συλλογισμό. </a:t>
            </a:r>
          </a:p>
          <a:p>
            <a:r>
              <a:rPr lang="el-GR" sz="2900" dirty="0" smtClean="0"/>
              <a:t> </a:t>
            </a:r>
            <a:r>
              <a:rPr lang="el-GR" sz="2900" dirty="0"/>
              <a:t>Ο </a:t>
            </a:r>
            <a:r>
              <a:rPr lang="en-US" sz="2900" b="1" dirty="0" err="1"/>
              <a:t>Sabinus</a:t>
            </a:r>
            <a:r>
              <a:rPr lang="el-GR" sz="2900" dirty="0"/>
              <a:t>, από τον οποίο ονομάστηκε η σχολή των Σαβινιανών, ήταν κάτοχος του </a:t>
            </a:r>
            <a:r>
              <a:rPr lang="en-US" sz="2900" i="1" dirty="0"/>
              <a:t>ius </a:t>
            </a:r>
            <a:r>
              <a:rPr lang="en-US" sz="2900" i="1" dirty="0" smtClean="0"/>
              <a:t>respondendi</a:t>
            </a:r>
            <a:r>
              <a:rPr lang="el-GR" sz="2900" i="1" dirty="0" smtClean="0"/>
              <a:t>.</a:t>
            </a:r>
            <a:r>
              <a:rPr lang="el-GR" sz="2900" dirty="0" smtClean="0"/>
              <a:t>. </a:t>
            </a:r>
            <a:endParaRPr lang="en-US" sz="2900" dirty="0"/>
          </a:p>
          <a:p>
            <a:r>
              <a:rPr lang="el-GR" sz="2900" dirty="0" smtClean="0"/>
              <a:t> </a:t>
            </a:r>
            <a:r>
              <a:rPr lang="el-GR" sz="2900" dirty="0"/>
              <a:t>Ο </a:t>
            </a:r>
            <a:r>
              <a:rPr lang="el-GR" sz="2900" b="1" dirty="0" err="1"/>
              <a:t>Ιαβολένος</a:t>
            </a:r>
            <a:r>
              <a:rPr lang="el-GR" sz="2900" dirty="0"/>
              <a:t> (τέλη του 1</a:t>
            </a:r>
            <a:r>
              <a:rPr lang="el-GR" sz="2900" baseline="30000" dirty="0"/>
              <a:t>ου</a:t>
            </a:r>
            <a:r>
              <a:rPr lang="el-GR" sz="2900" dirty="0"/>
              <a:t> μ.Χ. αι.), σύμβουλος του </a:t>
            </a:r>
            <a:r>
              <a:rPr lang="el-GR" sz="2900" dirty="0" err="1"/>
              <a:t>Τραϊανού</a:t>
            </a:r>
            <a:r>
              <a:rPr lang="el-GR" sz="2900" dirty="0"/>
              <a:t>, χρημάτισε διοικητής δύο λεγεώνων, δικαστής στη Βρετανία και Διοικητής των επαρχιών Γερμανίας, Συρίας και Αφρικής. </a:t>
            </a:r>
            <a:endParaRPr lang="en-US" sz="2900" dirty="0"/>
          </a:p>
          <a:p>
            <a:r>
              <a:rPr lang="el-GR" sz="2900" dirty="0" smtClean="0"/>
              <a:t> </a:t>
            </a:r>
            <a:r>
              <a:rPr lang="el-GR" sz="2900" dirty="0"/>
              <a:t>Ο μαθητής του </a:t>
            </a:r>
            <a:r>
              <a:rPr lang="el-GR" sz="2900" b="1" dirty="0"/>
              <a:t>Ιουλιανός</a:t>
            </a:r>
            <a:r>
              <a:rPr lang="el-GR" sz="2900" dirty="0"/>
              <a:t>, διατέλεσε σύμβουλος τεσσάρων αυτοκρατόρων, διοικητής των επαρχιών της Γερμανίας, της Ισπανίας και της Αφρικής και διατέλεσε στα υψηλότερα αξιώματα. Επιγραφή που βρέθηκε την Τυνησία καταγράφει την δημόσια καριέρα του, σημειώνοντας ότι ο μισθός του διπλασιάστηκε λόγω των "</a:t>
            </a:r>
            <a:r>
              <a:rPr lang="el-GR" sz="2900" i="1" dirty="0"/>
              <a:t>εξαιρετικών νομικών του γνώσεων</a:t>
            </a:r>
            <a:r>
              <a:rPr lang="el-GR" sz="2900" dirty="0"/>
              <a:t>". Ο Αδριανός του ανέθεσε να κωδικοποιήσει το πραιτορικό Ήδικτο (</a:t>
            </a:r>
            <a:r>
              <a:rPr lang="en-US" sz="2900" dirty="0" err="1"/>
              <a:t>Edictum</a:t>
            </a:r>
            <a:r>
              <a:rPr lang="en-US" sz="2900" dirty="0"/>
              <a:t> </a:t>
            </a:r>
            <a:r>
              <a:rPr lang="en-US" sz="2900" dirty="0" err="1"/>
              <a:t>perpetuum</a:t>
            </a:r>
            <a:r>
              <a:rPr lang="el-GR" sz="2900" dirty="0"/>
              <a:t>). </a:t>
            </a:r>
            <a:endParaRPr lang="en-US" sz="2900" dirty="0"/>
          </a:p>
          <a:p>
            <a:r>
              <a:rPr lang="el-GR" sz="2900" dirty="0" smtClean="0"/>
              <a:t> </a:t>
            </a:r>
            <a:r>
              <a:rPr lang="el-GR" sz="2900" dirty="0"/>
              <a:t>Ο </a:t>
            </a:r>
            <a:r>
              <a:rPr lang="el-GR" sz="2900" b="1" dirty="0"/>
              <a:t>Κέλσος</a:t>
            </a:r>
            <a:r>
              <a:rPr lang="el-GR" sz="2900" dirty="0"/>
              <a:t> </a:t>
            </a:r>
            <a:r>
              <a:rPr lang="el-GR" sz="2900" dirty="0" smtClean="0"/>
              <a:t>. </a:t>
            </a:r>
            <a:r>
              <a:rPr lang="el-GR" sz="2900" dirty="0"/>
              <a:t>Το έργο του </a:t>
            </a:r>
            <a:r>
              <a:rPr lang="en-US" sz="2900" i="1" dirty="0" err="1"/>
              <a:t>Digesta</a:t>
            </a:r>
            <a:r>
              <a:rPr lang="el-GR" sz="2900" dirty="0"/>
              <a:t> θεωρείτο μία συλλογή πρακτικών υποδειγματικής </a:t>
            </a:r>
            <a:r>
              <a:rPr lang="el-GR" sz="2900" dirty="0" smtClean="0"/>
              <a:t>σαφήνειας</a:t>
            </a:r>
            <a:r>
              <a:rPr lang="el-GR" sz="2900" dirty="0"/>
              <a:t>. </a:t>
            </a:r>
            <a:endParaRPr lang="en-US" sz="2900" dirty="0"/>
          </a:p>
          <a:p>
            <a:r>
              <a:rPr lang="el-GR" sz="2900" dirty="0" smtClean="0"/>
              <a:t> </a:t>
            </a:r>
            <a:r>
              <a:rPr lang="el-GR" sz="2900" dirty="0"/>
              <a:t>Ο </a:t>
            </a:r>
            <a:r>
              <a:rPr lang="el-GR" sz="2900" b="1" dirty="0" err="1"/>
              <a:t>Πομπώνιος</a:t>
            </a:r>
            <a:r>
              <a:rPr lang="el-GR" sz="2900" dirty="0"/>
              <a:t> υπήρξε ο πρώτος ιστορικός του ρωμαϊκού </a:t>
            </a:r>
            <a:r>
              <a:rPr lang="el-GR" sz="2900" dirty="0" smtClean="0"/>
              <a:t>δικαίου.</a:t>
            </a:r>
            <a:endParaRPr lang="en-US" sz="2900" dirty="0"/>
          </a:p>
          <a:p>
            <a:r>
              <a:rPr lang="el-GR" sz="2900" dirty="0" smtClean="0"/>
              <a:t> </a:t>
            </a:r>
            <a:r>
              <a:rPr lang="el-GR" sz="2900" dirty="0"/>
              <a:t>Ο </a:t>
            </a:r>
            <a:r>
              <a:rPr lang="el-GR" sz="2900" b="1" dirty="0"/>
              <a:t>Γάιος</a:t>
            </a:r>
            <a:r>
              <a:rPr lang="el-GR" sz="2900" dirty="0"/>
              <a:t>, </a:t>
            </a:r>
            <a:r>
              <a:rPr lang="el-GR" sz="2900" dirty="0" smtClean="0"/>
              <a:t>χάρις στο Εγχειρίδιο του θεωρείται ο </a:t>
            </a:r>
            <a:r>
              <a:rPr lang="el-GR" sz="2900" dirty="0"/>
              <a:t>σπουδαιότερος νομοδιδάσκαλος.</a:t>
            </a:r>
            <a:endParaRPr lang="en-US" sz="2900" dirty="0"/>
          </a:p>
          <a:p>
            <a:r>
              <a:rPr lang="el-GR" sz="2900" dirty="0" smtClean="0"/>
              <a:t>Ο </a:t>
            </a:r>
            <a:r>
              <a:rPr lang="el-GR" sz="2900" b="1" dirty="0"/>
              <a:t>Παπινιανός</a:t>
            </a:r>
            <a:r>
              <a:rPr lang="el-GR" sz="2900" dirty="0"/>
              <a:t> μ</a:t>
            </a:r>
            <a:r>
              <a:rPr lang="el-GR" sz="2900" dirty="0" smtClean="0"/>
              <a:t>αζί </a:t>
            </a:r>
            <a:r>
              <a:rPr lang="el-GR" sz="2900" dirty="0"/>
              <a:t>με τον Παύλο και τον </a:t>
            </a:r>
            <a:r>
              <a:rPr lang="el-GR" sz="2900" dirty="0" err="1"/>
              <a:t>Ουλπιανό</a:t>
            </a:r>
            <a:r>
              <a:rPr lang="el-GR" sz="2900" dirty="0"/>
              <a:t> είναι ο νομικός με το μεγαλύτερο αριθμό αναφορών στον Πανδέκτη. Άσκησε το ύψιστο αξίωμα του </a:t>
            </a:r>
            <a:r>
              <a:rPr lang="fr-FR" sz="2900" i="1" dirty="0" err="1"/>
              <a:t>Praefectus</a:t>
            </a:r>
            <a:r>
              <a:rPr lang="fr-FR" sz="2900" i="1" dirty="0"/>
              <a:t> </a:t>
            </a:r>
            <a:r>
              <a:rPr lang="fr-FR" sz="2900" i="1" dirty="0" err="1"/>
              <a:t>Praetorio</a:t>
            </a:r>
            <a:r>
              <a:rPr lang="fr-FR" sz="2900" i="1" dirty="0"/>
              <a:t> </a:t>
            </a:r>
            <a:r>
              <a:rPr lang="el-GR" sz="2900" dirty="0"/>
              <a:t>(συμβούλου του αυτοκράτορα), έως την εκτέλεσή του από τον Καρακάλλα (212 μ.Χ.), επειδή φέρεται να αρνήθηκε να συντάξει κείμενο για τη δικαιολόγηση της δολοφονίας του αδελφού του, </a:t>
            </a:r>
            <a:r>
              <a:rPr lang="el-GR" sz="2900" dirty="0" err="1"/>
              <a:t>συναυτοκράτορα</a:t>
            </a:r>
            <a:r>
              <a:rPr lang="el-GR" sz="2900" dirty="0"/>
              <a:t> </a:t>
            </a:r>
            <a:r>
              <a:rPr lang="el-GR" sz="2900" dirty="0" err="1"/>
              <a:t>Γέτα</a:t>
            </a:r>
            <a:r>
              <a:rPr lang="el-GR" sz="2900" dirty="0"/>
              <a:t>, καθώς “</a:t>
            </a:r>
            <a:r>
              <a:rPr lang="el-GR" sz="2900" i="1" dirty="0"/>
              <a:t>είναι ευκολότερο να διαπράξεις φόνο απ’ ότι να τον αιτιολογήσεις</a:t>
            </a:r>
            <a:r>
              <a:rPr lang="el-GR" sz="2900" dirty="0"/>
              <a:t>”. </a:t>
            </a:r>
            <a:endParaRPr lang="en-US" sz="2900" dirty="0"/>
          </a:p>
          <a:p>
            <a:r>
              <a:rPr lang="el-GR" sz="2900" dirty="0" smtClean="0"/>
              <a:t>Ο </a:t>
            </a:r>
            <a:r>
              <a:rPr lang="el-GR" sz="2900" b="1" dirty="0" smtClean="0"/>
              <a:t>Παύλος</a:t>
            </a:r>
            <a:r>
              <a:rPr lang="el-GR" sz="2900" dirty="0" smtClean="0"/>
              <a:t>. </a:t>
            </a:r>
            <a:r>
              <a:rPr lang="el-GR" sz="2900" dirty="0"/>
              <a:t>Μεγάλο μέρος του Πανδέκτη έχει προέλθει από τα έργα του. Διακρίνεται για την κριτική του σκέψη και την αναζήτηση της ουσίας των νομικών εννοιών. </a:t>
            </a:r>
            <a:endParaRPr lang="en-US" sz="2900" dirty="0"/>
          </a:p>
          <a:p>
            <a:r>
              <a:rPr lang="el-GR" sz="2900" dirty="0" smtClean="0"/>
              <a:t>Ο </a:t>
            </a:r>
            <a:r>
              <a:rPr lang="el-GR" sz="2900" b="1" dirty="0" err="1" smtClean="0"/>
              <a:t>Ουλπιανό</a:t>
            </a:r>
            <a:r>
              <a:rPr lang="el-GR" sz="2900" dirty="0" smtClean="0"/>
              <a:t>. </a:t>
            </a:r>
            <a:r>
              <a:rPr lang="el-GR" sz="2900" dirty="0"/>
              <a:t>Το ένα τρίτο του Πανδέκτη προέρχεται από έργα του. Διακρίνεται για την καθαρότητα της γραφής του, για το ενδιαφέρον του για την αναζήτηση της </a:t>
            </a:r>
            <a:r>
              <a:rPr lang="el-GR" sz="2900" i="1" dirty="0"/>
              <a:t>aequitas, </a:t>
            </a:r>
            <a:r>
              <a:rPr lang="el-GR" sz="2900" dirty="0"/>
              <a:t>τον φιλοσοφικό του στοχασμό. Διατέλεσε σε πολλά δημόσια αξιώματα, με αποκορύφωμα αυτό του </a:t>
            </a:r>
            <a:r>
              <a:rPr lang="fr-FR" sz="2900" i="1" dirty="0" err="1"/>
              <a:t>Praefectus</a:t>
            </a:r>
            <a:r>
              <a:rPr lang="fr-FR" sz="2900" i="1" dirty="0"/>
              <a:t> </a:t>
            </a:r>
            <a:r>
              <a:rPr lang="fr-FR" sz="2900" i="1" dirty="0" err="1"/>
              <a:t>Praetorio</a:t>
            </a:r>
            <a:r>
              <a:rPr lang="el-GR" sz="2900" i="1" dirty="0"/>
              <a:t>. </a:t>
            </a:r>
            <a:r>
              <a:rPr lang="el-GR" sz="2900" dirty="0"/>
              <a:t>Δολοφονήθηκε από τους στρατιώτες του.</a:t>
            </a:r>
            <a:endParaRPr lang="en-US" sz="2900" dirty="0"/>
          </a:p>
          <a:p>
            <a:r>
              <a:rPr lang="el-GR" sz="2900" dirty="0" smtClean="0"/>
              <a:t> </a:t>
            </a:r>
            <a:r>
              <a:rPr lang="el-GR" sz="2900" dirty="0"/>
              <a:t>Ο </a:t>
            </a:r>
            <a:r>
              <a:rPr lang="el-GR" sz="2900" b="1" dirty="0" err="1"/>
              <a:t>Μοδεστίνος</a:t>
            </a:r>
            <a:r>
              <a:rPr lang="el-GR" sz="2900" dirty="0"/>
              <a:t>, μαθητής του </a:t>
            </a:r>
            <a:r>
              <a:rPr lang="el-GR" sz="2900" dirty="0" err="1"/>
              <a:t>Ουλπιανού</a:t>
            </a:r>
            <a:r>
              <a:rPr lang="el-GR" sz="2900" dirty="0"/>
              <a:t>, θεωρείται ο τελευταίος των κλασικών Ρωμαίων νομικών, συγγραφέας </a:t>
            </a:r>
            <a:r>
              <a:rPr lang="el-GR" sz="2900" dirty="0" err="1"/>
              <a:t>ήσσονων</a:t>
            </a:r>
            <a:r>
              <a:rPr lang="el-GR" sz="2900" dirty="0"/>
              <a:t> έργων. Διάσημος είναι ο ορισμός του για το γάμο. </a:t>
            </a:r>
            <a:endParaRPr lang="en-US" sz="2900" dirty="0"/>
          </a:p>
          <a:p>
            <a:endParaRPr lang="en-US" dirty="0"/>
          </a:p>
        </p:txBody>
      </p:sp>
    </p:spTree>
    <p:extLst>
      <p:ext uri="{BB962C8B-B14F-4D97-AF65-F5344CB8AC3E}">
        <p14:creationId xmlns:p14="http://schemas.microsoft.com/office/powerpoint/2010/main" val="3932315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t>Οι απόψεις των νομικών ως πηγή δικαίου.</a:t>
            </a:r>
            <a:r>
              <a:rPr lang="el-GR" sz="3200" dirty="0"/>
              <a:t> </a:t>
            </a:r>
            <a:endParaRPr lang="en-US" sz="3200" dirty="0"/>
          </a:p>
        </p:txBody>
      </p:sp>
      <p:sp>
        <p:nvSpPr>
          <p:cNvPr id="3" name="Content Placeholder 2"/>
          <p:cNvSpPr>
            <a:spLocks noGrp="1"/>
          </p:cNvSpPr>
          <p:nvPr>
            <p:ph idx="1"/>
          </p:nvPr>
        </p:nvSpPr>
        <p:spPr/>
        <p:txBody>
          <a:bodyPr>
            <a:normAutofit/>
          </a:bodyPr>
          <a:lstStyle/>
          <a:p>
            <a:r>
              <a:rPr lang="el-GR" sz="2400" dirty="0" smtClean="0"/>
              <a:t>Την </a:t>
            </a:r>
            <a:r>
              <a:rPr lang="el-GR" sz="2400" dirty="0"/>
              <a:t>εποχή του Γάιου, τον 2</a:t>
            </a:r>
            <a:r>
              <a:rPr lang="el-GR" sz="2400" baseline="30000" dirty="0"/>
              <a:t>ο</a:t>
            </a:r>
            <a:r>
              <a:rPr lang="el-GR" sz="2400" dirty="0"/>
              <a:t> μ.Χ. αιώνα, το Ρωμαϊκό Δίκαιο θεωρείται κατά μεγάλο μέρος δημιούργημα των Ρωμαίων νομικών, ένα δημιούργημα εξαιρετικά σύνθετο και ενίοτε, λόγω της πολυφωνίας των νομικών απόψεων, περίπλοκο. </a:t>
            </a:r>
            <a:endParaRPr lang="el-GR" sz="2400" dirty="0" smtClean="0"/>
          </a:p>
          <a:p>
            <a:r>
              <a:rPr lang="el-GR" sz="2400" dirty="0" smtClean="0"/>
              <a:t>Με </a:t>
            </a:r>
            <a:r>
              <a:rPr lang="el-GR" sz="2400" i="1" dirty="0" err="1"/>
              <a:t>rescriptum</a:t>
            </a:r>
            <a:r>
              <a:rPr lang="el-GR" sz="2400" dirty="0"/>
              <a:t> του Αδριανού ορίζεται ότι, αν οι απόψεις των νομομαθών συμφωνούν μεταξύ τους, θα έχουν ισχύ δικαίου (</a:t>
            </a:r>
            <a:r>
              <a:rPr lang="el-GR" sz="2400" i="1" dirty="0"/>
              <a:t>lex</a:t>
            </a:r>
            <a:r>
              <a:rPr lang="el-GR" sz="2400" dirty="0"/>
              <a:t>), ενώ εάν δεν υπάρχει ομοφωνία, ο δικαστής μπορεί να αποφασίσει </a:t>
            </a:r>
            <a:r>
              <a:rPr lang="el-GR" sz="2400" dirty="0" smtClean="0"/>
              <a:t>ελεύθερα</a:t>
            </a:r>
          </a:p>
          <a:p>
            <a:r>
              <a:rPr lang="el-GR" sz="2400" dirty="0" smtClean="0"/>
              <a:t>Οι </a:t>
            </a:r>
            <a:r>
              <a:rPr lang="el-GR" sz="2400" dirty="0"/>
              <a:t>απόψεις των νομικών ανάγονται πάντως επισήμως σε πηγή δικαίου. </a:t>
            </a:r>
            <a:endParaRPr lang="en-US" sz="2400" dirty="0"/>
          </a:p>
          <a:p>
            <a:endParaRPr lang="el-GR" i="1" dirty="0" smtClean="0"/>
          </a:p>
          <a:p>
            <a:endParaRPr lang="en-US" dirty="0"/>
          </a:p>
        </p:txBody>
      </p:sp>
    </p:spTree>
    <p:extLst>
      <p:ext uri="{BB962C8B-B14F-4D97-AF65-F5344CB8AC3E}">
        <p14:creationId xmlns:p14="http://schemas.microsoft.com/office/powerpoint/2010/main" val="2166616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Αντικείμενο &amp; μέθοδος</a:t>
            </a:r>
            <a:r>
              <a:rPr lang="en-US" dirty="0"/>
              <a:t> </a:t>
            </a:r>
          </a:p>
        </p:txBody>
      </p:sp>
      <p:sp>
        <p:nvSpPr>
          <p:cNvPr id="3" name="Content Placeholder 2"/>
          <p:cNvSpPr>
            <a:spLocks noGrp="1"/>
          </p:cNvSpPr>
          <p:nvPr>
            <p:ph idx="1"/>
          </p:nvPr>
        </p:nvSpPr>
        <p:spPr>
          <a:xfrm>
            <a:off x="457200" y="1600200"/>
            <a:ext cx="7620000" cy="5257800"/>
          </a:xfrm>
        </p:spPr>
        <p:txBody>
          <a:bodyPr>
            <a:normAutofit fontScale="77500" lnSpcReduction="20000"/>
          </a:bodyPr>
          <a:lstStyle/>
          <a:p>
            <a:r>
              <a:rPr lang="el-GR" sz="2300" dirty="0" smtClean="0"/>
              <a:t>Τα έργα τους αφορούν κυρίως το ιδιωτικό δίκαιο.</a:t>
            </a:r>
          </a:p>
          <a:p>
            <a:pPr lvl="0"/>
            <a:r>
              <a:rPr lang="el-GR" sz="2300" dirty="0"/>
              <a:t>Για να καταλήξουν στις ενδεδειγμένες νομικές λύσεις, αναπτύσσουν διάφορες τεχνικές και μεθόδους</a:t>
            </a:r>
            <a:r>
              <a:rPr lang="en-US" sz="2300" dirty="0"/>
              <a:t> </a:t>
            </a:r>
            <a:endParaRPr lang="el-GR" sz="2300" dirty="0" smtClean="0"/>
          </a:p>
          <a:p>
            <a:pPr lvl="0"/>
            <a:r>
              <a:rPr lang="el-GR" sz="2300" dirty="0" smtClean="0"/>
              <a:t>Την </a:t>
            </a:r>
            <a:r>
              <a:rPr lang="el-GR" sz="2300" i="1" dirty="0"/>
              <a:t>αναλογική εφαρμογή</a:t>
            </a:r>
            <a:r>
              <a:rPr lang="el-GR" sz="2300" dirty="0"/>
              <a:t> ενός κανόνα σε διαφορετικές περιπτώσεις.</a:t>
            </a:r>
            <a:endParaRPr lang="en-US" sz="2300" dirty="0"/>
          </a:p>
          <a:p>
            <a:pPr lvl="0"/>
            <a:r>
              <a:rPr lang="el-GR" sz="2300" dirty="0"/>
              <a:t>Την </a:t>
            </a:r>
            <a:r>
              <a:rPr lang="el-GR" sz="2300" i="1" dirty="0"/>
              <a:t>διασταλτική ερμηνεία</a:t>
            </a:r>
            <a:r>
              <a:rPr lang="el-GR" sz="2300" dirty="0"/>
              <a:t> του δικαίου (π.χ. επεκτείνουν το πεδίο εφαρμογής του βασικού νόμου περί αδικοπραξιών, της </a:t>
            </a:r>
            <a:r>
              <a:rPr lang="el-GR" sz="2300" i="1" dirty="0"/>
              <a:t>lex Aquilia</a:t>
            </a:r>
            <a:r>
              <a:rPr lang="el-GR" sz="2300" dirty="0"/>
              <a:t> από τις συγκεκριμένες περιπτώσεις ζημίας δούλου ή ζώων που καταγράφει ο νόμος αυτός, και σε άλλες). </a:t>
            </a:r>
            <a:endParaRPr lang="en-US" sz="2300" dirty="0"/>
          </a:p>
          <a:p>
            <a:pPr lvl="0"/>
            <a:r>
              <a:rPr lang="el-GR" sz="2300" dirty="0"/>
              <a:t>Την </a:t>
            </a:r>
            <a:r>
              <a:rPr lang="el-GR" sz="2300" i="1" dirty="0"/>
              <a:t>κατηγοριοποίηση</a:t>
            </a:r>
            <a:r>
              <a:rPr lang="el-GR" sz="2300" dirty="0"/>
              <a:t> εννοιών σε γένη (</a:t>
            </a:r>
            <a:r>
              <a:rPr lang="el-GR" sz="2300" i="1" dirty="0"/>
              <a:t>genus</a:t>
            </a:r>
            <a:r>
              <a:rPr lang="el-GR" sz="2300" dirty="0"/>
              <a:t>) και είδη (</a:t>
            </a:r>
            <a:r>
              <a:rPr lang="el-GR" sz="2300" i="1" dirty="0"/>
              <a:t>species</a:t>
            </a:r>
            <a:r>
              <a:rPr lang="el-GR" sz="2300" dirty="0"/>
              <a:t>), αντίστοιχα προς αυτά της ελληνικής φιλοσοφίας (π.χ. διακρίνουν τα πράγματα σε νομικές κατηγορίες). </a:t>
            </a:r>
            <a:endParaRPr lang="en-US" sz="2300" dirty="0"/>
          </a:p>
          <a:p>
            <a:pPr lvl="0"/>
            <a:r>
              <a:rPr lang="el-GR" sz="2300" dirty="0"/>
              <a:t>Την αναζήτηση της </a:t>
            </a:r>
            <a:r>
              <a:rPr lang="el-GR" sz="2300" i="1" dirty="0"/>
              <a:t>ετυμολογίας</a:t>
            </a:r>
            <a:r>
              <a:rPr lang="el-GR" sz="2300" dirty="0"/>
              <a:t> των νομικών όρων και τη δημιουργία </a:t>
            </a:r>
            <a:r>
              <a:rPr lang="el-GR" sz="2300" i="1" dirty="0"/>
              <a:t>νομικών ορισμών</a:t>
            </a:r>
            <a:r>
              <a:rPr lang="el-GR" sz="2300" dirty="0"/>
              <a:t> και δογμάτων (π.χ. τί θεωρείται σύμβαση, αν και ορισμένοι νομικοί θεωρούν επικίνδυνους τους ορισμούς).</a:t>
            </a:r>
            <a:endParaRPr lang="en-US" sz="2300" dirty="0"/>
          </a:p>
          <a:p>
            <a:pPr lvl="0"/>
            <a:r>
              <a:rPr lang="el-GR" sz="2300" dirty="0"/>
              <a:t>Την </a:t>
            </a:r>
            <a:r>
              <a:rPr lang="el-GR" sz="2300" i="1" dirty="0"/>
              <a:t>αποσαφήνιση συγγενών νομικών εννοιών</a:t>
            </a:r>
            <a:r>
              <a:rPr lang="el-GR" sz="2300" dirty="0"/>
              <a:t> (π.χ. σε τί διαφέρει η πώληση από άλλα είδη ανταλλακτικών συμβάσεων).</a:t>
            </a:r>
            <a:endParaRPr lang="en-US" sz="2300" dirty="0"/>
          </a:p>
          <a:p>
            <a:pPr lvl="0"/>
            <a:r>
              <a:rPr lang="el-GR" sz="2300" dirty="0"/>
              <a:t>Την </a:t>
            </a:r>
            <a:r>
              <a:rPr lang="el-GR" sz="2300" i="1" dirty="0"/>
              <a:t>καταγραφή των αναγκαίων στοιχείων</a:t>
            </a:r>
            <a:r>
              <a:rPr lang="el-GR" sz="2300" dirty="0"/>
              <a:t> μίας δικαιοπραξίας (π.χ. πώς μεταβιβάζεται η κυριότητα ενός πράγματος, με το </a:t>
            </a:r>
            <a:r>
              <a:rPr lang="el-GR" sz="2300" i="1" dirty="0"/>
              <a:t>animus</a:t>
            </a:r>
            <a:r>
              <a:rPr lang="el-GR" sz="2300" dirty="0"/>
              <a:t> και το </a:t>
            </a:r>
            <a:r>
              <a:rPr lang="el-GR" sz="2300" i="1" dirty="0"/>
              <a:t>corpus</a:t>
            </a:r>
            <a:r>
              <a:rPr lang="el-GR" sz="2300" dirty="0"/>
              <a:t>). </a:t>
            </a:r>
            <a:endParaRPr lang="en-US" sz="2300" dirty="0"/>
          </a:p>
          <a:p>
            <a:pPr lvl="0"/>
            <a:r>
              <a:rPr lang="el-GR" sz="2300" dirty="0"/>
              <a:t>Την χρήση της </a:t>
            </a:r>
            <a:r>
              <a:rPr lang="el-GR" sz="2300" i="1" dirty="0"/>
              <a:t>διαλεκτικής μεθόδου, </a:t>
            </a:r>
            <a:r>
              <a:rPr lang="el-GR" sz="2300" dirty="0"/>
              <a:t>συγκρίνοντας διαρκώς διαφορετικές νομικές απόψεις, για να καταλήξουν στην ορθότερη. </a:t>
            </a:r>
            <a:endParaRPr lang="en-US" sz="2300" dirty="0"/>
          </a:p>
          <a:p>
            <a:endParaRPr lang="en-US" dirty="0"/>
          </a:p>
        </p:txBody>
      </p:sp>
    </p:spTree>
    <p:extLst>
      <p:ext uri="{BB962C8B-B14F-4D97-AF65-F5344CB8AC3E}">
        <p14:creationId xmlns:p14="http://schemas.microsoft.com/office/powerpoint/2010/main" val="1621761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Το δίκαιο ως εργαλείο </a:t>
            </a:r>
            <a:r>
              <a:rPr lang="el-GR" b="1" dirty="0" smtClean="0"/>
              <a:t>λογικής</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Από </a:t>
            </a:r>
            <a:r>
              <a:rPr lang="el-GR" dirty="0"/>
              <a:t>τα νομικά σχόλια των Ρωμαίων νομικών απουσιάζουν οι γενικές και αφηρημένες νομικές </a:t>
            </a:r>
            <a:r>
              <a:rPr lang="el-GR" dirty="0" smtClean="0"/>
              <a:t>αναπτύξεις</a:t>
            </a:r>
            <a:r>
              <a:rPr lang="el-GR" dirty="0"/>
              <a:t> </a:t>
            </a:r>
            <a:r>
              <a:rPr lang="el-GR" dirty="0" smtClean="0"/>
              <a:t>και </a:t>
            </a:r>
            <a:r>
              <a:rPr lang="el-GR" dirty="0"/>
              <a:t>κάθε αναφορά στα κοινωνικά, πολιτικά, ιστορικά ή οικονομικά δεδομένα της εποχής τους</a:t>
            </a:r>
            <a:r>
              <a:rPr lang="el-GR" dirty="0" smtClean="0"/>
              <a:t>.</a:t>
            </a:r>
          </a:p>
          <a:p>
            <a:r>
              <a:rPr lang="el-GR" dirty="0" smtClean="0"/>
              <a:t> Οι νομικοί αντιμετωπίζουν το </a:t>
            </a:r>
            <a:r>
              <a:rPr lang="el-GR" dirty="0"/>
              <a:t>δίκαιο σαν μία διαχρονική αναζήτηση, ανεξάρτητη των συνθηκών που επικρατούν τη δεδομένη στιγμή. </a:t>
            </a:r>
            <a:endParaRPr lang="el-GR" dirty="0" smtClean="0"/>
          </a:p>
          <a:p>
            <a:r>
              <a:rPr lang="el-GR" dirty="0" smtClean="0"/>
              <a:t>Δίκαιο = όχι </a:t>
            </a:r>
            <a:r>
              <a:rPr lang="el-GR" dirty="0"/>
              <a:t>ως το σύνολο κανόνων θετού δικαίου μίας δεδομένης κοινωνίας, αλλά </a:t>
            </a:r>
            <a:r>
              <a:rPr lang="el-GR" dirty="0" smtClean="0"/>
              <a:t>ένα </a:t>
            </a:r>
            <a:r>
              <a:rPr lang="el-GR" dirty="0"/>
              <a:t>μεθοδολογικό εργαλείο που μπορεί να προσεγγισθεί με τη λογική. </a:t>
            </a:r>
            <a:endParaRPr lang="el-GR" dirty="0" smtClean="0"/>
          </a:p>
          <a:p>
            <a:r>
              <a:rPr lang="el-GR" dirty="0" smtClean="0"/>
              <a:t>Με τη λογική μπορούμε </a:t>
            </a:r>
            <a:r>
              <a:rPr lang="el-GR" dirty="0"/>
              <a:t>να προσεγγίσουμε τη νομική “αλήθεια”, μία αλήθεια με διαχρονικό χαρακτήρα. </a:t>
            </a:r>
            <a:endParaRPr lang="el-GR" dirty="0" smtClean="0"/>
          </a:p>
          <a:p>
            <a:r>
              <a:rPr lang="el-GR" dirty="0" smtClean="0"/>
              <a:t>Τα </a:t>
            </a:r>
            <a:r>
              <a:rPr lang="el-GR" dirty="0"/>
              <a:t>χαρακτηριστικά αυτά της ρωμαϊκής νομικής σκέψης θα αποδειχθούν θεμελιώδη για την εξέλιξη της νομικής επιστήμης έως και τις μέρες μας. </a:t>
            </a:r>
            <a:endParaRPr lang="en-US" dirty="0"/>
          </a:p>
          <a:p>
            <a:endParaRPr lang="en-US" dirty="0"/>
          </a:p>
        </p:txBody>
      </p:sp>
    </p:spTree>
    <p:extLst>
      <p:ext uri="{BB962C8B-B14F-4D97-AF65-F5344CB8AC3E}">
        <p14:creationId xmlns:p14="http://schemas.microsoft.com/office/powerpoint/2010/main" val="2449881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Ρωμαϊκή νομική επιστήμη</a:t>
            </a:r>
            <a:endParaRPr lang="en-US" dirty="0"/>
          </a:p>
        </p:txBody>
      </p:sp>
      <p:sp>
        <p:nvSpPr>
          <p:cNvPr id="3" name="Content Placeholder 2"/>
          <p:cNvSpPr>
            <a:spLocks noGrp="1"/>
          </p:cNvSpPr>
          <p:nvPr>
            <p:ph idx="1"/>
          </p:nvPr>
        </p:nvSpPr>
        <p:spPr/>
        <p:txBody>
          <a:bodyPr>
            <a:normAutofit/>
          </a:bodyPr>
          <a:lstStyle/>
          <a:p>
            <a:r>
              <a:rPr lang="el-GR" dirty="0"/>
              <a:t>Το Ρωμαϊκό Δίκαιο = “δίκαιο νομομαθών” (</a:t>
            </a:r>
            <a:r>
              <a:rPr lang="el-GR" i="1" dirty="0" err="1"/>
              <a:t>Juristenrecht</a:t>
            </a:r>
            <a:r>
              <a:rPr lang="el-GR" dirty="0"/>
              <a:t>).</a:t>
            </a:r>
            <a:endParaRPr lang="en-US" dirty="0"/>
          </a:p>
          <a:p>
            <a:r>
              <a:rPr lang="el-GR" dirty="0" smtClean="0"/>
              <a:t>Ο </a:t>
            </a:r>
            <a:r>
              <a:rPr lang="el-GR" dirty="0"/>
              <a:t>κορμός του Ρωμαϊκού </a:t>
            </a:r>
            <a:r>
              <a:rPr lang="el-GR" dirty="0" smtClean="0"/>
              <a:t>Δικαίου, </a:t>
            </a:r>
            <a:r>
              <a:rPr lang="el-GR" dirty="0"/>
              <a:t>δεν έχει προέλθει από νόμους της </a:t>
            </a:r>
            <a:r>
              <a:rPr lang="fr-FR" i="1" dirty="0" err="1"/>
              <a:t>Res</a:t>
            </a:r>
            <a:r>
              <a:rPr lang="fr-FR" i="1" dirty="0"/>
              <a:t> publica</a:t>
            </a:r>
            <a:r>
              <a:rPr lang="el-GR" dirty="0"/>
              <a:t> </a:t>
            </a:r>
            <a:r>
              <a:rPr lang="el-GR" dirty="0" smtClean="0"/>
              <a:t>ή των </a:t>
            </a:r>
            <a:r>
              <a:rPr lang="el-GR" dirty="0"/>
              <a:t>Αυτοκρατόρων ως νομοθετών, αλλά αποτελεί κυρίως οικοδόμημα των Ρωμαίων </a:t>
            </a:r>
            <a:r>
              <a:rPr lang="el-GR" dirty="0" smtClean="0"/>
              <a:t>νομομαθών (</a:t>
            </a:r>
            <a:r>
              <a:rPr lang="el-GR" i="1" dirty="0" err="1"/>
              <a:t>jurisperiti</a:t>
            </a:r>
            <a:r>
              <a:rPr lang="el-GR" dirty="0"/>
              <a:t> ή </a:t>
            </a:r>
            <a:r>
              <a:rPr lang="el-GR" i="1" dirty="0" err="1"/>
              <a:t>jurisprudentes</a:t>
            </a:r>
            <a:r>
              <a:rPr lang="el-GR" dirty="0"/>
              <a:t>)</a:t>
            </a:r>
            <a:r>
              <a:rPr lang="el-GR" dirty="0" smtClean="0"/>
              <a:t>.</a:t>
            </a:r>
          </a:p>
          <a:p>
            <a:r>
              <a:rPr lang="el-GR" dirty="0" smtClean="0"/>
              <a:t> </a:t>
            </a:r>
            <a:r>
              <a:rPr lang="el-GR" dirty="0"/>
              <a:t>Οι Ρωμαίοι είναι ο μόνος λαός της αρχαιότητας που καλλιέργησε τα νομικά (</a:t>
            </a:r>
            <a:r>
              <a:rPr lang="el-GR" i="1" dirty="0" err="1"/>
              <a:t>jurisprudentia</a:t>
            </a:r>
            <a:r>
              <a:rPr lang="el-GR" dirty="0"/>
              <a:t>) ως διακριτό επιστημονικό κλάδο, δηλαδή τη συστηματική μελέτη του δικαίου από </a:t>
            </a:r>
            <a:r>
              <a:rPr lang="el-GR" dirty="0" smtClean="0"/>
              <a:t>ειδήμονες, </a:t>
            </a:r>
            <a:r>
              <a:rPr lang="el-GR" dirty="0"/>
              <a:t>ως αντικείμενο διακριτό από την φιλοσοφία, την πολιτική, τη θρησκεία ή την οικονομία. </a:t>
            </a:r>
            <a:endParaRPr lang="el-GR" dirty="0" smtClean="0"/>
          </a:p>
          <a:p>
            <a:r>
              <a:rPr lang="en-GB" i="1" dirty="0"/>
              <a:t>I</a:t>
            </a:r>
            <a:r>
              <a:rPr lang="el-GR" i="1" dirty="0" smtClean="0"/>
              <a:t>us</a:t>
            </a:r>
            <a:r>
              <a:rPr lang="el-GR" dirty="0" smtClean="0"/>
              <a:t> </a:t>
            </a:r>
            <a:r>
              <a:rPr lang="el-GR" i="1" dirty="0"/>
              <a:t>civile</a:t>
            </a:r>
            <a:r>
              <a:rPr lang="el-GR" dirty="0"/>
              <a:t> </a:t>
            </a:r>
            <a:r>
              <a:rPr lang="en-GB" dirty="0" smtClean="0"/>
              <a:t>= </a:t>
            </a:r>
            <a:r>
              <a:rPr lang="el-GR" dirty="0" smtClean="0"/>
              <a:t>η </a:t>
            </a:r>
            <a:r>
              <a:rPr lang="el-GR" dirty="0"/>
              <a:t>σημαντικότερη δημιουργία του ρωμαϊκού πνεύματος </a:t>
            </a:r>
            <a:r>
              <a:rPr lang="el-GR" dirty="0" smtClean="0"/>
              <a:t>και συνεισφορά στον </a:t>
            </a:r>
            <a:r>
              <a:rPr lang="el-GR" dirty="0"/>
              <a:t>παγκόσμιο πολιτισμό</a:t>
            </a:r>
            <a:r>
              <a:rPr lang="el-GR" dirty="0" smtClean="0"/>
              <a:t>.</a:t>
            </a:r>
          </a:p>
          <a:p>
            <a:endParaRPr lang="en-US" dirty="0"/>
          </a:p>
        </p:txBody>
      </p:sp>
    </p:spTree>
    <p:extLst>
      <p:ext uri="{BB962C8B-B14F-4D97-AF65-F5344CB8AC3E}">
        <p14:creationId xmlns:p14="http://schemas.microsoft.com/office/powerpoint/2010/main" val="2170264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Ρωμαϊκό Δίκαιο και ελληνικό πνεύμα </a:t>
            </a:r>
            <a:endParaRPr lang="en-US" dirty="0"/>
          </a:p>
        </p:txBody>
      </p:sp>
      <p:sp>
        <p:nvSpPr>
          <p:cNvPr id="3" name="Content Placeholder 2"/>
          <p:cNvSpPr>
            <a:spLocks noGrp="1"/>
          </p:cNvSpPr>
          <p:nvPr>
            <p:ph idx="1"/>
          </p:nvPr>
        </p:nvSpPr>
        <p:spPr/>
        <p:txBody>
          <a:bodyPr>
            <a:normAutofit fontScale="92500"/>
          </a:bodyPr>
          <a:lstStyle/>
          <a:p>
            <a:r>
              <a:rPr lang="el-GR" dirty="0"/>
              <a:t>Αρχικά χάρις στην επαφή με τους Έλληνες της </a:t>
            </a:r>
            <a:r>
              <a:rPr lang="fr-FR" i="1" dirty="0"/>
              <a:t>Magna </a:t>
            </a:r>
            <a:r>
              <a:rPr lang="fr-FR" i="1" dirty="0" err="1"/>
              <a:t>Grecia</a:t>
            </a:r>
            <a:r>
              <a:rPr lang="el-GR" dirty="0"/>
              <a:t> και εν συνεχεία μέσω της κατάκτησης του ελληνιστικού κόσμου, οι Ρωμαίοι θα αφομοιώσουν πολλά στοιχεία του ελληνικού πολιτισμού. </a:t>
            </a:r>
            <a:endParaRPr lang="el-GR" dirty="0" smtClean="0"/>
          </a:p>
          <a:p>
            <a:r>
              <a:rPr lang="el-GR" dirty="0"/>
              <a:t>Η ελληνική επιρροή στο ρωμαϊκό πολιτισμό θα καταγραφεί στα πάντα: την θρησκεία, την αρχιτεκτονική, τη μουσική, την ποίηση, τη λογοτεχνία, τις πλαστικές τέχνες, τις επιστήμες, τη ρητορική. </a:t>
            </a:r>
            <a:endParaRPr lang="el-GR" dirty="0" smtClean="0"/>
          </a:p>
          <a:p>
            <a:r>
              <a:rPr lang="el-GR" dirty="0"/>
              <a:t>Το Ρωμαϊκό Δίκαιο δέχεται και αυτό την επιρροή του ελληνικού πνεύματος, αν και η έκτασή της αποτελεί αντικείμενο συγκρουόμενων απόψεων των σύγχρονων ιστορικών. </a:t>
            </a:r>
            <a:endParaRPr lang="el-GR" dirty="0" smtClean="0"/>
          </a:p>
          <a:p>
            <a:r>
              <a:rPr lang="el-GR" dirty="0"/>
              <a:t>Η επαφή </a:t>
            </a:r>
            <a:r>
              <a:rPr lang="el-GR" dirty="0" smtClean="0"/>
              <a:t>των </a:t>
            </a:r>
            <a:r>
              <a:rPr lang="el-GR" dirty="0"/>
              <a:t>Ρωμαίων με τον υψηλό ελληνικό πολιτισμό, τους παρέχει τα αναγκαία πνευματικά εφόδια για την ανάπτυξη της νομικής επιστήμης. </a:t>
            </a:r>
            <a:endParaRPr lang="en-US" dirty="0"/>
          </a:p>
          <a:p>
            <a:endParaRPr lang="en-US" dirty="0"/>
          </a:p>
        </p:txBody>
      </p:sp>
    </p:spTree>
    <p:extLst>
      <p:ext uri="{BB962C8B-B14F-4D97-AF65-F5344CB8AC3E}">
        <p14:creationId xmlns:p14="http://schemas.microsoft.com/office/powerpoint/2010/main" val="1013812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Ελληνική φιλοσοφία και ρωμαϊκή νομική επιστήμη</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Οι Ρωμαίοι διδάσκονται από την ελληνική φιλοσοφία: </a:t>
            </a:r>
          </a:p>
          <a:p>
            <a:r>
              <a:rPr lang="el-GR" dirty="0" smtClean="0"/>
              <a:t> την </a:t>
            </a:r>
            <a:r>
              <a:rPr lang="el-GR" dirty="0"/>
              <a:t>τέχνη της δημιουργίας και αποσαφήνισης αφηρημένων </a:t>
            </a:r>
            <a:r>
              <a:rPr lang="el-GR" dirty="0" smtClean="0"/>
              <a:t>εννοιών</a:t>
            </a:r>
          </a:p>
          <a:p>
            <a:r>
              <a:rPr lang="el-GR" dirty="0" smtClean="0"/>
              <a:t>Την μέθοδο της </a:t>
            </a:r>
            <a:r>
              <a:rPr lang="el-GR" dirty="0" err="1" smtClean="0"/>
              <a:t>κατηγοριποίησης</a:t>
            </a:r>
            <a:r>
              <a:rPr lang="el-GR" dirty="0" smtClean="0"/>
              <a:t> (</a:t>
            </a:r>
            <a:r>
              <a:rPr lang="el-GR" dirty="0"/>
              <a:t>ιδίως </a:t>
            </a:r>
            <a:r>
              <a:rPr lang="el-GR" dirty="0" smtClean="0"/>
              <a:t>την αριστοτέλεια </a:t>
            </a:r>
            <a:r>
              <a:rPr lang="el-GR" i="1" dirty="0" smtClean="0"/>
              <a:t>διαίρεση,</a:t>
            </a:r>
            <a:r>
              <a:rPr lang="el-GR" dirty="0" smtClean="0"/>
              <a:t> </a:t>
            </a:r>
            <a:r>
              <a:rPr lang="el-GR" dirty="0"/>
              <a:t>που μεταφράζεται ως </a:t>
            </a:r>
            <a:r>
              <a:rPr lang="fr-FR" i="1" dirty="0" err="1"/>
              <a:t>divisio</a:t>
            </a:r>
            <a:r>
              <a:rPr lang="el-GR" dirty="0"/>
              <a:t>), </a:t>
            </a:r>
            <a:r>
              <a:rPr lang="el-GR" dirty="0" smtClean="0"/>
              <a:t>τη </a:t>
            </a:r>
            <a:r>
              <a:rPr lang="el-GR" dirty="0"/>
              <a:t>δημιουργία ορισμών (</a:t>
            </a:r>
            <a:r>
              <a:rPr lang="el-GR" i="1" dirty="0" err="1"/>
              <a:t>ὅροι</a:t>
            </a:r>
            <a:r>
              <a:rPr lang="el-GR" i="1" dirty="0"/>
              <a:t>, κανόνες = </a:t>
            </a:r>
            <a:r>
              <a:rPr lang="en-US" i="1" dirty="0" err="1"/>
              <a:t>definitio</a:t>
            </a:r>
            <a:r>
              <a:rPr lang="el-GR" i="1" dirty="0"/>
              <a:t>, </a:t>
            </a:r>
            <a:r>
              <a:rPr lang="en-US" i="1" dirty="0" err="1"/>
              <a:t>regula</a:t>
            </a:r>
            <a:r>
              <a:rPr lang="el-GR" dirty="0" smtClean="0"/>
              <a:t>).</a:t>
            </a:r>
          </a:p>
          <a:p>
            <a:r>
              <a:rPr lang="el-GR" dirty="0" smtClean="0"/>
              <a:t>Η σύνταξη </a:t>
            </a:r>
            <a:r>
              <a:rPr lang="el-GR" dirty="0"/>
              <a:t>των πρώτων νομικών έργων από τους Ρωμαίους, στα τέλη της προκλασικής περιόδου, αντανακλά την ανάγκη συστηματοποίησης που διδάχθηκαν από την ελληνική φιλοσοφία. </a:t>
            </a:r>
            <a:endParaRPr lang="el-GR" dirty="0" smtClean="0"/>
          </a:p>
          <a:p>
            <a:r>
              <a:rPr lang="el-GR" dirty="0" smtClean="0"/>
              <a:t> Τη διαλεκτική </a:t>
            </a:r>
            <a:r>
              <a:rPr lang="el-GR" dirty="0"/>
              <a:t>λογική </a:t>
            </a:r>
            <a:r>
              <a:rPr lang="el-GR" dirty="0" smtClean="0"/>
              <a:t>μέθοδο</a:t>
            </a:r>
          </a:p>
          <a:p>
            <a:r>
              <a:rPr lang="el-GR" dirty="0" smtClean="0"/>
              <a:t>Ορισμένοι </a:t>
            </a:r>
            <a:r>
              <a:rPr lang="el-GR" dirty="0"/>
              <a:t>ρωμαϊκοί νομικοί όροι (δόλος=</a:t>
            </a:r>
            <a:r>
              <a:rPr lang="en-US" i="1" dirty="0" err="1"/>
              <a:t>dolus</a:t>
            </a:r>
            <a:r>
              <a:rPr lang="el-GR" dirty="0"/>
              <a:t>, ποινή=</a:t>
            </a:r>
            <a:r>
              <a:rPr lang="en-US" i="1" dirty="0" err="1"/>
              <a:t>poena</a:t>
            </a:r>
            <a:r>
              <a:rPr lang="el-GR" dirty="0"/>
              <a:t>), μαρτυρούν ελληνικά γλωσσικά δάνεια. </a:t>
            </a:r>
            <a:endParaRPr lang="en-US" dirty="0"/>
          </a:p>
          <a:p>
            <a:r>
              <a:rPr lang="el-GR" dirty="0"/>
              <a:t>Η Στωική φιλοσοφία, το πνεύμα της οποίας ταιριάζει στις παραδοσιακές ρωμαϊκές αρχές της απλότητας και της δύναμης χαρακτήρα, θα ασκήσει σημαντική επιρροή στους Ρωμαίους νομομαθείς. </a:t>
            </a:r>
          </a:p>
          <a:p>
            <a:endParaRPr lang="en-US" dirty="0"/>
          </a:p>
        </p:txBody>
      </p:sp>
    </p:spTree>
    <p:extLst>
      <p:ext uri="{BB962C8B-B14F-4D97-AF65-F5344CB8AC3E}">
        <p14:creationId xmlns:p14="http://schemas.microsoft.com/office/powerpoint/2010/main" val="1477014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Πού συναντούμε την ελληνική φιλοσοφία;</a:t>
            </a:r>
            <a:r>
              <a:rPr lang="el-GR" dirty="0"/>
              <a:t> </a:t>
            </a:r>
            <a:endParaRPr lang="en-US" dirty="0"/>
          </a:p>
        </p:txBody>
      </p:sp>
      <p:sp>
        <p:nvSpPr>
          <p:cNvPr id="3" name="Content Placeholder 2"/>
          <p:cNvSpPr>
            <a:spLocks noGrp="1"/>
          </p:cNvSpPr>
          <p:nvPr>
            <p:ph idx="1"/>
          </p:nvPr>
        </p:nvSpPr>
        <p:spPr/>
        <p:txBody>
          <a:bodyPr/>
          <a:lstStyle/>
          <a:p>
            <a:r>
              <a:rPr lang="el-GR" dirty="0"/>
              <a:t>Δ</a:t>
            </a:r>
            <a:r>
              <a:rPr lang="el-GR" dirty="0" smtClean="0"/>
              <a:t>ιακρίσεις</a:t>
            </a:r>
            <a:r>
              <a:rPr lang="el-GR" dirty="0"/>
              <a:t>, όπως μεταξύ του </a:t>
            </a:r>
            <a:r>
              <a:rPr lang="el-GR" i="1" dirty="0"/>
              <a:t>ius </a:t>
            </a:r>
            <a:r>
              <a:rPr lang="en-US" i="1" dirty="0"/>
              <a:t>civile </a:t>
            </a:r>
            <a:r>
              <a:rPr lang="el-GR" dirty="0"/>
              <a:t>και του  </a:t>
            </a:r>
            <a:r>
              <a:rPr lang="en-US" i="1" dirty="0"/>
              <a:t>ius </a:t>
            </a:r>
            <a:r>
              <a:rPr lang="en-US" i="1" dirty="0" err="1"/>
              <a:t>gentium</a:t>
            </a:r>
            <a:r>
              <a:rPr lang="el-GR" dirty="0"/>
              <a:t>, που αντιστοιχεί στο: </a:t>
            </a:r>
            <a:r>
              <a:rPr lang="el-GR" i="1" dirty="0" err="1"/>
              <a:t>πολιτικὸν</a:t>
            </a:r>
            <a:r>
              <a:rPr lang="el-GR" i="1" dirty="0"/>
              <a:t> δίκαιον-</a:t>
            </a:r>
            <a:r>
              <a:rPr lang="el-GR" i="1" dirty="0" err="1"/>
              <a:t>κοινὸν</a:t>
            </a:r>
            <a:r>
              <a:rPr lang="el-GR" i="1" dirty="0"/>
              <a:t> δίκαιον, </a:t>
            </a:r>
            <a:r>
              <a:rPr lang="en-US" i="1" dirty="0" smtClean="0"/>
              <a:t>ius</a:t>
            </a:r>
            <a:r>
              <a:rPr lang="en-US" dirty="0" smtClean="0"/>
              <a:t> </a:t>
            </a:r>
            <a:r>
              <a:rPr lang="en-US" i="1" dirty="0"/>
              <a:t>scriptum</a:t>
            </a:r>
            <a:r>
              <a:rPr lang="el-GR" i="1" dirty="0"/>
              <a:t>-</a:t>
            </a:r>
            <a:r>
              <a:rPr lang="en-US" i="1" dirty="0"/>
              <a:t>ius non scriptum</a:t>
            </a:r>
            <a:r>
              <a:rPr lang="el-GR" dirty="0"/>
              <a:t>, που αντιστοιχεί στο: </a:t>
            </a:r>
            <a:r>
              <a:rPr lang="el-GR" i="1" dirty="0"/>
              <a:t>νόμος </a:t>
            </a:r>
            <a:r>
              <a:rPr lang="el-GR" i="1" dirty="0" err="1"/>
              <a:t>γεγραμμένος</a:t>
            </a:r>
            <a:r>
              <a:rPr lang="el-GR" dirty="0"/>
              <a:t> - </a:t>
            </a:r>
            <a:r>
              <a:rPr lang="el-GR" i="1" dirty="0"/>
              <a:t>νόμος </a:t>
            </a:r>
            <a:r>
              <a:rPr lang="el-GR" i="1" dirty="0" err="1"/>
              <a:t>ἄγραφος</a:t>
            </a:r>
            <a:r>
              <a:rPr lang="el-GR" i="1" dirty="0"/>
              <a:t>, </a:t>
            </a:r>
            <a:r>
              <a:rPr lang="el-GR" dirty="0"/>
              <a:t>έχουν πρώτα καταγραφεί από τους Έλληνες.</a:t>
            </a:r>
            <a:r>
              <a:rPr lang="el-GR" i="1" dirty="0"/>
              <a:t> </a:t>
            </a:r>
            <a:r>
              <a:rPr lang="el-GR" dirty="0"/>
              <a:t> </a:t>
            </a:r>
            <a:endParaRPr lang="el-GR" dirty="0" smtClean="0"/>
          </a:p>
          <a:p>
            <a:r>
              <a:rPr lang="el-GR" dirty="0"/>
              <a:t>Λύσεις που υιοθετούν διαφορετικές "σχολές" νομικής σκέψης σε αμφισβητούμενα ζητήματα, όπως ποιος είναι κύριος του πράγματος σε περίπτωση </a:t>
            </a:r>
            <a:r>
              <a:rPr lang="el-GR" dirty="0" err="1"/>
              <a:t>ειδοποιίας</a:t>
            </a:r>
            <a:r>
              <a:rPr lang="el-GR" dirty="0"/>
              <a:t> ή μεταποίησης πρώτης ύλης, είναι συνάρτηση διαφορετικών φιλοσοφικών αντιλήψεων περί βαρύτητας της ουσίας ή της μορφής των πραγμάτων. </a:t>
            </a:r>
            <a:endParaRPr lang="en-US" dirty="0"/>
          </a:p>
        </p:txBody>
      </p:sp>
    </p:spTree>
    <p:extLst>
      <p:ext uri="{BB962C8B-B14F-4D97-AF65-F5344CB8AC3E}">
        <p14:creationId xmlns:p14="http://schemas.microsoft.com/office/powerpoint/2010/main" val="3057532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smtClean="0"/>
              <a:t>Θεμελιώδεις ορισμοί με επιρροή </a:t>
            </a:r>
            <a:r>
              <a:rPr lang="el-GR" sz="4000" dirty="0" err="1" smtClean="0"/>
              <a:t>απο</a:t>
            </a:r>
            <a:r>
              <a:rPr lang="el-GR" sz="4000" dirty="0" smtClean="0"/>
              <a:t> ελληνική φιλοσοφία </a:t>
            </a:r>
            <a:endParaRPr lang="en-US" sz="4000" dirty="0"/>
          </a:p>
        </p:txBody>
      </p:sp>
      <p:sp>
        <p:nvSpPr>
          <p:cNvPr id="3" name="Content Placeholder 2"/>
          <p:cNvSpPr>
            <a:spLocks noGrp="1"/>
          </p:cNvSpPr>
          <p:nvPr>
            <p:ph idx="1"/>
          </p:nvPr>
        </p:nvSpPr>
        <p:spPr/>
        <p:txBody>
          <a:bodyPr>
            <a:normAutofit lnSpcReduction="10000"/>
          </a:bodyPr>
          <a:lstStyle/>
          <a:p>
            <a:r>
              <a:rPr lang="el-GR" dirty="0" smtClean="0"/>
              <a:t>Ουλπιανός </a:t>
            </a:r>
            <a:r>
              <a:rPr lang="el-GR" dirty="0"/>
              <a:t>για τη </a:t>
            </a:r>
            <a:r>
              <a:rPr lang="el-GR" dirty="0" smtClean="0"/>
              <a:t>δικαιοσύνη: </a:t>
            </a:r>
            <a:r>
              <a:rPr lang="el-GR" i="1" dirty="0" smtClean="0"/>
              <a:t>είναι </a:t>
            </a:r>
            <a:r>
              <a:rPr lang="el-GR" i="1" dirty="0"/>
              <a:t>η συνεχής και μόνιμη επιθυμία να αποδώσει κανείς στον καθένα αυτό που του </a:t>
            </a:r>
            <a:r>
              <a:rPr lang="el-GR" i="1" dirty="0" smtClean="0"/>
              <a:t>αναλογεί</a:t>
            </a:r>
            <a:endParaRPr lang="el-GR" dirty="0"/>
          </a:p>
          <a:p>
            <a:r>
              <a:rPr lang="el-GR" dirty="0" smtClean="0"/>
              <a:t>για </a:t>
            </a:r>
            <a:r>
              <a:rPr lang="el-GR" dirty="0"/>
              <a:t>τις θεμελιώδεις αρχές του </a:t>
            </a:r>
            <a:r>
              <a:rPr lang="el-GR" dirty="0" smtClean="0"/>
              <a:t>δικαίου: </a:t>
            </a:r>
            <a:r>
              <a:rPr lang="el-GR" i="1" dirty="0" smtClean="0"/>
              <a:t>το </a:t>
            </a:r>
            <a:r>
              <a:rPr lang="el-GR" i="1" dirty="0"/>
              <a:t>να ζεις έντιμα, να μην βλάπτεις κανένα, να </a:t>
            </a:r>
            <a:r>
              <a:rPr lang="el-GR" i="1" dirty="0" err="1"/>
              <a:t>αποδίδεις</a:t>
            </a:r>
            <a:r>
              <a:rPr lang="el-GR" i="1" dirty="0"/>
              <a:t> σε καθένα αυτό που του </a:t>
            </a:r>
            <a:r>
              <a:rPr lang="el-GR" i="1" dirty="0" smtClean="0"/>
              <a:t>αναλογεί</a:t>
            </a:r>
            <a:r>
              <a:rPr lang="el-GR" dirty="0"/>
              <a:t>.</a:t>
            </a:r>
            <a:endParaRPr lang="el-GR" dirty="0" smtClean="0"/>
          </a:p>
          <a:p>
            <a:r>
              <a:rPr lang="el-GR" dirty="0" smtClean="0"/>
              <a:t>για </a:t>
            </a:r>
            <a:r>
              <a:rPr lang="el-GR" dirty="0"/>
              <a:t>τη νομική </a:t>
            </a:r>
            <a:r>
              <a:rPr lang="el-GR" dirty="0" smtClean="0"/>
              <a:t>επιστήμη: </a:t>
            </a:r>
            <a:r>
              <a:rPr lang="el-GR" i="1" dirty="0" smtClean="0"/>
              <a:t>η </a:t>
            </a:r>
            <a:r>
              <a:rPr lang="el-GR" i="1" dirty="0"/>
              <a:t>εξοικείωση με τις Θείες και ανθρώπινες υποθέσεις, η γνώση του τι είναι δίκαιο και τι </a:t>
            </a:r>
            <a:r>
              <a:rPr lang="el-GR" i="1" dirty="0" smtClean="0"/>
              <a:t>άδικο</a:t>
            </a:r>
            <a:r>
              <a:rPr lang="el-GR" dirty="0" smtClean="0"/>
              <a:t>.</a:t>
            </a:r>
          </a:p>
          <a:p>
            <a:r>
              <a:rPr lang="el-GR" dirty="0"/>
              <a:t>ορισμοί περί φυσικού δικαίου του </a:t>
            </a:r>
            <a:r>
              <a:rPr lang="el-GR" dirty="0" smtClean="0"/>
              <a:t>Πανδέκτη: </a:t>
            </a:r>
            <a:r>
              <a:rPr lang="el-GR" i="1" dirty="0" smtClean="0"/>
              <a:t>αυτό </a:t>
            </a:r>
            <a:r>
              <a:rPr lang="el-GR" i="1" dirty="0"/>
              <a:t>που η φύση διδάσκει σε όλα τα ζώα</a:t>
            </a:r>
            <a:r>
              <a:rPr lang="el-GR" dirty="0"/>
              <a:t>) </a:t>
            </a:r>
            <a:endParaRPr lang="el-GR" dirty="0" smtClean="0"/>
          </a:p>
          <a:p>
            <a:r>
              <a:rPr lang="el-GR" dirty="0" smtClean="0"/>
              <a:t>περί </a:t>
            </a:r>
            <a:r>
              <a:rPr lang="el-GR" dirty="0"/>
              <a:t>δικαίου των εθνών (</a:t>
            </a:r>
            <a:r>
              <a:rPr lang="el-GR" i="1" dirty="0"/>
              <a:t>ius </a:t>
            </a:r>
            <a:r>
              <a:rPr lang="el-GR" i="1" dirty="0" err="1" smtClean="0"/>
              <a:t>gentium</a:t>
            </a:r>
            <a:r>
              <a:rPr lang="el-GR" i="1" dirty="0" smtClean="0"/>
              <a:t>):</a:t>
            </a:r>
            <a:r>
              <a:rPr lang="el-GR" dirty="0" smtClean="0"/>
              <a:t> </a:t>
            </a:r>
            <a:r>
              <a:rPr lang="el-GR" i="1" dirty="0"/>
              <a:t>αυτό που χρησιμοποιείται από το ανθρώπινο γένος ... στις σχέσεις των ανθρώπων μεταξύ τους</a:t>
            </a:r>
            <a:r>
              <a:rPr lang="el-GR" dirty="0"/>
              <a:t>).</a:t>
            </a:r>
            <a:r>
              <a:rPr lang="el-GR" baseline="30000" dirty="0"/>
              <a:t> </a:t>
            </a:r>
            <a:endParaRPr lang="en-US" dirty="0"/>
          </a:p>
          <a:p>
            <a:endParaRPr lang="en-US" dirty="0"/>
          </a:p>
        </p:txBody>
      </p:sp>
    </p:spTree>
    <p:extLst>
      <p:ext uri="{BB962C8B-B14F-4D97-AF65-F5344CB8AC3E}">
        <p14:creationId xmlns:p14="http://schemas.microsoft.com/office/powerpoint/2010/main" val="967954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Νόμος Ροδίων Ναυτικός</a:t>
            </a:r>
            <a:r>
              <a:rPr lang="el-GR" dirty="0"/>
              <a:t>. </a:t>
            </a:r>
            <a:endParaRPr lang="en-US" dirty="0"/>
          </a:p>
        </p:txBody>
      </p:sp>
      <p:sp>
        <p:nvSpPr>
          <p:cNvPr id="3" name="Content Placeholder 2"/>
          <p:cNvSpPr>
            <a:spLocks noGrp="1"/>
          </p:cNvSpPr>
          <p:nvPr>
            <p:ph idx="1"/>
          </p:nvPr>
        </p:nvSpPr>
        <p:spPr/>
        <p:txBody>
          <a:bodyPr>
            <a:normAutofit fontScale="77500" lnSpcReduction="20000"/>
          </a:bodyPr>
          <a:lstStyle/>
          <a:p>
            <a:r>
              <a:rPr lang="el-GR" sz="3600" dirty="0" smtClean="0"/>
              <a:t>Οι </a:t>
            </a:r>
            <a:r>
              <a:rPr lang="el-GR" sz="3600" dirty="0"/>
              <a:t>Έλληνες κυριαρχούν ανέκαθεν στο θαλάσσιο εμπόριο και τις ναυτικές μεταφορές, όπου η ελληνική ναυτική παράδοση δημιουργεί ένα σύνολο κανόνων. </a:t>
            </a:r>
            <a:endParaRPr lang="el-GR" sz="3600" dirty="0" smtClean="0"/>
          </a:p>
          <a:p>
            <a:r>
              <a:rPr lang="el-GR" sz="3600" dirty="0" smtClean="0"/>
              <a:t>Οι </a:t>
            </a:r>
            <a:r>
              <a:rPr lang="el-GR" sz="3600" dirty="0"/>
              <a:t>εθιμικής προέλευσης αυτοί κανόνες της ναυσιπλοΐας, που αργότερα θα γίνουν γνωστοί ως </a:t>
            </a:r>
            <a:r>
              <a:rPr lang="el-GR" sz="3600" i="1" dirty="0"/>
              <a:t>Νόμος Ροδίων Ναυτικός</a:t>
            </a:r>
            <a:r>
              <a:rPr lang="el-GR" sz="3600" dirty="0"/>
              <a:t>, θα ισχύσουν σε όλη τη λεκάνη της Μεσογείου</a:t>
            </a:r>
            <a:r>
              <a:rPr lang="el-GR" sz="3600" dirty="0" smtClean="0"/>
              <a:t>.</a:t>
            </a:r>
          </a:p>
          <a:p>
            <a:r>
              <a:rPr lang="el-GR" sz="3600" dirty="0" smtClean="0"/>
              <a:t> </a:t>
            </a:r>
            <a:r>
              <a:rPr lang="el-GR" sz="3600" dirty="0"/>
              <a:t>Ο Ιουστινιανός τους ενσωματώνει στον Πανδέκτη ως “</a:t>
            </a:r>
            <a:r>
              <a:rPr lang="el-GR" sz="3600" i="1" dirty="0"/>
              <a:t>Ροδιακό Νόμο περί απορρίψεως</a:t>
            </a:r>
            <a:r>
              <a:rPr lang="el-GR" sz="3600" dirty="0"/>
              <a:t>” (</a:t>
            </a:r>
            <a:r>
              <a:rPr lang="el-GR" sz="3600" i="1" dirty="0"/>
              <a:t>Lex </a:t>
            </a:r>
            <a:r>
              <a:rPr lang="el-GR" sz="3600" i="1" dirty="0" err="1"/>
              <a:t>Rhodia</a:t>
            </a:r>
            <a:r>
              <a:rPr lang="el-GR" sz="3600" i="1" dirty="0"/>
              <a:t> de </a:t>
            </a:r>
            <a:r>
              <a:rPr lang="el-GR" sz="3600" i="1" dirty="0" err="1"/>
              <a:t>Jactu</a:t>
            </a:r>
            <a:r>
              <a:rPr lang="el-GR" sz="3600" dirty="0"/>
              <a:t>) ο οποίος ρυθμίζει ζητήματα αβαρίας.</a:t>
            </a:r>
            <a:endParaRPr lang="en-US" sz="3600" dirty="0"/>
          </a:p>
          <a:p>
            <a:endParaRPr lang="en-US" dirty="0"/>
          </a:p>
        </p:txBody>
      </p:sp>
    </p:spTree>
    <p:extLst>
      <p:ext uri="{BB962C8B-B14F-4D97-AF65-F5344CB8AC3E}">
        <p14:creationId xmlns:p14="http://schemas.microsoft.com/office/powerpoint/2010/main" val="144203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Το μετακλασικό </a:t>
            </a:r>
            <a:r>
              <a:rPr lang="el-GR" sz="3600" dirty="0" smtClean="0"/>
              <a:t>δίκαιο </a:t>
            </a:r>
            <a:r>
              <a:rPr lang="el-GR" sz="3600" dirty="0"/>
              <a:t>(284-487 μ.Χ. για τη Δύση/527 μ.Χ. για την Ανατολή</a:t>
            </a:r>
            <a:r>
              <a:rPr lang="el-GR" sz="3600" dirty="0" smtClean="0"/>
              <a:t>)</a:t>
            </a:r>
            <a:r>
              <a:rPr lang="en-US" sz="3600" dirty="0" smtClean="0"/>
              <a:t>  </a:t>
            </a:r>
            <a:endParaRPr lang="en-US" sz="3600" dirty="0"/>
          </a:p>
        </p:txBody>
      </p:sp>
      <p:sp>
        <p:nvSpPr>
          <p:cNvPr id="3" name="Content Placeholder 2"/>
          <p:cNvSpPr>
            <a:spLocks noGrp="1"/>
          </p:cNvSpPr>
          <p:nvPr>
            <p:ph idx="1"/>
          </p:nvPr>
        </p:nvSpPr>
        <p:spPr/>
        <p:txBody>
          <a:bodyPr>
            <a:normAutofit lnSpcReduction="10000"/>
          </a:bodyPr>
          <a:lstStyle/>
          <a:p>
            <a:r>
              <a:rPr lang="el-GR" dirty="0" smtClean="0">
                <a:ea typeface="ＭＳ 明朝"/>
                <a:cs typeface="Times New Roman"/>
              </a:rPr>
              <a:t>Μέσα </a:t>
            </a:r>
            <a:r>
              <a:rPr lang="el-GR" dirty="0">
                <a:ea typeface="ＭＳ 明朝"/>
                <a:cs typeface="Times New Roman"/>
              </a:rPr>
              <a:t>του 3</a:t>
            </a:r>
            <a:r>
              <a:rPr lang="el-GR" baseline="30000" dirty="0">
                <a:ea typeface="ＭＳ 明朝"/>
                <a:cs typeface="Times New Roman"/>
              </a:rPr>
              <a:t>ου</a:t>
            </a:r>
            <a:r>
              <a:rPr lang="el-GR" dirty="0">
                <a:ea typeface="ＭＳ 明朝"/>
                <a:cs typeface="Times New Roman"/>
              </a:rPr>
              <a:t> μ.Χ. </a:t>
            </a:r>
            <a:r>
              <a:rPr lang="el-GR" dirty="0" smtClean="0">
                <a:ea typeface="ＭＳ 明朝"/>
                <a:cs typeface="Times New Roman"/>
              </a:rPr>
              <a:t>αιώνα, = εποχή </a:t>
            </a:r>
            <a:r>
              <a:rPr lang="el-GR" dirty="0">
                <a:ea typeface="ＭＳ 明朝"/>
                <a:cs typeface="Times New Roman"/>
              </a:rPr>
              <a:t>κρίσης για τη ρωμαϊκή αυτοκρατορία</a:t>
            </a:r>
            <a:r>
              <a:rPr lang="en-US" dirty="0"/>
              <a:t> </a:t>
            </a:r>
            <a:endParaRPr lang="el-GR" dirty="0" smtClean="0"/>
          </a:p>
          <a:p>
            <a:r>
              <a:rPr lang="el-GR" dirty="0" smtClean="0">
                <a:ea typeface="ＭＳ 明朝"/>
                <a:cs typeface="Times New Roman"/>
              </a:rPr>
              <a:t>παραγωγή </a:t>
            </a:r>
            <a:r>
              <a:rPr lang="el-GR" dirty="0">
                <a:ea typeface="ＭＳ 明朝"/>
                <a:cs typeface="Times New Roman"/>
              </a:rPr>
              <a:t>του συγγραφικού έργου των νομομαθών </a:t>
            </a:r>
            <a:r>
              <a:rPr lang="el-GR" dirty="0" smtClean="0">
                <a:ea typeface="ＭＳ 明朝"/>
                <a:cs typeface="Times New Roman"/>
              </a:rPr>
              <a:t>μειώνεται</a:t>
            </a:r>
            <a:r>
              <a:rPr lang="el-GR" dirty="0" smtClean="0"/>
              <a:t>.</a:t>
            </a:r>
          </a:p>
          <a:p>
            <a:r>
              <a:rPr lang="el-GR" dirty="0">
                <a:ea typeface="ＭＳ 明朝"/>
                <a:cs typeface="Times New Roman"/>
              </a:rPr>
              <a:t>Δεν γνωρίζουμε ονόματα νομικών μετά το 284 μ.Χ., καθώς </a:t>
            </a:r>
            <a:r>
              <a:rPr lang="el-GR" dirty="0">
                <a:highlight>
                  <a:srgbClr val="FFFF00"/>
                </a:highlight>
                <a:ea typeface="ＭＳ 明朝"/>
                <a:cs typeface="Times New Roman"/>
              </a:rPr>
              <a:t>αυτοί</a:t>
            </a:r>
            <a:r>
              <a:rPr lang="el-GR" dirty="0">
                <a:ea typeface="ＭＳ 明朝"/>
                <a:cs typeface="Times New Roman"/>
              </a:rPr>
              <a:t> ασχολούνται κυρίως πλέον με τη σύνταξη των αυτοκρατορικών </a:t>
            </a:r>
            <a:r>
              <a:rPr lang="el-GR" i="1" dirty="0" smtClean="0">
                <a:ea typeface="ＭＳ 明朝"/>
                <a:cs typeface="Times New Roman"/>
              </a:rPr>
              <a:t>rescripta</a:t>
            </a:r>
            <a:r>
              <a:rPr lang="el-GR" dirty="0" smtClean="0">
                <a:ea typeface="ＭＳ 明朝"/>
                <a:cs typeface="Times New Roman"/>
              </a:rPr>
              <a:t>. </a:t>
            </a:r>
          </a:p>
          <a:p>
            <a:r>
              <a:rPr lang="el-GR" dirty="0"/>
              <a:t>Οι αυτοκρατορικές διατάξεις της ύστερης αρχαιότητας χαρακτηρίζονται από αυξημένη αυστηρότητα και τάση προς μακροσκελείς περιγραφές της σκοπιμότητας της ρύθμισης και του αυτοκρατορικού μεγαλείου. </a:t>
            </a:r>
            <a:endParaRPr lang="el-GR" dirty="0" smtClean="0"/>
          </a:p>
          <a:p>
            <a:r>
              <a:rPr lang="el-GR" dirty="0" smtClean="0"/>
              <a:t>Μετά </a:t>
            </a:r>
            <a:r>
              <a:rPr lang="el-GR" dirty="0"/>
              <a:t>την επικράτηση του Χριστιανισμού, μεγάλο μέρος της νομοθετικής παραγωγής αφιερώνεται στη ρύθμιση εκκλησιαστικών ζητημάτων. </a:t>
            </a:r>
            <a:endParaRPr lang="en-US" dirty="0"/>
          </a:p>
        </p:txBody>
      </p:sp>
    </p:spTree>
    <p:extLst>
      <p:ext uri="{BB962C8B-B14F-4D97-AF65-F5344CB8AC3E}">
        <p14:creationId xmlns:p14="http://schemas.microsoft.com/office/powerpoint/2010/main" val="1369153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b="1" dirty="0"/>
              <a:t>Rescripta</a:t>
            </a:r>
            <a:r>
              <a:rPr lang="el-GR" sz="4000" b="1" dirty="0"/>
              <a:t> (Ιουστινιάνειος Κώδικας)</a:t>
            </a:r>
            <a:r>
              <a:rPr lang="en-US" sz="4000" b="1" dirty="0"/>
              <a:t/>
            </a:r>
            <a:br>
              <a:rPr lang="en-US" sz="4000" b="1" dirty="0"/>
            </a:br>
            <a:endParaRPr lang="en-US" sz="4000" dirty="0"/>
          </a:p>
        </p:txBody>
      </p:sp>
      <p:sp>
        <p:nvSpPr>
          <p:cNvPr id="3" name="Content Placeholder 2"/>
          <p:cNvSpPr>
            <a:spLocks noGrp="1"/>
          </p:cNvSpPr>
          <p:nvPr>
            <p:ph idx="1"/>
          </p:nvPr>
        </p:nvSpPr>
        <p:spPr/>
        <p:txBody>
          <a:bodyPr>
            <a:normAutofit fontScale="92500" lnSpcReduction="20000"/>
          </a:bodyPr>
          <a:lstStyle/>
          <a:p>
            <a:r>
              <a:rPr lang="el-GR" b="1" dirty="0" smtClean="0"/>
              <a:t>Εταιρεία</a:t>
            </a:r>
            <a:r>
              <a:rPr lang="el-GR" dirty="0"/>
              <a:t>. Οι Αυτοκράτορες Διοκλητιανός και Μαξιμιανός προς τον </a:t>
            </a:r>
            <a:r>
              <a:rPr lang="el-GR" dirty="0" err="1"/>
              <a:t>Αυρήλιο</a:t>
            </a:r>
            <a:r>
              <a:rPr lang="el-GR" dirty="0"/>
              <a:t>: </a:t>
            </a:r>
            <a:r>
              <a:rPr lang="el-GR" i="1" dirty="0"/>
              <a:t>"Η άποψη που επικράτησε είναι ότι μία εταιρεία μπορεί να συσταθεί έγκυρα, όταν ο ένας εταίρος συνεισφέρει χρήματα και ο άλλος εργασία"</a:t>
            </a:r>
            <a:r>
              <a:rPr lang="el-GR" dirty="0"/>
              <a:t>.  </a:t>
            </a:r>
            <a:r>
              <a:rPr lang="fr-FR" dirty="0"/>
              <a:t>C</a:t>
            </a:r>
            <a:r>
              <a:rPr lang="el-GR" dirty="0"/>
              <a:t>.4.37.1 (293 μ.Χ.)</a:t>
            </a:r>
            <a:endParaRPr lang="en-US" dirty="0"/>
          </a:p>
          <a:p>
            <a:r>
              <a:rPr lang="el-GR" b="1" dirty="0"/>
              <a:t>Γάμος.</a:t>
            </a:r>
            <a:r>
              <a:rPr lang="el-GR" dirty="0"/>
              <a:t> Οι Αυτοκράτορες Διοκλητιανός και Μαξιμιανός προς τον Τίτο: "</a:t>
            </a:r>
            <a:r>
              <a:rPr lang="el-GR" i="1" dirty="0"/>
              <a:t>Κανείς δεν μπορεί εξαρχής να εξαναγκαστεί να συνάψει γάμο, ούτε να συμφιλιώσει ένα γάμο που έχει διαρραγεί. Οπότε, όπως αντιλαμβάνεσαι, η ελευθερία σύναψης και λύσεως του γάμου δεν υπόκειται σε καταναγκασμό."                           </a:t>
            </a:r>
            <a:r>
              <a:rPr lang="fr-FR" dirty="0"/>
              <a:t>C. 5.4.14 (284-305 </a:t>
            </a:r>
            <a:r>
              <a:rPr lang="el-GR" dirty="0"/>
              <a:t>μ.Χ.)</a:t>
            </a:r>
            <a:endParaRPr lang="en-US" dirty="0"/>
          </a:p>
          <a:p>
            <a:r>
              <a:rPr lang="el-GR" b="1" dirty="0"/>
              <a:t>Διαζύγιο και επιμέλεια τέκνων.</a:t>
            </a:r>
            <a:r>
              <a:rPr lang="el-GR" dirty="0"/>
              <a:t> Οι Αυτοκράτορες Διοκλητιανός και Μαξιμιανός και οι Καίσαρες προς την </a:t>
            </a:r>
            <a:r>
              <a:rPr lang="el-GR" dirty="0" err="1"/>
              <a:t>Σελεστίνα</a:t>
            </a:r>
            <a:r>
              <a:rPr lang="el-GR" dirty="0"/>
              <a:t>: "</a:t>
            </a:r>
            <a:r>
              <a:rPr lang="el-GR" i="1" dirty="0"/>
              <a:t>Αν και καμία διάταξη δική μας ή των θείων προγόνων μας δεν ορίζει σχετικά με την επιμέλεια των τέκνων μεταξύ των γονέων επί τη βάσει του φύλου, εντούτοις ένας ικανός δικαστής θα εκτιμήσει κατά πόσον μετά από ένα διαζύγιο τα παιδιά πρέπει να μείνουν και να ανατραφούν με τον πατέρα ή την μητέρα</a:t>
            </a:r>
            <a:r>
              <a:rPr lang="el-GR" dirty="0"/>
              <a:t>." C.5.24.1 (294 μ.Χ.)</a:t>
            </a:r>
            <a:endParaRPr lang="en-US" dirty="0"/>
          </a:p>
          <a:p>
            <a:endParaRPr lang="en-US" dirty="0"/>
          </a:p>
        </p:txBody>
      </p:sp>
    </p:spTree>
    <p:extLst>
      <p:ext uri="{BB962C8B-B14F-4D97-AF65-F5344CB8AC3E}">
        <p14:creationId xmlns:p14="http://schemas.microsoft.com/office/powerpoint/2010/main" val="26658770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“Vulgarrecht” (</a:t>
            </a:r>
            <a:r>
              <a:rPr lang="el-GR" dirty="0" err="1"/>
              <a:t>εκχυδαϊσμένο</a:t>
            </a:r>
            <a:r>
              <a:rPr lang="el-GR" dirty="0"/>
              <a:t> δίκαιο</a:t>
            </a:r>
            <a:r>
              <a:rPr lang="el-GR" dirty="0" smtClean="0"/>
              <a:t>)</a:t>
            </a:r>
            <a:endParaRPr lang="en-US" dirty="0"/>
          </a:p>
        </p:txBody>
      </p:sp>
      <p:sp>
        <p:nvSpPr>
          <p:cNvPr id="3" name="Content Placeholder 2"/>
          <p:cNvSpPr>
            <a:spLocks noGrp="1"/>
          </p:cNvSpPr>
          <p:nvPr>
            <p:ph idx="1"/>
          </p:nvPr>
        </p:nvSpPr>
        <p:spPr/>
        <p:txBody>
          <a:bodyPr>
            <a:normAutofit/>
          </a:bodyPr>
          <a:lstStyle/>
          <a:p>
            <a:r>
              <a:rPr lang="el-GR" dirty="0"/>
              <a:t>Στο ανατολικό και ελληνόφωνο τμήμα της αυτοκρατορίας, μετά την απονομή της ρωμαϊκής πολιτείας το 212 μ.Χ., οι τοπικοί πληθυσμοί καλούνται να εφαρμόσουν ένα σύνθετο δίκαιο όπως το </a:t>
            </a:r>
            <a:r>
              <a:rPr lang="el-GR" dirty="0" smtClean="0"/>
              <a:t>ρωμαϊκό</a:t>
            </a:r>
          </a:p>
          <a:p>
            <a:r>
              <a:rPr lang="el-GR" dirty="0"/>
              <a:t>Ε</a:t>
            </a:r>
            <a:r>
              <a:rPr lang="el-GR" dirty="0" smtClean="0"/>
              <a:t>φαρμόζεται </a:t>
            </a:r>
            <a:r>
              <a:rPr lang="el-GR" dirty="0"/>
              <a:t>στην πράξη ένα αμάλγαμα απλουστευμένου Ρωμαϊκού Δικαίου και τοπικών πρακτικών και εθίμων. </a:t>
            </a:r>
            <a:endParaRPr lang="el-GR" dirty="0" smtClean="0"/>
          </a:p>
          <a:p>
            <a:r>
              <a:rPr lang="el-GR" dirty="0" err="1" smtClean="0"/>
              <a:t>Τοτο</a:t>
            </a:r>
            <a:r>
              <a:rPr lang="el-GR" dirty="0" smtClean="0"/>
              <a:t> </a:t>
            </a:r>
            <a:r>
              <a:rPr lang="el-GR" dirty="0"/>
              <a:t>δίκαιο της ύστερης αρχαιότητας είχε αποκληθεί από παλαιότερους ιστορικούς “Vulgarrecht” (</a:t>
            </a:r>
            <a:r>
              <a:rPr lang="el-GR" dirty="0" err="1"/>
              <a:t>εκχυδαϊσμένο</a:t>
            </a:r>
            <a:r>
              <a:rPr lang="el-GR" dirty="0"/>
              <a:t> δίκαιο), προκειμένου να αποδοθεί η </a:t>
            </a:r>
            <a:r>
              <a:rPr lang="el-GR" dirty="0" err="1"/>
              <a:t>εκλαΐκευσή</a:t>
            </a:r>
            <a:r>
              <a:rPr lang="el-GR" dirty="0"/>
              <a:t> του, </a:t>
            </a:r>
            <a:r>
              <a:rPr lang="el-GR" dirty="0" smtClean="0"/>
              <a:t>η </a:t>
            </a:r>
            <a:r>
              <a:rPr lang="el-GR" dirty="0"/>
              <a:t>επίδραση των ανατολικών </a:t>
            </a:r>
            <a:r>
              <a:rPr lang="el-GR" dirty="0" err="1" smtClean="0"/>
              <a:t>εθίμω</a:t>
            </a:r>
            <a:r>
              <a:rPr lang="el-GR" dirty="0" smtClean="0"/>
              <a:t> και  </a:t>
            </a:r>
            <a:r>
              <a:rPr lang="el-GR" dirty="0"/>
              <a:t>του Χριστιανισμού, </a:t>
            </a:r>
            <a:endParaRPr lang="el-GR" dirty="0" smtClean="0"/>
          </a:p>
          <a:p>
            <a:r>
              <a:rPr lang="el-GR" dirty="0" smtClean="0"/>
              <a:t>Ο </a:t>
            </a:r>
            <a:r>
              <a:rPr lang="el-GR" dirty="0"/>
              <a:t>όρος αυτός όμως αδικεί τη νομική κατάρτιση και παραγωγή μίας περιόδου που καταλήγει με την κορυφαία κωδικοποίηση του Ρωμαϊκού Δικαίου από τον Ιουστινιανό. </a:t>
            </a:r>
            <a:endParaRPr lang="en-US" dirty="0"/>
          </a:p>
        </p:txBody>
      </p:sp>
    </p:spTree>
    <p:extLst>
      <p:ext uri="{BB962C8B-B14F-4D97-AF65-F5344CB8AC3E}">
        <p14:creationId xmlns:p14="http://schemas.microsoft.com/office/powerpoint/2010/main" val="894983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νομικές σχολές της ύστερης αρχαιότητας</a:t>
            </a:r>
            <a:r>
              <a:rPr lang="en-US" dirty="0"/>
              <a:t> </a:t>
            </a:r>
          </a:p>
        </p:txBody>
      </p:sp>
      <p:sp>
        <p:nvSpPr>
          <p:cNvPr id="3" name="Content Placeholder 2"/>
          <p:cNvSpPr>
            <a:spLocks noGrp="1"/>
          </p:cNvSpPr>
          <p:nvPr>
            <p:ph idx="1"/>
          </p:nvPr>
        </p:nvSpPr>
        <p:spPr/>
        <p:txBody>
          <a:bodyPr/>
          <a:lstStyle/>
          <a:p>
            <a:r>
              <a:rPr lang="el-GR" dirty="0"/>
              <a:t>οι </a:t>
            </a:r>
            <a:r>
              <a:rPr lang="el-GR" i="1" dirty="0"/>
              <a:t>Εισηγήσεις</a:t>
            </a:r>
            <a:r>
              <a:rPr lang="el-GR" dirty="0"/>
              <a:t> του Γάιου, πιθανώς αποτελούσε εισαγωγικό έργο για τη διδασκαλία του δικαίου στους μαθητές του. </a:t>
            </a:r>
            <a:endParaRPr lang="el-GR" dirty="0" smtClean="0"/>
          </a:p>
          <a:p>
            <a:r>
              <a:rPr lang="el-GR" dirty="0" smtClean="0">
                <a:ea typeface="ＭＳ 明朝"/>
                <a:cs typeface="Times New Roman"/>
              </a:rPr>
              <a:t>Νομικές Σχολές διδασκαλίας δικαίου: 3</a:t>
            </a:r>
            <a:r>
              <a:rPr lang="el-GR" baseline="30000" dirty="0" smtClean="0">
                <a:ea typeface="ＭＳ 明朝"/>
                <a:cs typeface="Times New Roman"/>
              </a:rPr>
              <a:t>ο</a:t>
            </a:r>
            <a:r>
              <a:rPr lang="el-GR" dirty="0" smtClean="0">
                <a:ea typeface="ＭＳ 明朝"/>
                <a:cs typeface="Times New Roman"/>
              </a:rPr>
              <a:t> </a:t>
            </a:r>
            <a:r>
              <a:rPr lang="el-GR" dirty="0">
                <a:ea typeface="ＭＳ 明朝"/>
                <a:cs typeface="Times New Roman"/>
              </a:rPr>
              <a:t>μ.Χ. αιώνα στη </a:t>
            </a:r>
            <a:r>
              <a:rPr lang="el-GR" dirty="0" smtClean="0">
                <a:ea typeface="ＭＳ 明朝"/>
                <a:cs typeface="Times New Roman"/>
              </a:rPr>
              <a:t>Ρώμη, στη </a:t>
            </a:r>
            <a:r>
              <a:rPr lang="el-GR" dirty="0" err="1">
                <a:ea typeface="ＭＳ 明朝"/>
                <a:cs typeface="Times New Roman"/>
              </a:rPr>
              <a:t>Βηρυττό</a:t>
            </a:r>
            <a:r>
              <a:rPr lang="el-GR" dirty="0">
                <a:ea typeface="ＭＳ 明朝"/>
                <a:cs typeface="Times New Roman"/>
              </a:rPr>
              <a:t> (η πλέον φημισμένη), την Κωνσταντινούπολη, τη Ρώμη, την Αλεξάνδρεια, την Αθήνα</a:t>
            </a:r>
            <a:r>
              <a:rPr lang="el-GR" dirty="0" smtClean="0">
                <a:ea typeface="ＭＳ 明朝"/>
                <a:cs typeface="Times New Roman"/>
              </a:rPr>
              <a:t>.</a:t>
            </a:r>
          </a:p>
          <a:p>
            <a:r>
              <a:rPr lang="el-GR" dirty="0" smtClean="0"/>
              <a:t>Οι φοιτητές: </a:t>
            </a:r>
          </a:p>
          <a:p>
            <a:r>
              <a:rPr lang="el-GR" dirty="0" smtClean="0"/>
              <a:t>διδάσκονται </a:t>
            </a:r>
            <a:r>
              <a:rPr lang="el-GR" dirty="0"/>
              <a:t>από καθηγητές συστηματικά – επί σειρά ετών – το </a:t>
            </a:r>
            <a:r>
              <a:rPr lang="en-US" i="1" dirty="0"/>
              <a:t>ius</a:t>
            </a:r>
            <a:r>
              <a:rPr lang="en-US" dirty="0"/>
              <a:t> </a:t>
            </a:r>
            <a:r>
              <a:rPr lang="en-US" i="1" dirty="0"/>
              <a:t>civile</a:t>
            </a:r>
            <a:r>
              <a:rPr lang="el-GR" dirty="0"/>
              <a:t>, κυρίως μέσα από τα έργα των κλασικών Ρωμαίων </a:t>
            </a:r>
            <a:r>
              <a:rPr lang="el-GR" dirty="0" smtClean="0"/>
              <a:t>νομικών,</a:t>
            </a:r>
            <a:endParaRPr lang="el-GR" dirty="0"/>
          </a:p>
          <a:p>
            <a:r>
              <a:rPr lang="el-GR" dirty="0" smtClean="0"/>
              <a:t>φιλοσοφούν </a:t>
            </a:r>
            <a:r>
              <a:rPr lang="el-GR" dirty="0"/>
              <a:t>περί της φύσεως των αγωγών και των </a:t>
            </a:r>
            <a:r>
              <a:rPr lang="el-GR" dirty="0" smtClean="0"/>
              <a:t>συμβάσεων, </a:t>
            </a:r>
          </a:p>
          <a:p>
            <a:r>
              <a:rPr lang="el-GR" dirty="0" smtClean="0"/>
              <a:t>σπουδάζουν </a:t>
            </a:r>
            <a:r>
              <a:rPr lang="el-GR" dirty="0"/>
              <a:t>την τέχνη της ρητορικής.</a:t>
            </a:r>
            <a:r>
              <a:rPr lang="en-US" dirty="0"/>
              <a:t> </a:t>
            </a:r>
            <a:r>
              <a:rPr lang="el-GR" dirty="0" smtClean="0">
                <a:ea typeface="ＭＳ 明朝"/>
                <a:cs typeface="Times New Roman"/>
              </a:rPr>
              <a:t> </a:t>
            </a:r>
            <a:endParaRPr lang="en-US" dirty="0"/>
          </a:p>
        </p:txBody>
      </p:sp>
    </p:spTree>
    <p:extLst>
      <p:ext uri="{BB962C8B-B14F-4D97-AF65-F5344CB8AC3E}">
        <p14:creationId xmlns:p14="http://schemas.microsoft.com/office/powerpoint/2010/main" val="1541088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πρώτες δικηγορικές συντεχνίες</a:t>
            </a:r>
            <a:endParaRPr lang="en-US" dirty="0"/>
          </a:p>
        </p:txBody>
      </p:sp>
      <p:sp>
        <p:nvSpPr>
          <p:cNvPr id="3" name="Content Placeholder 2"/>
          <p:cNvSpPr>
            <a:spLocks noGrp="1"/>
          </p:cNvSpPr>
          <p:nvPr>
            <p:ph idx="1"/>
          </p:nvPr>
        </p:nvSpPr>
        <p:spPr/>
        <p:txBody>
          <a:bodyPr/>
          <a:lstStyle/>
          <a:p>
            <a:r>
              <a:rPr lang="el-GR" dirty="0"/>
              <a:t>Την ίδια εποχή οι δικηγόροι οργανώνονται στις πρώτες συντεχνίες (</a:t>
            </a:r>
            <a:r>
              <a:rPr lang="el-GR" i="1" dirty="0"/>
              <a:t>co</a:t>
            </a:r>
            <a:r>
              <a:rPr lang="en-US" i="1" dirty="0" err="1"/>
              <a:t>llegia</a:t>
            </a:r>
            <a:r>
              <a:rPr lang="el-GR" dirty="0"/>
              <a:t>), τους προδρόμους των δικηγορικών </a:t>
            </a:r>
            <a:r>
              <a:rPr lang="el-GR" dirty="0" smtClean="0"/>
              <a:t>συλλόγων. </a:t>
            </a:r>
          </a:p>
          <a:p>
            <a:r>
              <a:rPr lang="el-GR" dirty="0" smtClean="0"/>
              <a:t>Διαμορφώνεται </a:t>
            </a:r>
            <a:r>
              <a:rPr lang="el-GR" dirty="0"/>
              <a:t>η πρώτη δεοντολογία του δικηγορικού λειτουργήματος. </a:t>
            </a:r>
            <a:endParaRPr lang="el-GR" dirty="0" smtClean="0"/>
          </a:p>
          <a:p>
            <a:r>
              <a:rPr lang="el-GR" dirty="0" smtClean="0"/>
              <a:t>Ο </a:t>
            </a:r>
            <a:r>
              <a:rPr lang="el-GR" dirty="0"/>
              <a:t>δυναμισμός της διδασκαλίας και μελέτης του δικαίου </a:t>
            </a:r>
            <a:r>
              <a:rPr lang="el-GR" dirty="0" smtClean="0"/>
              <a:t>θα </a:t>
            </a:r>
            <a:r>
              <a:rPr lang="el-GR" dirty="0"/>
              <a:t>προετοιμάσει το έδαφος για το μεγάλο επίτευγμα της Ιουστινιάνειας Κωδικοποίησης τον 6</a:t>
            </a:r>
            <a:r>
              <a:rPr lang="el-GR" baseline="30000" dirty="0"/>
              <a:t>ο </a:t>
            </a:r>
            <a:r>
              <a:rPr lang="el-GR" dirty="0"/>
              <a:t>αιώνα. </a:t>
            </a:r>
            <a:endParaRPr lang="en-US" dirty="0"/>
          </a:p>
          <a:p>
            <a:endParaRPr lang="en-US" dirty="0"/>
          </a:p>
        </p:txBody>
      </p:sp>
    </p:spTree>
    <p:extLst>
      <p:ext uri="{BB962C8B-B14F-4D97-AF65-F5344CB8AC3E}">
        <p14:creationId xmlns:p14="http://schemas.microsoft.com/office/powerpoint/2010/main" val="399912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4638"/>
            <a:ext cx="9940857" cy="1143000"/>
          </a:xfrm>
        </p:spPr>
        <p:txBody>
          <a:bodyPr/>
          <a:lstStyle/>
          <a:p>
            <a:r>
              <a:rPr lang="el-GR" dirty="0" smtClean="0"/>
              <a:t>Οι απαρχές της νομικής επιστήμης</a:t>
            </a:r>
            <a:endParaRPr lang="en-US" dirty="0"/>
          </a:p>
        </p:txBody>
      </p:sp>
      <p:sp>
        <p:nvSpPr>
          <p:cNvPr id="3" name="Content Placeholder 2"/>
          <p:cNvSpPr>
            <a:spLocks noGrp="1"/>
          </p:cNvSpPr>
          <p:nvPr>
            <p:ph idx="1"/>
          </p:nvPr>
        </p:nvSpPr>
        <p:spPr>
          <a:xfrm>
            <a:off x="0" y="1600200"/>
            <a:ext cx="7470202" cy="4800600"/>
          </a:xfrm>
        </p:spPr>
        <p:txBody>
          <a:bodyPr>
            <a:normAutofit fontScale="92500"/>
          </a:bodyPr>
          <a:lstStyle/>
          <a:p>
            <a:r>
              <a:rPr lang="el-GR" dirty="0"/>
              <a:t>Η ρωμαϊκή νομική επιστήμη έχει τις ρίζες τις στην αρχαϊκή λειτουργία του </a:t>
            </a:r>
            <a:r>
              <a:rPr lang="en-US" i="1" dirty="0"/>
              <a:t>collegium</a:t>
            </a:r>
            <a:r>
              <a:rPr lang="el-GR" dirty="0"/>
              <a:t> των ιερέων της Ρώμης, τους Ποντίφικες. </a:t>
            </a:r>
            <a:endParaRPr lang="el-GR" dirty="0" smtClean="0"/>
          </a:p>
          <a:p>
            <a:r>
              <a:rPr lang="el-GR" dirty="0" smtClean="0"/>
              <a:t>Σε </a:t>
            </a:r>
            <a:r>
              <a:rPr lang="el-GR" dirty="0"/>
              <a:t>μία εποχή που δεν υφίσταται σαφής διάκριση μεταξύ θρησκευτικών και νομικών κανόνων και μεγάλο μέρος του δικαίου παραμένει άγραφο, τα καθήκοντα των </a:t>
            </a:r>
            <a:r>
              <a:rPr lang="el-GR" dirty="0" err="1"/>
              <a:t>Ποντιφίκων</a:t>
            </a:r>
            <a:r>
              <a:rPr lang="el-GR" dirty="0"/>
              <a:t> είναι τόσο τελετουργικά, όσο και νομικής φύσεως. </a:t>
            </a:r>
            <a:endParaRPr lang="el-GR" dirty="0" smtClean="0"/>
          </a:p>
          <a:p>
            <a:r>
              <a:rPr lang="el-GR" dirty="0" smtClean="0"/>
              <a:t>Κατά </a:t>
            </a:r>
            <a:r>
              <a:rPr lang="el-GR" dirty="0"/>
              <a:t>τον Τίτο Λίβιο, αρχικά οι Ποντίφικες είχαν στη Ρώμη το μονοπώλιο της γνώσης του δικαίου. </a:t>
            </a:r>
            <a:endParaRPr lang="el-GR" dirty="0" smtClean="0"/>
          </a:p>
          <a:p>
            <a:r>
              <a:rPr lang="el-GR" dirty="0" smtClean="0"/>
              <a:t>Οι αγωγές (</a:t>
            </a:r>
            <a:r>
              <a:rPr lang="en-US" i="1" dirty="0"/>
              <a:t>legis actiones</a:t>
            </a:r>
            <a:r>
              <a:rPr lang="el-GR" dirty="0"/>
              <a:t>) μέσω των οποίων κάποιος μπορούσε να προσφύγει στο δικαστήριο, </a:t>
            </a:r>
            <a:r>
              <a:rPr lang="el-GR" dirty="0" smtClean="0"/>
              <a:t>και οι </a:t>
            </a:r>
            <a:r>
              <a:rPr lang="el-GR" dirty="0"/>
              <a:t>ακριβείς τύποι, με τους οποίους  έπρεπε να συναφθούν οι δικαιοπραξίες (π.χ. μεταβίβασης της κυριότητας) </a:t>
            </a:r>
            <a:r>
              <a:rPr lang="el-GR" dirty="0" smtClean="0"/>
              <a:t>ήταν </a:t>
            </a:r>
            <a:r>
              <a:rPr lang="el-GR" dirty="0"/>
              <a:t>καταγεγραμμένα στα μυστικά αρχεία που τηρούσαν οι Ποντίφηκες. </a:t>
            </a:r>
            <a:endParaRPr lang="en-US" dirty="0"/>
          </a:p>
        </p:txBody>
      </p:sp>
      <p:pic>
        <p:nvPicPr>
          <p:cNvPr id="4" name="Picture 3" descr="Augustus-PontMa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0202" y="2140570"/>
            <a:ext cx="2027080" cy="2422454"/>
          </a:xfrm>
          <a:prstGeom prst="rect">
            <a:avLst/>
          </a:prstGeom>
        </p:spPr>
      </p:pic>
    </p:spTree>
    <p:extLst>
      <p:ext uri="{BB962C8B-B14F-4D97-AF65-F5344CB8AC3E}">
        <p14:creationId xmlns:p14="http://schemas.microsoft.com/office/powerpoint/2010/main" val="3369810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Αναφορικός </a:t>
            </a:r>
            <a:r>
              <a:rPr lang="el-GR" dirty="0" smtClean="0"/>
              <a:t>Νόμος, </a:t>
            </a:r>
            <a:r>
              <a:rPr lang="el-GR" dirty="0">
                <a:latin typeface="Calibri"/>
                <a:ea typeface="ＭＳ 明朝"/>
                <a:cs typeface="Times New Roman"/>
              </a:rPr>
              <a:t>426 μ.Χ. (</a:t>
            </a:r>
            <a:r>
              <a:rPr lang="el-GR" i="1" dirty="0">
                <a:latin typeface="Calibri"/>
                <a:ea typeface="ＭＳ 明朝"/>
                <a:cs typeface="Times New Roman"/>
              </a:rPr>
              <a:t>lex </a:t>
            </a:r>
            <a:r>
              <a:rPr lang="el-GR" i="1" dirty="0" err="1">
                <a:latin typeface="Calibri"/>
                <a:ea typeface="ＭＳ 明朝"/>
                <a:cs typeface="Times New Roman"/>
              </a:rPr>
              <a:t>Citationis</a:t>
            </a:r>
            <a:r>
              <a:rPr lang="el-GR" dirty="0">
                <a:latin typeface="Calibri"/>
                <a:ea typeface="ＭＳ 明朝"/>
                <a:cs typeface="Times New Roman"/>
              </a:rPr>
              <a:t>) </a:t>
            </a:r>
            <a:endParaRPr lang="en-US" dirty="0"/>
          </a:p>
        </p:txBody>
      </p:sp>
      <p:sp>
        <p:nvSpPr>
          <p:cNvPr id="3" name="Content Placeholder 2"/>
          <p:cNvSpPr>
            <a:spLocks noGrp="1"/>
          </p:cNvSpPr>
          <p:nvPr>
            <p:ph idx="1"/>
          </p:nvPr>
        </p:nvSpPr>
        <p:spPr/>
        <p:txBody>
          <a:bodyPr>
            <a:normAutofit fontScale="92500" lnSpcReduction="20000"/>
          </a:bodyPr>
          <a:lstStyle/>
          <a:p>
            <a:r>
              <a:rPr lang="el-GR" dirty="0" err="1">
                <a:ea typeface="ＭＳ 明朝"/>
                <a:cs typeface="Times New Roman"/>
              </a:rPr>
              <a:t>Oι</a:t>
            </a:r>
            <a:r>
              <a:rPr lang="el-GR" dirty="0">
                <a:ea typeface="ＭＳ 明朝"/>
                <a:cs typeface="Times New Roman"/>
              </a:rPr>
              <a:t> διάδικοι συνεχίζουν να επικαλούνται στα δικαστήρια τις γνώμες των παλαιότερων “κλασικών” Ρωμαίων νομικών. </a:t>
            </a:r>
            <a:endParaRPr lang="el-GR" dirty="0" smtClean="0">
              <a:ea typeface="ＭＳ 明朝"/>
              <a:cs typeface="Times New Roman"/>
            </a:endParaRPr>
          </a:p>
          <a:p>
            <a:r>
              <a:rPr lang="el-GR" dirty="0">
                <a:ea typeface="ＭＳ 明朝"/>
                <a:cs typeface="Times New Roman"/>
              </a:rPr>
              <a:t>Ε</a:t>
            </a:r>
            <a:r>
              <a:rPr lang="el-GR" dirty="0" smtClean="0">
                <a:ea typeface="ＭＳ 明朝"/>
                <a:cs typeface="Times New Roman"/>
              </a:rPr>
              <a:t>κδίδονται </a:t>
            </a:r>
            <a:r>
              <a:rPr lang="el-GR" dirty="0">
                <a:ea typeface="ＭＳ 明朝"/>
                <a:cs typeface="Times New Roman"/>
              </a:rPr>
              <a:t>κάποια ψευδεπίγραφα νομικά </a:t>
            </a:r>
            <a:r>
              <a:rPr lang="el-GR" dirty="0" smtClean="0">
                <a:ea typeface="ＭＳ 明朝"/>
                <a:cs typeface="Times New Roman"/>
              </a:rPr>
              <a:t>έργα, επικρατεί ανασφάλεια δικαίου.</a:t>
            </a:r>
          </a:p>
          <a:p>
            <a:r>
              <a:rPr lang="el-GR" dirty="0" smtClean="0">
                <a:ea typeface="ＭＳ 明朝"/>
                <a:cs typeface="Times New Roman"/>
              </a:rPr>
              <a:t>Το πρόβλημα επιχειρεί να επιλύσει </a:t>
            </a:r>
            <a:r>
              <a:rPr lang="el-GR" dirty="0">
                <a:ea typeface="ＭＳ 明朝"/>
                <a:cs typeface="Times New Roman"/>
              </a:rPr>
              <a:t>ο </a:t>
            </a:r>
            <a:r>
              <a:rPr lang="el-GR" i="1" dirty="0">
                <a:ea typeface="ＭＳ 明朝"/>
                <a:cs typeface="Times New Roman"/>
              </a:rPr>
              <a:t>Αναφορικός Νόμος</a:t>
            </a:r>
            <a:r>
              <a:rPr lang="el-GR" dirty="0">
                <a:ea typeface="ＭＳ 明朝"/>
                <a:cs typeface="Times New Roman"/>
              </a:rPr>
              <a:t> του 426 μ.Χ. (</a:t>
            </a:r>
            <a:r>
              <a:rPr lang="el-GR" i="1" dirty="0">
                <a:ea typeface="ＭＳ 明朝"/>
                <a:cs typeface="Times New Roman"/>
              </a:rPr>
              <a:t>lex </a:t>
            </a:r>
            <a:r>
              <a:rPr lang="el-GR" i="1" dirty="0" err="1">
                <a:ea typeface="ＭＳ 明朝"/>
                <a:cs typeface="Times New Roman"/>
              </a:rPr>
              <a:t>Citationis</a:t>
            </a:r>
            <a:r>
              <a:rPr lang="el-GR" dirty="0">
                <a:ea typeface="ＭＳ 明朝"/>
                <a:cs typeface="Times New Roman"/>
              </a:rPr>
              <a:t>) που περιλαμβάνεται στον Θεοδοσιανό </a:t>
            </a:r>
            <a:r>
              <a:rPr lang="el-GR" dirty="0" smtClean="0">
                <a:ea typeface="ＭＳ 明朝"/>
                <a:cs typeface="Times New Roman"/>
              </a:rPr>
              <a:t>Κώδικα</a:t>
            </a:r>
            <a:r>
              <a:rPr lang="el-GR" dirty="0" smtClean="0"/>
              <a:t>. </a:t>
            </a:r>
          </a:p>
          <a:p>
            <a:r>
              <a:rPr lang="el-GR" dirty="0" smtClean="0">
                <a:ea typeface="ＭＳ 明朝"/>
                <a:cs typeface="Times New Roman"/>
              </a:rPr>
              <a:t>Καθιστά δεσμευτικές </a:t>
            </a:r>
            <a:r>
              <a:rPr lang="el-GR" dirty="0">
                <a:ea typeface="ＭＳ 明朝"/>
                <a:cs typeface="Times New Roman"/>
              </a:rPr>
              <a:t>για το δικαστή, κατά πλειοψηφία, </a:t>
            </a:r>
            <a:r>
              <a:rPr lang="el-GR" dirty="0" err="1" smtClean="0">
                <a:ea typeface="ＭＳ 明朝"/>
                <a:cs typeface="Times New Roman"/>
              </a:rPr>
              <a:t>Οιαπόψεις</a:t>
            </a:r>
            <a:r>
              <a:rPr lang="el-GR" dirty="0" smtClean="0">
                <a:ea typeface="ＭＳ 明朝"/>
                <a:cs typeface="Times New Roman"/>
              </a:rPr>
              <a:t> </a:t>
            </a:r>
            <a:r>
              <a:rPr lang="el-GR" dirty="0">
                <a:ea typeface="ＭＳ 明朝"/>
                <a:cs typeface="Times New Roman"/>
              </a:rPr>
              <a:t>πέντε νομικών (Γάιου, </a:t>
            </a:r>
            <a:r>
              <a:rPr lang="el-GR" dirty="0" err="1">
                <a:ea typeface="ＭＳ 明朝"/>
                <a:cs typeface="Times New Roman"/>
              </a:rPr>
              <a:t>Παπινιανού</a:t>
            </a:r>
            <a:r>
              <a:rPr lang="el-GR" dirty="0">
                <a:ea typeface="ＭＳ 明朝"/>
                <a:cs typeface="Times New Roman"/>
              </a:rPr>
              <a:t>, Παύλου, </a:t>
            </a:r>
            <a:r>
              <a:rPr lang="el-GR" dirty="0" err="1">
                <a:ea typeface="ＭＳ 明朝"/>
                <a:cs typeface="Times New Roman"/>
              </a:rPr>
              <a:t>Ουλπιανού</a:t>
            </a:r>
            <a:r>
              <a:rPr lang="el-GR" dirty="0">
                <a:ea typeface="ＭＳ 明朝"/>
                <a:cs typeface="Times New Roman"/>
              </a:rPr>
              <a:t> και </a:t>
            </a:r>
            <a:r>
              <a:rPr lang="el-GR" dirty="0" err="1">
                <a:ea typeface="ＭＳ 明朝"/>
                <a:cs typeface="Times New Roman"/>
              </a:rPr>
              <a:t>Μοδεστίνου</a:t>
            </a:r>
            <a:r>
              <a:rPr lang="el-GR" dirty="0">
                <a:ea typeface="ＭＳ 明朝"/>
                <a:cs typeface="Times New Roman"/>
              </a:rPr>
              <a:t>), με αυτήν του </a:t>
            </a:r>
            <a:r>
              <a:rPr lang="el-GR" dirty="0" err="1">
                <a:ea typeface="ＭＳ 明朝"/>
                <a:cs typeface="Times New Roman"/>
              </a:rPr>
              <a:t>Παπινιανού</a:t>
            </a:r>
            <a:r>
              <a:rPr lang="el-GR" dirty="0">
                <a:ea typeface="ＭＳ 明朝"/>
                <a:cs typeface="Times New Roman"/>
              </a:rPr>
              <a:t> να επικρατεί σε περίπτωση ισοψηφίας απόψεων των λοιπών</a:t>
            </a:r>
            <a:r>
              <a:rPr lang="el-GR" dirty="0" smtClean="0">
                <a:ea typeface="ＭＳ 明朝"/>
                <a:cs typeface="Times New Roman"/>
              </a:rPr>
              <a:t>.</a:t>
            </a:r>
          </a:p>
          <a:p>
            <a:r>
              <a:rPr lang="el-GR" dirty="0" smtClean="0">
                <a:ea typeface="ＭＳ 明朝"/>
                <a:cs typeface="Times New Roman"/>
              </a:rPr>
              <a:t> </a:t>
            </a:r>
            <a:r>
              <a:rPr lang="el-GR" dirty="0">
                <a:ea typeface="ＭＳ 明朝"/>
                <a:cs typeface="Times New Roman"/>
              </a:rPr>
              <a:t>Ο δικαστής αποφασίζει ελεύθερα σε περίπτωση που δεν υπάρχει πλειοψηφία και ο Παπινιανός σιωπά επί του ζητήματος</a:t>
            </a:r>
            <a:r>
              <a:rPr lang="el-GR" dirty="0" smtClean="0">
                <a:ea typeface="ＭＳ 明朝"/>
                <a:cs typeface="Times New Roman"/>
              </a:rPr>
              <a:t>.</a:t>
            </a:r>
          </a:p>
          <a:p>
            <a:r>
              <a:rPr lang="el-GR" dirty="0">
                <a:ea typeface="ＭＳ 明朝"/>
                <a:cs typeface="Times New Roman"/>
              </a:rPr>
              <a:t>Ε</a:t>
            </a:r>
            <a:r>
              <a:rPr lang="el-GR" dirty="0" smtClean="0">
                <a:ea typeface="ＭＳ 明朝"/>
                <a:cs typeface="Times New Roman"/>
              </a:rPr>
              <a:t>πιτρέπεται </a:t>
            </a:r>
            <a:r>
              <a:rPr lang="el-GR" dirty="0">
                <a:ea typeface="ＭＳ 明朝"/>
                <a:cs typeface="Times New Roman"/>
              </a:rPr>
              <a:t>η επίκληση απόψεων άλλων νομικών στους οποίους οι ως άνω παραπέμπουν, όταν η παραπομπή μπορεί όμως να επαληθευτεί από το πρωτότυπο έργο (προφανώς λόγω ελλείψεως επαρκών χειρογράφων τους).</a:t>
            </a:r>
            <a:r>
              <a:rPr lang="en-US" dirty="0"/>
              <a:t> </a:t>
            </a:r>
            <a:endParaRPr lang="el-GR" dirty="0" smtClean="0"/>
          </a:p>
          <a:p>
            <a:r>
              <a:rPr lang="el-GR" dirty="0" smtClean="0"/>
              <a:t>Μηχανιστικό κριτήριο, δεν ξέρουμε αν εφαρμόστηκε </a:t>
            </a:r>
            <a:r>
              <a:rPr lang="el-GR" smtClean="0"/>
              <a:t>στην πράξη.</a:t>
            </a:r>
            <a:endParaRPr lang="en-US" dirty="0"/>
          </a:p>
        </p:txBody>
      </p:sp>
    </p:spTree>
    <p:extLst>
      <p:ext uri="{BB962C8B-B14F-4D97-AF65-F5344CB8AC3E}">
        <p14:creationId xmlns:p14="http://schemas.microsoft.com/office/powerpoint/2010/main" val="99693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πρώτοι νομομαθείς</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 Ο </a:t>
            </a:r>
            <a:r>
              <a:rPr lang="el-GR" dirty="0"/>
              <a:t>γραμματέας του Ποντίφικα </a:t>
            </a:r>
            <a:r>
              <a:rPr lang="el-GR" dirty="0" err="1"/>
              <a:t>Άππιου</a:t>
            </a:r>
            <a:r>
              <a:rPr lang="el-GR" dirty="0"/>
              <a:t> </a:t>
            </a:r>
            <a:r>
              <a:rPr lang="el-GR" dirty="0" err="1"/>
              <a:t>Κλαυδίου</a:t>
            </a:r>
            <a:r>
              <a:rPr lang="el-GR" dirty="0"/>
              <a:t> </a:t>
            </a:r>
            <a:r>
              <a:rPr lang="el-GR" dirty="0" smtClean="0"/>
              <a:t>(304 π.Χ.) έκλεψε </a:t>
            </a:r>
            <a:r>
              <a:rPr lang="el-GR" dirty="0"/>
              <a:t>και δημοσίευσε το βιβλίο με τις αγωγές εκ του νόμου (</a:t>
            </a:r>
            <a:r>
              <a:rPr lang="fr-FR" i="1" dirty="0"/>
              <a:t>legis actiones</a:t>
            </a:r>
            <a:r>
              <a:rPr lang="el-GR" dirty="0"/>
              <a:t>), σπάζοντας το μονοπώλιο της γνώσης του δικαίου από τους Ποντίφικες</a:t>
            </a:r>
            <a:r>
              <a:rPr lang="el-GR" dirty="0" smtClean="0"/>
              <a:t>.</a:t>
            </a:r>
          </a:p>
          <a:p>
            <a:r>
              <a:rPr lang="el-GR" dirty="0" smtClean="0"/>
              <a:t>Ο </a:t>
            </a:r>
            <a:r>
              <a:rPr lang="en-US" i="1" dirty="0"/>
              <a:t>Tiberius </a:t>
            </a:r>
            <a:r>
              <a:rPr lang="en-US" i="1" dirty="0" err="1"/>
              <a:t>Conruncanius</a:t>
            </a:r>
            <a:r>
              <a:rPr lang="el-GR" dirty="0"/>
              <a:t>, ο πρώτος Πληβείος που ασκεί το ιερατικό </a:t>
            </a:r>
            <a:r>
              <a:rPr lang="el-GR" dirty="0" smtClean="0"/>
              <a:t>αξίωμα</a:t>
            </a:r>
            <a:r>
              <a:rPr lang="el-GR" dirty="0"/>
              <a:t>(241 π.Χ.</a:t>
            </a:r>
            <a:r>
              <a:rPr lang="el-GR" dirty="0" smtClean="0"/>
              <a:t>)</a:t>
            </a:r>
            <a:r>
              <a:rPr lang="el-GR" dirty="0"/>
              <a:t> </a:t>
            </a:r>
            <a:r>
              <a:rPr lang="el-GR" dirty="0" smtClean="0"/>
              <a:t>= ο </a:t>
            </a:r>
            <a:r>
              <a:rPr lang="el-GR" dirty="0"/>
              <a:t>πρώτος νομικός που παρέχει γνωμοδοτήσεις (</a:t>
            </a:r>
            <a:r>
              <a:rPr lang="el-GR" i="1" dirty="0" err="1"/>
              <a:t>responsa</a:t>
            </a:r>
            <a:r>
              <a:rPr lang="el-GR" dirty="0" smtClean="0"/>
              <a:t>).</a:t>
            </a:r>
          </a:p>
          <a:p>
            <a:r>
              <a:rPr lang="el-GR" dirty="0" smtClean="0"/>
              <a:t> </a:t>
            </a:r>
            <a:r>
              <a:rPr lang="el-GR" dirty="0"/>
              <a:t>Από το λειτούργημα της ερμηνείας του δικαίου από τους Ποντίφικες </a:t>
            </a:r>
            <a:r>
              <a:rPr lang="el-GR" dirty="0" smtClean="0"/>
              <a:t>γεννάται η </a:t>
            </a:r>
            <a:r>
              <a:rPr lang="el-GR" dirty="0"/>
              <a:t>νομική επιστήμη στη Ρώμη</a:t>
            </a:r>
            <a:r>
              <a:rPr lang="el-GR" dirty="0" smtClean="0"/>
              <a:t>.</a:t>
            </a:r>
          </a:p>
          <a:p>
            <a:r>
              <a:rPr lang="el-GR" dirty="0" smtClean="0"/>
              <a:t> Νομικοί: χαίρουν μεγάλου κύρους </a:t>
            </a:r>
            <a:r>
              <a:rPr lang="el-GR" dirty="0"/>
              <a:t>και </a:t>
            </a:r>
            <a:r>
              <a:rPr lang="el-GR" dirty="0" smtClean="0"/>
              <a:t>σεβασμού στη ρωμαϊκή κοινωνία. </a:t>
            </a:r>
          </a:p>
          <a:p>
            <a:r>
              <a:rPr lang="el-GR" dirty="0" smtClean="0"/>
              <a:t>Από </a:t>
            </a:r>
            <a:r>
              <a:rPr lang="el-GR" dirty="0"/>
              <a:t>τον 1</a:t>
            </a:r>
            <a:r>
              <a:rPr lang="el-GR" baseline="30000" dirty="0"/>
              <a:t>ο</a:t>
            </a:r>
            <a:r>
              <a:rPr lang="el-GR" dirty="0"/>
              <a:t> π.Χ. αιώνα και άλλοι αριστοκράτες, που δεν είναι μέλη του </a:t>
            </a:r>
            <a:r>
              <a:rPr lang="el-GR" dirty="0" err="1"/>
              <a:t>κολλεγίου</a:t>
            </a:r>
            <a:r>
              <a:rPr lang="el-GR" dirty="0"/>
              <a:t> των </a:t>
            </a:r>
            <a:r>
              <a:rPr lang="el-GR" dirty="0" err="1"/>
              <a:t>Ποντιφίκων</a:t>
            </a:r>
            <a:r>
              <a:rPr lang="el-GR" dirty="0"/>
              <a:t>, ασχολούνται συστηματικά με τη μελέτη του δικαίου, παράγουν νομικές μελέτες και χορηγούν γνωμοδοτήσεις σε κάθε ενδιαφερόμενο επί αμφισβητούμενων νομικών ζητημάτων. </a:t>
            </a:r>
            <a:endParaRPr lang="en-US" dirty="0"/>
          </a:p>
          <a:p>
            <a:endParaRPr lang="en-US" dirty="0"/>
          </a:p>
        </p:txBody>
      </p:sp>
    </p:spTree>
    <p:extLst>
      <p:ext uri="{BB962C8B-B14F-4D97-AF65-F5344CB8AC3E}">
        <p14:creationId xmlns:p14="http://schemas.microsoft.com/office/powerpoint/2010/main" val="2474795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νομομαθείς (</a:t>
            </a:r>
            <a:r>
              <a:rPr lang="en-US" dirty="0"/>
              <a:t>jurisconsulti</a:t>
            </a:r>
            <a:r>
              <a:rPr lang="el-GR" dirty="0"/>
              <a:t>)</a:t>
            </a:r>
            <a:r>
              <a:rPr lang="en-US" dirty="0"/>
              <a:t> </a:t>
            </a:r>
          </a:p>
        </p:txBody>
      </p:sp>
      <p:sp>
        <p:nvSpPr>
          <p:cNvPr id="3" name="Content Placeholder 2"/>
          <p:cNvSpPr>
            <a:spLocks noGrp="1"/>
          </p:cNvSpPr>
          <p:nvPr>
            <p:ph idx="1"/>
          </p:nvPr>
        </p:nvSpPr>
        <p:spPr>
          <a:xfrm>
            <a:off x="457199" y="1600200"/>
            <a:ext cx="7960231" cy="5257800"/>
          </a:xfrm>
        </p:spPr>
        <p:txBody>
          <a:bodyPr>
            <a:normAutofit fontScale="92500"/>
          </a:bodyPr>
          <a:lstStyle/>
          <a:p>
            <a:r>
              <a:rPr lang="en-GB" dirty="0" smtClean="0"/>
              <a:t>N</a:t>
            </a:r>
            <a:r>
              <a:rPr lang="el-GR" dirty="0" err="1" smtClean="0"/>
              <a:t>ομικό</a:t>
            </a:r>
            <a:r>
              <a:rPr lang="el-GR" dirty="0" smtClean="0"/>
              <a:t> λειτούργημα</a:t>
            </a:r>
            <a:r>
              <a:rPr lang="en-GB" dirty="0" smtClean="0"/>
              <a:t> = </a:t>
            </a:r>
            <a:r>
              <a:rPr lang="el-GR" dirty="0" smtClean="0"/>
              <a:t> χωρίς παράλληλο στον αρχαίο κόσμο. </a:t>
            </a:r>
            <a:endParaRPr lang="en-GB" dirty="0" smtClean="0"/>
          </a:p>
          <a:p>
            <a:r>
              <a:rPr lang="en-GB" dirty="0"/>
              <a:t>K</a:t>
            </a:r>
            <a:r>
              <a:rPr lang="el-GR" dirty="0" err="1" smtClean="0"/>
              <a:t>ατεξοχήν</a:t>
            </a:r>
            <a:r>
              <a:rPr lang="el-GR" dirty="0" smtClean="0"/>
              <a:t> Ρωμαίοι διανοούμενοι</a:t>
            </a:r>
            <a:r>
              <a:rPr lang="en-GB" dirty="0" smtClean="0"/>
              <a:t> - </a:t>
            </a:r>
            <a:r>
              <a:rPr lang="el-GR" dirty="0" smtClean="0"/>
              <a:t> ολιγάριθμο</a:t>
            </a:r>
            <a:r>
              <a:rPr lang="en-GB" dirty="0" err="1" smtClean="0"/>
              <a:t>i</a:t>
            </a:r>
            <a:r>
              <a:rPr lang="el-GR" dirty="0" smtClean="0"/>
              <a:t>. </a:t>
            </a:r>
            <a:endParaRPr lang="en-GB" dirty="0" smtClean="0"/>
          </a:p>
          <a:p>
            <a:r>
              <a:rPr lang="en-GB" dirty="0"/>
              <a:t>M</a:t>
            </a:r>
            <a:r>
              <a:rPr lang="el-GR" dirty="0" err="1" smtClean="0"/>
              <a:t>όλις</a:t>
            </a:r>
            <a:r>
              <a:rPr lang="el-GR" dirty="0" smtClean="0"/>
              <a:t> περί τα 70 ονόματα νομικών</a:t>
            </a:r>
            <a:r>
              <a:rPr lang="en-GB" dirty="0" smtClean="0"/>
              <a:t> </a:t>
            </a:r>
            <a:r>
              <a:rPr lang="el-GR" dirty="0" smtClean="0"/>
              <a:t>είναι γνωστά</a:t>
            </a:r>
            <a:endParaRPr lang="en-GB" dirty="0" smtClean="0"/>
          </a:p>
          <a:p>
            <a:r>
              <a:rPr lang="el-GR" dirty="0" smtClean="0"/>
              <a:t> Η ενασχόλησή τους με το δίκαιο αποτελεί μέρος της ευρύτερης συνεισφοράς των Ρωμαίων αριστοκρατών στα δημόσια πράγματα.</a:t>
            </a:r>
          </a:p>
          <a:p>
            <a:r>
              <a:rPr lang="el-GR" dirty="0" smtClean="0"/>
              <a:t> Συντάσσουν νομικά έγγραφα και γνωμοδοτήσεις, διατηρούν κύκλο μαθητών στους οποίους μεταδίδουν τις γνώσεις τους και ορισμένοι (σπανίως) διαπρέπουν και ως δικηγόροι. </a:t>
            </a:r>
          </a:p>
          <a:p>
            <a:r>
              <a:rPr lang="el-GR" dirty="0"/>
              <a:t>Γ</a:t>
            </a:r>
            <a:r>
              <a:rPr lang="el-GR" dirty="0" smtClean="0"/>
              <a:t>ράφουν εκτενώς, πολλές νομικές πραγματείες για κάθε κλάδο του δικαίου, σχόλια στο Ήδικτο του Πραίτορα και άλλα έργα. </a:t>
            </a:r>
          </a:p>
          <a:p>
            <a:r>
              <a:rPr lang="el-GR" dirty="0" smtClean="0"/>
              <a:t>Ως αριστοκράτες, που δεν έχουν ανάγκη να εργαστούν για τα προς το ζην, παρέχουν τις υπηρεσίες τους αμισθί. </a:t>
            </a:r>
          </a:p>
          <a:p>
            <a:r>
              <a:rPr lang="en-GB" i="1" dirty="0" err="1"/>
              <a:t>i</a:t>
            </a:r>
            <a:r>
              <a:rPr lang="el-GR" i="1" dirty="0" smtClean="0"/>
              <a:t>us civile</a:t>
            </a:r>
            <a:r>
              <a:rPr lang="el-GR" dirty="0" smtClean="0"/>
              <a:t> </a:t>
            </a:r>
            <a:r>
              <a:rPr lang="en-GB" dirty="0" smtClean="0"/>
              <a:t>= </a:t>
            </a:r>
            <a:r>
              <a:rPr lang="el-GR" dirty="0" smtClean="0"/>
              <a:t>ένα κατεξοχήν “</a:t>
            </a:r>
            <a:r>
              <a:rPr lang="el-GR" b="1" dirty="0" smtClean="0"/>
              <a:t>δίκαιο ειδικών</a:t>
            </a:r>
            <a:r>
              <a:rPr lang="el-GR" dirty="0" smtClean="0"/>
              <a:t>” (</a:t>
            </a:r>
            <a:r>
              <a:rPr lang="el-GR" i="1" dirty="0" smtClean="0"/>
              <a:t>droit savant, learned law, </a:t>
            </a:r>
            <a:r>
              <a:rPr lang="el-GR" i="1" dirty="0" err="1" smtClean="0"/>
              <a:t>diritto</a:t>
            </a:r>
            <a:r>
              <a:rPr lang="el-GR" i="1" dirty="0" smtClean="0"/>
              <a:t> </a:t>
            </a:r>
            <a:r>
              <a:rPr lang="el-GR" i="1" dirty="0" err="1" smtClean="0"/>
              <a:t>dott</a:t>
            </a:r>
            <a:r>
              <a:rPr lang="el-GR" i="1" dirty="0" smtClean="0"/>
              <a:t>, </a:t>
            </a:r>
            <a:r>
              <a:rPr lang="el-GR" i="1" dirty="0" err="1" smtClean="0"/>
              <a:t>derecho</a:t>
            </a:r>
            <a:r>
              <a:rPr lang="el-GR" i="1" dirty="0" smtClean="0"/>
              <a:t> </a:t>
            </a:r>
            <a:r>
              <a:rPr lang="el-GR" i="1" dirty="0" err="1" smtClean="0"/>
              <a:t>docto</a:t>
            </a:r>
            <a:r>
              <a:rPr lang="el-GR" i="1" dirty="0" smtClean="0"/>
              <a:t>, </a:t>
            </a:r>
            <a:r>
              <a:rPr lang="el-GR" i="1" dirty="0" err="1" smtClean="0"/>
              <a:t>direito</a:t>
            </a:r>
            <a:r>
              <a:rPr lang="el-GR" i="1" dirty="0" smtClean="0"/>
              <a:t> </a:t>
            </a:r>
            <a:r>
              <a:rPr lang="el-GR" i="1" dirty="0" err="1" smtClean="0"/>
              <a:t>docto</a:t>
            </a:r>
            <a:r>
              <a:rPr lang="el-GR" i="1" dirty="0" smtClean="0"/>
              <a:t>, </a:t>
            </a:r>
            <a:r>
              <a:rPr lang="el-GR" i="1" dirty="0" err="1" smtClean="0"/>
              <a:t>geleerd</a:t>
            </a:r>
            <a:r>
              <a:rPr lang="el-GR" i="1" dirty="0" smtClean="0"/>
              <a:t> </a:t>
            </a:r>
            <a:r>
              <a:rPr lang="el-GR" i="1" dirty="0" err="1" smtClean="0"/>
              <a:t>recht</a:t>
            </a:r>
            <a:r>
              <a:rPr lang="el-GR" dirty="0" smtClean="0"/>
              <a:t>), που απαιτεί όχι μόνον εξειδικευμένη γνώση, αλλά συγκεκριμένο τρόπο σκέψης. </a:t>
            </a:r>
            <a:endParaRPr lang="en-US" dirty="0" smtClean="0"/>
          </a:p>
          <a:p>
            <a:endParaRPr lang="en-US" dirty="0"/>
          </a:p>
        </p:txBody>
      </p:sp>
    </p:spTree>
    <p:extLst>
      <p:ext uri="{BB962C8B-B14F-4D97-AF65-F5344CB8AC3E}">
        <p14:creationId xmlns:p14="http://schemas.microsoft.com/office/powerpoint/2010/main" val="183651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3600" i="1" dirty="0" smtClean="0"/>
              <a:t>“</a:t>
            </a:r>
            <a:r>
              <a:rPr lang="el-GR" sz="3600" i="1" dirty="0" smtClean="0"/>
              <a:t>Δεν </a:t>
            </a:r>
            <a:r>
              <a:rPr lang="el-GR" sz="3600" i="1" dirty="0"/>
              <a:t>είναι σωστό, χωρίς να λαμβάνουμε υπ' όψιν μας το σύνολο του νόμου, αλλά μόνον ένα μέρος του, να δικάζουμε ή να δίνουμε νομικές συμβουλές</a:t>
            </a:r>
            <a:r>
              <a:rPr lang="el-GR" sz="3600" dirty="0" smtClean="0"/>
              <a:t>.”</a:t>
            </a:r>
            <a:endParaRPr lang="en-GB" sz="3600" dirty="0" smtClean="0"/>
          </a:p>
          <a:p>
            <a:r>
              <a:rPr lang="el-GR" sz="3600" dirty="0" smtClean="0"/>
              <a:t> </a:t>
            </a:r>
            <a:r>
              <a:rPr lang="el-GR" sz="3600" dirty="0"/>
              <a:t>Κέλσος, </a:t>
            </a:r>
            <a:r>
              <a:rPr lang="fr-FR" sz="3600" i="1" dirty="0"/>
              <a:t>D</a:t>
            </a:r>
            <a:r>
              <a:rPr lang="el-GR" sz="3600" i="1" dirty="0"/>
              <a:t>.</a:t>
            </a:r>
            <a:r>
              <a:rPr lang="el-GR" sz="3600" dirty="0"/>
              <a:t> 1.3.24. </a:t>
            </a:r>
            <a:endParaRPr lang="en-US" sz="3600" dirty="0"/>
          </a:p>
          <a:p>
            <a:endParaRPr lang="en-US" dirty="0"/>
          </a:p>
        </p:txBody>
      </p:sp>
    </p:spTree>
    <p:extLst>
      <p:ext uri="{BB962C8B-B14F-4D97-AF65-F5344CB8AC3E}">
        <p14:creationId xmlns:p14="http://schemas.microsoft.com/office/powerpoint/2010/main" val="412085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t>Λειτουργίες των Ρωμαίων νομομαθών</a:t>
            </a:r>
            <a:r>
              <a:rPr lang="en-US" sz="3200" b="1" dirty="0"/>
              <a:t/>
            </a:r>
            <a:br>
              <a:rPr lang="en-US" sz="3200" b="1" dirty="0"/>
            </a:br>
            <a:endParaRPr lang="en-US" sz="3200" dirty="0"/>
          </a:p>
        </p:txBody>
      </p:sp>
      <p:sp>
        <p:nvSpPr>
          <p:cNvPr id="3" name="Content Placeholder 2"/>
          <p:cNvSpPr>
            <a:spLocks noGrp="1"/>
          </p:cNvSpPr>
          <p:nvPr>
            <p:ph idx="1"/>
          </p:nvPr>
        </p:nvSpPr>
        <p:spPr/>
        <p:txBody>
          <a:bodyPr/>
          <a:lstStyle/>
          <a:p>
            <a:r>
              <a:rPr lang="en-US" b="1" dirty="0" err="1" smtClean="0"/>
              <a:t>Respondere</a:t>
            </a:r>
            <a:r>
              <a:rPr lang="el-GR" b="1" dirty="0" smtClean="0"/>
              <a:t> </a:t>
            </a:r>
            <a:r>
              <a:rPr lang="el-GR" b="1" dirty="0"/>
              <a:t>("απαντάν"): </a:t>
            </a:r>
            <a:r>
              <a:rPr lang="el-GR" dirty="0"/>
              <a:t>η σύνταξη νομικών γνωμοδοτήσεων επί ερωτημάτων που τους τίθενται.</a:t>
            </a:r>
            <a:endParaRPr lang="en-US" dirty="0"/>
          </a:p>
          <a:p>
            <a:r>
              <a:rPr lang="en-US" b="1" dirty="0" err="1"/>
              <a:t>Cavere</a:t>
            </a:r>
            <a:r>
              <a:rPr lang="el-GR" b="1" dirty="0"/>
              <a:t> ("</a:t>
            </a:r>
            <a:r>
              <a:rPr lang="el-GR" b="1" dirty="0" err="1"/>
              <a:t>προσέχειν</a:t>
            </a:r>
            <a:r>
              <a:rPr lang="el-GR" b="1" dirty="0"/>
              <a:t>"):</a:t>
            </a:r>
            <a:r>
              <a:rPr lang="el-GR" dirty="0"/>
              <a:t> η παροχή νομικών συμβουλών περί του ορθού τρόπου σύναψης δικαιοπραξιών και νομικών πράξεων, ώστε να είναι έγκυρες και σύμφωνες με το δίκαιο.</a:t>
            </a:r>
            <a:endParaRPr lang="en-US" dirty="0"/>
          </a:p>
          <a:p>
            <a:r>
              <a:rPr lang="en-US" b="1" dirty="0" err="1"/>
              <a:t>Agere</a:t>
            </a:r>
            <a:r>
              <a:rPr lang="el-GR" b="1" dirty="0"/>
              <a:t> ("</a:t>
            </a:r>
            <a:r>
              <a:rPr lang="el-GR" b="1" dirty="0" err="1"/>
              <a:t>άγειν</a:t>
            </a:r>
            <a:r>
              <a:rPr lang="el-GR" b="1" dirty="0"/>
              <a:t>"):</a:t>
            </a:r>
            <a:r>
              <a:rPr lang="el-GR" dirty="0"/>
              <a:t> η καθοδήγηση ως προς την άσκηση αγωγών, για την έναρξη και συνέχιση της διαδικασίας επί δικαστηρίων. </a:t>
            </a:r>
            <a:r>
              <a:rPr lang="en-US" dirty="0"/>
              <a:t>Δεν πα</a:t>
            </a:r>
            <a:r>
              <a:rPr lang="en-US" dirty="0" err="1"/>
              <a:t>ρίστ</a:t>
            </a:r>
            <a:r>
              <a:rPr lang="en-US" dirty="0"/>
              <a:t>αντο όμως κα</a:t>
            </a:r>
            <a:r>
              <a:rPr lang="en-US" dirty="0" err="1"/>
              <a:t>τά</a:t>
            </a:r>
            <a:r>
              <a:rPr lang="en-US" dirty="0"/>
              <a:t> κα</a:t>
            </a:r>
            <a:r>
              <a:rPr lang="en-US" dirty="0" err="1"/>
              <a:t>νόν</a:t>
            </a:r>
            <a:r>
              <a:rPr lang="en-US" dirty="0"/>
              <a:t>α οι ίδιοι στο </a:t>
            </a:r>
            <a:r>
              <a:rPr lang="en-US" dirty="0" err="1"/>
              <a:t>δικ</a:t>
            </a:r>
            <a:r>
              <a:rPr lang="en-US" dirty="0"/>
              <a:t>α</a:t>
            </a:r>
            <a:r>
              <a:rPr lang="en-US" dirty="0" err="1"/>
              <a:t>στήριο</a:t>
            </a:r>
            <a:r>
              <a:rPr lang="en-US" dirty="0"/>
              <a:t>. </a:t>
            </a:r>
          </a:p>
          <a:p>
            <a:r>
              <a:rPr lang="en-US" b="1" dirty="0" err="1"/>
              <a:t>Scribere</a:t>
            </a:r>
            <a:r>
              <a:rPr lang="el-GR" b="1" dirty="0"/>
              <a:t> ("</a:t>
            </a:r>
            <a:r>
              <a:rPr lang="el-GR" b="1" dirty="0" err="1"/>
              <a:t>γράφειν</a:t>
            </a:r>
            <a:r>
              <a:rPr lang="el-GR" b="1" dirty="0"/>
              <a:t>"):</a:t>
            </a:r>
            <a:r>
              <a:rPr lang="el-GR" dirty="0"/>
              <a:t> η σύνταξη νομικών πραγματειών. </a:t>
            </a:r>
            <a:endParaRPr lang="en-US" dirty="0"/>
          </a:p>
          <a:p>
            <a:endParaRPr lang="en-US" dirty="0"/>
          </a:p>
        </p:txBody>
      </p:sp>
    </p:spTree>
    <p:extLst>
      <p:ext uri="{BB962C8B-B14F-4D97-AF65-F5344CB8AC3E}">
        <p14:creationId xmlns:p14="http://schemas.microsoft.com/office/powerpoint/2010/main" val="124136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Οι νομικές γνωμοδοτήσεις (</a:t>
            </a:r>
            <a:r>
              <a:rPr lang="el-GR" b="1" i="1" dirty="0" err="1"/>
              <a:t>responsa</a:t>
            </a:r>
            <a:r>
              <a:rPr lang="el-GR" b="1" dirty="0" smtClean="0"/>
              <a:t>)</a:t>
            </a:r>
            <a:r>
              <a:rPr lang="el-GR" dirty="0" smtClean="0"/>
              <a:t> </a:t>
            </a:r>
            <a:endParaRPr lang="en-US" dirty="0"/>
          </a:p>
        </p:txBody>
      </p:sp>
      <p:sp>
        <p:nvSpPr>
          <p:cNvPr id="3" name="Content Placeholder 2"/>
          <p:cNvSpPr>
            <a:spLocks noGrp="1"/>
          </p:cNvSpPr>
          <p:nvPr>
            <p:ph idx="1"/>
          </p:nvPr>
        </p:nvSpPr>
        <p:spPr>
          <a:xfrm>
            <a:off x="0" y="1600200"/>
            <a:ext cx="8756849" cy="5257800"/>
          </a:xfrm>
        </p:spPr>
        <p:txBody>
          <a:bodyPr>
            <a:normAutofit/>
          </a:bodyPr>
          <a:lstStyle/>
          <a:p>
            <a:r>
              <a:rPr lang="el-GR" dirty="0" smtClean="0"/>
              <a:t>Το δίκαιο</a:t>
            </a:r>
            <a:r>
              <a:rPr lang="en-GB" dirty="0" smtClean="0"/>
              <a:t> </a:t>
            </a:r>
            <a:r>
              <a:rPr lang="el-GR" dirty="0" smtClean="0"/>
              <a:t>χρήζει </a:t>
            </a:r>
            <a:r>
              <a:rPr lang="el-GR" dirty="0"/>
              <a:t>ερμηνείας (</a:t>
            </a:r>
            <a:r>
              <a:rPr lang="fr-FR" i="1" dirty="0" err="1"/>
              <a:t>interpretatio</a:t>
            </a:r>
            <a:r>
              <a:rPr lang="el-GR" dirty="0" smtClean="0"/>
              <a:t>)</a:t>
            </a:r>
            <a:r>
              <a:rPr lang="en-GB" dirty="0" smtClean="0"/>
              <a:t>.</a:t>
            </a:r>
          </a:p>
          <a:p>
            <a:r>
              <a:rPr lang="en-GB" dirty="0"/>
              <a:t>H</a:t>
            </a:r>
            <a:r>
              <a:rPr lang="el-GR" dirty="0" smtClean="0"/>
              <a:t> </a:t>
            </a:r>
            <a:r>
              <a:rPr lang="el-GR" dirty="0"/>
              <a:t>ερμηνεία αυτή στη Ρώμη δεν μπορούσε να προέλθει από τα δικαστήρια, τα οποία στελεχώνουν δικαστές χωρίς ειδικές νομικές </a:t>
            </a:r>
            <a:r>
              <a:rPr lang="el-GR" dirty="0" smtClean="0"/>
              <a:t>γνώσεις.</a:t>
            </a:r>
            <a:endParaRPr lang="en-GB" dirty="0" smtClean="0"/>
          </a:p>
          <a:p>
            <a:r>
              <a:rPr lang="el-GR" dirty="0" smtClean="0"/>
              <a:t> Οι δικηγόροι επίσης </a:t>
            </a:r>
            <a:r>
              <a:rPr lang="el-GR" dirty="0"/>
              <a:t>δεν είναι νομικοί, αλλά δικανικοί </a:t>
            </a:r>
            <a:r>
              <a:rPr lang="el-GR" dirty="0" smtClean="0"/>
              <a:t>ρήτορες. </a:t>
            </a:r>
            <a:endParaRPr lang="en-GB" dirty="0" smtClean="0"/>
          </a:p>
          <a:p>
            <a:r>
              <a:rPr lang="el-GR" dirty="0" smtClean="0"/>
              <a:t>Όταν </a:t>
            </a:r>
            <a:r>
              <a:rPr lang="el-GR" dirty="0"/>
              <a:t>ανακύπτει ένα δυσχερές νομικό ζήτημα, οι διάδικοι και οι δικηγόροι τους </a:t>
            </a:r>
            <a:r>
              <a:rPr lang="el-GR" dirty="0" smtClean="0"/>
              <a:t>απευθύνονται </a:t>
            </a:r>
            <a:r>
              <a:rPr lang="el-GR" dirty="0"/>
              <a:t>στους νομομαθείς, για να μάθουν τί προβλέπει το δίκαιο για την περίπτωσή τους και ποια είναι η ορθή ερμηνεία του. </a:t>
            </a:r>
            <a:endParaRPr lang="en-GB" dirty="0" smtClean="0"/>
          </a:p>
          <a:p>
            <a:r>
              <a:rPr lang="el-GR" dirty="0" smtClean="0"/>
              <a:t>Την </a:t>
            </a:r>
            <a:r>
              <a:rPr lang="el-GR" dirty="0"/>
              <a:t>απάντησή τους (</a:t>
            </a:r>
            <a:r>
              <a:rPr lang="fr-FR" i="1" dirty="0" err="1"/>
              <a:t>responsum</a:t>
            </a:r>
            <a:r>
              <a:rPr lang="el-GR" dirty="0"/>
              <a:t>), οι διάδικοι προσκομίζουν στο δικαστήριο προς στήριξη της θέσης τους. </a:t>
            </a:r>
            <a:endParaRPr lang="en-GB" dirty="0" smtClean="0"/>
          </a:p>
          <a:p>
            <a:r>
              <a:rPr lang="el-GR" dirty="0"/>
              <a:t>Σ</a:t>
            </a:r>
            <a:r>
              <a:rPr lang="el-GR" dirty="0" smtClean="0"/>
              <a:t>τις </a:t>
            </a:r>
            <a:r>
              <a:rPr lang="el-GR" dirty="0"/>
              <a:t>νομικές συμβουλές των νομομαθών </a:t>
            </a:r>
            <a:r>
              <a:rPr lang="el-GR" dirty="0" smtClean="0"/>
              <a:t>προστρέχουν και </a:t>
            </a:r>
            <a:r>
              <a:rPr lang="el-GR" dirty="0"/>
              <a:t>οι δικαστές, οι Πραίτορες, οι Διοικητές των επαρχιών και λοιποί άρχοντες κατά την άσκηση των καθηκόντων τους, οι Συγκλητικοί, απλοί πολίτες.</a:t>
            </a:r>
            <a:r>
              <a:rPr lang="en-US" dirty="0"/>
              <a:t> </a:t>
            </a:r>
          </a:p>
        </p:txBody>
      </p:sp>
    </p:spTree>
    <p:extLst>
      <p:ext uri="{BB962C8B-B14F-4D97-AF65-F5344CB8AC3E}">
        <p14:creationId xmlns:p14="http://schemas.microsoft.com/office/powerpoint/2010/main" val="2399190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281</TotalTime>
  <Words>4335</Words>
  <Application>Microsoft Macintosh PowerPoint</Application>
  <PresentationFormat>On-screen Show (4:3)</PresentationFormat>
  <Paragraphs>222</Paragraphs>
  <Slides>40</Slides>
  <Notes>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Adjacency</vt:lpstr>
      <vt:lpstr>Ρωμαϊκή Νομική Επιστήμη</vt:lpstr>
      <vt:lpstr>Περίοδοι Ρωμαϊκού Δικαίου </vt:lpstr>
      <vt:lpstr>Ρωμαϊκή νομική επιστήμη</vt:lpstr>
      <vt:lpstr>Οι απαρχές της νομικής επιστήμης</vt:lpstr>
      <vt:lpstr>Οι πρώτοι νομομαθείς</vt:lpstr>
      <vt:lpstr>Οι νομομαθείς (jurisconsulti) </vt:lpstr>
      <vt:lpstr>PowerPoint Presentation</vt:lpstr>
      <vt:lpstr>Λειτουργίες των Ρωμαίων νομομαθών </vt:lpstr>
      <vt:lpstr>Οι νομικές γνωμοδοτήσεις (responsa) </vt:lpstr>
      <vt:lpstr>Παράδειγμα responsum από τον Πανδέκτη: </vt:lpstr>
      <vt:lpstr>PowerPoint Presentation</vt:lpstr>
      <vt:lpstr>Μία τέχνη ακριβείας </vt:lpstr>
      <vt:lpstr>Γνωμοδοτήσεις με το κύρος του αυτοκράτορα (Ius publice respondendi). </vt:lpstr>
      <vt:lpstr>PowerPoint Presentation</vt:lpstr>
      <vt:lpstr>PowerPoint Presentation</vt:lpstr>
      <vt:lpstr>Οι "σχολές" της νομικής επιστήμης  </vt:lpstr>
      <vt:lpstr>Οι "σχολές" του Capito και του Labeo.</vt:lpstr>
      <vt:lpstr>PowerPoint Presentation</vt:lpstr>
      <vt:lpstr>Σαβινιανοί &amp; Προκουλιανοί: δύο «Σχολές» Δικαίου </vt:lpstr>
      <vt:lpstr>PowerPoint Presentation</vt:lpstr>
      <vt:lpstr>Το γραπτό έργο των νομομαθών </vt:lpstr>
      <vt:lpstr>Πρακτικός προσανατολισμός </vt:lpstr>
      <vt:lpstr>Κατηγορίες έργων</vt:lpstr>
      <vt:lpstr>Έργα</vt:lpstr>
      <vt:lpstr>«Κλασικοί» Ρωμαίοι Νομικοί</vt:lpstr>
      <vt:lpstr>Σπουδαίοι νομομαθείς </vt:lpstr>
      <vt:lpstr>Οι απόψεις των νομικών ως πηγή δικαίου. </vt:lpstr>
      <vt:lpstr>Αντικείμενο &amp; μέθοδος </vt:lpstr>
      <vt:lpstr>Το δίκαιο ως εργαλείο λογικής</vt:lpstr>
      <vt:lpstr>Ρωμαϊκό Δίκαιο και ελληνικό πνεύμα </vt:lpstr>
      <vt:lpstr>Ελληνική φιλοσοφία και ρωμαϊκή νομική επιστήμη</vt:lpstr>
      <vt:lpstr>Πού συναντούμε την ελληνική φιλοσοφία; </vt:lpstr>
      <vt:lpstr>Θεμελιώδεις ορισμοί με επιρροή απο ελληνική φιλοσοφία </vt:lpstr>
      <vt:lpstr>Νόμος Ροδίων Ναυτικός. </vt:lpstr>
      <vt:lpstr>Το μετακλασικό δίκαιο (284-487 μ.Χ. για τη Δύση/527 μ.Χ. για την Ανατολή)  </vt:lpstr>
      <vt:lpstr>Rescripta (Ιουστινιάνειος Κώδικας) </vt:lpstr>
      <vt:lpstr>“Vulgarrecht” (εκχυδαϊσμένο δίκαιο)</vt:lpstr>
      <vt:lpstr>Οι νομικές σχολές της ύστερης αρχαιότητας </vt:lpstr>
      <vt:lpstr>Οι πρώτες δικηγορικές συντεχνίες</vt:lpstr>
      <vt:lpstr>Ο Αναφορικός Νόμος, 426 μ.Χ. (lex Citationis)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Αθηνά Δημοπούλου</dc:creator>
  <cp:lastModifiedBy>Αθηνά Δημοπούλου</cp:lastModifiedBy>
  <cp:revision>24</cp:revision>
  <dcterms:created xsi:type="dcterms:W3CDTF">2017-10-09T09:47:10Z</dcterms:created>
  <dcterms:modified xsi:type="dcterms:W3CDTF">2018-01-09T12:35:27Z</dcterms:modified>
</cp:coreProperties>
</file>