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54A00-888C-4F8A-BD2F-2623C251DDD9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B9406-4164-4679-8BA7-142352869F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82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B9406-4164-4679-8BA7-142352869FF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7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06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686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554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07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28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803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646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400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8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58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17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8B2B-94AC-4CC5-B319-62D34E3DEF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02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ΕΓΓΥΗΤΙΚΗ ΕΠΙΣΤΟΛΗ</a:t>
            </a:r>
            <a:br>
              <a:rPr lang="el-GR" dirty="0" smtClean="0"/>
            </a:br>
            <a:r>
              <a:rPr lang="el-GR" dirty="0" smtClean="0"/>
              <a:t>σε πρώτη ζήτηση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algn="r"/>
            <a:r>
              <a:rPr lang="el-GR" i="1" dirty="0" smtClean="0"/>
              <a:t>Χρήστος Χρυσάνθης</a:t>
            </a:r>
            <a:endParaRPr lang="el-GR" i="1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45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27004"/>
            <a:ext cx="10515600" cy="598296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Η Ε/Ε σε πρώτη ζήτηση είναι ιδιαίτερο είδος εγγύησης.</a:t>
            </a:r>
          </a:p>
          <a:p>
            <a:pPr algn="just"/>
            <a:r>
              <a:rPr lang="el-GR" dirty="0" smtClean="0"/>
              <a:t>Η βασική της διαφορά από την εγγύηση του ΑΚ είναι ότι </a:t>
            </a:r>
            <a:r>
              <a:rPr lang="el-GR" dirty="0" err="1" smtClean="0"/>
              <a:t>διέπεται</a:t>
            </a:r>
            <a:r>
              <a:rPr lang="el-GR" dirty="0" smtClean="0"/>
              <a:t> από την αρχή της αυτονομίας και δεν έχει παρεπόμενο χαρακτήρα.</a:t>
            </a:r>
          </a:p>
          <a:p>
            <a:pPr algn="just"/>
            <a:r>
              <a:rPr lang="el-GR" dirty="0" smtClean="0"/>
              <a:t>Για αυτό στην Ε/Ε δεν εφαρμόζονται όλες οι διατάξεις του ΑΚ για την εγγύηση, αλλά εφαρμόζονται αναλόγως μόνο όσες διατάξεις συμβιβάζονται με τον αυτόνομο και μη παρεπόμενο χαρακτήρα της Ε/Ε.</a:t>
            </a:r>
          </a:p>
          <a:p>
            <a:pPr algn="just"/>
            <a:r>
              <a:rPr lang="el-GR" dirty="0" smtClean="0"/>
              <a:t>Έτσι, π.χ. η Ε/Ε δεν υπόκειται από το νόμο σε συστατικό έγγραφο τύπο και μπορεί να εκδοθεί ή να ανανεωθεί με </a:t>
            </a:r>
            <a:r>
              <a:rPr lang="en-US" dirty="0" smtClean="0"/>
              <a:t>telex, </a:t>
            </a:r>
            <a:r>
              <a:rPr lang="el-GR" dirty="0" smtClean="0"/>
              <a:t>φαξ, </a:t>
            </a:r>
            <a:r>
              <a:rPr lang="en-US" dirty="0" smtClean="0"/>
              <a:t>e mail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Υπάρχουν Κανόνες του ΔΕΕ που ενσωματώνονται στη σύμβαση με τη μέθοδο της συμβατικής παραπομπής.</a:t>
            </a:r>
            <a:endParaRPr lang="en-US" dirty="0" smtClean="0"/>
          </a:p>
          <a:p>
            <a:pPr algn="just"/>
            <a:r>
              <a:rPr lang="el-GR" dirty="0" smtClean="0"/>
              <a:t>Στην Ε/Ε εφαρμόζεται η αρχή της αυστηρής (γραμματικής)β ερμηνείας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6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48281"/>
            <a:ext cx="10515600" cy="592868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Με την Ε/Ε μπορεί να εξασφαλιστεί η απαίτηση του Πωλητή για το τίμημα ή η καλή εκτέλεση των υποχρεώσεων του πωλητή από τη σύμβαση της πώλησης (δηλ. ότι δεν θα υπάρχουν ελαττώματα στα εμπορεύματα ή/και τα έγγραφα).</a:t>
            </a:r>
          </a:p>
          <a:p>
            <a:pPr algn="just"/>
            <a:r>
              <a:rPr lang="el-GR" dirty="0" smtClean="0"/>
              <a:t>«Πρώτη ζήτηση» σημαίνει ότι το ποσό της Ε/Ε γίνεται απαιτητό αμέσως μόλις το ζητήσει ο δανειστής. Ισχύει το </a:t>
            </a:r>
            <a:r>
              <a:rPr lang="en-US" dirty="0" smtClean="0"/>
              <a:t>pay first, litigate later.</a:t>
            </a:r>
            <a:r>
              <a:rPr lang="el-GR" dirty="0" smtClean="0"/>
              <a:t> Ισχύει η αρχή της αυτονομίας. Δεν μπορούν να προβληθούν ενστάσεις από τη βασική σχέση (εκτός αν υπάρχει προφανής και έκδηλη παράβαση της καλής πίστης).</a:t>
            </a:r>
          </a:p>
          <a:p>
            <a:pPr algn="just"/>
            <a:r>
              <a:rPr lang="el-GR" dirty="0" smtClean="0"/>
              <a:t>Ο όρος της «Πρώτης Ζήτησης» πρέπει να προκύπτει σαφώς από το σώμα (το γράμμα) της Ε/Ε. Κανονικά, αν στην Ε/Ε δεν υπάρχει δήλωση από την οποία να προκύπτει άμεσα ή πάντως να συνάγεται έμμεσα ότι είναι σε πρώτη ζήτηση, τότε δεν είναι σε πρώτη ζήτηση και δεν ισχύει η αρχή της αυτονομίας. 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276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75449"/>
            <a:ext cx="10515600" cy="5801514"/>
          </a:xfrm>
        </p:spPr>
        <p:txBody>
          <a:bodyPr/>
          <a:lstStyle/>
          <a:p>
            <a:pPr algn="just"/>
            <a:r>
              <a:rPr lang="el-GR" dirty="0" smtClean="0"/>
              <a:t>Η αναφορά της αιτίας της Ε/Ε (δηλ. της βασικής σχέσης) μπορεί να προκαλέσει ερμηνευτικές αμφιβολίες για το αν είναι σε πρώτη ζήτηση ή όχι. Για αυτό οι ξένες τράπεζες συνήθως δεν αναφέρουν καν την αίτια έκδοσης στο σώμα της Ε/Ε. Αντίθετα, οι ελληνικές τράπεζες συνήθως αναφέρουν την αιτία.</a:t>
            </a:r>
          </a:p>
          <a:p>
            <a:pPr algn="just"/>
            <a:r>
              <a:rPr lang="el-GR" dirty="0" smtClean="0"/>
              <a:t>Υπάρχει και Ε/Ε υπό όρους. Όροι συνήθως είναι η προσκόμιση εγγράφων. Σε μια τέτοια περίπτωση μπορεί να υπάρχει σύγχυση με την ενέγγυα πίστωση.</a:t>
            </a:r>
          </a:p>
          <a:p>
            <a:pPr algn="just"/>
            <a:r>
              <a:rPr lang="el-GR" dirty="0" smtClean="0"/>
              <a:t>Το αν πρόκειται για ενέγγυα πίστωση ή Ε/Ε και αν είναι σε πρώτη ζήτηση ή υπό όρους είναι ζήτημα ερμηνείας της δήλωσης βουλήσεως.</a:t>
            </a:r>
          </a:p>
          <a:p>
            <a:pPr algn="just"/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38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678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latin typeface="+mn-lt"/>
              </a:rPr>
              <a:t>ΚΑΤΑΧΡΗΣΤΙΚΗ ΔΗΛΩΣΗ ΚΑΤΑΠΤΩΣΗΣ Ε/Ε</a:t>
            </a:r>
            <a:br>
              <a:rPr lang="el-GR" b="1" dirty="0" smtClean="0">
                <a:latin typeface="+mn-lt"/>
              </a:rPr>
            </a:br>
            <a:r>
              <a:rPr lang="el-GR" b="1" dirty="0" smtClean="0">
                <a:latin typeface="+mn-lt"/>
              </a:rPr>
              <a:t>ΕΞΑΙΡΕΣΕΙΣ ΑΠΟ ΤΗΝ ΑΡΧΗ ΤΗΣ ΑΥΤΟΝΟΜΙΑΣ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71354"/>
            <a:ext cx="10515600" cy="4505609"/>
          </a:xfrm>
        </p:spPr>
        <p:txBody>
          <a:bodyPr/>
          <a:lstStyle/>
          <a:p>
            <a:pPr algn="just"/>
            <a:r>
              <a:rPr lang="el-GR" dirty="0" smtClean="0"/>
              <a:t>Σε περίπτωση Ε/Ε υπό όρους, εξαίρεση υπάρχει αν προσκομιστούν στην τράπεζα πλαστά ή νοθευμένα έγγραφα για την πλήρωση των όρων, δηλ. σε περίπτωση έκδηλης και προφανούς απάτης, όπως στην ενέγγυο πίστωση.</a:t>
            </a:r>
          </a:p>
          <a:p>
            <a:pPr algn="just"/>
            <a:r>
              <a:rPr lang="el-GR" dirty="0" smtClean="0"/>
              <a:t>Σε περίπτωση Ε/Ε που καταπίπτει με μόνη τη δήλωση του δανειστή, σε περίπτωση προφανούς και έκδηλης αντίθεσης στην καλή πίστη:</a:t>
            </a:r>
          </a:p>
          <a:p>
            <a:pPr algn="just"/>
            <a:r>
              <a:rPr lang="el-GR" dirty="0" smtClean="0"/>
              <a:t>- π.χ. αν υπάρχει δικαστική απόφαση που απορρίπτει τις αξιώσεις του δανειστή,</a:t>
            </a:r>
          </a:p>
          <a:p>
            <a:pPr algn="just"/>
            <a:r>
              <a:rPr lang="el-GR" dirty="0" smtClean="0"/>
              <a:t>- αν υπάρχει εξοφλητική απόδειξη για την εξόφληση του χρέους,</a:t>
            </a:r>
          </a:p>
          <a:p>
            <a:pPr algn="just"/>
            <a:r>
              <a:rPr lang="el-GR" dirty="0" smtClean="0"/>
              <a:t>- αν η απαίτηση δεν έχει γίνει ακόμα ληξιπρόθεσμη     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300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ΚΑΤΑΧΡΗΣΤΙΚΗ ΔΗΛΩΣΗ ΚΑΤΑΠΤΩΣΗΣ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13907"/>
            <a:ext cx="10515600" cy="4663056"/>
          </a:xfrm>
        </p:spPr>
        <p:txBody>
          <a:bodyPr/>
          <a:lstStyle/>
          <a:p>
            <a:pPr algn="just"/>
            <a:r>
              <a:rPr lang="el-GR" dirty="0" smtClean="0"/>
              <a:t>Καταχρηστική θεωρείται η περίπτωση της δήλωσης κατάπτωσης του τύπου </a:t>
            </a:r>
            <a:r>
              <a:rPr lang="en-US" dirty="0" smtClean="0"/>
              <a:t>extend or pay</a:t>
            </a:r>
            <a:endParaRPr lang="el-GR" dirty="0" smtClean="0"/>
          </a:p>
          <a:p>
            <a:pPr algn="just"/>
            <a:r>
              <a:rPr lang="el-GR" dirty="0" smtClean="0"/>
              <a:t>Αντίθετα ΔΕΝ είναι κατ’ ανάγκη καταχρηστική η δήλωση κατάπτωσης, επειδή η υποκείμενη έννομη σχ</a:t>
            </a:r>
            <a:r>
              <a:rPr lang="el-GR" dirty="0"/>
              <a:t>έ</a:t>
            </a:r>
            <a:r>
              <a:rPr lang="el-GR" dirty="0" smtClean="0"/>
              <a:t>ση είναι αντίθετη στο νόμο, αν πρόκειται για σύμβαση με στοιχεία </a:t>
            </a:r>
            <a:r>
              <a:rPr lang="el-GR" dirty="0" err="1" smtClean="0"/>
              <a:t>αλλοδαπότητας</a:t>
            </a:r>
            <a:r>
              <a:rPr lang="el-GR" dirty="0" smtClean="0"/>
              <a:t>, όπου  δεν είναι εύκολο να γνωρίζουμε το αλλοδαπό δίκαιο. Πολλές φορές ο σκοπός της Ε/Ε είναι να καλύψει κινδύνους που σχετίζονται με το αλλοδαπό δίκαιο.</a:t>
            </a:r>
          </a:p>
          <a:p>
            <a:pPr algn="just"/>
            <a:r>
              <a:rPr lang="el-GR" dirty="0" smtClean="0"/>
              <a:t>Όμως θα είναι παράνομη η Ε/Ε που εκδίδεται για να εξασφαλίσει το δανειστή που η απαίτησή του απορρέει π.χ. από την απαίτηση για το τίμημα από πώληση ναρκωτικών, αρχαιοκαπηλία</a:t>
            </a:r>
            <a:r>
              <a:rPr lang="el-GR" smtClean="0"/>
              <a:t>, κλπ. 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22/4/2020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8B2B-94AC-4CC5-B319-62D34E3DEF1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0904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609</Words>
  <Application>Microsoft Office PowerPoint</Application>
  <PresentationFormat>Ευρεία οθόνη</PresentationFormat>
  <Paragraphs>45</Paragraphs>
  <Slides>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ΕΓΓΥΗΤΙΚΗ ΕΠΙΣΤΟΛΗ σε πρώτη ζήτηση</vt:lpstr>
      <vt:lpstr>Παρουσίαση του PowerPoint</vt:lpstr>
      <vt:lpstr>Παρουσίαση του PowerPoint</vt:lpstr>
      <vt:lpstr>Παρουσίαση του PowerPoint</vt:lpstr>
      <vt:lpstr>ΚΑΤΑΧΡΗΣΤΙΚΗ ΔΗΛΩΣΗ ΚΑΤΑΠΤΩΣΗΣ Ε/Ε ΕΞΑΙΡΕΣΕΙΣ ΑΠΟ ΤΗΝ ΑΡΧΗ ΤΗΣ ΑΥΤΟΝΟΜΙΑΣ</vt:lpstr>
      <vt:lpstr>ΚΑΤΑΧΡΗΣΤΙΚΗ ΔΗΛΩΣΗ ΚΑΤΑΠΤΩΣΗΣ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ΕΓΓΥΗΤΙΚΗ ΕΠΙΣΤΟΛΗ</dc:title>
  <dc:creator>CHRISTOS CHRISSANTHIS</dc:creator>
  <cp:lastModifiedBy>CHRISTOS CHRISSANTHIS</cp:lastModifiedBy>
  <cp:revision>8</cp:revision>
  <dcterms:created xsi:type="dcterms:W3CDTF">2020-04-22T09:13:52Z</dcterms:created>
  <dcterms:modified xsi:type="dcterms:W3CDTF">2020-04-22T18:00:47Z</dcterms:modified>
</cp:coreProperties>
</file>