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63" d="100"/>
          <a:sy n="63" d="100"/>
        </p:scale>
        <p:origin x="730"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E4517F-AB80-42FF-8053-0B7A07C1F004}" type="datetimeFigureOut">
              <a:rPr lang="el-GR" smtClean="0"/>
              <a:t>18/4/2020</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024E77-A9CE-4102-A4D6-5A939CA67E9A}" type="slidenum">
              <a:rPr lang="el-GR" smtClean="0"/>
              <a:t>‹#›</a:t>
            </a:fld>
            <a:endParaRPr lang="el-GR"/>
          </a:p>
        </p:txBody>
      </p:sp>
    </p:spTree>
    <p:extLst>
      <p:ext uri="{BB962C8B-B14F-4D97-AF65-F5344CB8AC3E}">
        <p14:creationId xmlns:p14="http://schemas.microsoft.com/office/powerpoint/2010/main" val="11078921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9B024E77-A9CE-4102-A4D6-5A939CA67E9A}" type="slidenum">
              <a:rPr lang="el-GR" smtClean="0"/>
              <a:t>1</a:t>
            </a:fld>
            <a:endParaRPr lang="el-GR"/>
          </a:p>
        </p:txBody>
      </p:sp>
    </p:spTree>
    <p:extLst>
      <p:ext uri="{BB962C8B-B14F-4D97-AF65-F5344CB8AC3E}">
        <p14:creationId xmlns:p14="http://schemas.microsoft.com/office/powerpoint/2010/main" val="1387173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r>
              <a:rPr lang="el-GR" smtClean="0"/>
              <a:t>18/4/2020</a:t>
            </a:r>
            <a:endParaRPr lang="el-GR"/>
          </a:p>
        </p:txBody>
      </p:sp>
      <p:sp>
        <p:nvSpPr>
          <p:cNvPr id="5" name="Θέση υποσέλιδου 4"/>
          <p:cNvSpPr>
            <a:spLocks noGrp="1"/>
          </p:cNvSpPr>
          <p:nvPr>
            <p:ph type="ftr" sz="quarter" idx="11"/>
          </p:nvPr>
        </p:nvSpPr>
        <p:spPr/>
        <p:txBody>
          <a:bodyPr/>
          <a:lstStyle/>
          <a:p>
            <a:r>
              <a:rPr lang="el-GR" smtClean="0"/>
              <a:t>Χρήστος Χρυσάνθης</a:t>
            </a:r>
            <a:endParaRPr lang="el-GR"/>
          </a:p>
        </p:txBody>
      </p:sp>
      <p:sp>
        <p:nvSpPr>
          <p:cNvPr id="6" name="Θέση αριθμού διαφάνειας 5"/>
          <p:cNvSpPr>
            <a:spLocks noGrp="1"/>
          </p:cNvSpPr>
          <p:nvPr>
            <p:ph type="sldNum" sz="quarter" idx="12"/>
          </p:nvPr>
        </p:nvSpPr>
        <p:spPr/>
        <p:txBody>
          <a:bodyPr/>
          <a:lstStyle/>
          <a:p>
            <a:fld id="{27E9AA31-F560-42B6-B528-12644FCCECCD}" type="slidenum">
              <a:rPr lang="el-GR" smtClean="0"/>
              <a:t>‹#›</a:t>
            </a:fld>
            <a:endParaRPr lang="el-GR"/>
          </a:p>
        </p:txBody>
      </p:sp>
    </p:spTree>
    <p:extLst>
      <p:ext uri="{BB962C8B-B14F-4D97-AF65-F5344CB8AC3E}">
        <p14:creationId xmlns:p14="http://schemas.microsoft.com/office/powerpoint/2010/main" val="3079327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r>
              <a:rPr lang="el-GR" smtClean="0"/>
              <a:t>18/4/2020</a:t>
            </a:r>
            <a:endParaRPr lang="el-GR"/>
          </a:p>
        </p:txBody>
      </p:sp>
      <p:sp>
        <p:nvSpPr>
          <p:cNvPr id="5" name="Θέση υποσέλιδου 4"/>
          <p:cNvSpPr>
            <a:spLocks noGrp="1"/>
          </p:cNvSpPr>
          <p:nvPr>
            <p:ph type="ftr" sz="quarter" idx="11"/>
          </p:nvPr>
        </p:nvSpPr>
        <p:spPr/>
        <p:txBody>
          <a:bodyPr/>
          <a:lstStyle/>
          <a:p>
            <a:r>
              <a:rPr lang="el-GR" smtClean="0"/>
              <a:t>Χρήστος Χρυσάνθης</a:t>
            </a:r>
            <a:endParaRPr lang="el-GR"/>
          </a:p>
        </p:txBody>
      </p:sp>
      <p:sp>
        <p:nvSpPr>
          <p:cNvPr id="6" name="Θέση αριθμού διαφάνειας 5"/>
          <p:cNvSpPr>
            <a:spLocks noGrp="1"/>
          </p:cNvSpPr>
          <p:nvPr>
            <p:ph type="sldNum" sz="quarter" idx="12"/>
          </p:nvPr>
        </p:nvSpPr>
        <p:spPr/>
        <p:txBody>
          <a:bodyPr/>
          <a:lstStyle/>
          <a:p>
            <a:fld id="{27E9AA31-F560-42B6-B528-12644FCCECCD}" type="slidenum">
              <a:rPr lang="el-GR" smtClean="0"/>
              <a:t>‹#›</a:t>
            </a:fld>
            <a:endParaRPr lang="el-GR"/>
          </a:p>
        </p:txBody>
      </p:sp>
    </p:spTree>
    <p:extLst>
      <p:ext uri="{BB962C8B-B14F-4D97-AF65-F5344CB8AC3E}">
        <p14:creationId xmlns:p14="http://schemas.microsoft.com/office/powerpoint/2010/main" val="4166549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r>
              <a:rPr lang="el-GR" smtClean="0"/>
              <a:t>18/4/2020</a:t>
            </a:r>
            <a:endParaRPr lang="el-GR"/>
          </a:p>
        </p:txBody>
      </p:sp>
      <p:sp>
        <p:nvSpPr>
          <p:cNvPr id="5" name="Θέση υποσέλιδου 4"/>
          <p:cNvSpPr>
            <a:spLocks noGrp="1"/>
          </p:cNvSpPr>
          <p:nvPr>
            <p:ph type="ftr" sz="quarter" idx="11"/>
          </p:nvPr>
        </p:nvSpPr>
        <p:spPr/>
        <p:txBody>
          <a:bodyPr/>
          <a:lstStyle/>
          <a:p>
            <a:r>
              <a:rPr lang="el-GR" smtClean="0"/>
              <a:t>Χρήστος Χρυσάνθης</a:t>
            </a:r>
            <a:endParaRPr lang="el-GR"/>
          </a:p>
        </p:txBody>
      </p:sp>
      <p:sp>
        <p:nvSpPr>
          <p:cNvPr id="6" name="Θέση αριθμού διαφάνειας 5"/>
          <p:cNvSpPr>
            <a:spLocks noGrp="1"/>
          </p:cNvSpPr>
          <p:nvPr>
            <p:ph type="sldNum" sz="quarter" idx="12"/>
          </p:nvPr>
        </p:nvSpPr>
        <p:spPr/>
        <p:txBody>
          <a:bodyPr/>
          <a:lstStyle/>
          <a:p>
            <a:fld id="{27E9AA31-F560-42B6-B528-12644FCCECCD}" type="slidenum">
              <a:rPr lang="el-GR" smtClean="0"/>
              <a:t>‹#›</a:t>
            </a:fld>
            <a:endParaRPr lang="el-GR"/>
          </a:p>
        </p:txBody>
      </p:sp>
    </p:spTree>
    <p:extLst>
      <p:ext uri="{BB962C8B-B14F-4D97-AF65-F5344CB8AC3E}">
        <p14:creationId xmlns:p14="http://schemas.microsoft.com/office/powerpoint/2010/main" val="3102775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r>
              <a:rPr lang="el-GR" smtClean="0"/>
              <a:t>18/4/2020</a:t>
            </a:r>
            <a:endParaRPr lang="el-GR"/>
          </a:p>
        </p:txBody>
      </p:sp>
      <p:sp>
        <p:nvSpPr>
          <p:cNvPr id="5" name="Θέση υποσέλιδου 4"/>
          <p:cNvSpPr>
            <a:spLocks noGrp="1"/>
          </p:cNvSpPr>
          <p:nvPr>
            <p:ph type="ftr" sz="quarter" idx="11"/>
          </p:nvPr>
        </p:nvSpPr>
        <p:spPr/>
        <p:txBody>
          <a:bodyPr/>
          <a:lstStyle/>
          <a:p>
            <a:r>
              <a:rPr lang="el-GR" smtClean="0"/>
              <a:t>Χρήστος Χρυσάνθης</a:t>
            </a:r>
            <a:endParaRPr lang="el-GR"/>
          </a:p>
        </p:txBody>
      </p:sp>
      <p:sp>
        <p:nvSpPr>
          <p:cNvPr id="6" name="Θέση αριθμού διαφάνειας 5"/>
          <p:cNvSpPr>
            <a:spLocks noGrp="1"/>
          </p:cNvSpPr>
          <p:nvPr>
            <p:ph type="sldNum" sz="quarter" idx="12"/>
          </p:nvPr>
        </p:nvSpPr>
        <p:spPr/>
        <p:txBody>
          <a:bodyPr/>
          <a:lstStyle/>
          <a:p>
            <a:fld id="{27E9AA31-F560-42B6-B528-12644FCCECCD}" type="slidenum">
              <a:rPr lang="el-GR" smtClean="0"/>
              <a:t>‹#›</a:t>
            </a:fld>
            <a:endParaRPr lang="el-GR"/>
          </a:p>
        </p:txBody>
      </p:sp>
    </p:spTree>
    <p:extLst>
      <p:ext uri="{BB962C8B-B14F-4D97-AF65-F5344CB8AC3E}">
        <p14:creationId xmlns:p14="http://schemas.microsoft.com/office/powerpoint/2010/main" val="3534840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r>
              <a:rPr lang="el-GR" smtClean="0"/>
              <a:t>18/4/2020</a:t>
            </a:r>
            <a:endParaRPr lang="el-GR"/>
          </a:p>
        </p:txBody>
      </p:sp>
      <p:sp>
        <p:nvSpPr>
          <p:cNvPr id="5" name="Θέση υποσέλιδου 4"/>
          <p:cNvSpPr>
            <a:spLocks noGrp="1"/>
          </p:cNvSpPr>
          <p:nvPr>
            <p:ph type="ftr" sz="quarter" idx="11"/>
          </p:nvPr>
        </p:nvSpPr>
        <p:spPr/>
        <p:txBody>
          <a:bodyPr/>
          <a:lstStyle/>
          <a:p>
            <a:r>
              <a:rPr lang="el-GR" smtClean="0"/>
              <a:t>Χρήστος Χρυσάνθης</a:t>
            </a:r>
            <a:endParaRPr lang="el-GR"/>
          </a:p>
        </p:txBody>
      </p:sp>
      <p:sp>
        <p:nvSpPr>
          <p:cNvPr id="6" name="Θέση αριθμού διαφάνειας 5"/>
          <p:cNvSpPr>
            <a:spLocks noGrp="1"/>
          </p:cNvSpPr>
          <p:nvPr>
            <p:ph type="sldNum" sz="quarter" idx="12"/>
          </p:nvPr>
        </p:nvSpPr>
        <p:spPr/>
        <p:txBody>
          <a:bodyPr/>
          <a:lstStyle/>
          <a:p>
            <a:fld id="{27E9AA31-F560-42B6-B528-12644FCCECCD}" type="slidenum">
              <a:rPr lang="el-GR" smtClean="0"/>
              <a:t>‹#›</a:t>
            </a:fld>
            <a:endParaRPr lang="el-GR"/>
          </a:p>
        </p:txBody>
      </p:sp>
    </p:spTree>
    <p:extLst>
      <p:ext uri="{BB962C8B-B14F-4D97-AF65-F5344CB8AC3E}">
        <p14:creationId xmlns:p14="http://schemas.microsoft.com/office/powerpoint/2010/main" val="1397665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r>
              <a:rPr lang="el-GR" smtClean="0"/>
              <a:t>18/4/2020</a:t>
            </a:r>
            <a:endParaRPr lang="el-GR"/>
          </a:p>
        </p:txBody>
      </p:sp>
      <p:sp>
        <p:nvSpPr>
          <p:cNvPr id="6" name="Θέση υποσέλιδου 5"/>
          <p:cNvSpPr>
            <a:spLocks noGrp="1"/>
          </p:cNvSpPr>
          <p:nvPr>
            <p:ph type="ftr" sz="quarter" idx="11"/>
          </p:nvPr>
        </p:nvSpPr>
        <p:spPr/>
        <p:txBody>
          <a:bodyPr/>
          <a:lstStyle/>
          <a:p>
            <a:r>
              <a:rPr lang="el-GR" smtClean="0"/>
              <a:t>Χρήστος Χρυσάνθης</a:t>
            </a:r>
            <a:endParaRPr lang="el-GR"/>
          </a:p>
        </p:txBody>
      </p:sp>
      <p:sp>
        <p:nvSpPr>
          <p:cNvPr id="7" name="Θέση αριθμού διαφάνειας 6"/>
          <p:cNvSpPr>
            <a:spLocks noGrp="1"/>
          </p:cNvSpPr>
          <p:nvPr>
            <p:ph type="sldNum" sz="quarter" idx="12"/>
          </p:nvPr>
        </p:nvSpPr>
        <p:spPr/>
        <p:txBody>
          <a:bodyPr/>
          <a:lstStyle/>
          <a:p>
            <a:fld id="{27E9AA31-F560-42B6-B528-12644FCCECCD}" type="slidenum">
              <a:rPr lang="el-GR" smtClean="0"/>
              <a:t>‹#›</a:t>
            </a:fld>
            <a:endParaRPr lang="el-GR"/>
          </a:p>
        </p:txBody>
      </p:sp>
    </p:spTree>
    <p:extLst>
      <p:ext uri="{BB962C8B-B14F-4D97-AF65-F5344CB8AC3E}">
        <p14:creationId xmlns:p14="http://schemas.microsoft.com/office/powerpoint/2010/main" val="2424607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r>
              <a:rPr lang="el-GR" smtClean="0"/>
              <a:t>18/4/2020</a:t>
            </a:r>
            <a:endParaRPr lang="el-GR"/>
          </a:p>
        </p:txBody>
      </p:sp>
      <p:sp>
        <p:nvSpPr>
          <p:cNvPr id="8" name="Θέση υποσέλιδου 7"/>
          <p:cNvSpPr>
            <a:spLocks noGrp="1"/>
          </p:cNvSpPr>
          <p:nvPr>
            <p:ph type="ftr" sz="quarter" idx="11"/>
          </p:nvPr>
        </p:nvSpPr>
        <p:spPr/>
        <p:txBody>
          <a:bodyPr/>
          <a:lstStyle/>
          <a:p>
            <a:r>
              <a:rPr lang="el-GR" smtClean="0"/>
              <a:t>Χρήστος Χρυσάνθης</a:t>
            </a:r>
            <a:endParaRPr lang="el-GR"/>
          </a:p>
        </p:txBody>
      </p:sp>
      <p:sp>
        <p:nvSpPr>
          <p:cNvPr id="9" name="Θέση αριθμού διαφάνειας 8"/>
          <p:cNvSpPr>
            <a:spLocks noGrp="1"/>
          </p:cNvSpPr>
          <p:nvPr>
            <p:ph type="sldNum" sz="quarter" idx="12"/>
          </p:nvPr>
        </p:nvSpPr>
        <p:spPr/>
        <p:txBody>
          <a:bodyPr/>
          <a:lstStyle/>
          <a:p>
            <a:fld id="{27E9AA31-F560-42B6-B528-12644FCCECCD}" type="slidenum">
              <a:rPr lang="el-GR" smtClean="0"/>
              <a:t>‹#›</a:t>
            </a:fld>
            <a:endParaRPr lang="el-GR"/>
          </a:p>
        </p:txBody>
      </p:sp>
    </p:spTree>
    <p:extLst>
      <p:ext uri="{BB962C8B-B14F-4D97-AF65-F5344CB8AC3E}">
        <p14:creationId xmlns:p14="http://schemas.microsoft.com/office/powerpoint/2010/main" val="1179677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r>
              <a:rPr lang="el-GR" smtClean="0"/>
              <a:t>18/4/2020</a:t>
            </a:r>
            <a:endParaRPr lang="el-GR"/>
          </a:p>
        </p:txBody>
      </p:sp>
      <p:sp>
        <p:nvSpPr>
          <p:cNvPr id="4" name="Θέση υποσέλιδου 3"/>
          <p:cNvSpPr>
            <a:spLocks noGrp="1"/>
          </p:cNvSpPr>
          <p:nvPr>
            <p:ph type="ftr" sz="quarter" idx="11"/>
          </p:nvPr>
        </p:nvSpPr>
        <p:spPr/>
        <p:txBody>
          <a:bodyPr/>
          <a:lstStyle/>
          <a:p>
            <a:r>
              <a:rPr lang="el-GR" smtClean="0"/>
              <a:t>Χρήστος Χρυσάνθης</a:t>
            </a:r>
            <a:endParaRPr lang="el-GR"/>
          </a:p>
        </p:txBody>
      </p:sp>
      <p:sp>
        <p:nvSpPr>
          <p:cNvPr id="5" name="Θέση αριθμού διαφάνειας 4"/>
          <p:cNvSpPr>
            <a:spLocks noGrp="1"/>
          </p:cNvSpPr>
          <p:nvPr>
            <p:ph type="sldNum" sz="quarter" idx="12"/>
          </p:nvPr>
        </p:nvSpPr>
        <p:spPr/>
        <p:txBody>
          <a:bodyPr/>
          <a:lstStyle/>
          <a:p>
            <a:fld id="{27E9AA31-F560-42B6-B528-12644FCCECCD}" type="slidenum">
              <a:rPr lang="el-GR" smtClean="0"/>
              <a:t>‹#›</a:t>
            </a:fld>
            <a:endParaRPr lang="el-GR"/>
          </a:p>
        </p:txBody>
      </p:sp>
    </p:spTree>
    <p:extLst>
      <p:ext uri="{BB962C8B-B14F-4D97-AF65-F5344CB8AC3E}">
        <p14:creationId xmlns:p14="http://schemas.microsoft.com/office/powerpoint/2010/main" val="1169655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r>
              <a:rPr lang="el-GR" smtClean="0"/>
              <a:t>18/4/2020</a:t>
            </a:r>
            <a:endParaRPr lang="el-GR"/>
          </a:p>
        </p:txBody>
      </p:sp>
      <p:sp>
        <p:nvSpPr>
          <p:cNvPr id="3" name="Θέση υποσέλιδου 2"/>
          <p:cNvSpPr>
            <a:spLocks noGrp="1"/>
          </p:cNvSpPr>
          <p:nvPr>
            <p:ph type="ftr" sz="quarter" idx="11"/>
          </p:nvPr>
        </p:nvSpPr>
        <p:spPr/>
        <p:txBody>
          <a:bodyPr/>
          <a:lstStyle/>
          <a:p>
            <a:r>
              <a:rPr lang="el-GR" smtClean="0"/>
              <a:t>Χρήστος Χρυσάνθης</a:t>
            </a:r>
            <a:endParaRPr lang="el-GR"/>
          </a:p>
        </p:txBody>
      </p:sp>
      <p:sp>
        <p:nvSpPr>
          <p:cNvPr id="4" name="Θέση αριθμού διαφάνειας 3"/>
          <p:cNvSpPr>
            <a:spLocks noGrp="1"/>
          </p:cNvSpPr>
          <p:nvPr>
            <p:ph type="sldNum" sz="quarter" idx="12"/>
          </p:nvPr>
        </p:nvSpPr>
        <p:spPr/>
        <p:txBody>
          <a:bodyPr/>
          <a:lstStyle/>
          <a:p>
            <a:fld id="{27E9AA31-F560-42B6-B528-12644FCCECCD}" type="slidenum">
              <a:rPr lang="el-GR" smtClean="0"/>
              <a:t>‹#›</a:t>
            </a:fld>
            <a:endParaRPr lang="el-GR"/>
          </a:p>
        </p:txBody>
      </p:sp>
    </p:spTree>
    <p:extLst>
      <p:ext uri="{BB962C8B-B14F-4D97-AF65-F5344CB8AC3E}">
        <p14:creationId xmlns:p14="http://schemas.microsoft.com/office/powerpoint/2010/main" val="5540629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r>
              <a:rPr lang="el-GR" smtClean="0"/>
              <a:t>18/4/2020</a:t>
            </a:r>
            <a:endParaRPr lang="el-GR"/>
          </a:p>
        </p:txBody>
      </p:sp>
      <p:sp>
        <p:nvSpPr>
          <p:cNvPr id="6" name="Θέση υποσέλιδου 5"/>
          <p:cNvSpPr>
            <a:spLocks noGrp="1"/>
          </p:cNvSpPr>
          <p:nvPr>
            <p:ph type="ftr" sz="quarter" idx="11"/>
          </p:nvPr>
        </p:nvSpPr>
        <p:spPr/>
        <p:txBody>
          <a:bodyPr/>
          <a:lstStyle/>
          <a:p>
            <a:r>
              <a:rPr lang="el-GR" smtClean="0"/>
              <a:t>Χρήστος Χρυσάνθης</a:t>
            </a:r>
            <a:endParaRPr lang="el-GR"/>
          </a:p>
        </p:txBody>
      </p:sp>
      <p:sp>
        <p:nvSpPr>
          <p:cNvPr id="7" name="Θέση αριθμού διαφάνειας 6"/>
          <p:cNvSpPr>
            <a:spLocks noGrp="1"/>
          </p:cNvSpPr>
          <p:nvPr>
            <p:ph type="sldNum" sz="quarter" idx="12"/>
          </p:nvPr>
        </p:nvSpPr>
        <p:spPr/>
        <p:txBody>
          <a:bodyPr/>
          <a:lstStyle/>
          <a:p>
            <a:fld id="{27E9AA31-F560-42B6-B528-12644FCCECCD}" type="slidenum">
              <a:rPr lang="el-GR" smtClean="0"/>
              <a:t>‹#›</a:t>
            </a:fld>
            <a:endParaRPr lang="el-GR"/>
          </a:p>
        </p:txBody>
      </p:sp>
    </p:spTree>
    <p:extLst>
      <p:ext uri="{BB962C8B-B14F-4D97-AF65-F5344CB8AC3E}">
        <p14:creationId xmlns:p14="http://schemas.microsoft.com/office/powerpoint/2010/main" val="937322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r>
              <a:rPr lang="el-GR" smtClean="0"/>
              <a:t>18/4/2020</a:t>
            </a:r>
            <a:endParaRPr lang="el-GR"/>
          </a:p>
        </p:txBody>
      </p:sp>
      <p:sp>
        <p:nvSpPr>
          <p:cNvPr id="6" name="Θέση υποσέλιδου 5"/>
          <p:cNvSpPr>
            <a:spLocks noGrp="1"/>
          </p:cNvSpPr>
          <p:nvPr>
            <p:ph type="ftr" sz="quarter" idx="11"/>
          </p:nvPr>
        </p:nvSpPr>
        <p:spPr/>
        <p:txBody>
          <a:bodyPr/>
          <a:lstStyle/>
          <a:p>
            <a:r>
              <a:rPr lang="el-GR" smtClean="0"/>
              <a:t>Χρήστος Χρυσάνθης</a:t>
            </a:r>
            <a:endParaRPr lang="el-GR"/>
          </a:p>
        </p:txBody>
      </p:sp>
      <p:sp>
        <p:nvSpPr>
          <p:cNvPr id="7" name="Θέση αριθμού διαφάνειας 6"/>
          <p:cNvSpPr>
            <a:spLocks noGrp="1"/>
          </p:cNvSpPr>
          <p:nvPr>
            <p:ph type="sldNum" sz="quarter" idx="12"/>
          </p:nvPr>
        </p:nvSpPr>
        <p:spPr/>
        <p:txBody>
          <a:bodyPr/>
          <a:lstStyle/>
          <a:p>
            <a:fld id="{27E9AA31-F560-42B6-B528-12644FCCECCD}" type="slidenum">
              <a:rPr lang="el-GR" smtClean="0"/>
              <a:t>‹#›</a:t>
            </a:fld>
            <a:endParaRPr lang="el-GR"/>
          </a:p>
        </p:txBody>
      </p:sp>
    </p:spTree>
    <p:extLst>
      <p:ext uri="{BB962C8B-B14F-4D97-AF65-F5344CB8AC3E}">
        <p14:creationId xmlns:p14="http://schemas.microsoft.com/office/powerpoint/2010/main" val="2814768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l-GR" smtClean="0"/>
              <a:t>18/4/2020</a:t>
            </a:r>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t>Χρήστος Χρυσάνθης</a:t>
            </a:r>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E9AA31-F560-42B6-B528-12644FCCECCD}" type="slidenum">
              <a:rPr lang="el-GR" smtClean="0"/>
              <a:t>‹#›</a:t>
            </a:fld>
            <a:endParaRPr lang="el-GR"/>
          </a:p>
        </p:txBody>
      </p:sp>
    </p:spTree>
    <p:extLst>
      <p:ext uri="{BB962C8B-B14F-4D97-AF65-F5344CB8AC3E}">
        <p14:creationId xmlns:p14="http://schemas.microsoft.com/office/powerpoint/2010/main" val="2104437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545007"/>
            <a:ext cx="9144000" cy="2964956"/>
          </a:xfrm>
        </p:spPr>
        <p:txBody>
          <a:bodyPr>
            <a:normAutofit fontScale="90000"/>
          </a:bodyPr>
          <a:lstStyle/>
          <a:p>
            <a:r>
              <a:rPr lang="el-GR" b="1" dirty="0" smtClean="0">
                <a:latin typeface="+mn-lt"/>
              </a:rPr>
              <a:t>ΕΝΕΓΓΥΑ ΠΙΣΤΩΣΗ ΚΑΙ </a:t>
            </a:r>
            <a:br>
              <a:rPr lang="el-GR" b="1" dirty="0" smtClean="0">
                <a:latin typeface="+mn-lt"/>
              </a:rPr>
            </a:br>
            <a:r>
              <a:rPr lang="el-GR" b="1" dirty="0" smtClean="0">
                <a:latin typeface="+mn-lt"/>
              </a:rPr>
              <a:t>ΕΓΓΥΗΤΙΚΗ ΕΠΙΣΤΟΛΗ</a:t>
            </a:r>
            <a:br>
              <a:rPr lang="el-GR" b="1" dirty="0" smtClean="0">
                <a:latin typeface="+mn-lt"/>
              </a:rPr>
            </a:br>
            <a:r>
              <a:rPr lang="el-GR" b="1" dirty="0" smtClean="0">
                <a:latin typeface="+mn-lt"/>
              </a:rPr>
              <a:t/>
            </a:r>
            <a:br>
              <a:rPr lang="el-GR" b="1" dirty="0" smtClean="0">
                <a:latin typeface="+mn-lt"/>
              </a:rPr>
            </a:br>
            <a:r>
              <a:rPr lang="el-GR" b="1" dirty="0" smtClean="0">
                <a:latin typeface="+mn-lt"/>
              </a:rPr>
              <a:t>(ΝΟΜΟΛΟΓΙΑ)</a:t>
            </a:r>
            <a:endParaRPr lang="el-GR" b="1" dirty="0">
              <a:latin typeface="+mn-lt"/>
            </a:endParaRPr>
          </a:p>
        </p:txBody>
      </p:sp>
      <p:sp>
        <p:nvSpPr>
          <p:cNvPr id="3" name="Υπότιτλος 2"/>
          <p:cNvSpPr>
            <a:spLocks noGrp="1"/>
          </p:cNvSpPr>
          <p:nvPr>
            <p:ph type="subTitle" idx="1"/>
          </p:nvPr>
        </p:nvSpPr>
        <p:spPr/>
        <p:txBody>
          <a:bodyPr/>
          <a:lstStyle/>
          <a:p>
            <a:endParaRPr lang="el-GR" dirty="0" smtClean="0"/>
          </a:p>
          <a:p>
            <a:endParaRPr lang="el-GR" dirty="0"/>
          </a:p>
          <a:p>
            <a:pPr algn="r"/>
            <a:r>
              <a:rPr lang="el-GR" i="1" dirty="0" smtClean="0"/>
              <a:t>Χρήστος Χρυσάνθης</a:t>
            </a:r>
            <a:endParaRPr lang="el-GR" i="1" dirty="0"/>
          </a:p>
        </p:txBody>
      </p:sp>
      <p:sp>
        <p:nvSpPr>
          <p:cNvPr id="4" name="Θέση ημερομηνίας 3"/>
          <p:cNvSpPr>
            <a:spLocks noGrp="1"/>
          </p:cNvSpPr>
          <p:nvPr>
            <p:ph type="dt" sz="half" idx="10"/>
          </p:nvPr>
        </p:nvSpPr>
        <p:spPr/>
        <p:txBody>
          <a:bodyPr/>
          <a:lstStyle/>
          <a:p>
            <a:r>
              <a:rPr lang="el-GR" smtClean="0"/>
              <a:t>18/4/2020</a:t>
            </a:r>
            <a:endParaRPr lang="el-GR"/>
          </a:p>
        </p:txBody>
      </p:sp>
      <p:sp>
        <p:nvSpPr>
          <p:cNvPr id="5" name="Θέση υποσέλιδου 4"/>
          <p:cNvSpPr>
            <a:spLocks noGrp="1"/>
          </p:cNvSpPr>
          <p:nvPr>
            <p:ph type="ftr" sz="quarter" idx="11"/>
          </p:nvPr>
        </p:nvSpPr>
        <p:spPr/>
        <p:txBody>
          <a:bodyPr/>
          <a:lstStyle/>
          <a:p>
            <a:r>
              <a:rPr lang="el-GR" smtClean="0"/>
              <a:t>Χρήστος Χρυσάνθης</a:t>
            </a:r>
            <a:endParaRPr lang="el-GR"/>
          </a:p>
        </p:txBody>
      </p:sp>
    </p:spTree>
    <p:extLst>
      <p:ext uri="{BB962C8B-B14F-4D97-AF65-F5344CB8AC3E}">
        <p14:creationId xmlns:p14="http://schemas.microsoft.com/office/powerpoint/2010/main" val="1436741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296725"/>
            <a:ext cx="10515600" cy="1247460"/>
          </a:xfrm>
        </p:spPr>
        <p:txBody>
          <a:bodyPr>
            <a:noAutofit/>
          </a:bodyPr>
          <a:lstStyle/>
          <a:p>
            <a:pPr algn="ctr"/>
            <a:r>
              <a:rPr lang="el-GR" sz="3200" b="1" dirty="0" smtClean="0">
                <a:latin typeface="+mn-lt"/>
              </a:rPr>
              <a:t>ΕΦ.ΑΘ. 5603/12, ΠΠΑ 6837/08</a:t>
            </a:r>
            <a:br>
              <a:rPr lang="el-GR" sz="3200" b="1" dirty="0" smtClean="0">
                <a:latin typeface="+mn-lt"/>
              </a:rPr>
            </a:br>
            <a:r>
              <a:rPr lang="el-GR" sz="3200" b="1" dirty="0" smtClean="0">
                <a:latin typeface="+mn-lt"/>
              </a:rPr>
              <a:t>ΕΝΕΓΓΥΑ ΠΙΣΤΩΣΗ</a:t>
            </a:r>
            <a:br>
              <a:rPr lang="el-GR" sz="3200" b="1" dirty="0" smtClean="0">
                <a:latin typeface="+mn-lt"/>
              </a:rPr>
            </a:br>
            <a:r>
              <a:rPr lang="el-GR" sz="3200" b="1" dirty="0" smtClean="0">
                <a:latin typeface="+mn-lt"/>
              </a:rPr>
              <a:t>ΜΗ ΤΗΡΗΣΗ ΤΩΝ ΟΡΩΝ ΤΗΣ ΕΝΕΓΓΥΑΣ ΠΙΣΤΩΣΗΣ</a:t>
            </a:r>
            <a:endParaRPr lang="el-GR" sz="3200" b="1" dirty="0">
              <a:latin typeface="+mn-lt"/>
            </a:endParaRPr>
          </a:p>
        </p:txBody>
      </p:sp>
      <p:sp>
        <p:nvSpPr>
          <p:cNvPr id="3" name="Θέση περιεχομένου 2"/>
          <p:cNvSpPr>
            <a:spLocks noGrp="1"/>
          </p:cNvSpPr>
          <p:nvPr>
            <p:ph idx="1"/>
          </p:nvPr>
        </p:nvSpPr>
        <p:spPr>
          <a:xfrm>
            <a:off x="387561" y="1544185"/>
            <a:ext cx="11196858" cy="4892949"/>
          </a:xfrm>
        </p:spPr>
        <p:txBody>
          <a:bodyPr>
            <a:normAutofit lnSpcReduction="10000"/>
          </a:bodyPr>
          <a:lstStyle/>
          <a:p>
            <a:pPr algn="just"/>
            <a:r>
              <a:rPr lang="el-GR" dirty="0" smtClean="0"/>
              <a:t>Οι </a:t>
            </a:r>
            <a:r>
              <a:rPr lang="el-GR" dirty="0"/>
              <a:t>άδειες εξαγωγής ανέφεραν ως χώρα </a:t>
            </a:r>
            <a:r>
              <a:rPr lang="el-GR" dirty="0" smtClean="0"/>
              <a:t>προορισμού </a:t>
            </a:r>
            <a:r>
              <a:rPr lang="el-GR" dirty="0"/>
              <a:t>τη </a:t>
            </a:r>
            <a:r>
              <a:rPr lang="el-GR" dirty="0" smtClean="0"/>
              <a:t>Γερμανία, </a:t>
            </a:r>
            <a:r>
              <a:rPr lang="el-GR" dirty="0"/>
              <a:t>ενώ τα εμπορεύματα </a:t>
            </a:r>
            <a:r>
              <a:rPr lang="el-GR" dirty="0" smtClean="0"/>
              <a:t>προορίζονταν για την Ελλάδα.</a:t>
            </a:r>
          </a:p>
          <a:p>
            <a:pPr algn="just"/>
            <a:r>
              <a:rPr lang="el-GR" dirty="0" smtClean="0"/>
              <a:t>Η </a:t>
            </a:r>
            <a:r>
              <a:rPr lang="el-GR" dirty="0"/>
              <a:t>φορτωτική ανέγραφε ως τόπο προορισμού την Ελλάδα και </a:t>
            </a:r>
            <a:r>
              <a:rPr lang="el-GR" dirty="0" smtClean="0"/>
              <a:t>ερχόταν σε αντίθεση με τις άδειες εξαγωγής που ανέφεραν τη Γερμανία.</a:t>
            </a:r>
          </a:p>
          <a:p>
            <a:pPr algn="just"/>
            <a:r>
              <a:rPr lang="el-GR" dirty="0" smtClean="0"/>
              <a:t>Στη </a:t>
            </a:r>
            <a:r>
              <a:rPr lang="el-GR" dirty="0"/>
              <a:t>φορτωτική </a:t>
            </a:r>
            <a:r>
              <a:rPr lang="el-GR" dirty="0" smtClean="0"/>
              <a:t>αναγραφόταν </a:t>
            </a:r>
            <a:r>
              <a:rPr lang="el-GR" dirty="0"/>
              <a:t>ότι ο ναύλος είναι προπληρωμένος στο </a:t>
            </a:r>
            <a:r>
              <a:rPr lang="el-GR" dirty="0" err="1" smtClean="0"/>
              <a:t>Καράτσι</a:t>
            </a:r>
            <a:r>
              <a:rPr lang="el-GR" dirty="0" smtClean="0"/>
              <a:t>, </a:t>
            </a:r>
            <a:r>
              <a:rPr lang="el-GR" dirty="0"/>
              <a:t>ενώ η ενέγγυα πίστωση </a:t>
            </a:r>
            <a:r>
              <a:rPr lang="el-GR" dirty="0" smtClean="0"/>
              <a:t>προέβλεπε φορτωτική με ναύλο πληρωτέο στον τόπο προορ</a:t>
            </a:r>
            <a:r>
              <a:rPr lang="el-GR" dirty="0"/>
              <a:t>ι</a:t>
            </a:r>
            <a:r>
              <a:rPr lang="el-GR" dirty="0" smtClean="0"/>
              <a:t>σμού. </a:t>
            </a:r>
          </a:p>
          <a:p>
            <a:pPr algn="just"/>
            <a:r>
              <a:rPr lang="el-GR" dirty="0" smtClean="0"/>
              <a:t>Η ημερομηνία επιθεώρησης </a:t>
            </a:r>
            <a:r>
              <a:rPr lang="el-GR" dirty="0"/>
              <a:t>των εμπορευμάτων στα πιστοποιητικό εξαγωγής </a:t>
            </a:r>
            <a:r>
              <a:rPr lang="el-GR" dirty="0" smtClean="0"/>
              <a:t>ήταν μεταγενέστερη </a:t>
            </a:r>
            <a:r>
              <a:rPr lang="el-GR" dirty="0"/>
              <a:t>της </a:t>
            </a:r>
            <a:r>
              <a:rPr lang="el-GR" dirty="0" smtClean="0"/>
              <a:t>ημερομηνίας φόρτωσης, πράγμα αντίθετο στην </a:t>
            </a:r>
            <a:r>
              <a:rPr lang="el-GR" dirty="0"/>
              <a:t>κοινή </a:t>
            </a:r>
            <a:r>
              <a:rPr lang="el-GR" dirty="0" smtClean="0"/>
              <a:t>πείρα, </a:t>
            </a:r>
            <a:r>
              <a:rPr lang="el-GR" dirty="0"/>
              <a:t>διότι δεν μπορεί η </a:t>
            </a:r>
            <a:r>
              <a:rPr lang="el-GR" dirty="0" smtClean="0"/>
              <a:t>επιθεώρηση </a:t>
            </a:r>
            <a:r>
              <a:rPr lang="el-GR" dirty="0"/>
              <a:t>του φορτίου να γίνει </a:t>
            </a:r>
            <a:r>
              <a:rPr lang="el-GR" dirty="0" smtClean="0"/>
              <a:t>μεταγενέστερα </a:t>
            </a:r>
            <a:r>
              <a:rPr lang="el-GR" dirty="0"/>
              <a:t>της φορτώσεως του</a:t>
            </a:r>
            <a:r>
              <a:rPr lang="el-GR" dirty="0" smtClean="0"/>
              <a:t>.</a:t>
            </a:r>
          </a:p>
          <a:p>
            <a:pPr algn="just"/>
            <a:r>
              <a:rPr lang="el-GR" dirty="0" smtClean="0"/>
              <a:t>Η τράπεζα όφειλε να μην πληρώσει υπό την ενέγγυο πίστωση.</a:t>
            </a:r>
            <a:endParaRPr lang="el-GR" dirty="0"/>
          </a:p>
        </p:txBody>
      </p:sp>
      <p:sp>
        <p:nvSpPr>
          <p:cNvPr id="4" name="Θέση ημερομηνίας 3"/>
          <p:cNvSpPr>
            <a:spLocks noGrp="1"/>
          </p:cNvSpPr>
          <p:nvPr>
            <p:ph type="dt" sz="half" idx="10"/>
          </p:nvPr>
        </p:nvSpPr>
        <p:spPr/>
        <p:txBody>
          <a:bodyPr/>
          <a:lstStyle/>
          <a:p>
            <a:r>
              <a:rPr lang="el-GR" smtClean="0"/>
              <a:t>18/4/2020</a:t>
            </a:r>
            <a:endParaRPr lang="el-GR"/>
          </a:p>
        </p:txBody>
      </p:sp>
      <p:sp>
        <p:nvSpPr>
          <p:cNvPr id="5" name="Θέση υποσέλιδου 4"/>
          <p:cNvSpPr>
            <a:spLocks noGrp="1"/>
          </p:cNvSpPr>
          <p:nvPr>
            <p:ph type="ftr" sz="quarter" idx="11"/>
          </p:nvPr>
        </p:nvSpPr>
        <p:spPr/>
        <p:txBody>
          <a:bodyPr/>
          <a:lstStyle/>
          <a:p>
            <a:r>
              <a:rPr lang="el-GR" smtClean="0"/>
              <a:t>Χρήστος Χρυσάνθης</a:t>
            </a:r>
            <a:endParaRPr lang="el-GR"/>
          </a:p>
        </p:txBody>
      </p:sp>
    </p:spTree>
    <p:extLst>
      <p:ext uri="{BB962C8B-B14F-4D97-AF65-F5344CB8AC3E}">
        <p14:creationId xmlns:p14="http://schemas.microsoft.com/office/powerpoint/2010/main" val="1191704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smtClean="0">
                <a:latin typeface="+mn-lt"/>
              </a:rPr>
              <a:t>ΑΠ 1651/13</a:t>
            </a:r>
            <a:br>
              <a:rPr lang="el-GR" b="1" dirty="0" smtClean="0">
                <a:latin typeface="+mn-lt"/>
              </a:rPr>
            </a:br>
            <a:r>
              <a:rPr lang="el-GR" b="1" dirty="0" smtClean="0">
                <a:latin typeface="+mn-lt"/>
              </a:rPr>
              <a:t>ΕΓΓΥΗΤΙΚΗ ΕΠΙΣΤΟΛΗ</a:t>
            </a:r>
            <a:endParaRPr lang="el-GR" b="1" dirty="0">
              <a:latin typeface="+mn-lt"/>
            </a:endParaRPr>
          </a:p>
        </p:txBody>
      </p:sp>
      <p:sp>
        <p:nvSpPr>
          <p:cNvPr id="3" name="Θέση περιεχομένου 2"/>
          <p:cNvSpPr>
            <a:spLocks noGrp="1"/>
          </p:cNvSpPr>
          <p:nvPr>
            <p:ph idx="1"/>
          </p:nvPr>
        </p:nvSpPr>
        <p:spPr/>
        <p:txBody>
          <a:bodyPr/>
          <a:lstStyle/>
          <a:p>
            <a:pPr algn="just"/>
            <a:r>
              <a:rPr lang="el-GR" dirty="0" smtClean="0"/>
              <a:t>Η υποκείμενη σχέση ήταν σύμβαση έργου για την καλή εκπλήρωση του οποίου είχε εκδοθεί ΕΕ σε πρώτη ζήτηση.</a:t>
            </a:r>
          </a:p>
          <a:p>
            <a:pPr algn="just"/>
            <a:r>
              <a:rPr lang="el-GR" dirty="0" smtClean="0"/>
              <a:t>Αργότερα, η σύμβαση έργου τροποποιήθηκε, όμως στην τροποποίηση αναφέρθηκε ρητά ότι εξακολουθεί να ισχύει η ΕΕ που είχε εκδοθεί υπό την προηγούμενη σύμβαση που καταργήθηκε.</a:t>
            </a:r>
          </a:p>
          <a:p>
            <a:pPr algn="just"/>
            <a:r>
              <a:rPr lang="el-GR" dirty="0" smtClean="0"/>
              <a:t>Με αυτά τα δεδομένα δεν εξέλιπε η έννομη σχέση που ασφαλίζεται με την ΕΕ και η δήλωση για την κατάπτωσή της δεν είναι καταχρηστική.   </a:t>
            </a:r>
            <a:endParaRPr lang="el-GR" dirty="0"/>
          </a:p>
        </p:txBody>
      </p:sp>
      <p:sp>
        <p:nvSpPr>
          <p:cNvPr id="4" name="Θέση ημερομηνίας 3"/>
          <p:cNvSpPr>
            <a:spLocks noGrp="1"/>
          </p:cNvSpPr>
          <p:nvPr>
            <p:ph type="dt" sz="half" idx="10"/>
          </p:nvPr>
        </p:nvSpPr>
        <p:spPr/>
        <p:txBody>
          <a:bodyPr/>
          <a:lstStyle/>
          <a:p>
            <a:r>
              <a:rPr lang="el-GR" smtClean="0"/>
              <a:t>18/4/2020</a:t>
            </a:r>
            <a:endParaRPr lang="el-GR"/>
          </a:p>
        </p:txBody>
      </p:sp>
      <p:sp>
        <p:nvSpPr>
          <p:cNvPr id="5" name="Θέση υποσέλιδου 4"/>
          <p:cNvSpPr>
            <a:spLocks noGrp="1"/>
          </p:cNvSpPr>
          <p:nvPr>
            <p:ph type="ftr" sz="quarter" idx="11"/>
          </p:nvPr>
        </p:nvSpPr>
        <p:spPr/>
        <p:txBody>
          <a:bodyPr/>
          <a:lstStyle/>
          <a:p>
            <a:r>
              <a:rPr lang="el-GR" smtClean="0"/>
              <a:t>Χρήστος Χρυσάνθης</a:t>
            </a:r>
            <a:endParaRPr lang="el-GR"/>
          </a:p>
        </p:txBody>
      </p:sp>
    </p:spTree>
    <p:extLst>
      <p:ext uri="{BB962C8B-B14F-4D97-AF65-F5344CB8AC3E}">
        <p14:creationId xmlns:p14="http://schemas.microsoft.com/office/powerpoint/2010/main" val="1150355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33226"/>
            <a:ext cx="10515600" cy="472338"/>
          </a:xfrm>
        </p:spPr>
        <p:txBody>
          <a:bodyPr>
            <a:normAutofit fontScale="90000"/>
          </a:bodyPr>
          <a:lstStyle/>
          <a:p>
            <a:pPr algn="ctr"/>
            <a:r>
              <a:rPr lang="el-GR" b="1" dirty="0" smtClean="0">
                <a:latin typeface="+mn-lt"/>
              </a:rPr>
              <a:t>ΠΠΑ 3865/05, ΕΓΓΥΗΤΙΚΗ ΕΠΙΣΤΟΛΗ</a:t>
            </a:r>
            <a:endParaRPr lang="el-GR" b="1" dirty="0">
              <a:latin typeface="+mn-lt"/>
            </a:endParaRPr>
          </a:p>
        </p:txBody>
      </p:sp>
      <p:sp>
        <p:nvSpPr>
          <p:cNvPr id="3" name="Θέση περιεχομένου 2"/>
          <p:cNvSpPr>
            <a:spLocks noGrp="1"/>
          </p:cNvSpPr>
          <p:nvPr>
            <p:ph idx="1"/>
          </p:nvPr>
        </p:nvSpPr>
        <p:spPr>
          <a:xfrm>
            <a:off x="296727" y="605564"/>
            <a:ext cx="11578362" cy="5831570"/>
          </a:xfrm>
        </p:spPr>
        <p:txBody>
          <a:bodyPr>
            <a:normAutofit fontScale="92500"/>
          </a:bodyPr>
          <a:lstStyle/>
          <a:p>
            <a:pPr algn="just"/>
            <a:r>
              <a:rPr lang="el-GR" dirty="0" smtClean="0"/>
              <a:t>Εκδόθηκε ΕΕ σε πρώτη ζήτηση για την εξασφάλιση της καταβολής του τιμήματος για την αγορά μετοχών. </a:t>
            </a:r>
            <a:endParaRPr lang="el-GR" dirty="0"/>
          </a:p>
          <a:p>
            <a:pPr algn="just"/>
            <a:r>
              <a:rPr lang="el-GR" dirty="0" smtClean="0"/>
              <a:t>Η σύμβαση πώλησης των μετοχών είχε συγκεκριμένη ημερομηνία εκτέλεσης και η ΕΕ εκδόθηκε με διάρκεια μέχρι την ημερομηνία αυτή. </a:t>
            </a:r>
          </a:p>
          <a:p>
            <a:pPr algn="just"/>
            <a:r>
              <a:rPr lang="el-GR" dirty="0" smtClean="0"/>
              <a:t>Αργότερα, τα συμβαλλόμενα μέρη τροποποίησαν την αρχική σύμβαση πώλησης των μετοχών και μετέθεσαν για αργότερα την ημερομηνία μεταβίβασή τους. Η νέα ημερομηνία που ορίστηκε για τη μεταβίβαση των μετοχών ήταν μετά τη λήξη της ΕΕ.</a:t>
            </a:r>
          </a:p>
          <a:p>
            <a:pPr algn="just"/>
            <a:r>
              <a:rPr lang="el-GR" dirty="0" smtClean="0"/>
              <a:t>Πριν λήξει η ΕΕ ο δικαιούχος ζήτησε την παράτασή της. </a:t>
            </a:r>
          </a:p>
          <a:p>
            <a:pPr algn="just"/>
            <a:r>
              <a:rPr lang="el-GR" dirty="0" smtClean="0"/>
              <a:t>Επειδή το άλλο μέρος δεν ανανέωνε την ΕΕ ο δικαιούχος προέβη σε δήλωση κατάπτωσης για την ΕΕ που είχε. </a:t>
            </a:r>
          </a:p>
          <a:p>
            <a:pPr algn="just"/>
            <a:r>
              <a:rPr lang="el-GR" dirty="0" smtClean="0"/>
              <a:t>Όμως, κατά το χρόνο εκείνο δεν υπήρχε ακόμα γεννημένη απαίτηση στην υποκείμενη σχέση, αφού δεν είχε ακόμα φτάσει η νέα ημερομηνία μεταβίβασης των μετοχών, ενώ το αίτημα </a:t>
            </a:r>
            <a:r>
              <a:rPr lang="en-US" dirty="0" smtClean="0"/>
              <a:t>extend or pay </a:t>
            </a:r>
            <a:r>
              <a:rPr lang="el-GR" dirty="0" smtClean="0"/>
              <a:t>θεωρείται καταχρηστικό.  </a:t>
            </a:r>
            <a:endParaRPr lang="el-GR" dirty="0"/>
          </a:p>
        </p:txBody>
      </p:sp>
      <p:sp>
        <p:nvSpPr>
          <p:cNvPr id="4" name="Θέση ημερομηνίας 3"/>
          <p:cNvSpPr>
            <a:spLocks noGrp="1"/>
          </p:cNvSpPr>
          <p:nvPr>
            <p:ph type="dt" sz="half" idx="10"/>
          </p:nvPr>
        </p:nvSpPr>
        <p:spPr/>
        <p:txBody>
          <a:bodyPr/>
          <a:lstStyle/>
          <a:p>
            <a:r>
              <a:rPr lang="el-GR" smtClean="0"/>
              <a:t>18/4/2020</a:t>
            </a:r>
            <a:endParaRPr lang="el-GR"/>
          </a:p>
        </p:txBody>
      </p:sp>
      <p:sp>
        <p:nvSpPr>
          <p:cNvPr id="5" name="Θέση υποσέλιδου 4"/>
          <p:cNvSpPr>
            <a:spLocks noGrp="1"/>
          </p:cNvSpPr>
          <p:nvPr>
            <p:ph type="ftr" sz="quarter" idx="11"/>
          </p:nvPr>
        </p:nvSpPr>
        <p:spPr/>
        <p:txBody>
          <a:bodyPr/>
          <a:lstStyle/>
          <a:p>
            <a:r>
              <a:rPr lang="el-GR" smtClean="0"/>
              <a:t>Χρήστος Χρυσάνθης</a:t>
            </a:r>
            <a:endParaRPr lang="el-GR"/>
          </a:p>
        </p:txBody>
      </p:sp>
    </p:spTree>
    <p:extLst>
      <p:ext uri="{BB962C8B-B14F-4D97-AF65-F5344CB8AC3E}">
        <p14:creationId xmlns:p14="http://schemas.microsoft.com/office/powerpoint/2010/main" val="1770430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15057"/>
            <a:ext cx="10515600" cy="1295905"/>
          </a:xfrm>
        </p:spPr>
        <p:txBody>
          <a:bodyPr>
            <a:normAutofit/>
          </a:bodyPr>
          <a:lstStyle/>
          <a:p>
            <a:pPr algn="ctr"/>
            <a:r>
              <a:rPr lang="el-GR" b="1" dirty="0" err="1" smtClean="0">
                <a:latin typeface="+mn-lt"/>
              </a:rPr>
              <a:t>ΜονΕφΘεσ</a:t>
            </a:r>
            <a:r>
              <a:rPr lang="el-GR" b="1" dirty="0" smtClean="0">
                <a:latin typeface="+mn-lt"/>
              </a:rPr>
              <a:t> 10/17 – Εγγυητική Επιστολή</a:t>
            </a:r>
            <a:endParaRPr lang="el-GR" b="1" dirty="0">
              <a:latin typeface="+mn-lt"/>
            </a:endParaRPr>
          </a:p>
        </p:txBody>
      </p:sp>
      <p:sp>
        <p:nvSpPr>
          <p:cNvPr id="3" name="Θέση περιεχομένου 2"/>
          <p:cNvSpPr>
            <a:spLocks noGrp="1"/>
          </p:cNvSpPr>
          <p:nvPr>
            <p:ph idx="1"/>
          </p:nvPr>
        </p:nvSpPr>
        <p:spPr>
          <a:xfrm>
            <a:off x="838200" y="1750077"/>
            <a:ext cx="10515600" cy="4426886"/>
          </a:xfrm>
        </p:spPr>
        <p:txBody>
          <a:bodyPr/>
          <a:lstStyle/>
          <a:p>
            <a:pPr algn="just"/>
            <a:r>
              <a:rPr lang="el-GR" dirty="0" smtClean="0"/>
              <a:t>Η δήλωση κατάπτωσης είναι καταχρηστική (ΑΚ 281) αν αποδεικνύεται με αξιόπιστο και αδιαμφισβήτητο τρόπο ότι δεν συντρέχει λόγος για την κατάπτωση της ΕΕ, όπως π.χ. όταν υπάρχει έγγραφη ομολογία του δικαιούχου της ΕΕ που το βεβαιώνει ή όταν έχει εκδοθεί δικαστική απόφαση που το βεβαιώνει.    </a:t>
            </a:r>
          </a:p>
          <a:p>
            <a:pPr algn="just"/>
            <a:r>
              <a:rPr lang="el-GR" dirty="0" smtClean="0"/>
              <a:t>Εξάλλου, η δήλωση κατάπτωσης δεν είναι νόμιμη (ή πάντως είναι καταχρηστική) αν γίνεται για αιτία άλλη από την υποκείμενη σχέση.</a:t>
            </a:r>
          </a:p>
          <a:p>
            <a:pPr algn="just"/>
            <a:endParaRPr lang="el-GR" dirty="0"/>
          </a:p>
        </p:txBody>
      </p:sp>
      <p:sp>
        <p:nvSpPr>
          <p:cNvPr id="4" name="Θέση ημερομηνίας 3"/>
          <p:cNvSpPr>
            <a:spLocks noGrp="1"/>
          </p:cNvSpPr>
          <p:nvPr>
            <p:ph type="dt" sz="half" idx="10"/>
          </p:nvPr>
        </p:nvSpPr>
        <p:spPr/>
        <p:txBody>
          <a:bodyPr/>
          <a:lstStyle/>
          <a:p>
            <a:r>
              <a:rPr lang="el-GR" smtClean="0"/>
              <a:t>18/4/2020</a:t>
            </a:r>
            <a:endParaRPr lang="el-GR"/>
          </a:p>
        </p:txBody>
      </p:sp>
      <p:sp>
        <p:nvSpPr>
          <p:cNvPr id="5" name="Θέση υποσέλιδου 4"/>
          <p:cNvSpPr>
            <a:spLocks noGrp="1"/>
          </p:cNvSpPr>
          <p:nvPr>
            <p:ph type="ftr" sz="quarter" idx="11"/>
          </p:nvPr>
        </p:nvSpPr>
        <p:spPr/>
        <p:txBody>
          <a:bodyPr/>
          <a:lstStyle/>
          <a:p>
            <a:r>
              <a:rPr lang="el-GR" smtClean="0"/>
              <a:t>Χρήστος Χρυσάνθης</a:t>
            </a:r>
            <a:endParaRPr lang="el-GR"/>
          </a:p>
        </p:txBody>
      </p:sp>
    </p:spTree>
    <p:extLst>
      <p:ext uri="{BB962C8B-B14F-4D97-AF65-F5344CB8AC3E}">
        <p14:creationId xmlns:p14="http://schemas.microsoft.com/office/powerpoint/2010/main" val="8688976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b="1" dirty="0" smtClean="0">
                <a:latin typeface="+mn-lt"/>
              </a:rPr>
              <a:t>ΠΠΑ 10544/97 – Ενέγγυα Πίστωση</a:t>
            </a:r>
            <a:br>
              <a:rPr lang="el-GR" b="1" dirty="0" smtClean="0">
                <a:latin typeface="+mn-lt"/>
              </a:rPr>
            </a:br>
            <a:r>
              <a:rPr lang="el-GR" sz="3600" b="1" dirty="0" smtClean="0">
                <a:latin typeface="+mn-lt"/>
              </a:rPr>
              <a:t>στην πραγματικότητα πρόκειται για είσπραξη αξιών</a:t>
            </a:r>
            <a:endParaRPr lang="el-GR" sz="3600" b="1" dirty="0">
              <a:latin typeface="+mn-lt"/>
            </a:endParaRPr>
          </a:p>
        </p:txBody>
      </p:sp>
      <p:sp>
        <p:nvSpPr>
          <p:cNvPr id="3" name="Θέση περιεχομένου 2"/>
          <p:cNvSpPr>
            <a:spLocks noGrp="1"/>
          </p:cNvSpPr>
          <p:nvPr>
            <p:ph idx="1"/>
          </p:nvPr>
        </p:nvSpPr>
        <p:spPr>
          <a:xfrm>
            <a:off x="838200" y="1825624"/>
            <a:ext cx="10515600" cy="4575175"/>
          </a:xfrm>
        </p:spPr>
        <p:txBody>
          <a:bodyPr>
            <a:normAutofit/>
          </a:bodyPr>
          <a:lstStyle/>
          <a:p>
            <a:pPr algn="just"/>
            <a:r>
              <a:rPr lang="el-GR" dirty="0" smtClean="0"/>
              <a:t>Η εκδότρια τράπεζα, αφού παρέλαβε από τον πωλητή της έγγραφα για το εμπόρευμα, τα παρέδωσε στον αγοραστή.</a:t>
            </a:r>
          </a:p>
          <a:p>
            <a:pPr algn="just"/>
            <a:r>
              <a:rPr lang="el-GR" dirty="0" smtClean="0"/>
              <a:t>Όμως, η εκδότρια τράπεζα είχε αναλάβει έναντι του πωλητή την υποχρέωση να μην παραδώσει τα έγγραφα για τα εμπορεύματα, αν ταυτόχρονα δεν παραλάμβανε από αυτόν και συναλλαγματικές για το υπόλοιπο του τιμήματος της πώλησης.</a:t>
            </a:r>
          </a:p>
          <a:p>
            <a:pPr algn="just"/>
            <a:r>
              <a:rPr lang="el-GR" dirty="0" smtClean="0"/>
              <a:t>Η τράπεζα αντί για συναλλαγματικές παρέλαβε υποσχετικές.</a:t>
            </a:r>
          </a:p>
          <a:p>
            <a:pPr algn="just"/>
            <a:r>
              <a:rPr lang="el-GR" dirty="0" smtClean="0"/>
              <a:t>Αυτό κατ’ αρχήν στοιχειοθετεί συμβατική της πλημμέλεια που την καθιστά υπεύθυνη έναντι του πωλητή. </a:t>
            </a:r>
          </a:p>
          <a:p>
            <a:pPr algn="just"/>
            <a:r>
              <a:rPr lang="el-GR" dirty="0" smtClean="0"/>
              <a:t>Πρέπει, όμως, να αποδεικνύεται και ζημία και αιτιώδης συνάφεια.   </a:t>
            </a:r>
            <a:endParaRPr lang="el-GR" dirty="0"/>
          </a:p>
        </p:txBody>
      </p:sp>
      <p:sp>
        <p:nvSpPr>
          <p:cNvPr id="4" name="Θέση ημερομηνίας 3"/>
          <p:cNvSpPr>
            <a:spLocks noGrp="1"/>
          </p:cNvSpPr>
          <p:nvPr>
            <p:ph type="dt" sz="half" idx="10"/>
          </p:nvPr>
        </p:nvSpPr>
        <p:spPr/>
        <p:txBody>
          <a:bodyPr/>
          <a:lstStyle/>
          <a:p>
            <a:r>
              <a:rPr lang="el-GR" smtClean="0"/>
              <a:t>18/4/2020</a:t>
            </a:r>
            <a:endParaRPr lang="el-GR"/>
          </a:p>
        </p:txBody>
      </p:sp>
      <p:sp>
        <p:nvSpPr>
          <p:cNvPr id="5" name="Θέση υποσέλιδου 4"/>
          <p:cNvSpPr>
            <a:spLocks noGrp="1"/>
          </p:cNvSpPr>
          <p:nvPr>
            <p:ph type="ftr" sz="quarter" idx="11"/>
          </p:nvPr>
        </p:nvSpPr>
        <p:spPr/>
        <p:txBody>
          <a:bodyPr/>
          <a:lstStyle/>
          <a:p>
            <a:r>
              <a:rPr lang="el-GR" smtClean="0"/>
              <a:t>Χρήστος Χρυσάνθης</a:t>
            </a:r>
            <a:endParaRPr lang="el-GR"/>
          </a:p>
        </p:txBody>
      </p:sp>
    </p:spTree>
    <p:extLst>
      <p:ext uri="{BB962C8B-B14F-4D97-AF65-F5344CB8AC3E}">
        <p14:creationId xmlns:p14="http://schemas.microsoft.com/office/powerpoint/2010/main" val="50760429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TotalTime>
  <Words>536</Words>
  <Application>Microsoft Office PowerPoint</Application>
  <PresentationFormat>Ευρεία οθόνη</PresentationFormat>
  <Paragraphs>43</Paragraphs>
  <Slides>6</Slides>
  <Notes>1</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6</vt:i4>
      </vt:variant>
    </vt:vector>
  </HeadingPairs>
  <TitlesOfParts>
    <vt:vector size="10" baseType="lpstr">
      <vt:lpstr>Arial</vt:lpstr>
      <vt:lpstr>Calibri</vt:lpstr>
      <vt:lpstr>Calibri Light</vt:lpstr>
      <vt:lpstr>Θέμα του Office</vt:lpstr>
      <vt:lpstr>ΕΝΕΓΓΥΑ ΠΙΣΤΩΣΗ ΚΑΙ  ΕΓΓΥΗΤΙΚΗ ΕΠΙΣΤΟΛΗ  (ΝΟΜΟΛΟΓΙΑ)</vt:lpstr>
      <vt:lpstr>ΕΦ.ΑΘ. 5603/12, ΠΠΑ 6837/08 ΕΝΕΓΓΥΑ ΠΙΣΤΩΣΗ ΜΗ ΤΗΡΗΣΗ ΤΩΝ ΟΡΩΝ ΤΗΣ ΕΝΕΓΓΥΑΣ ΠΙΣΤΩΣΗΣ</vt:lpstr>
      <vt:lpstr>ΑΠ 1651/13 ΕΓΓΥΗΤΙΚΗ ΕΠΙΣΤΟΛΗ</vt:lpstr>
      <vt:lpstr>ΠΠΑ 3865/05, ΕΓΓΥΗΤΙΚΗ ΕΠΙΣΤΟΛΗ</vt:lpstr>
      <vt:lpstr>ΜονΕφΘεσ 10/17 – Εγγυητική Επιστολή</vt:lpstr>
      <vt:lpstr>ΠΠΑ 10544/97 – Ενέγγυα Πίστωση στην πραγματικότητα πρόκειται για είσπραξη αξιών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ΕΝΕΓΓΥΑ ΠΙΣΤΩΣΗ ΚΑΙ  ΕΓΓΥΗΤΙΚΗ ΕΠΙΣΤΟΛΗ (ΝΟΜΟΛΟΓΙΑ)</dc:title>
  <dc:creator>CHRISTOS CHRISSANTHIS</dc:creator>
  <cp:lastModifiedBy>CHRISTOS CHRISSANTHIS</cp:lastModifiedBy>
  <cp:revision>9</cp:revision>
  <dcterms:created xsi:type="dcterms:W3CDTF">2020-04-18T13:20:15Z</dcterms:created>
  <dcterms:modified xsi:type="dcterms:W3CDTF">2020-04-18T14:37:51Z</dcterms:modified>
</cp:coreProperties>
</file>