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47" d="100"/>
          <a:sy n="47" d="100"/>
        </p:scale>
        <p:origin x="948" y="2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ΧΡΗΣΤΟΣ ΧΡΥΣΑΝΘΗΣ" userId="000bf950c397e3f3" providerId="LiveId" clId="{E9C76BCC-C3D7-46C1-9655-02A7BBF7AE76}"/>
    <pc:docChg chg="custSel addSld modSld">
      <pc:chgData name="ΧΡΗΣΤΟΣ ΧΡΥΣΑΝΘΗΣ" userId="000bf950c397e3f3" providerId="LiveId" clId="{E9C76BCC-C3D7-46C1-9655-02A7BBF7AE76}" dt="2025-05-20T20:16:05.957" v="4687" actId="14100"/>
      <pc:docMkLst>
        <pc:docMk/>
      </pc:docMkLst>
      <pc:sldChg chg="modSp mod">
        <pc:chgData name="ΧΡΗΣΤΟΣ ΧΡΥΣΑΝΘΗΣ" userId="000bf950c397e3f3" providerId="LiveId" clId="{E9C76BCC-C3D7-46C1-9655-02A7BBF7AE76}" dt="2025-05-18T23:10:04.900" v="946" actId="113"/>
        <pc:sldMkLst>
          <pc:docMk/>
          <pc:sldMk cId="3846142841" sldId="256"/>
        </pc:sldMkLst>
        <pc:spChg chg="mod">
          <ac:chgData name="ΧΡΗΣΤΟΣ ΧΡΥΣΑΝΘΗΣ" userId="000bf950c397e3f3" providerId="LiveId" clId="{E9C76BCC-C3D7-46C1-9655-02A7BBF7AE76}" dt="2025-05-18T23:10:04.900" v="946" actId="113"/>
          <ac:spMkLst>
            <pc:docMk/>
            <pc:sldMk cId="3846142841" sldId="256"/>
            <ac:spMk id="2" creationId="{D5CB7A2B-A66C-9EEE-0547-00644D75A145}"/>
          </ac:spMkLst>
        </pc:spChg>
      </pc:sldChg>
      <pc:sldChg chg="modSp mod">
        <pc:chgData name="ΧΡΗΣΤΟΣ ΧΡΥΣΑΝΘΗΣ" userId="000bf950c397e3f3" providerId="LiveId" clId="{E9C76BCC-C3D7-46C1-9655-02A7BBF7AE76}" dt="2025-05-20T19:48:27.451" v="2756" actId="20577"/>
        <pc:sldMkLst>
          <pc:docMk/>
          <pc:sldMk cId="3129119288" sldId="257"/>
        </pc:sldMkLst>
        <pc:spChg chg="mod">
          <ac:chgData name="ΧΡΗΣΤΟΣ ΧΡΥΣΑΝΘΗΣ" userId="000bf950c397e3f3" providerId="LiveId" clId="{E9C76BCC-C3D7-46C1-9655-02A7BBF7AE76}" dt="2025-05-20T19:48:27.451" v="2756" actId="20577"/>
          <ac:spMkLst>
            <pc:docMk/>
            <pc:sldMk cId="3129119288" sldId="257"/>
            <ac:spMk id="3" creationId="{1CE781E9-B230-04DC-14D7-B95C0260914F}"/>
          </ac:spMkLst>
        </pc:spChg>
      </pc:sldChg>
      <pc:sldChg chg="modSp mod">
        <pc:chgData name="ΧΡΗΣΤΟΣ ΧΡΥΣΑΝΘΗΣ" userId="000bf950c397e3f3" providerId="LiveId" clId="{E9C76BCC-C3D7-46C1-9655-02A7BBF7AE76}" dt="2025-05-20T19:49:18.830" v="2758" actId="20577"/>
        <pc:sldMkLst>
          <pc:docMk/>
          <pc:sldMk cId="3502935083" sldId="258"/>
        </pc:sldMkLst>
        <pc:spChg chg="mod">
          <ac:chgData name="ΧΡΗΣΤΟΣ ΧΡΥΣΑΝΘΗΣ" userId="000bf950c397e3f3" providerId="LiveId" clId="{E9C76BCC-C3D7-46C1-9655-02A7BBF7AE76}" dt="2025-05-20T19:49:18.830" v="2758" actId="20577"/>
          <ac:spMkLst>
            <pc:docMk/>
            <pc:sldMk cId="3502935083" sldId="258"/>
            <ac:spMk id="3" creationId="{3B4B5C58-F65F-ADE9-3B45-B047D55D5626}"/>
          </ac:spMkLst>
        </pc:spChg>
      </pc:sldChg>
      <pc:sldChg chg="modSp mod">
        <pc:chgData name="ΧΡΗΣΤΟΣ ΧΡΥΣΑΝΘΗΣ" userId="000bf950c397e3f3" providerId="LiveId" clId="{E9C76BCC-C3D7-46C1-9655-02A7BBF7AE76}" dt="2025-05-20T19:50:16.613" v="2776" actId="6549"/>
        <pc:sldMkLst>
          <pc:docMk/>
          <pc:sldMk cId="3328621258" sldId="259"/>
        </pc:sldMkLst>
        <pc:spChg chg="mod">
          <ac:chgData name="ΧΡΗΣΤΟΣ ΧΡΥΣΑΝΘΗΣ" userId="000bf950c397e3f3" providerId="LiveId" clId="{E9C76BCC-C3D7-46C1-9655-02A7BBF7AE76}" dt="2025-05-20T19:50:16.613" v="2776" actId="6549"/>
          <ac:spMkLst>
            <pc:docMk/>
            <pc:sldMk cId="3328621258" sldId="259"/>
            <ac:spMk id="3" creationId="{0D042849-7D01-D913-A765-07742E2D2D14}"/>
          </ac:spMkLst>
        </pc:spChg>
      </pc:sldChg>
      <pc:sldChg chg="delSp modSp new mod">
        <pc:chgData name="ΧΡΗΣΤΟΣ ΧΡΥΣΑΝΘΗΣ" userId="000bf950c397e3f3" providerId="LiveId" clId="{E9C76BCC-C3D7-46C1-9655-02A7BBF7AE76}" dt="2025-05-20T19:51:35.325" v="2785" actId="6549"/>
        <pc:sldMkLst>
          <pc:docMk/>
          <pc:sldMk cId="1993127801" sldId="260"/>
        </pc:sldMkLst>
        <pc:spChg chg="mod">
          <ac:chgData name="ΧΡΗΣΤΟΣ ΧΡΥΣΑΝΘΗΣ" userId="000bf950c397e3f3" providerId="LiveId" clId="{E9C76BCC-C3D7-46C1-9655-02A7BBF7AE76}" dt="2025-05-20T19:51:35.325" v="2785" actId="6549"/>
          <ac:spMkLst>
            <pc:docMk/>
            <pc:sldMk cId="1993127801" sldId="260"/>
            <ac:spMk id="3" creationId="{0A26F4C9-5DA3-52D5-36E3-901CE6D4B8CC}"/>
          </ac:spMkLst>
        </pc:spChg>
      </pc:sldChg>
      <pc:sldChg chg="modSp new mod">
        <pc:chgData name="ΧΡΗΣΤΟΣ ΧΡΥΣΑΝΘΗΣ" userId="000bf950c397e3f3" providerId="LiveId" clId="{E9C76BCC-C3D7-46C1-9655-02A7BBF7AE76}" dt="2025-05-20T19:52:09.177" v="2820" actId="20577"/>
        <pc:sldMkLst>
          <pc:docMk/>
          <pc:sldMk cId="2599184058" sldId="261"/>
        </pc:sldMkLst>
        <pc:spChg chg="mod">
          <ac:chgData name="ΧΡΗΣΤΟΣ ΧΡΥΣΑΝΘΗΣ" userId="000bf950c397e3f3" providerId="LiveId" clId="{E9C76BCC-C3D7-46C1-9655-02A7BBF7AE76}" dt="2025-05-19T21:23:50.766" v="1204" actId="27636"/>
          <ac:spMkLst>
            <pc:docMk/>
            <pc:sldMk cId="2599184058" sldId="261"/>
            <ac:spMk id="2" creationId="{4ACBCD7B-7F1D-77D8-E5EB-F5D280FEE1CB}"/>
          </ac:spMkLst>
        </pc:spChg>
        <pc:spChg chg="mod">
          <ac:chgData name="ΧΡΗΣΤΟΣ ΧΡΥΣΑΝΘΗΣ" userId="000bf950c397e3f3" providerId="LiveId" clId="{E9C76BCC-C3D7-46C1-9655-02A7BBF7AE76}" dt="2025-05-20T19:52:09.177" v="2820" actId="20577"/>
          <ac:spMkLst>
            <pc:docMk/>
            <pc:sldMk cId="2599184058" sldId="261"/>
            <ac:spMk id="3" creationId="{B48DA88B-ED85-6FDC-BA9B-26586229E4E0}"/>
          </ac:spMkLst>
        </pc:spChg>
      </pc:sldChg>
      <pc:sldChg chg="modSp new mod">
        <pc:chgData name="ΧΡΗΣΤΟΣ ΧΡΥΣΑΝΘΗΣ" userId="000bf950c397e3f3" providerId="LiveId" clId="{E9C76BCC-C3D7-46C1-9655-02A7BBF7AE76}" dt="2025-05-20T19:54:05.516" v="2872" actId="20577"/>
        <pc:sldMkLst>
          <pc:docMk/>
          <pc:sldMk cId="2565084841" sldId="262"/>
        </pc:sldMkLst>
        <pc:spChg chg="mod">
          <ac:chgData name="ΧΡΗΣΤΟΣ ΧΡΥΣΑΝΘΗΣ" userId="000bf950c397e3f3" providerId="LiveId" clId="{E9C76BCC-C3D7-46C1-9655-02A7BBF7AE76}" dt="2025-05-20T19:53:00.111" v="2857" actId="6549"/>
          <ac:spMkLst>
            <pc:docMk/>
            <pc:sldMk cId="2565084841" sldId="262"/>
            <ac:spMk id="2" creationId="{D5405D31-695E-89F8-D5F6-6ECE632C413E}"/>
          </ac:spMkLst>
        </pc:spChg>
        <pc:spChg chg="mod">
          <ac:chgData name="ΧΡΗΣΤΟΣ ΧΡΥΣΑΝΘΗΣ" userId="000bf950c397e3f3" providerId="LiveId" clId="{E9C76BCC-C3D7-46C1-9655-02A7BBF7AE76}" dt="2025-05-20T19:54:05.516" v="2872" actId="20577"/>
          <ac:spMkLst>
            <pc:docMk/>
            <pc:sldMk cId="2565084841" sldId="262"/>
            <ac:spMk id="3" creationId="{00194FDA-D3F2-3062-1546-C275696D3489}"/>
          </ac:spMkLst>
        </pc:spChg>
      </pc:sldChg>
      <pc:sldChg chg="modSp new mod">
        <pc:chgData name="ΧΡΗΣΤΟΣ ΧΡΥΣΑΝΘΗΣ" userId="000bf950c397e3f3" providerId="LiveId" clId="{E9C76BCC-C3D7-46C1-9655-02A7BBF7AE76}" dt="2025-05-19T21:45:30.674" v="2654" actId="20577"/>
        <pc:sldMkLst>
          <pc:docMk/>
          <pc:sldMk cId="584285767" sldId="263"/>
        </pc:sldMkLst>
        <pc:spChg chg="mod">
          <ac:chgData name="ΧΡΗΣΤΟΣ ΧΡΥΣΑΝΘΗΣ" userId="000bf950c397e3f3" providerId="LiveId" clId="{E9C76BCC-C3D7-46C1-9655-02A7BBF7AE76}" dt="2025-05-19T21:44:16.559" v="2585" actId="113"/>
          <ac:spMkLst>
            <pc:docMk/>
            <pc:sldMk cId="584285767" sldId="263"/>
            <ac:spMk id="2" creationId="{CC988D02-1447-CD59-A205-2655662F9D15}"/>
          </ac:spMkLst>
        </pc:spChg>
        <pc:spChg chg="mod">
          <ac:chgData name="ΧΡΗΣΤΟΣ ΧΡΥΣΑΝΘΗΣ" userId="000bf950c397e3f3" providerId="LiveId" clId="{E9C76BCC-C3D7-46C1-9655-02A7BBF7AE76}" dt="2025-05-19T21:45:30.674" v="2654" actId="20577"/>
          <ac:spMkLst>
            <pc:docMk/>
            <pc:sldMk cId="584285767" sldId="263"/>
            <ac:spMk id="3" creationId="{EA969C2C-7272-0861-51CE-8DD1A4366C54}"/>
          </ac:spMkLst>
        </pc:spChg>
      </pc:sldChg>
      <pc:sldChg chg="modSp new mod">
        <pc:chgData name="ΧΡΗΣΤΟΣ ΧΡΥΣΑΝΘΗΣ" userId="000bf950c397e3f3" providerId="LiveId" clId="{E9C76BCC-C3D7-46C1-9655-02A7BBF7AE76}" dt="2025-05-20T20:11:03.469" v="3933" actId="20577"/>
        <pc:sldMkLst>
          <pc:docMk/>
          <pc:sldMk cId="1724178193" sldId="264"/>
        </pc:sldMkLst>
        <pc:spChg chg="mod">
          <ac:chgData name="ΧΡΗΣΤΟΣ ΧΡΥΣΑΝΘΗΣ" userId="000bf950c397e3f3" providerId="LiveId" clId="{E9C76BCC-C3D7-46C1-9655-02A7BBF7AE76}" dt="2025-05-19T21:47:18.969" v="2754" actId="20577"/>
          <ac:spMkLst>
            <pc:docMk/>
            <pc:sldMk cId="1724178193" sldId="264"/>
            <ac:spMk id="2" creationId="{77CFC22F-9A9A-5E6B-A86A-36D181E02F63}"/>
          </ac:spMkLst>
        </pc:spChg>
        <pc:spChg chg="mod">
          <ac:chgData name="ΧΡΗΣΤΟΣ ΧΡΥΣΑΝΘΗΣ" userId="000bf950c397e3f3" providerId="LiveId" clId="{E9C76BCC-C3D7-46C1-9655-02A7BBF7AE76}" dt="2025-05-20T20:11:03.469" v="3933" actId="20577"/>
          <ac:spMkLst>
            <pc:docMk/>
            <pc:sldMk cId="1724178193" sldId="264"/>
            <ac:spMk id="3" creationId="{50406208-93AA-3103-B47D-7754ED674993}"/>
          </ac:spMkLst>
        </pc:spChg>
      </pc:sldChg>
      <pc:sldChg chg="modSp new mod">
        <pc:chgData name="ΧΡΗΣΤΟΣ ΧΡΥΣΑΝΘΗΣ" userId="000bf950c397e3f3" providerId="LiveId" clId="{E9C76BCC-C3D7-46C1-9655-02A7BBF7AE76}" dt="2025-05-20T20:06:48.105" v="3525" actId="20577"/>
        <pc:sldMkLst>
          <pc:docMk/>
          <pc:sldMk cId="1163948008" sldId="265"/>
        </pc:sldMkLst>
        <pc:spChg chg="mod">
          <ac:chgData name="ΧΡΗΣΤΟΣ ΧΡΥΣΑΝΘΗΣ" userId="000bf950c397e3f3" providerId="LiveId" clId="{E9C76BCC-C3D7-46C1-9655-02A7BBF7AE76}" dt="2025-05-20T20:01:42.185" v="2907" actId="2711"/>
          <ac:spMkLst>
            <pc:docMk/>
            <pc:sldMk cId="1163948008" sldId="265"/>
            <ac:spMk id="2" creationId="{8522BAF0-79E7-E364-DAB4-96427BE3A5BC}"/>
          </ac:spMkLst>
        </pc:spChg>
        <pc:spChg chg="mod">
          <ac:chgData name="ΧΡΗΣΤΟΣ ΧΡΥΣΑΝΘΗΣ" userId="000bf950c397e3f3" providerId="LiveId" clId="{E9C76BCC-C3D7-46C1-9655-02A7BBF7AE76}" dt="2025-05-20T20:06:48.105" v="3525" actId="20577"/>
          <ac:spMkLst>
            <pc:docMk/>
            <pc:sldMk cId="1163948008" sldId="265"/>
            <ac:spMk id="3" creationId="{BF89B14D-94C2-40CC-02B5-E40C7AB81313}"/>
          </ac:spMkLst>
        </pc:spChg>
      </pc:sldChg>
      <pc:sldChg chg="delSp modSp new mod">
        <pc:chgData name="ΧΡΗΣΤΟΣ ΧΡΥΣΑΝΘΗΣ" userId="000bf950c397e3f3" providerId="LiveId" clId="{E9C76BCC-C3D7-46C1-9655-02A7BBF7AE76}" dt="2025-05-20T20:16:05.957" v="4687" actId="14100"/>
        <pc:sldMkLst>
          <pc:docMk/>
          <pc:sldMk cId="3887535659" sldId="266"/>
        </pc:sldMkLst>
        <pc:spChg chg="del">
          <ac:chgData name="ΧΡΗΣΤΟΣ ΧΡΥΣΑΝΘΗΣ" userId="000bf950c397e3f3" providerId="LiveId" clId="{E9C76BCC-C3D7-46C1-9655-02A7BBF7AE76}" dt="2025-05-20T20:11:16.356" v="3935" actId="21"/>
          <ac:spMkLst>
            <pc:docMk/>
            <pc:sldMk cId="3887535659" sldId="266"/>
            <ac:spMk id="2" creationId="{19EC0F07-FD74-EF69-FAF3-D065E10F7C80}"/>
          </ac:spMkLst>
        </pc:spChg>
        <pc:spChg chg="mod">
          <ac:chgData name="ΧΡΗΣΤΟΣ ΧΡΥΣΑΝΘΗΣ" userId="000bf950c397e3f3" providerId="LiveId" clId="{E9C76BCC-C3D7-46C1-9655-02A7BBF7AE76}" dt="2025-05-20T20:16:05.957" v="4687" actId="14100"/>
          <ac:spMkLst>
            <pc:docMk/>
            <pc:sldMk cId="3887535659" sldId="266"/>
            <ac:spMk id="3" creationId="{06FF874A-AF67-4915-593D-DE03D11C5C9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C14442B-6066-441C-316D-77A98AF87A5E}"/>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4014092-68F4-ACE0-0D40-3352D678DA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91CF5054-3F24-294F-48C0-81451AB85EE8}"/>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760C4D11-9D7F-9781-332B-FBDC70E70ED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0CD1C8D-1FB6-85B7-2665-B44E371AF5D4}"/>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280825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E756BE-A0F7-2338-2354-E5E68BCE0C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04DAF85-82EA-50CC-B835-3AB0376BC50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7CAFAC8-A115-25C4-5420-AA3449A7C22D}"/>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B4318FB2-8EC3-D027-FBFC-2DD0E1E4123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3B03A3D-7E95-4915-53F9-637D9641B94E}"/>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311098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6A383569-F078-B7B1-2487-113D206B59D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087DE23-39D7-E7E8-2340-5B5316E92CB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6A44F90-23BE-9F29-32B1-16039F5DCCB2}"/>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A7A834B4-ED65-B650-AB3D-77FBE37D0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064A016-4EE4-E9D3-F4EB-0744C1865017}"/>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392069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867CDA-32E2-16B9-634B-9CF5F91449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79B6586-FAF3-A859-4D24-BF309A2E6F7D}"/>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D6B427F-0869-953D-44E4-4EB043E14BE0}"/>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6DEC8C43-9175-DB82-8A1A-446600B8139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C16EA47-066B-5AC8-C729-1E3CA5FD49FD}"/>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435840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6ACD87-7371-83B5-F7BC-619265CB36A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AE0D0F9-E5E7-E48D-62A2-683E0718D4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CD7FB2CD-0AE0-A9CF-31E4-959310286141}"/>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42F9E56C-969F-1F23-A5B5-432991D8261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1C35FD3-8B3A-1176-8C91-2D9A3D7EFD7B}"/>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235051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BF677D-4861-A78C-36E4-93B4B044E11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10EE632-5B41-923E-03BF-239403ACC6D0}"/>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D48D0D04-08EF-B9BE-F7B0-F83AD7CA4B4B}"/>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9F8C4B2-F079-ADD1-FE9A-66A5F9D56EF8}"/>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6" name="Θέση υποσέλιδου 5">
            <a:extLst>
              <a:ext uri="{FF2B5EF4-FFF2-40B4-BE49-F238E27FC236}">
                <a16:creationId xmlns:a16="http://schemas.microsoft.com/office/drawing/2014/main" id="{39A98E70-261D-EE5C-3E42-F88B60C57A7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73941C4-7CDD-F3B5-D68E-51F3343A3CB1}"/>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73524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AE3C20-D51A-4FC7-F1BF-24547F78013B}"/>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DBD89C4-629C-44E5-D0D0-BADB1BDC38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6D3F29A2-1D5F-85F5-3F0C-DA94A1904F35}"/>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7B3C6A8-825F-0CDF-25A9-C5D66B2499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C1C60AF7-31C8-2C8F-B041-7F22AD00E8E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734D375-667D-5927-B6AC-48D6384D3BF7}"/>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8" name="Θέση υποσέλιδου 7">
            <a:extLst>
              <a:ext uri="{FF2B5EF4-FFF2-40B4-BE49-F238E27FC236}">
                <a16:creationId xmlns:a16="http://schemas.microsoft.com/office/drawing/2014/main" id="{4B2CB9CD-7051-F5D0-8458-C7B9C532902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FB31F762-0782-2C84-0163-8090F6E3AE6C}"/>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1040197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EE565E-1417-2D71-AE34-52D548BEB93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12883AC-5AA4-9FA3-5594-B531A9E5D52E}"/>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4" name="Θέση υποσέλιδου 3">
            <a:extLst>
              <a:ext uri="{FF2B5EF4-FFF2-40B4-BE49-F238E27FC236}">
                <a16:creationId xmlns:a16="http://schemas.microsoft.com/office/drawing/2014/main" id="{0A74F949-11C0-55B3-2528-DDBA24691BE4}"/>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546FFBD-0EAE-C1B3-94CD-670A5EC327D0}"/>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167855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57AE685-314D-51B3-55C1-26DBDB89E0F6}"/>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3" name="Θέση υποσέλιδου 2">
            <a:extLst>
              <a:ext uri="{FF2B5EF4-FFF2-40B4-BE49-F238E27FC236}">
                <a16:creationId xmlns:a16="http://schemas.microsoft.com/office/drawing/2014/main" id="{04EB266F-E7D0-CFDA-A362-5962D152D2F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043294DC-4DC5-CCF3-7647-19FEE4FD0E9B}"/>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3513191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1AB6786-0E9B-025F-F190-6568AB448C69}"/>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87D04E6-BAD4-9E80-C82F-C5ABCE4CA2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E74C0260-C3F9-DC02-47DD-002EC826D5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9A9E61EC-81A3-EB00-BCCB-B6E2D3D223E2}"/>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6" name="Θέση υποσέλιδου 5">
            <a:extLst>
              <a:ext uri="{FF2B5EF4-FFF2-40B4-BE49-F238E27FC236}">
                <a16:creationId xmlns:a16="http://schemas.microsoft.com/office/drawing/2014/main" id="{1C09E4CD-7597-5101-990A-8EB12EC2391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6A4D0B0-0F2C-9767-379F-81CEDCFFDA07}"/>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3888165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2FFE8A-7ADE-29E7-ED63-310AC5EE4A0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D708B51D-30FD-8CFF-DD54-38E01368E9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0DB1EB1-29C8-7E04-999D-DB06169C5B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CF1E5C3-3EDC-A17B-1435-511EB03161F0}"/>
              </a:ext>
            </a:extLst>
          </p:cNvPr>
          <p:cNvSpPr>
            <a:spLocks noGrp="1"/>
          </p:cNvSpPr>
          <p:nvPr>
            <p:ph type="dt" sz="half" idx="10"/>
          </p:nvPr>
        </p:nvSpPr>
        <p:spPr/>
        <p:txBody>
          <a:bodyPr/>
          <a:lstStyle/>
          <a:p>
            <a:fld id="{926FC264-455E-4E0B-AE08-9377D2C4867A}" type="datetimeFigureOut">
              <a:rPr lang="el-GR" smtClean="0"/>
              <a:t>20/5/2025</a:t>
            </a:fld>
            <a:endParaRPr lang="el-GR"/>
          </a:p>
        </p:txBody>
      </p:sp>
      <p:sp>
        <p:nvSpPr>
          <p:cNvPr id="6" name="Θέση υποσέλιδου 5">
            <a:extLst>
              <a:ext uri="{FF2B5EF4-FFF2-40B4-BE49-F238E27FC236}">
                <a16:creationId xmlns:a16="http://schemas.microsoft.com/office/drawing/2014/main" id="{7BAD2F86-D316-E142-90C5-8B96EE2FF38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B11B789-AD85-C493-5DDA-AA639BFDB315}"/>
              </a:ext>
            </a:extLst>
          </p:cNvPr>
          <p:cNvSpPr>
            <a:spLocks noGrp="1"/>
          </p:cNvSpPr>
          <p:nvPr>
            <p:ph type="sldNum" sz="quarter" idx="12"/>
          </p:nvPr>
        </p:nvSpPr>
        <p:spPr/>
        <p:txBody>
          <a:bodyPr/>
          <a:lstStyle/>
          <a:p>
            <a:fld id="{4AB46825-E4BC-4B34-9E66-546847823AC2}" type="slidenum">
              <a:rPr lang="el-GR" smtClean="0"/>
              <a:t>‹#›</a:t>
            </a:fld>
            <a:endParaRPr lang="el-GR"/>
          </a:p>
        </p:txBody>
      </p:sp>
    </p:spTree>
    <p:extLst>
      <p:ext uri="{BB962C8B-B14F-4D97-AF65-F5344CB8AC3E}">
        <p14:creationId xmlns:p14="http://schemas.microsoft.com/office/powerpoint/2010/main" val="1036554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D2BEF96D-9670-9197-2EE7-8B82E9F1F5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15D5CFF-D34C-048E-F200-E348C9AA78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0E2820-51CB-EBC1-93EA-E42AA690A8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6FC264-455E-4E0B-AE08-9377D2C4867A}" type="datetimeFigureOut">
              <a:rPr lang="el-GR" smtClean="0"/>
              <a:t>20/5/2025</a:t>
            </a:fld>
            <a:endParaRPr lang="el-GR"/>
          </a:p>
        </p:txBody>
      </p:sp>
      <p:sp>
        <p:nvSpPr>
          <p:cNvPr id="5" name="Θέση υποσέλιδου 4">
            <a:extLst>
              <a:ext uri="{FF2B5EF4-FFF2-40B4-BE49-F238E27FC236}">
                <a16:creationId xmlns:a16="http://schemas.microsoft.com/office/drawing/2014/main" id="{3167E60C-9645-8C14-70A3-9F86F97F4A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354CA29-9877-490E-9068-CF47BBC908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AB46825-E4BC-4B34-9E66-546847823AC2}" type="slidenum">
              <a:rPr lang="el-GR" smtClean="0"/>
              <a:t>‹#›</a:t>
            </a:fld>
            <a:endParaRPr lang="el-GR"/>
          </a:p>
        </p:txBody>
      </p:sp>
    </p:spTree>
    <p:extLst>
      <p:ext uri="{BB962C8B-B14F-4D97-AF65-F5344CB8AC3E}">
        <p14:creationId xmlns:p14="http://schemas.microsoft.com/office/powerpoint/2010/main" val="4107611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CB7A2B-A66C-9EEE-0547-00644D75A145}"/>
              </a:ext>
            </a:extLst>
          </p:cNvPr>
          <p:cNvSpPr>
            <a:spLocks noGrp="1"/>
          </p:cNvSpPr>
          <p:nvPr>
            <p:ph type="ctrTitle"/>
          </p:nvPr>
        </p:nvSpPr>
        <p:spPr/>
        <p:txBody>
          <a:bodyPr>
            <a:normAutofit fontScale="90000"/>
          </a:bodyPr>
          <a:lstStyle/>
          <a:p>
            <a:r>
              <a:rPr lang="el-GR" b="1" dirty="0"/>
              <a:t>Η ΑΠΟΡΡΙΨΗ ΤΩΝ ΕΓΓΡΑΦΩΝ ΑΠΟ ΤΟΝ ΑΓΟΡΑΣΤΗ</a:t>
            </a:r>
            <a:br>
              <a:rPr lang="el-GR" b="1" dirty="0"/>
            </a:br>
            <a:r>
              <a:rPr lang="el-GR" b="1" dirty="0"/>
              <a:t>(ΚΑΤΑΓΓΕΛΙΑ)</a:t>
            </a:r>
          </a:p>
        </p:txBody>
      </p:sp>
      <p:sp>
        <p:nvSpPr>
          <p:cNvPr id="3" name="Υπότιτλος 2">
            <a:extLst>
              <a:ext uri="{FF2B5EF4-FFF2-40B4-BE49-F238E27FC236}">
                <a16:creationId xmlns:a16="http://schemas.microsoft.com/office/drawing/2014/main" id="{7775BE36-421E-E2CD-2918-2B7E0933C736}"/>
              </a:ext>
            </a:extLst>
          </p:cNvPr>
          <p:cNvSpPr>
            <a:spLocks noGrp="1"/>
          </p:cNvSpPr>
          <p:nvPr>
            <p:ph type="subTitle" idx="1"/>
          </p:nvPr>
        </p:nvSpPr>
        <p:spPr/>
        <p:txBody>
          <a:bodyPr/>
          <a:lstStyle/>
          <a:p>
            <a:endParaRPr lang="el-GR" dirty="0"/>
          </a:p>
          <a:p>
            <a:endParaRPr lang="el-GR" dirty="0"/>
          </a:p>
          <a:p>
            <a:r>
              <a:rPr lang="el-GR" dirty="0"/>
              <a:t>Χρήστος Χρυσάνθης</a:t>
            </a:r>
          </a:p>
        </p:txBody>
      </p:sp>
    </p:spTree>
    <p:extLst>
      <p:ext uri="{BB962C8B-B14F-4D97-AF65-F5344CB8AC3E}">
        <p14:creationId xmlns:p14="http://schemas.microsoft.com/office/powerpoint/2010/main" val="3846142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6FF874A-AF67-4915-593D-DE03D11C5C94}"/>
              </a:ext>
            </a:extLst>
          </p:cNvPr>
          <p:cNvSpPr>
            <a:spLocks noGrp="1"/>
          </p:cNvSpPr>
          <p:nvPr>
            <p:ph idx="1"/>
          </p:nvPr>
        </p:nvSpPr>
        <p:spPr>
          <a:xfrm>
            <a:off x="168902" y="302859"/>
            <a:ext cx="11852255" cy="6272667"/>
          </a:xfrm>
        </p:spPr>
        <p:txBody>
          <a:bodyPr>
            <a:normAutofit/>
          </a:bodyPr>
          <a:lstStyle/>
          <a:p>
            <a:pPr algn="just"/>
            <a:r>
              <a:rPr lang="el-GR" dirty="0">
                <a:latin typeface="Arial" panose="020B0604020202020204" pitchFamily="34" charset="0"/>
                <a:cs typeface="Arial" panose="020B0604020202020204" pitchFamily="34" charset="0"/>
              </a:rPr>
              <a:t>Αν ο Αγοραστής προμηθεύεται το εμπόρευμα με σκοπό τη μεταπώληση:</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Εκδοχή Α’: Πάλι θα μπορούσε, αν είχε απορρίψει τα έγγραφα, να είχε αγοράσει φθηνότερα τα εμπορεύματα (αν η τιμή τους κυμάνθηκε πτωτικά) και να είχε πραγματοποιήσει μεγαλύτερο κέρδος από τη μεταπώλησή τους. Η διαφορά αυτή είναι η αποζημίωσή του.</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Εκδοχή Β΄: Ο Αγοραστής μπορεί να υποστεί ζημία γιατί στη μεταπώληση μπορεί ο δικός του Αγοραστής να απορρίψει τα έγγραφα (αφού έχουν αταξίες). Στην περίπτωση αυτή, ο πρώτος Αγοραστής θα αναγκαστεί να μεταπωλήσει κάπου αλλού τα εμπορεύματα σε χαμηλότερη τιμή μεταπώλησης (αφού η τιμή τους θα έχει κυμανθεί πτωτικά). Η διαφορά στο κέρδος μεταπώλησης είναι η αποζημίωση του.</a:t>
            </a:r>
          </a:p>
        </p:txBody>
      </p:sp>
    </p:spTree>
    <p:extLst>
      <p:ext uri="{BB962C8B-B14F-4D97-AF65-F5344CB8AC3E}">
        <p14:creationId xmlns:p14="http://schemas.microsoft.com/office/powerpoint/2010/main" val="3887535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22BAF0-79E7-E364-DAB4-96427BE3A5BC}"/>
              </a:ext>
            </a:extLst>
          </p:cNvPr>
          <p:cNvSpPr>
            <a:spLocks noGrp="1"/>
          </p:cNvSpPr>
          <p:nvPr>
            <p:ph type="title"/>
          </p:nvPr>
        </p:nvSpPr>
        <p:spPr/>
        <p:txBody>
          <a:bodyPr/>
          <a:lstStyle/>
          <a:p>
            <a:pPr algn="ctr"/>
            <a:r>
              <a:rPr lang="el-GR" b="1" dirty="0">
                <a:latin typeface="Arial" panose="020B0604020202020204" pitchFamily="34" charset="0"/>
                <a:cs typeface="Arial" panose="020B0604020202020204" pitchFamily="34" charset="0"/>
              </a:rPr>
              <a:t>Η ΕΠΙΡΡΟΗ ΤΗΣ ΕΝΝΕΓΥΑΣ ΠΙΣΤΩΣΗΣ</a:t>
            </a:r>
          </a:p>
        </p:txBody>
      </p:sp>
      <p:sp>
        <p:nvSpPr>
          <p:cNvPr id="3" name="Θέση περιεχομένου 2">
            <a:extLst>
              <a:ext uri="{FF2B5EF4-FFF2-40B4-BE49-F238E27FC236}">
                <a16:creationId xmlns:a16="http://schemas.microsoft.com/office/drawing/2014/main" id="{BF89B14D-94C2-40CC-02B5-E40C7AB81313}"/>
              </a:ext>
            </a:extLst>
          </p:cNvPr>
          <p:cNvSpPr>
            <a:spLocks noGrp="1"/>
          </p:cNvSpPr>
          <p:nvPr>
            <p:ph idx="1"/>
          </p:nvPr>
        </p:nvSpPr>
        <p:spPr>
          <a:xfrm>
            <a:off x="372749" y="1444403"/>
            <a:ext cx="11409615" cy="5090354"/>
          </a:xfrm>
        </p:spPr>
        <p:txBody>
          <a:bodyPr>
            <a:normAutofit/>
          </a:bodyPr>
          <a:lstStyle/>
          <a:p>
            <a:pPr algn="just"/>
            <a:r>
              <a:rPr lang="el-GR" dirty="0">
                <a:latin typeface="Arial" panose="020B0604020202020204" pitchFamily="34" charset="0"/>
                <a:cs typeface="Arial" panose="020B0604020202020204" pitchFamily="34" charset="0"/>
              </a:rPr>
              <a:t>Η αποδοχή των εγγράφων από την Τράπεζα στο πλαίσιο της Ενέγγυας Πίστωσης (μολονότι τα έγγραφα είχαν αταξίες) δεσμεύει τον Αγοραστή, ώστε αυτός να μην μπορεί μετά  ταύτα να τα απορρίψει στο πλαίσιο της σύμβασης διεθνούς πώλησης ?</a:t>
            </a:r>
          </a:p>
          <a:p>
            <a:pPr algn="just"/>
            <a:r>
              <a:rPr lang="el-GR" dirty="0">
                <a:latin typeface="Arial" panose="020B0604020202020204" pitchFamily="34" charset="0"/>
                <a:cs typeface="Arial" panose="020B0604020202020204" pitchFamily="34" charset="0"/>
              </a:rPr>
              <a:t>ΌΧΙ. Η τράπεζα δεν εκπροσωπεί τον Αγοραστή στη σύμβαση πώλησης.</a:t>
            </a:r>
          </a:p>
          <a:p>
            <a:pPr algn="just"/>
            <a:r>
              <a:rPr lang="el-GR" dirty="0">
                <a:latin typeface="Arial" panose="020B0604020202020204" pitchFamily="34" charset="0"/>
                <a:cs typeface="Arial" panose="020B0604020202020204" pitchFamily="34" charset="0"/>
              </a:rPr>
              <a:t>Αν όμως και ο Αγοραστής αποδεχτεί αδιαμαρτύρητα τα έγγραφα από την Τράπεζας, τότε πράγματι αυτό τον δεσμεύει και στη σύμβαση πώλησης και δεν μπορεί μετά να απορρίψει τα έγγραφα έναντι του Πωλητή.</a:t>
            </a:r>
          </a:p>
        </p:txBody>
      </p:sp>
    </p:spTree>
    <p:extLst>
      <p:ext uri="{BB962C8B-B14F-4D97-AF65-F5344CB8AC3E}">
        <p14:creationId xmlns:p14="http://schemas.microsoft.com/office/powerpoint/2010/main" val="1163948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AAF058-E1C9-8AB2-31C1-53AA940259D1}"/>
              </a:ext>
            </a:extLst>
          </p:cNvPr>
          <p:cNvSpPr>
            <a:spLocks noGrp="1"/>
          </p:cNvSpPr>
          <p:nvPr>
            <p:ph type="title"/>
          </p:nvPr>
        </p:nvSpPr>
        <p:spPr>
          <a:xfrm>
            <a:off x="838200" y="365126"/>
            <a:ext cx="10515600" cy="741474"/>
          </a:xfrm>
        </p:spPr>
        <p:txBody>
          <a:bodyPr/>
          <a:lstStyle/>
          <a:p>
            <a:pPr algn="ctr"/>
            <a:r>
              <a:rPr lang="el-GR" b="1" dirty="0">
                <a:latin typeface="Arial" panose="020B0604020202020204" pitchFamily="34" charset="0"/>
                <a:cs typeface="Arial" panose="020B0604020202020204" pitchFamily="34" charset="0"/>
              </a:rPr>
              <a:t>ΔΣ ΒΙΕΝΝΗΣ</a:t>
            </a:r>
          </a:p>
        </p:txBody>
      </p:sp>
      <p:sp>
        <p:nvSpPr>
          <p:cNvPr id="3" name="Θέση περιεχομένου 2">
            <a:extLst>
              <a:ext uri="{FF2B5EF4-FFF2-40B4-BE49-F238E27FC236}">
                <a16:creationId xmlns:a16="http://schemas.microsoft.com/office/drawing/2014/main" id="{1CE781E9-B230-04DC-14D7-B95C0260914F}"/>
              </a:ext>
            </a:extLst>
          </p:cNvPr>
          <p:cNvSpPr>
            <a:spLocks noGrp="1"/>
          </p:cNvSpPr>
          <p:nvPr>
            <p:ph idx="1"/>
          </p:nvPr>
        </p:nvSpPr>
        <p:spPr>
          <a:xfrm>
            <a:off x="838200" y="1025060"/>
            <a:ext cx="10515600" cy="5151903"/>
          </a:xfrm>
        </p:spPr>
        <p:txBody>
          <a:bodyPr>
            <a:normAutofit lnSpcReduction="10000"/>
          </a:bodyPr>
          <a:lstStyle/>
          <a:p>
            <a:pPr algn="just"/>
            <a:r>
              <a:rPr lang="el-GR" dirty="0">
                <a:latin typeface="Arial" panose="020B0604020202020204" pitchFamily="34" charset="0"/>
                <a:cs typeface="Arial" panose="020B0604020202020204" pitchFamily="34" charset="0"/>
              </a:rPr>
              <a:t>Η ΔΣ Βιέννης επιτρέπει στα μέρη να αποκλείσουν την εφαρμογή της (</a:t>
            </a:r>
            <a:r>
              <a:rPr lang="en-US" dirty="0">
                <a:latin typeface="Arial" panose="020B0604020202020204" pitchFamily="34" charset="0"/>
                <a:cs typeface="Arial" panose="020B0604020202020204" pitchFamily="34" charset="0"/>
              </a:rPr>
              <a:t>opt out</a:t>
            </a:r>
            <a:r>
              <a:rPr lang="el-GR"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l-GR" dirty="0">
                <a:latin typeface="Arial" panose="020B0604020202020204" pitchFamily="34" charset="0"/>
                <a:cs typeface="Arial" panose="020B0604020202020204" pitchFamily="34" charset="0"/>
              </a:rPr>
              <a:t>και αυτό επικρατεί στην πρακτική του διεθνούς εμπορίου.</a:t>
            </a:r>
          </a:p>
          <a:p>
            <a:pPr algn="just"/>
            <a:r>
              <a:rPr lang="el-GR" dirty="0">
                <a:latin typeface="Arial" panose="020B0604020202020204" pitchFamily="34" charset="0"/>
                <a:cs typeface="Arial" panose="020B0604020202020204" pitchFamily="34" charset="0"/>
              </a:rPr>
              <a:t>Η ΔΣ Βιέννης προβλέπει πιο ήπιες συνέπειες (αναλογικές) για την πλημμελή εκπλήρωση του πωλητή, ιδίως σε σχέση με πλημμέλειες στα έγγραφα. Όμως αυτό δεν εξυπηρετεί τις ανάγκες του διεθνούς εμπορίου και δεν ανταποκρίνεται στις ιδιαιτερότητες της διεθνούς πώλησης που είναι πώληση έναντι εγγράφων και οι υποχρεώσεις για τα έγγραφα είναι από τη φύση τους τυπικές και αυστηρές.</a:t>
            </a:r>
          </a:p>
          <a:p>
            <a:pPr algn="just"/>
            <a:r>
              <a:rPr lang="el-GR" dirty="0">
                <a:latin typeface="Arial" panose="020B0604020202020204" pitchFamily="34" charset="0"/>
                <a:cs typeface="Arial" panose="020B0604020202020204" pitchFamily="34" charset="0"/>
              </a:rPr>
              <a:t>Αν δεν εφαρμόζεται η ΔΣ Βιέννης, στο κοινό δίκαιο ισχύουν ερμηνευτικά διαφορετικές διαρρυθμίσεις της πλημμελούς εκπλήρωσης στη διεθνή πώληση από ότι στην εσωτερική. Η ιδιαιτερότητα της διεθνούς πώλησης είναι τα έγγραφα. </a:t>
            </a:r>
          </a:p>
        </p:txBody>
      </p:sp>
    </p:spTree>
    <p:extLst>
      <p:ext uri="{BB962C8B-B14F-4D97-AF65-F5344CB8AC3E}">
        <p14:creationId xmlns:p14="http://schemas.microsoft.com/office/powerpoint/2010/main" val="3129119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95AD06-7D1E-982D-E435-41214D6AA69A}"/>
              </a:ext>
            </a:extLst>
          </p:cNvPr>
          <p:cNvSpPr>
            <a:spLocks noGrp="1"/>
          </p:cNvSpPr>
          <p:nvPr>
            <p:ph type="title"/>
          </p:nvPr>
        </p:nvSpPr>
        <p:spPr>
          <a:xfrm>
            <a:off x="838200" y="186376"/>
            <a:ext cx="10515600" cy="1170664"/>
          </a:xfrm>
        </p:spPr>
        <p:txBody>
          <a:bodyPr>
            <a:normAutofit fontScale="90000"/>
          </a:bodyPr>
          <a:lstStyle/>
          <a:p>
            <a:pPr algn="ctr"/>
            <a:r>
              <a:rPr lang="el-GR" b="1" dirty="0">
                <a:latin typeface="Arial" panose="020B0604020202020204" pitchFamily="34" charset="0"/>
                <a:cs typeface="Arial" panose="020B0604020202020204" pitchFamily="34" charset="0"/>
              </a:rPr>
              <a:t>Υποχρεώσεις </a:t>
            </a:r>
            <a:br>
              <a:rPr lang="el-GR" b="1" dirty="0">
                <a:latin typeface="Arial" panose="020B0604020202020204" pitchFamily="34" charset="0"/>
                <a:cs typeface="Arial" panose="020B0604020202020204" pitchFamily="34" charset="0"/>
              </a:rPr>
            </a:br>
            <a:r>
              <a:rPr lang="el-GR" b="1" dirty="0">
                <a:latin typeface="Arial" panose="020B0604020202020204" pitchFamily="34" charset="0"/>
                <a:cs typeface="Arial" panose="020B0604020202020204" pitchFamily="34" charset="0"/>
              </a:rPr>
              <a:t>για εμπορεύματα και για έγγραφα</a:t>
            </a:r>
          </a:p>
        </p:txBody>
      </p:sp>
      <p:sp>
        <p:nvSpPr>
          <p:cNvPr id="3" name="Θέση περιεχομένου 2">
            <a:extLst>
              <a:ext uri="{FF2B5EF4-FFF2-40B4-BE49-F238E27FC236}">
                <a16:creationId xmlns:a16="http://schemas.microsoft.com/office/drawing/2014/main" id="{3B4B5C58-F65F-ADE9-3B45-B047D55D5626}"/>
              </a:ext>
            </a:extLst>
          </p:cNvPr>
          <p:cNvSpPr>
            <a:spLocks noGrp="1"/>
          </p:cNvSpPr>
          <p:nvPr>
            <p:ph idx="1"/>
          </p:nvPr>
        </p:nvSpPr>
        <p:spPr>
          <a:xfrm>
            <a:off x="500883" y="1426930"/>
            <a:ext cx="11176646" cy="5065945"/>
          </a:xfrm>
        </p:spPr>
        <p:txBody>
          <a:bodyPr>
            <a:normAutofit fontScale="92500" lnSpcReduction="10000"/>
          </a:bodyPr>
          <a:lstStyle/>
          <a:p>
            <a:pPr algn="just"/>
            <a:r>
              <a:rPr lang="el-GR" dirty="0">
                <a:latin typeface="Arial" panose="020B0604020202020204" pitchFamily="34" charset="0"/>
                <a:cs typeface="Arial" panose="020B0604020202020204" pitchFamily="34" charset="0"/>
              </a:rPr>
              <a:t>Ο Πωλητής έχει δύο δέσμες υποχρεώσεων: για τα εμπορεύματα και για τα έγγραφα.</a:t>
            </a:r>
          </a:p>
          <a:p>
            <a:pPr algn="just"/>
            <a:r>
              <a:rPr lang="el-GR" dirty="0">
                <a:latin typeface="Arial" panose="020B0604020202020204" pitchFamily="34" charset="0"/>
                <a:cs typeface="Arial" panose="020B0604020202020204" pitchFamily="34" charset="0"/>
              </a:rPr>
              <a:t>Πλημμέλεια στις υποχρεώσεις για τα εμπορεύματα ή τα έγγραφα δικαιολογεί την καταγγελία της σύμβασης πώλησης από τον αγοραστή.</a:t>
            </a:r>
          </a:p>
          <a:p>
            <a:pPr algn="just"/>
            <a:r>
              <a:rPr lang="el-GR" dirty="0">
                <a:latin typeface="Arial" panose="020B0604020202020204" pitchFamily="34" charset="0"/>
                <a:cs typeface="Arial" panose="020B0604020202020204" pitchFamily="34" charset="0"/>
              </a:rPr>
              <a:t>Όμως οι υποχρεώσεις για τα εμπορεύματα υπόκεινται στην αρχή </a:t>
            </a:r>
            <a:r>
              <a:rPr lang="en-US" dirty="0">
                <a:latin typeface="Arial" panose="020B0604020202020204" pitchFamily="34" charset="0"/>
                <a:cs typeface="Arial" panose="020B0604020202020204" pitchFamily="34" charset="0"/>
              </a:rPr>
              <a:t>de minimis </a:t>
            </a:r>
            <a:r>
              <a:rPr lang="el-GR" dirty="0">
                <a:latin typeface="Arial" panose="020B0604020202020204" pitchFamily="34" charset="0"/>
                <a:cs typeface="Arial" panose="020B0604020202020204" pitchFamily="34" charset="0"/>
              </a:rPr>
              <a:t>και γενικά στην καλόπιστη εκπλήρωση των ενοχών. Π.χ. μια διαφορά +-5% στην ποσότητα δεν δικαιολογεί καταγγελία.</a:t>
            </a:r>
          </a:p>
          <a:p>
            <a:pPr algn="just"/>
            <a:r>
              <a:rPr lang="el-GR" dirty="0">
                <a:latin typeface="Arial" panose="020B0604020202020204" pitchFamily="34" charset="0"/>
                <a:cs typeface="Arial" panose="020B0604020202020204" pitchFamily="34" charset="0"/>
              </a:rPr>
              <a:t>Οι υποχρεώσεις για τα έγγραφα δεν υπόκεινται στην αρχή </a:t>
            </a:r>
            <a:r>
              <a:rPr lang="en-US" dirty="0">
                <a:latin typeface="Arial" panose="020B0604020202020204" pitchFamily="34" charset="0"/>
                <a:cs typeface="Arial" panose="020B0604020202020204" pitchFamily="34" charset="0"/>
              </a:rPr>
              <a:t>de minimis </a:t>
            </a:r>
            <a:r>
              <a:rPr lang="el-GR" dirty="0">
                <a:latin typeface="Arial" panose="020B0604020202020204" pitchFamily="34" charset="0"/>
                <a:cs typeface="Arial" panose="020B0604020202020204" pitchFamily="34" charset="0"/>
              </a:rPr>
              <a:t>(ίσως ούτε και στην καλή πίστη). Είναι από τη φύση τους τυπικές και αυστηρές. Εξάλλου, δεν μπορεί τα έγγραφα να αξιολογούνται αυστηρά στην ενέγγυο πίστωση, αλλά ήπια και αναλογικά στη διεθνή πώληση. Π.χ. μια απόκλιση έστω και μιας μέρας στην ημερομηνία της φορτωτικής δικαιολογεί καταγγελία.</a:t>
            </a:r>
          </a:p>
        </p:txBody>
      </p:sp>
    </p:spTree>
    <p:extLst>
      <p:ext uri="{BB962C8B-B14F-4D97-AF65-F5344CB8AC3E}">
        <p14:creationId xmlns:p14="http://schemas.microsoft.com/office/powerpoint/2010/main" val="3502935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D042849-7D01-D913-A765-07742E2D2D14}"/>
              </a:ext>
            </a:extLst>
          </p:cNvPr>
          <p:cNvSpPr>
            <a:spLocks noGrp="1"/>
          </p:cNvSpPr>
          <p:nvPr>
            <p:ph idx="1"/>
          </p:nvPr>
        </p:nvSpPr>
        <p:spPr>
          <a:xfrm>
            <a:off x="518355" y="372750"/>
            <a:ext cx="11234888" cy="6092116"/>
          </a:xfrm>
        </p:spPr>
        <p:txBody>
          <a:bodyPr>
            <a:normAutofit lnSpcReduction="10000"/>
          </a:bodyPr>
          <a:lstStyle/>
          <a:p>
            <a:pPr algn="just"/>
            <a:r>
              <a:rPr lang="el-GR" dirty="0">
                <a:latin typeface="Arial" panose="020B0604020202020204" pitchFamily="34" charset="0"/>
                <a:cs typeface="Arial" panose="020B0604020202020204" pitchFamily="34" charset="0"/>
              </a:rPr>
              <a:t>Καθυστέρηση στην καταγγελία μπορεί να αποστερήσει τον αγοραστή από το σχετικό δικαίωμα. Αν δηλ. παραλάβει τα εμπορεύματα ή τα έγγραφα και μολονότι βλέπει κάποιο πρόβλημα, ωστόσο δεν καταγγέλλει άμεσα, η πάροδος χρόνου μπορεί να οδηγήσει στο συμπέρασμα ότι αποδέχθηκε το όποιο ελάττωμα και έχασε τη δυνατότητα καταγγελίας.</a:t>
            </a:r>
          </a:p>
          <a:p>
            <a:pPr algn="just"/>
            <a:r>
              <a:rPr lang="el-GR" dirty="0">
                <a:latin typeface="Arial" panose="020B0604020202020204" pitchFamily="34" charset="0"/>
                <a:cs typeface="Arial" panose="020B0604020202020204" pitchFamily="34" charset="0"/>
              </a:rPr>
              <a:t>Συνήθως ο αγοραστής δεν παραλαμβάνει ταυτόχρονα τα εμπορεύματα  και τα έγγραφα. Κάποιο από τα δύο του παραδίδονται πρώτα.</a:t>
            </a:r>
          </a:p>
          <a:p>
            <a:pPr algn="just"/>
            <a:r>
              <a:rPr lang="el-GR" dirty="0">
                <a:latin typeface="Arial" panose="020B0604020202020204" pitchFamily="34" charset="0"/>
                <a:cs typeface="Arial" panose="020B0604020202020204" pitchFamily="34" charset="0"/>
              </a:rPr>
              <a:t>Η δυνατότητα καταγγελίας για τα έγγραφα είναι αυτοτελής και ανεξάρτητη από τη δυνατότητα καταγγελίας για τα εμπορεύματα. Ισχύει και το αντίστροφο. Π.χ. ακόμα και αν αποδέχτηκε τα εμπορεύματα, που του παραδόθηκαν πρώτα, μπορεί αργότερα, όταν του παραδοθούν και τα έγγραφα, να καταγγείλει τη σύμβαση, αν υπάρχουν πλημμέλειες στα έγγραφα, μολονότι τα εμπορεύματα μπορεί να είναι εντάξει. Ισχύει και το αντίστροφο.</a:t>
            </a:r>
          </a:p>
        </p:txBody>
      </p:sp>
    </p:spTree>
    <p:extLst>
      <p:ext uri="{BB962C8B-B14F-4D97-AF65-F5344CB8AC3E}">
        <p14:creationId xmlns:p14="http://schemas.microsoft.com/office/powerpoint/2010/main" val="3328621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A26F4C9-5DA3-52D5-36E3-901CE6D4B8CC}"/>
              </a:ext>
            </a:extLst>
          </p:cNvPr>
          <p:cNvSpPr>
            <a:spLocks noGrp="1"/>
          </p:cNvSpPr>
          <p:nvPr>
            <p:ph idx="1"/>
          </p:nvPr>
        </p:nvSpPr>
        <p:spPr>
          <a:xfrm>
            <a:off x="326155" y="320331"/>
            <a:ext cx="11520276" cy="6278492"/>
          </a:xfrm>
        </p:spPr>
        <p:txBody>
          <a:bodyPr>
            <a:normAutofit lnSpcReduction="10000"/>
          </a:bodyPr>
          <a:lstStyle/>
          <a:p>
            <a:pPr algn="just"/>
            <a:r>
              <a:rPr lang="el-GR" dirty="0">
                <a:latin typeface="Arial" panose="020B0604020202020204" pitchFamily="34" charset="0"/>
                <a:cs typeface="Arial" panose="020B0604020202020204" pitchFamily="34" charset="0"/>
              </a:rPr>
              <a:t>Στα έγγραφα ιδιαίτερη βαρύτατα έχει η ημερομηνία της φορτωτικής. Η ημερομηνία αυτή είναι η ημερομηνία φόρτωσης του εμπορεύματος, αλλά και η ημερομηνία έκδοσης της φορτωτικής.</a:t>
            </a:r>
          </a:p>
          <a:p>
            <a:pPr algn="just"/>
            <a:r>
              <a:rPr lang="el-GR" dirty="0">
                <a:latin typeface="Arial" panose="020B0604020202020204" pitchFamily="34" charset="0"/>
                <a:cs typeface="Arial" panose="020B0604020202020204" pitchFamily="34" charset="0"/>
              </a:rPr>
              <a:t>Έχει ιδιαίτερη βαρύτητα, γιατί η διεθνής πώληση είναι πώληση επί φορτώσει. Ο πωλητής υπόσχεται να φορτώσει το εμπόρευμα, όχι να το παραδώσει. Τουλάχιστον έτσι είναι στις συμβάσεις </a:t>
            </a:r>
            <a:r>
              <a:rPr lang="en-US" dirty="0">
                <a:latin typeface="Arial" panose="020B0604020202020204" pitchFamily="34" charset="0"/>
                <a:cs typeface="Arial" panose="020B0604020202020204" pitchFamily="34" charset="0"/>
              </a:rPr>
              <a:t>CIF</a:t>
            </a:r>
            <a:r>
              <a:rPr lang="el-GR" dirty="0">
                <a:latin typeface="Arial" panose="020B0604020202020204" pitchFamily="34" charset="0"/>
                <a:cs typeface="Arial" panose="020B0604020202020204" pitchFamily="34" charset="0"/>
              </a:rPr>
              <a:t> και</a:t>
            </a:r>
            <a:r>
              <a:rPr lang="en-US" dirty="0">
                <a:latin typeface="Arial" panose="020B0604020202020204" pitchFamily="34" charset="0"/>
                <a:cs typeface="Arial" panose="020B0604020202020204" pitchFamily="34" charset="0"/>
              </a:rPr>
              <a:t> FOB</a:t>
            </a:r>
            <a:r>
              <a:rPr lang="el-GR" dirty="0">
                <a:latin typeface="Arial" panose="020B0604020202020204" pitchFamily="34" charset="0"/>
                <a:cs typeface="Arial" panose="020B0604020202020204" pitchFamily="34" charset="0"/>
              </a:rPr>
              <a:t>.</a:t>
            </a:r>
          </a:p>
          <a:p>
            <a:pPr algn="just"/>
            <a:r>
              <a:rPr lang="el-GR" dirty="0">
                <a:latin typeface="Arial" panose="020B0604020202020204" pitchFamily="34" charset="0"/>
                <a:cs typeface="Arial" panose="020B0604020202020204" pitchFamily="34" charset="0"/>
              </a:rPr>
              <a:t>Οποιαδήποτε αστοχία ή πλημμέλεια στη φορτωτική σε σχέση με την ημερομηνία φόρτωσης συνιστά πλημμέλεια των εγγράφων που θα δικαιολογεί την καταγγελία της σύμβασης από τον αγοραστή. Ταυτόχρονα, μπορεί να θεωρηθεί ότι συνιστά ελάττωμα και των εμπορευμάτων. </a:t>
            </a:r>
          </a:p>
          <a:p>
            <a:pPr algn="just"/>
            <a:r>
              <a:rPr lang="el-GR" dirty="0">
                <a:latin typeface="Arial" panose="020B0604020202020204" pitchFamily="34" charset="0"/>
                <a:cs typeface="Arial" panose="020B0604020202020204" pitchFamily="34" charset="0"/>
              </a:rPr>
              <a:t>Στη φορτωτική έχει επίσης σημασία να υπάρχει διαρκής συμβατική ευθύνη του μεταφορέα για όλο το ταξίδι από τη φόρτωση μέχρι την εκφόρτωση.</a:t>
            </a:r>
          </a:p>
          <a:p>
            <a:pPr algn="just"/>
            <a:r>
              <a:rPr lang="el-GR" dirty="0">
                <a:latin typeface="Arial" panose="020B0604020202020204" pitchFamily="34" charset="0"/>
                <a:cs typeface="Arial" panose="020B0604020202020204" pitchFamily="34" charset="0"/>
              </a:rPr>
              <a:t>Έχει επίσης σημασία η φορτωτική να είναι καθαρή. </a:t>
            </a:r>
          </a:p>
          <a:p>
            <a:pPr algn="just"/>
            <a:r>
              <a:rPr lang="el-GR" dirty="0">
                <a:latin typeface="Arial" panose="020B0604020202020204" pitchFamily="34" charset="0"/>
                <a:cs typeface="Arial" panose="020B0604020202020204" pitchFamily="34" charset="0"/>
              </a:rPr>
              <a:t>Ελλείψεις σε κάτι από αυτά δικαιολογεί την καταγγελία.</a:t>
            </a:r>
          </a:p>
        </p:txBody>
      </p:sp>
    </p:spTree>
    <p:extLst>
      <p:ext uri="{BB962C8B-B14F-4D97-AF65-F5344CB8AC3E}">
        <p14:creationId xmlns:p14="http://schemas.microsoft.com/office/powerpoint/2010/main" val="1993127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CBCD7B-7F1D-77D8-E5EB-F5D280FEE1CB}"/>
              </a:ext>
            </a:extLst>
          </p:cNvPr>
          <p:cNvSpPr>
            <a:spLocks noGrp="1"/>
          </p:cNvSpPr>
          <p:nvPr>
            <p:ph type="title"/>
          </p:nvPr>
        </p:nvSpPr>
        <p:spPr>
          <a:xfrm>
            <a:off x="838200" y="145606"/>
            <a:ext cx="10515600" cy="1246380"/>
          </a:xfrm>
        </p:spPr>
        <p:txBody>
          <a:bodyPr>
            <a:normAutofit fontScale="90000"/>
          </a:bodyPr>
          <a:lstStyle/>
          <a:p>
            <a:pPr algn="ctr"/>
            <a:r>
              <a:rPr lang="el-GR" b="1" dirty="0"/>
              <a:t>ΔΙΑΦΟΡΑ ΣΕΝΑΡΙΑ ΓΙΑ ΤΑ</a:t>
            </a:r>
            <a:br>
              <a:rPr lang="el-GR" b="1" dirty="0"/>
            </a:br>
            <a:r>
              <a:rPr lang="el-GR" b="1" dirty="0"/>
              <a:t>ΕΓΓΡΑΦΑ ΚΑΙ ΤΑ ΕΜΠΟΡΕΥΜΑΤΑ</a:t>
            </a:r>
          </a:p>
        </p:txBody>
      </p:sp>
      <p:sp>
        <p:nvSpPr>
          <p:cNvPr id="3" name="Θέση περιεχομένου 2">
            <a:extLst>
              <a:ext uri="{FF2B5EF4-FFF2-40B4-BE49-F238E27FC236}">
                <a16:creationId xmlns:a16="http://schemas.microsoft.com/office/drawing/2014/main" id="{B48DA88B-ED85-6FDC-BA9B-26586229E4E0}"/>
              </a:ext>
            </a:extLst>
          </p:cNvPr>
          <p:cNvSpPr>
            <a:spLocks noGrp="1"/>
          </p:cNvSpPr>
          <p:nvPr>
            <p:ph idx="1"/>
          </p:nvPr>
        </p:nvSpPr>
        <p:spPr>
          <a:xfrm>
            <a:off x="425167" y="1391986"/>
            <a:ext cx="11345549" cy="5270903"/>
          </a:xfrm>
        </p:spPr>
        <p:txBody>
          <a:bodyPr>
            <a:normAutofit lnSpcReduction="10000"/>
          </a:bodyPr>
          <a:lstStyle/>
          <a:p>
            <a:pPr algn="just"/>
            <a:r>
              <a:rPr lang="el-GR" dirty="0">
                <a:latin typeface="Arial" panose="020B0604020202020204" pitchFamily="34" charset="0"/>
                <a:cs typeface="Arial" panose="020B0604020202020204" pitchFamily="34" charset="0"/>
              </a:rPr>
              <a:t>Ο Αγοραστής παραλαμβάνει τα έγγραφα πριν τα εμπορεύματα και παρατηρεί αταξίες σε αυτά.</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 Ο Αγοραστής παραλαμβάνει τα έγγραφα πριν τα εμπορεύματα και ΔΕΝ παρατηρεί αταξίες σε αυτά (τις οποίες όμως πληροφορείται αργότερα). Π.χ. αναληθής ημερομηνία φόρτωσης.</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Ο Αγοραστής παραλαμβάνει πρώτα τα εμπορεύματα και όταν παραλαμβάνει τα έγγραφα παρατηρεί αταξίες σε αυτά.</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Ο Αγοραστής παραλαμβάνει πρώτα τα εμπορεύματα και όταν παραλαμβάνει τα έγγραφα ΔΕΝ παρατηρεί αταξίες σε αυτά.</a:t>
            </a:r>
          </a:p>
        </p:txBody>
      </p:sp>
    </p:spTree>
    <p:extLst>
      <p:ext uri="{BB962C8B-B14F-4D97-AF65-F5344CB8AC3E}">
        <p14:creationId xmlns:p14="http://schemas.microsoft.com/office/powerpoint/2010/main" val="2599184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5405D31-695E-89F8-D5F6-6ECE632C413E}"/>
              </a:ext>
            </a:extLst>
          </p:cNvPr>
          <p:cNvSpPr>
            <a:spLocks noGrp="1"/>
          </p:cNvSpPr>
          <p:nvPr>
            <p:ph type="title"/>
          </p:nvPr>
        </p:nvSpPr>
        <p:spPr>
          <a:xfrm>
            <a:off x="838200" y="365125"/>
            <a:ext cx="10515600" cy="1935436"/>
          </a:xfrm>
        </p:spPr>
        <p:txBody>
          <a:bodyPr>
            <a:normAutofit fontScale="90000"/>
          </a:bodyPr>
          <a:lstStyle/>
          <a:p>
            <a:pPr algn="just"/>
            <a:r>
              <a:rPr lang="el-GR" dirty="0">
                <a:latin typeface="Arial" panose="020B0604020202020204" pitchFamily="34" charset="0"/>
                <a:cs typeface="Arial" panose="020B0604020202020204" pitchFamily="34" charset="0"/>
              </a:rPr>
              <a:t>Ο Αγοραστής παραλαμβάνει τα έγγραφα πριν τα εμπορεύματα και ΔΕΝ παρατηρεί αταξίες σε αυτά (τις οποίες όμως πληροφορείται αργότερα – π.χ. αναληθής </a:t>
            </a:r>
            <a:r>
              <a:rPr lang="el-GR" dirty="0" err="1">
                <a:latin typeface="Arial" panose="020B0604020202020204" pitchFamily="34" charset="0"/>
                <a:cs typeface="Arial" panose="020B0604020202020204" pitchFamily="34" charset="0"/>
              </a:rPr>
              <a:t>ημ</a:t>
            </a:r>
            <a:r>
              <a:rPr lang="el-GR" dirty="0">
                <a:latin typeface="Arial" panose="020B0604020202020204" pitchFamily="34" charset="0"/>
                <a:cs typeface="Arial" panose="020B0604020202020204" pitchFamily="34" charset="0"/>
              </a:rPr>
              <a:t>/νια φόρτωσης).</a:t>
            </a:r>
            <a:endParaRPr lang="el-GR" dirty="0"/>
          </a:p>
        </p:txBody>
      </p:sp>
      <p:sp>
        <p:nvSpPr>
          <p:cNvPr id="3" name="Θέση περιεχομένου 2">
            <a:extLst>
              <a:ext uri="{FF2B5EF4-FFF2-40B4-BE49-F238E27FC236}">
                <a16:creationId xmlns:a16="http://schemas.microsoft.com/office/drawing/2014/main" id="{00194FDA-D3F2-3062-1546-C275696D3489}"/>
              </a:ext>
            </a:extLst>
          </p:cNvPr>
          <p:cNvSpPr>
            <a:spLocks noGrp="1"/>
          </p:cNvSpPr>
          <p:nvPr>
            <p:ph idx="1"/>
          </p:nvPr>
        </p:nvSpPr>
        <p:spPr>
          <a:xfrm>
            <a:off x="314507" y="2667485"/>
            <a:ext cx="11549395" cy="3825390"/>
          </a:xfrm>
        </p:spPr>
        <p:txBody>
          <a:bodyPr>
            <a:normAutofit/>
          </a:bodyPr>
          <a:lstStyle/>
          <a:p>
            <a:pPr algn="just"/>
            <a:r>
              <a:rPr lang="el-GR" dirty="0">
                <a:latin typeface="Arial" panose="020B0604020202020204" pitchFamily="34" charset="0"/>
                <a:cs typeface="Arial" panose="020B0604020202020204" pitchFamily="34" charset="0"/>
              </a:rPr>
              <a:t>Ο Αγοραστής θα έχει ήδη πληρώσει το τίμημα, όταν θα παραλάβει τα έγγραφα. Το να μην αποδεχτεί τα εμπορεύματα δεν έχει νόημα, γιατί θέτει σε καλύτερη μοίρα τον Πωλητή και τον επιβραβεύει. Αυτό που θα θέλει ο Αγοραστής είναι να έχει αξίωση αποζημίωσης.</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Αν και ο Αγοραστής έχει χάσει το δικαίωμα να απορρίψει τα έγγραφα, γιατί τα αποδέχτηκε, ωστόσο έχει αξίωση αποζημίωσης για την απώλεια του δικαιώματος να απορρίψει τα έγγραφα.</a:t>
            </a:r>
          </a:p>
        </p:txBody>
      </p:sp>
    </p:spTree>
    <p:extLst>
      <p:ext uri="{BB962C8B-B14F-4D97-AF65-F5344CB8AC3E}">
        <p14:creationId xmlns:p14="http://schemas.microsoft.com/office/powerpoint/2010/main" val="256508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988D02-1447-CD59-A205-2655662F9D15}"/>
              </a:ext>
            </a:extLst>
          </p:cNvPr>
          <p:cNvSpPr>
            <a:spLocks noGrp="1"/>
          </p:cNvSpPr>
          <p:nvPr>
            <p:ph type="title"/>
          </p:nvPr>
        </p:nvSpPr>
        <p:spPr>
          <a:xfrm>
            <a:off x="838200" y="238793"/>
            <a:ext cx="10515600" cy="1019235"/>
          </a:xfrm>
        </p:spPr>
        <p:txBody>
          <a:bodyPr/>
          <a:lstStyle/>
          <a:p>
            <a:pPr algn="ctr"/>
            <a:r>
              <a:rPr lang="el-GR" b="1" dirty="0">
                <a:latin typeface="Arial" panose="020B0604020202020204" pitchFamily="34" charset="0"/>
                <a:cs typeface="Arial" panose="020B0604020202020204" pitchFamily="34" charset="0"/>
              </a:rPr>
              <a:t>ΠΟΡΙΣΜΑΤΑ ΤΗΣ ΝΟΜΟΛΟΓΙΑΣ</a:t>
            </a:r>
          </a:p>
        </p:txBody>
      </p:sp>
      <p:sp>
        <p:nvSpPr>
          <p:cNvPr id="3" name="Θέση περιεχομένου 2">
            <a:extLst>
              <a:ext uri="{FF2B5EF4-FFF2-40B4-BE49-F238E27FC236}">
                <a16:creationId xmlns:a16="http://schemas.microsoft.com/office/drawing/2014/main" id="{EA969C2C-7272-0861-51CE-8DD1A4366C54}"/>
              </a:ext>
            </a:extLst>
          </p:cNvPr>
          <p:cNvSpPr>
            <a:spLocks noGrp="1"/>
          </p:cNvSpPr>
          <p:nvPr>
            <p:ph idx="1"/>
          </p:nvPr>
        </p:nvSpPr>
        <p:spPr>
          <a:xfrm>
            <a:off x="320331" y="1077477"/>
            <a:ext cx="11613463" cy="5541729"/>
          </a:xfrm>
        </p:spPr>
        <p:txBody>
          <a:bodyPr>
            <a:normAutofit/>
          </a:bodyPr>
          <a:lstStyle/>
          <a:p>
            <a:pPr algn="just"/>
            <a:r>
              <a:rPr lang="el-GR" dirty="0">
                <a:latin typeface="Arial" panose="020B0604020202020204" pitchFamily="34" charset="0"/>
                <a:cs typeface="Arial" panose="020B0604020202020204" pitchFamily="34" charset="0"/>
              </a:rPr>
              <a:t>Ακόμα και αν ο Αγοραστής αποδεχτεί τα έγγραφα, μπορεί να απορρίψει τα εμπορεύματα. (Όμως δεν τον συμφέρει να το κάνει). Για αυτό:</a:t>
            </a:r>
          </a:p>
          <a:p>
            <a:pPr algn="just"/>
            <a:r>
              <a:rPr lang="el-GR" dirty="0">
                <a:latin typeface="Arial" panose="020B0604020202020204" pitchFamily="34" charset="0"/>
                <a:cs typeface="Arial" panose="020B0604020202020204" pitchFamily="34" charset="0"/>
              </a:rPr>
              <a:t>Η αποδοχή των εμπορευμάτων δεν εμποδίζει τον Αγοραστή να αξιώσει αποζημίωση για την απώλεια του δικαιώματος να απορρίψει τα έγγραφα (για αταξίες που πληροφορήθηκε αργότερα).</a:t>
            </a:r>
          </a:p>
          <a:p>
            <a:pPr algn="just"/>
            <a:r>
              <a:rPr lang="el-GR" dirty="0">
                <a:latin typeface="Arial" panose="020B0604020202020204" pitchFamily="34" charset="0"/>
                <a:cs typeface="Arial" panose="020B0604020202020204" pitchFamily="34" charset="0"/>
              </a:rPr>
              <a:t>Η αποζημίωση περιλαμβάνει το διαφυγόν κέρδος του Αγοραστή ή την απώλεια της ευκαιρίας να εκμεταλλευτεί τη διακύμανση των τιμών για τα εμπορεύματα.</a:t>
            </a:r>
          </a:p>
          <a:p>
            <a:pPr algn="just"/>
            <a:r>
              <a:rPr lang="el-GR" dirty="0">
                <a:latin typeface="Arial" panose="020B0604020202020204" pitchFamily="34" charset="0"/>
                <a:cs typeface="Arial" panose="020B0604020202020204" pitchFamily="34" charset="0"/>
              </a:rPr>
              <a:t>Την αποζημίωση αυτή ο Αγοραστής την δικαιούται, ακόμα και αν οι αταξίες των εγγράφων δεν επηρέασαν την ποσότητα, κατάσταση και ποιότητα των εμπορευμάτων. (π.χ. αναληθής ημερομηνία φόρτωσης για μια μόνο ημέρα).</a:t>
            </a:r>
          </a:p>
        </p:txBody>
      </p:sp>
    </p:spTree>
    <p:extLst>
      <p:ext uri="{BB962C8B-B14F-4D97-AF65-F5344CB8AC3E}">
        <p14:creationId xmlns:p14="http://schemas.microsoft.com/office/powerpoint/2010/main" val="58428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CFC22F-9A9A-5E6B-A86A-36D181E02F63}"/>
              </a:ext>
            </a:extLst>
          </p:cNvPr>
          <p:cNvSpPr>
            <a:spLocks noGrp="1"/>
          </p:cNvSpPr>
          <p:nvPr>
            <p:ph type="title"/>
          </p:nvPr>
        </p:nvSpPr>
        <p:spPr>
          <a:xfrm>
            <a:off x="838200" y="365125"/>
            <a:ext cx="10515600" cy="1527741"/>
          </a:xfrm>
        </p:spPr>
        <p:txBody>
          <a:bodyPr>
            <a:normAutofit fontScale="90000"/>
          </a:bodyPr>
          <a:lstStyle/>
          <a:p>
            <a:pPr algn="ctr"/>
            <a:r>
              <a:rPr lang="el-GR" b="1" dirty="0">
                <a:latin typeface="Arial" panose="020B0604020202020204" pitchFamily="34" charset="0"/>
                <a:cs typeface="Arial" panose="020B0604020202020204" pitchFamily="34" charset="0"/>
              </a:rPr>
              <a:t>ΤΙ ΠΕΡΙΛΑΜΒΑΝΕΙ </a:t>
            </a:r>
            <a:r>
              <a:rPr lang="el-GR" b="1">
                <a:latin typeface="Arial" panose="020B0604020202020204" pitchFamily="34" charset="0"/>
                <a:cs typeface="Arial" panose="020B0604020202020204" pitchFamily="34" charset="0"/>
              </a:rPr>
              <a:t>Η ΑΠΟΖΗΜΙΩΣΗ</a:t>
            </a:r>
            <a:br>
              <a:rPr lang="el-GR" b="1">
                <a:latin typeface="Arial" panose="020B0604020202020204" pitchFamily="34" charset="0"/>
                <a:cs typeface="Arial" panose="020B0604020202020204" pitchFamily="34" charset="0"/>
              </a:rPr>
            </a:br>
            <a:r>
              <a:rPr lang="el-GR" b="1">
                <a:latin typeface="Arial" panose="020B0604020202020204" pitchFamily="34" charset="0"/>
                <a:cs typeface="Arial" panose="020B0604020202020204" pitchFamily="34" charset="0"/>
              </a:rPr>
              <a:t>ΓΙΑ </a:t>
            </a:r>
            <a:r>
              <a:rPr lang="el-GR" b="1" dirty="0">
                <a:latin typeface="Arial" panose="020B0604020202020204" pitchFamily="34" charset="0"/>
                <a:cs typeface="Arial" panose="020B0604020202020204" pitchFamily="34" charset="0"/>
              </a:rPr>
              <a:t>ΤΗΝ ΑΠΩΛΕΙΑ </a:t>
            </a:r>
            <a:r>
              <a:rPr lang="el-GR" b="1">
                <a:latin typeface="Arial" panose="020B0604020202020204" pitchFamily="34" charset="0"/>
                <a:cs typeface="Arial" panose="020B0604020202020204" pitchFamily="34" charset="0"/>
              </a:rPr>
              <a:t>ΤΟΥ ΔΙΚΑΙΩΜΑΤΟΣ</a:t>
            </a:r>
            <a:br>
              <a:rPr lang="el-GR" b="1">
                <a:latin typeface="Arial" panose="020B0604020202020204" pitchFamily="34" charset="0"/>
                <a:cs typeface="Arial" panose="020B0604020202020204" pitchFamily="34" charset="0"/>
              </a:rPr>
            </a:br>
            <a:r>
              <a:rPr lang="el-GR" b="1">
                <a:latin typeface="Arial" panose="020B0604020202020204" pitchFamily="34" charset="0"/>
                <a:cs typeface="Arial" panose="020B0604020202020204" pitchFamily="34" charset="0"/>
              </a:rPr>
              <a:t>ΝΑ </a:t>
            </a:r>
            <a:r>
              <a:rPr lang="el-GR" b="1" dirty="0">
                <a:latin typeface="Arial" panose="020B0604020202020204" pitchFamily="34" charset="0"/>
                <a:cs typeface="Arial" panose="020B0604020202020204" pitchFamily="34" charset="0"/>
              </a:rPr>
              <a:t>ΑΠΟΡΡΙΨΕΙ ΤΑ ΕΓΓΡΑΦΑ</a:t>
            </a:r>
          </a:p>
        </p:txBody>
      </p:sp>
      <p:sp>
        <p:nvSpPr>
          <p:cNvPr id="3" name="Θέση περιεχομένου 2">
            <a:extLst>
              <a:ext uri="{FF2B5EF4-FFF2-40B4-BE49-F238E27FC236}">
                <a16:creationId xmlns:a16="http://schemas.microsoft.com/office/drawing/2014/main" id="{50406208-93AA-3103-B47D-7754ED674993}"/>
              </a:ext>
            </a:extLst>
          </p:cNvPr>
          <p:cNvSpPr>
            <a:spLocks noGrp="1"/>
          </p:cNvSpPr>
          <p:nvPr>
            <p:ph idx="1"/>
          </p:nvPr>
        </p:nvSpPr>
        <p:spPr>
          <a:xfrm>
            <a:off x="838200" y="2079241"/>
            <a:ext cx="10515600" cy="4097722"/>
          </a:xfrm>
        </p:spPr>
        <p:txBody>
          <a:bodyPr/>
          <a:lstStyle/>
          <a:p>
            <a:pPr algn="just"/>
            <a:r>
              <a:rPr lang="el-GR" dirty="0">
                <a:latin typeface="Arial" panose="020B0604020202020204" pitchFamily="34" charset="0"/>
                <a:cs typeface="Arial" panose="020B0604020202020204" pitchFamily="34" charset="0"/>
              </a:rPr>
              <a:t>Περιλαμβάνει κάθε ζημιά που μπορεί να υποστεί ο Αγοραστής από τη διακύμανση της τιμής των εμπορευμάτων.</a:t>
            </a:r>
          </a:p>
          <a:p>
            <a:pPr algn="just"/>
            <a:endParaRPr lang="el-GR" dirty="0">
              <a:latin typeface="Arial" panose="020B0604020202020204" pitchFamily="34" charset="0"/>
              <a:cs typeface="Arial" panose="020B0604020202020204" pitchFamily="34" charset="0"/>
            </a:endParaRPr>
          </a:p>
          <a:p>
            <a:pPr algn="just"/>
            <a:r>
              <a:rPr lang="el-GR" dirty="0">
                <a:latin typeface="Arial" panose="020B0604020202020204" pitchFamily="34" charset="0"/>
                <a:cs typeface="Arial" panose="020B0604020202020204" pitchFamily="34" charset="0"/>
              </a:rPr>
              <a:t>Π.χ., αν ο Αγοραστής αγοράζει τα εμπορεύματα για δική του χρήση: Θα μπορούσε, αν είχε απορρίψει τα έγγραφα, να είχε αγοράσει τα εμπορεύματα σε χαμηλότερη τιμή, αν η τιμή κυμάνθηκε πτωτικά και να είχε επωφεληθεί τη διαφορά. Αυτή η διαφορά είναι η αποζημίωση του. </a:t>
            </a:r>
          </a:p>
        </p:txBody>
      </p:sp>
    </p:spTree>
    <p:extLst>
      <p:ext uri="{BB962C8B-B14F-4D97-AF65-F5344CB8AC3E}">
        <p14:creationId xmlns:p14="http://schemas.microsoft.com/office/powerpoint/2010/main" val="17241781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85</TotalTime>
  <Words>1178</Words>
  <Application>Microsoft Office PowerPoint</Application>
  <PresentationFormat>Ευρεία οθόνη</PresentationFormat>
  <Paragraphs>52</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Aptos</vt:lpstr>
      <vt:lpstr>Aptos Display</vt:lpstr>
      <vt:lpstr>Arial</vt:lpstr>
      <vt:lpstr>Θέμα του Office</vt:lpstr>
      <vt:lpstr>Η ΑΠΟΡΡΙΨΗ ΤΩΝ ΕΓΓΡΑΦΩΝ ΑΠΟ ΤΟΝ ΑΓΟΡΑΣΤΗ (ΚΑΤΑΓΓΕΛΙΑ)</vt:lpstr>
      <vt:lpstr>ΔΣ ΒΙΕΝΝΗΣ</vt:lpstr>
      <vt:lpstr>Υποχρεώσεις  για εμπορεύματα και για έγγραφα</vt:lpstr>
      <vt:lpstr>Παρουσίαση του PowerPoint</vt:lpstr>
      <vt:lpstr>Παρουσίαση του PowerPoint</vt:lpstr>
      <vt:lpstr>ΔΙΑΦΟΡΑ ΣΕΝΑΡΙΑ ΓΙΑ ΤΑ ΕΓΓΡΑΦΑ ΚΑΙ ΤΑ ΕΜΠΟΡΕΥΜΑΤΑ</vt:lpstr>
      <vt:lpstr>Ο Αγοραστής παραλαμβάνει τα έγγραφα πριν τα εμπορεύματα και ΔΕΝ παρατηρεί αταξίες σε αυτά (τις οποίες όμως πληροφορείται αργότερα – π.χ. αναληθής ημ/νια φόρτωσης).</vt:lpstr>
      <vt:lpstr>ΠΟΡΙΣΜΑΤΑ ΤΗΣ ΝΟΜΟΛΟΓΙΑΣ</vt:lpstr>
      <vt:lpstr>ΤΙ ΠΕΡΙΛΑΜΒΑΝΕΙ Η ΑΠΟΖΗΜΙΩΣΗ ΓΙΑ ΤΗΝ ΑΠΩΛΕΙΑ ΤΟΥ ΔΙΚΑΙΩΜΑΤΟΣ ΝΑ ΑΠΟΡΡΙΨΕΙ ΤΑ ΕΓΓΡΑΦΑ</vt:lpstr>
      <vt:lpstr>Παρουσίαση του PowerPoint</vt:lpstr>
      <vt:lpstr>Η ΕΠΙΡΡΟΗ ΤΗΣ ΕΝΝΕΓΥΑΣ ΠΙΣΤΩΣΗΣ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ΧΡΗΣΤΟΣ ΧΡΥΣΑΝΘΗΣ</dc:creator>
  <cp:lastModifiedBy>ΧΡΗΣΤΟΣ ΧΡΥΣΑΝΘΗΣ</cp:lastModifiedBy>
  <cp:revision>1</cp:revision>
  <dcterms:created xsi:type="dcterms:W3CDTF">2025-05-18T22:39:23Z</dcterms:created>
  <dcterms:modified xsi:type="dcterms:W3CDTF">2025-05-20T20:16:07Z</dcterms:modified>
</cp:coreProperties>
</file>