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9" r:id="rId3"/>
    <p:sldId id="258" r:id="rId4"/>
    <p:sldId id="260" r:id="rId5"/>
    <p:sldId id="293" r:id="rId6"/>
    <p:sldId id="261" r:id="rId7"/>
    <p:sldId id="294" r:id="rId8"/>
    <p:sldId id="262" r:id="rId9"/>
    <p:sldId id="263" r:id="rId10"/>
    <p:sldId id="295" r:id="rId11"/>
    <p:sldId id="264" r:id="rId12"/>
    <p:sldId id="265" r:id="rId13"/>
    <p:sldId id="266" r:id="rId14"/>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3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DF8C3F44-205A-4276-B8F3-1E99C3A2F896}" type="datetimeFigureOut">
              <a:rPr lang="el-GR" smtClean="0"/>
              <a:pPr/>
              <a:t>28/3/2019</a:t>
            </a:fld>
            <a:endParaRPr lang="el-G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8C2E0885-A0BA-41B0-AF8D-52F50B7C1D8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93BE39-BD79-4A33-B34E-6943902CF95C}" type="datetime1">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A42E5-0C99-445A-8250-4B69F0E146DE}" type="datetime1">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15372D-024A-4137-8DDE-E593C252AE3A}" type="datetime1">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382795-8632-46BC-88A0-472568F86E03}" type="datetime1">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84BEB1-CD69-451F-82E5-B5E6096C9ED0}" type="datetime1">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097429-DFF9-4486-B110-156483045113}" type="datetime1">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689565-2CD6-40DF-B102-7282CAF71371}" type="datetime1">
              <a:rPr lang="en-US" smtClean="0"/>
              <a:pPr/>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4A7446-F58A-442D-A2AE-5A5A7B6A31B9}" type="datetime1">
              <a:rPr lang="en-US" smtClean="0"/>
              <a:pPr/>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7767C-E758-428C-A675-E7ABE6E93C3C}" type="datetime1">
              <a:rPr lang="en-US" smtClean="0"/>
              <a:pPr/>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3661A-9B86-4C78-8898-53FFA8AD9540}" type="datetime1">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5FCB9-71FE-4E46-8BBA-D9D175A9A94C}" type="datetime1">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C6A76-255C-4E81-97A2-8131517DC2D5}" type="datetime1">
              <a:rPr lang="en-US" smtClean="0"/>
              <a:pPr/>
              <a:t>3/28/2019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304800" y="152400"/>
            <a:ext cx="8839200" cy="6400800"/>
          </a:xfrm>
        </p:spPr>
        <p:txBody>
          <a:bodyPr>
            <a:normAutofit/>
          </a:bodyPr>
          <a:lstStyle/>
          <a:p>
            <a:pPr indent="-160338" algn="ctr">
              <a:buNone/>
            </a:pPr>
            <a:endParaRPr lang="el-GR" sz="2800" dirty="0" smtClean="0"/>
          </a:p>
          <a:p>
            <a:pPr indent="-160338" algn="ctr">
              <a:buNone/>
            </a:pPr>
            <a:endParaRPr lang="el-GR" sz="2800" dirty="0" smtClean="0"/>
          </a:p>
          <a:p>
            <a:pPr indent="-160338" algn="ctr">
              <a:buNone/>
            </a:pPr>
            <a:endParaRPr lang="el-GR" sz="2800" dirty="0" smtClean="0"/>
          </a:p>
          <a:p>
            <a:pPr indent="-160338" algn="ctr">
              <a:buNone/>
            </a:pPr>
            <a:endParaRPr lang="el-GR" sz="2800" dirty="0" smtClean="0"/>
          </a:p>
          <a:p>
            <a:pPr indent="-160338" algn="ctr">
              <a:buNone/>
            </a:pPr>
            <a:r>
              <a:rPr lang="el-GR" sz="2800" dirty="0" smtClean="0"/>
              <a:t>Ν. 1796/1988</a:t>
            </a:r>
            <a:r>
              <a:rPr lang="el-GR" sz="2800" dirty="0" smtClean="0"/>
              <a:t> </a:t>
            </a:r>
            <a:endParaRPr lang="el-GR" sz="2800" dirty="0" smtClean="0"/>
          </a:p>
          <a:p>
            <a:pPr indent="-160338" algn="ctr">
              <a:buNone/>
            </a:pPr>
            <a:r>
              <a:rPr lang="el-GR" sz="2800" dirty="0" smtClean="0"/>
              <a:t>Σύσταση </a:t>
            </a:r>
            <a:r>
              <a:rPr lang="el-GR" sz="2800" dirty="0" err="1" smtClean="0"/>
              <a:t>Οργαν</a:t>
            </a:r>
            <a:r>
              <a:rPr lang="el-GR" sz="2800" dirty="0" smtClean="0"/>
              <a:t>. Ασφάλισης </a:t>
            </a:r>
            <a:r>
              <a:rPr lang="el-GR" sz="2800" dirty="0" smtClean="0"/>
              <a:t>Εξαγωγικών Πιστώσεων κλπ. </a:t>
            </a:r>
            <a:r>
              <a:rPr lang="el-GR" sz="2800" dirty="0" smtClean="0"/>
              <a:t>Διατάξεις</a:t>
            </a:r>
            <a:endParaRPr lang="el-GR" sz="2800" dirty="0" smtClean="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10</a:t>
            </a:fld>
            <a:endParaRPr lang="en-US"/>
          </a:p>
        </p:txBody>
      </p:sp>
      <p:sp>
        <p:nvSpPr>
          <p:cNvPr id="3" name="Rectangle 2"/>
          <p:cNvSpPr/>
          <p:nvPr/>
        </p:nvSpPr>
        <p:spPr>
          <a:xfrm>
            <a:off x="228600" y="304800"/>
            <a:ext cx="8763000" cy="5324535"/>
          </a:xfrm>
          <a:prstGeom prst="rect">
            <a:avLst/>
          </a:prstGeom>
        </p:spPr>
        <p:txBody>
          <a:bodyPr wrap="square">
            <a:spAutoFit/>
          </a:bodyPr>
          <a:lstStyle/>
          <a:p>
            <a:r>
              <a:rPr lang="el-GR" sz="2000" dirty="0" smtClean="0"/>
              <a:t>ε. </a:t>
            </a:r>
            <a:r>
              <a:rPr lang="el-GR" sz="2000" b="1" dirty="0" smtClean="0"/>
              <a:t>Απόφαση τρίτης </a:t>
            </a:r>
            <a:r>
              <a:rPr lang="el-GR" sz="2000" b="1" dirty="0" smtClean="0"/>
              <a:t>χώρας </a:t>
            </a:r>
            <a:r>
              <a:rPr lang="el-GR" sz="2000" dirty="0" smtClean="0"/>
              <a:t>που εμποδίζει ή διαφοροποιεί  (π.χ. εθνικοποιήσεις/ απαλλοτριώσεις)  την </a:t>
            </a:r>
            <a:r>
              <a:rPr lang="el-GR" sz="2000" dirty="0" smtClean="0"/>
              <a:t>εκτέλεση της δανειακής ή εμπορικής σύμβασης, </a:t>
            </a:r>
            <a:r>
              <a:rPr lang="el-GR" sz="2000" dirty="0" smtClean="0"/>
              <a:t>αντίστοιχα.</a:t>
            </a:r>
            <a:endParaRPr lang="el-GR" sz="2000" dirty="0" smtClean="0"/>
          </a:p>
          <a:p>
            <a:r>
              <a:rPr lang="el-GR" sz="2000" dirty="0" smtClean="0"/>
              <a:t>στ</a:t>
            </a:r>
            <a:r>
              <a:rPr lang="el-GR" sz="2000" dirty="0" smtClean="0"/>
              <a:t>. </a:t>
            </a:r>
            <a:r>
              <a:rPr lang="el-GR" sz="2000" b="1" dirty="0" smtClean="0"/>
              <a:t>Γενικό </a:t>
            </a:r>
            <a:r>
              <a:rPr lang="el-GR" sz="2000" b="1" dirty="0" smtClean="0"/>
              <a:t>χρεοστάσιο </a:t>
            </a:r>
            <a:r>
              <a:rPr lang="el-GR" sz="2000" dirty="0" smtClean="0"/>
              <a:t>που θεσπίζεται από την </a:t>
            </a:r>
            <a:r>
              <a:rPr lang="el-GR" sz="2000" dirty="0" err="1" smtClean="0"/>
              <a:t>Kυβέρνηση</a:t>
            </a:r>
            <a:r>
              <a:rPr lang="el-GR" sz="2000" dirty="0" smtClean="0"/>
              <a:t> </a:t>
            </a:r>
            <a:r>
              <a:rPr lang="el-GR" sz="2000" dirty="0" smtClean="0"/>
              <a:t>της χώρας, μέσω </a:t>
            </a:r>
            <a:r>
              <a:rPr lang="el-GR" sz="2000" dirty="0" smtClean="0"/>
              <a:t>της οποίας θα πραγματοποιηθεί η πληρωμή </a:t>
            </a:r>
            <a:r>
              <a:rPr lang="el-GR" sz="2000" dirty="0" smtClean="0"/>
              <a:t>στο πλαίσιο </a:t>
            </a:r>
            <a:r>
              <a:rPr lang="el-GR" sz="2000" dirty="0" smtClean="0"/>
              <a:t>της δανειακής ή εμπορικής σύμβασης.</a:t>
            </a:r>
          </a:p>
          <a:p>
            <a:r>
              <a:rPr lang="el-GR" sz="2000" dirty="0" smtClean="0"/>
              <a:t> </a:t>
            </a:r>
            <a:r>
              <a:rPr lang="el-GR" sz="2000" dirty="0" smtClean="0"/>
              <a:t>ζ. </a:t>
            </a:r>
            <a:r>
              <a:rPr lang="el-GR" sz="2000" b="1" dirty="0" smtClean="0"/>
              <a:t>Πολιτικά </a:t>
            </a:r>
            <a:r>
              <a:rPr lang="el-GR" sz="2000" b="1" dirty="0" smtClean="0"/>
              <a:t>γεγονότα και οικονομικές δυσκολίες </a:t>
            </a:r>
            <a:r>
              <a:rPr lang="el-GR" sz="2000" dirty="0" smtClean="0"/>
              <a:t>που παρουσιάζονται, καθώς και νομοθετικά ή διοικητικά μέτρα που λαμβάνονται εκτός Ελλάδας, τα οποία παρεμποδίζουν ή καθυστερούν τη μεταφορά κεφαλαίων, που καταβάλλονται </a:t>
            </a:r>
            <a:r>
              <a:rPr lang="el-GR" sz="2000" dirty="0" smtClean="0"/>
              <a:t>στο πλαίσιο </a:t>
            </a:r>
            <a:r>
              <a:rPr lang="el-GR" sz="2000" dirty="0" smtClean="0"/>
              <a:t>της δανειακής σύμβασης ή της εμπορικής σύμβασης.</a:t>
            </a:r>
          </a:p>
          <a:p>
            <a:r>
              <a:rPr lang="el-GR" sz="2000" dirty="0" smtClean="0"/>
              <a:t> </a:t>
            </a:r>
            <a:r>
              <a:rPr lang="el-GR" sz="2000" dirty="0" smtClean="0"/>
              <a:t>η. </a:t>
            </a:r>
            <a:r>
              <a:rPr lang="el-GR" sz="2000" b="1" dirty="0" smtClean="0"/>
              <a:t>Συναλλαγματικός κίνδυνος</a:t>
            </a:r>
          </a:p>
          <a:p>
            <a:r>
              <a:rPr lang="el-GR" sz="2000" dirty="0" smtClean="0"/>
              <a:t> </a:t>
            </a:r>
            <a:r>
              <a:rPr lang="el-GR" sz="2000" dirty="0" smtClean="0"/>
              <a:t>θ</a:t>
            </a:r>
            <a:r>
              <a:rPr lang="el-GR" sz="2000" dirty="0" smtClean="0"/>
              <a:t>. </a:t>
            </a:r>
            <a:r>
              <a:rPr lang="el-GR" sz="2000" b="1" dirty="0" smtClean="0"/>
              <a:t>Κάθε </a:t>
            </a:r>
            <a:r>
              <a:rPr lang="el-GR" sz="2000" b="1" dirty="0" smtClean="0"/>
              <a:t>μέτρο ή απόφαση </a:t>
            </a:r>
            <a:r>
              <a:rPr lang="el-GR" sz="2000" dirty="0" smtClean="0"/>
              <a:t>που λαμβάνει η κυβέρνηση της χώρας του ασφαλιστή ή του ασφαλισμένου, συμπεριλαμβανομένων μέτρων και αποφάσεων της Ευρωπαϊκής Ένωσης, που αφορά το εμπόριο μεταξύ ενός κράτους-μέλους και τρίτων χωρών, </a:t>
            </a:r>
            <a:r>
              <a:rPr lang="el-GR" sz="2000" b="1" dirty="0" smtClean="0"/>
              <a:t>όπως είναι η απαγόρευση των εξαγωγών, εφόσον οι συνέπειές του δεν καλύπτονται με άλλον τρόπο από την ενδιαφερόμενη κυβέρνηση</a:t>
            </a:r>
            <a:r>
              <a:rPr lang="el-GR" sz="2000" dirty="0" smtClean="0"/>
              <a:t>.</a:t>
            </a:r>
          </a:p>
          <a:p>
            <a:r>
              <a:rPr lang="el-GR" sz="2000" dirty="0" smtClean="0"/>
              <a:t> </a:t>
            </a:r>
            <a:r>
              <a:rPr lang="el-GR" sz="2000" dirty="0" smtClean="0"/>
              <a:t>ι</a:t>
            </a:r>
            <a:r>
              <a:rPr lang="el-GR" sz="2000" b="1" dirty="0" smtClean="0"/>
              <a:t>. Ανωτέρα </a:t>
            </a:r>
            <a:r>
              <a:rPr lang="el-GR" sz="2000" b="1" dirty="0" smtClean="0"/>
              <a:t>βία </a:t>
            </a:r>
            <a:r>
              <a:rPr lang="el-GR" sz="2000" dirty="0" smtClean="0"/>
              <a:t>που ανακύπτει </a:t>
            </a:r>
            <a:r>
              <a:rPr lang="el-GR" sz="2000" dirty="0" smtClean="0"/>
              <a:t>εκτός </a:t>
            </a:r>
            <a:r>
              <a:rPr lang="el-GR" sz="2000" dirty="0" smtClean="0"/>
              <a:t>Ελλάδος, εφόσον </a:t>
            </a:r>
            <a:r>
              <a:rPr lang="el-GR" sz="2000" dirty="0" smtClean="0"/>
              <a:t>οι συνέπειές </a:t>
            </a:r>
            <a:r>
              <a:rPr lang="el-GR" sz="2000" dirty="0" smtClean="0"/>
              <a:t>της </a:t>
            </a:r>
            <a:r>
              <a:rPr lang="el-GR" sz="2000" dirty="0" smtClean="0"/>
              <a:t>δεν καλύπτονται ασφαλιστικά με άλλον τρόπο</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l-GR" b="1" dirty="0" smtClean="0"/>
              <a:t/>
            </a:r>
            <a:br>
              <a:rPr lang="el-GR" b="1" dirty="0" smtClean="0"/>
            </a:br>
            <a:r>
              <a:rPr lang="el-GR" dirty="0" smtClean="0"/>
              <a:t/>
            </a:r>
            <a:br>
              <a:rPr lang="el-GR" dirty="0" smtClean="0"/>
            </a:br>
            <a:endParaRPr lang="el-GR" dirty="0"/>
          </a:p>
        </p:txBody>
      </p:sp>
      <p:sp>
        <p:nvSpPr>
          <p:cNvPr id="3" name="Content Placeholder 2"/>
          <p:cNvSpPr>
            <a:spLocks noGrp="1"/>
          </p:cNvSpPr>
          <p:nvPr>
            <p:ph idx="1"/>
          </p:nvPr>
        </p:nvSpPr>
        <p:spPr>
          <a:xfrm>
            <a:off x="457200" y="152400"/>
            <a:ext cx="8382000" cy="6248400"/>
          </a:xfrm>
        </p:spPr>
        <p:txBody>
          <a:bodyPr>
            <a:normAutofit fontScale="70000" lnSpcReduction="20000"/>
          </a:bodyPr>
          <a:lstStyle/>
          <a:p>
            <a:pPr>
              <a:buNone/>
            </a:pPr>
            <a:endParaRPr lang="el-GR" dirty="0" smtClean="0"/>
          </a:p>
          <a:p>
            <a:r>
              <a:rPr lang="el-GR" dirty="0" smtClean="0"/>
              <a:t> </a:t>
            </a:r>
            <a:r>
              <a:rPr lang="el-GR" dirty="0" smtClean="0"/>
              <a:t>2. Γενική εξαίρεση από την ευθύνη του ασφαλιστή</a:t>
            </a:r>
          </a:p>
          <a:p>
            <a:pPr>
              <a:buNone/>
            </a:pPr>
            <a:r>
              <a:rPr lang="el-GR" dirty="0" smtClean="0"/>
              <a:t> </a:t>
            </a:r>
            <a:r>
              <a:rPr lang="el-GR" dirty="0" smtClean="0"/>
              <a:t>Ο Ο.Α.Ε.Π. δεν υπέχει ευθύνη για </a:t>
            </a:r>
            <a:r>
              <a:rPr lang="el-GR" dirty="0" smtClean="0"/>
              <a:t>ζημία, </a:t>
            </a:r>
            <a:r>
              <a:rPr lang="el-GR" dirty="0" smtClean="0"/>
              <a:t>η οποία αποδίδεται άμεσα ή έμμεσα:</a:t>
            </a:r>
          </a:p>
          <a:p>
            <a:pPr>
              <a:buNone/>
            </a:pPr>
            <a:r>
              <a:rPr lang="el-GR" dirty="0" smtClean="0"/>
              <a:t>α</a:t>
            </a:r>
            <a:r>
              <a:rPr lang="el-GR" dirty="0" smtClean="0"/>
              <a:t>. Σε ενέργεια ή παράλειψη του ασφαλισμένου ή προσώπου που ενεργεί για λογαριασμό του.</a:t>
            </a:r>
          </a:p>
          <a:p>
            <a:pPr>
              <a:buNone/>
            </a:pPr>
            <a:r>
              <a:rPr lang="el-GR" dirty="0" smtClean="0"/>
              <a:t>β</a:t>
            </a:r>
            <a:r>
              <a:rPr lang="el-GR" dirty="0" smtClean="0"/>
              <a:t>. Σε διάταξη περιορισμού των δικαιωμάτων του ασφαλισμένου, η οποία περιλαμβάνεται στη δανειακή σύμβαση, στην εμπορική σύμβαση ή σε οποιοδήποτε σχετικό έγγραφο, συμπεριλαμβανομένου και κάθε εγγράφου που αφορά τις αντίστοιχες ρυθμίσεις εγγύησης ή ασφάλειας.</a:t>
            </a:r>
          </a:p>
          <a:p>
            <a:pPr>
              <a:buNone/>
            </a:pPr>
            <a:r>
              <a:rPr lang="el-GR" dirty="0" smtClean="0"/>
              <a:t>γ</a:t>
            </a:r>
            <a:r>
              <a:rPr lang="el-GR" dirty="0" smtClean="0"/>
              <a:t>. Σε οποιαδήποτε περαιτέρω συμφωνία μεταξύ του ασφαλισμένου και του χρεώστη, μετά τη σύναψη της δανειακής σύμβασης ή της εμπορικής σύμβασης, η οποία εμποδίζει ή καθυστερεί την εξόφληση της οφειλής</a:t>
            </a:r>
            <a:r>
              <a:rPr lang="el-GR" dirty="0" smtClean="0"/>
              <a:t>.</a:t>
            </a:r>
          </a:p>
          <a:p>
            <a:pPr>
              <a:buNone/>
            </a:pPr>
            <a:r>
              <a:rPr lang="el-GR" dirty="0" smtClean="0"/>
              <a:t>δ</a:t>
            </a:r>
            <a:r>
              <a:rPr lang="el-GR" dirty="0" smtClean="0"/>
              <a:t>. Προκειμένου για "πίστωση του </a:t>
            </a:r>
            <a:r>
              <a:rPr lang="el-GR" dirty="0" smtClean="0"/>
              <a:t>προμηθευτή», </a:t>
            </a:r>
            <a:r>
              <a:rPr lang="el-GR" dirty="0" smtClean="0"/>
              <a:t>σε αδυναμία των υπεργολάβων, των </a:t>
            </a:r>
            <a:r>
              <a:rPr lang="el-GR" dirty="0" err="1" smtClean="0"/>
              <a:t>συναναδόχων</a:t>
            </a:r>
            <a:r>
              <a:rPr lang="el-GR" dirty="0" smtClean="0"/>
              <a:t> ή άλλων προμηθευτών να εκπληρώσουν τις υποχρεώσεις τους, υπό τον όρο ότι αυτή η αδυναμία δεν αποτελεί συνέπεια πολιτικών </a:t>
            </a:r>
            <a:r>
              <a:rPr lang="el-GR" dirty="0" smtClean="0"/>
              <a:t>γεγονότων.</a:t>
            </a:r>
            <a:r>
              <a:rPr lang="el-GR" dirty="0" smtClean="0"/>
              <a:t> </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buNone/>
            </a:pPr>
            <a:endParaRPr lang="el-GR" sz="2400" dirty="0" smtClean="0"/>
          </a:p>
          <a:p>
            <a:pPr>
              <a:buNone/>
            </a:pPr>
            <a:endParaRPr lang="el-GR" sz="2400" dirty="0" smtClean="0"/>
          </a:p>
          <a:p>
            <a:pPr>
              <a:buNone/>
            </a:pPr>
            <a:endParaRPr lang="el-GR" sz="2400" dirty="0" smtClean="0"/>
          </a:p>
          <a:p>
            <a:pPr>
              <a:buNone/>
            </a:pPr>
            <a:r>
              <a:rPr lang="el-GR" sz="2400" dirty="0" smtClean="0"/>
              <a:t>Ποσοστό </a:t>
            </a:r>
            <a:r>
              <a:rPr lang="el-GR" sz="2400" dirty="0" smtClean="0"/>
              <a:t>κάλυψης</a:t>
            </a:r>
          </a:p>
          <a:p>
            <a:pPr>
              <a:buNone/>
            </a:pPr>
            <a:r>
              <a:rPr lang="el-GR" sz="2400" dirty="0" smtClean="0"/>
              <a:t> </a:t>
            </a:r>
          </a:p>
          <a:p>
            <a:r>
              <a:rPr lang="el-GR" sz="2400" dirty="0" smtClean="0"/>
              <a:t> Η εκ μέρους του Ο.Α.Ε.Π. εγγυητική, ασφαλιστική ή </a:t>
            </a:r>
            <a:r>
              <a:rPr lang="el-GR" sz="2400" dirty="0" err="1" smtClean="0"/>
              <a:t>αντασφαλιστική</a:t>
            </a:r>
            <a:r>
              <a:rPr lang="el-GR" sz="2400" dirty="0" smtClean="0"/>
              <a:t> κάλυψη δεν μπορεί να υπερβαίνει το 95% της υποχρέωσης για την οποία εγγυάται ή της ζημιάς</a:t>
            </a:r>
            <a:r>
              <a:rPr lang="el-GR" sz="2400" dirty="0" smtClean="0"/>
              <a:t>.</a:t>
            </a:r>
            <a:endParaRPr lang="el-GR" sz="2400" dirty="0" smtClean="0"/>
          </a:p>
          <a:p>
            <a:pPr marL="36000" indent="0" algn="ctr">
              <a:spcBef>
                <a:spcPts val="600"/>
              </a:spcBef>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096000"/>
          </a:xfrm>
        </p:spPr>
        <p:txBody>
          <a:bodyPr>
            <a:normAutofit/>
          </a:bodyPr>
          <a:lstStyle/>
          <a:p>
            <a:pPr>
              <a:buNone/>
            </a:pPr>
            <a:r>
              <a:rPr lang="el-GR" dirty="0" smtClean="0"/>
              <a:t>Υποκατάσταση</a:t>
            </a:r>
          </a:p>
          <a:p>
            <a:pPr>
              <a:buNone/>
            </a:pPr>
            <a:r>
              <a:rPr lang="el-GR" dirty="0" smtClean="0"/>
              <a:t>Σ</a:t>
            </a:r>
            <a:r>
              <a:rPr lang="el-GR" dirty="0" smtClean="0"/>
              <a:t>ε  </a:t>
            </a:r>
            <a:r>
              <a:rPr lang="el-GR" dirty="0" smtClean="0"/>
              <a:t>περίπτωση  καταβολής  αποζημίωσης   ο   Ο.Α.Ε.Π.   </a:t>
            </a:r>
            <a:r>
              <a:rPr lang="el-GR" dirty="0" smtClean="0"/>
              <a:t>Υποκαθίσταται αυτοδικαίως  </a:t>
            </a:r>
            <a:r>
              <a:rPr lang="el-GR" dirty="0" smtClean="0"/>
              <a:t>στα  δικαιώματα  και  τις  υποχρεώσεις  του </a:t>
            </a:r>
            <a:r>
              <a:rPr lang="el-GR" dirty="0" smtClean="0"/>
              <a:t>ασφαλιζόμενου σύμφωνα </a:t>
            </a:r>
            <a:r>
              <a:rPr lang="el-GR" dirty="0" smtClean="0"/>
              <a:t>με το νόμο και με όσα ορίζονται ειδικότερα στο ασφαλιστήριο</a:t>
            </a:r>
            <a:r>
              <a:rPr lang="el-GR" dirty="0" smtClean="0"/>
              <a:t>.</a:t>
            </a:r>
          </a:p>
          <a:p>
            <a:pPr>
              <a:buNone/>
            </a:pPr>
            <a:endParaRPr lang="el-GR" dirty="0" smtClean="0"/>
          </a:p>
          <a:p>
            <a:pPr>
              <a:buNone/>
            </a:pPr>
            <a:endParaRPr lang="el-GR" dirty="0" smtClean="0"/>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228600"/>
            <a:ext cx="8839200" cy="6096000"/>
          </a:xfrm>
        </p:spPr>
        <p:txBody>
          <a:bodyPr>
            <a:normAutofit/>
          </a:bodyPr>
          <a:lstStyle/>
          <a:p>
            <a:pPr>
              <a:buNone/>
            </a:pPr>
            <a:r>
              <a:rPr lang="el-GR" sz="2800" b="1" dirty="0" smtClean="0"/>
              <a:t> </a:t>
            </a:r>
            <a:endParaRPr lang="el-GR" sz="2800" dirty="0" smtClean="0"/>
          </a:p>
          <a:p>
            <a:pPr>
              <a:buNone/>
            </a:pPr>
            <a:endParaRPr lang="el-GR"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
        <p:nvSpPr>
          <p:cNvPr id="6" name="Rectangle 5"/>
          <p:cNvSpPr/>
          <p:nvPr/>
        </p:nvSpPr>
        <p:spPr>
          <a:xfrm>
            <a:off x="381000" y="457200"/>
            <a:ext cx="8305800" cy="3046988"/>
          </a:xfrm>
          <a:prstGeom prst="rect">
            <a:avLst/>
          </a:prstGeom>
        </p:spPr>
        <p:txBody>
          <a:bodyPr wrap="square">
            <a:spAutoFit/>
          </a:bodyPr>
          <a:lstStyle/>
          <a:p>
            <a:pPr indent="-160338" algn="just">
              <a:buNone/>
            </a:pPr>
            <a:r>
              <a:rPr lang="el-GR" sz="2400" dirty="0" smtClean="0">
                <a:latin typeface="Arial" pitchFamily="34" charset="0"/>
                <a:cs typeface="Arial" pitchFamily="34" charset="0"/>
              </a:rPr>
              <a:t>ΣΚΟΠΟΣ</a:t>
            </a:r>
          </a:p>
          <a:p>
            <a:pPr indent="-160338" algn="just">
              <a:buNone/>
            </a:pPr>
            <a:r>
              <a:rPr lang="el-GR" sz="2400" dirty="0" smtClean="0">
                <a:latin typeface="Arial" pitchFamily="34" charset="0"/>
                <a:cs typeface="Arial" pitchFamily="34" charset="0"/>
              </a:rPr>
              <a:t>(α) Η </a:t>
            </a:r>
            <a:r>
              <a:rPr lang="el-GR" sz="2400" dirty="0" smtClean="0">
                <a:latin typeface="Arial" pitchFamily="34" charset="0"/>
                <a:cs typeface="Arial" pitchFamily="34" charset="0"/>
              </a:rPr>
              <a:t>υποστήριξη της εξαγωγικής δραστηριότητας των ελληνικών επιχειρήσεων, </a:t>
            </a:r>
            <a:endParaRPr lang="el-GR" sz="2400" dirty="0" smtClean="0">
              <a:latin typeface="Arial" pitchFamily="34" charset="0"/>
              <a:cs typeface="Arial" pitchFamily="34" charset="0"/>
            </a:endParaRPr>
          </a:p>
          <a:p>
            <a:pPr indent="-160338" algn="just">
              <a:buNone/>
            </a:pPr>
            <a:r>
              <a:rPr lang="el-GR" sz="2400" dirty="0" smtClean="0">
                <a:latin typeface="Arial" pitchFamily="34" charset="0"/>
                <a:cs typeface="Arial" pitchFamily="34" charset="0"/>
              </a:rPr>
              <a:t>(β) η </a:t>
            </a:r>
            <a:r>
              <a:rPr lang="el-GR" sz="2400" dirty="0" smtClean="0">
                <a:latin typeface="Arial" pitchFamily="34" charset="0"/>
                <a:cs typeface="Arial" pitchFamily="34" charset="0"/>
              </a:rPr>
              <a:t>διαχείριση καθεστώτων εγγυήσεων που παρέχονται από το Ελληνικό </a:t>
            </a:r>
            <a:r>
              <a:rPr lang="el-GR" sz="2400" dirty="0" smtClean="0">
                <a:latin typeface="Arial" pitchFamily="34" charset="0"/>
                <a:cs typeface="Arial" pitchFamily="34" charset="0"/>
              </a:rPr>
              <a:t>Δημόσιο για </a:t>
            </a:r>
            <a:r>
              <a:rPr lang="el-GR" sz="2400" dirty="0" smtClean="0">
                <a:latin typeface="Arial" pitchFamily="34" charset="0"/>
                <a:cs typeface="Arial" pitchFamily="34" charset="0"/>
              </a:rPr>
              <a:t>την κάλυψη δανείων, εγγυητικών επιστολών και πιστώσεων στον τομέα της ναυπηγικής βιομηχανίας, με την παροχή των υπηρεσιών που προβλέπεται στα επόμενα άρθρα</a:t>
            </a:r>
            <a:endParaRPr lang="el-GR" sz="2400" b="1" dirty="0" smtClean="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85000" lnSpcReduction="10000"/>
          </a:bodyPr>
          <a:lstStyle/>
          <a:p>
            <a:pPr algn="just"/>
            <a:r>
              <a:rPr lang="el-GR" dirty="0" smtClean="0"/>
              <a:t>Ο Ο.Α.Ε.Π. </a:t>
            </a:r>
            <a:r>
              <a:rPr lang="el-GR" dirty="0" smtClean="0"/>
              <a:t>παρέχει </a:t>
            </a:r>
            <a:r>
              <a:rPr lang="el-GR" dirty="0" smtClean="0"/>
              <a:t>εγγυήσεις, ασφαλίσεις </a:t>
            </a:r>
            <a:r>
              <a:rPr lang="el-GR" dirty="0" smtClean="0"/>
              <a:t>και </a:t>
            </a:r>
            <a:r>
              <a:rPr lang="el-GR" dirty="0" smtClean="0"/>
              <a:t>αντασφαλίσεις που </a:t>
            </a:r>
            <a:r>
              <a:rPr lang="el-GR" dirty="0" smtClean="0"/>
              <a:t>συνδέονται με </a:t>
            </a:r>
            <a:r>
              <a:rPr lang="el-GR" dirty="0" smtClean="0"/>
              <a:t>την παροχή βραχυπρόθεσμων μέχρι δύο (2) έτη, μεσοπρόθεσμων από δύο (2) </a:t>
            </a:r>
            <a:r>
              <a:rPr lang="el-GR" dirty="0" smtClean="0"/>
              <a:t>έως πέντε </a:t>
            </a:r>
            <a:r>
              <a:rPr lang="el-GR" dirty="0" smtClean="0"/>
              <a:t>(5) έτη και μακροπρόθεσμων άνω των πέντε (5) ετών πιστώσεων προς </a:t>
            </a:r>
            <a:r>
              <a:rPr lang="el-GR" dirty="0" smtClean="0"/>
              <a:t>φυσικά ή </a:t>
            </a:r>
            <a:r>
              <a:rPr lang="el-GR" dirty="0" smtClean="0"/>
              <a:t>νομικά πρόσωπα του ιδιωτικού και δημόσιου τομέα. </a:t>
            </a:r>
            <a:endParaRPr lang="el-GR" dirty="0" smtClean="0"/>
          </a:p>
          <a:p>
            <a:pPr algn="just"/>
            <a:r>
              <a:rPr lang="el-GR" dirty="0" smtClean="0"/>
              <a:t>Η </a:t>
            </a:r>
            <a:r>
              <a:rPr lang="el-GR" dirty="0" smtClean="0"/>
              <a:t>παρεχόμενη αυτή κάλυψη μπορεί να έχει τη μορφή είτε της κάλυψης της πιστώσεως που έχει χορηγηθεί στον αγοραστή από τον προμηθευτή (</a:t>
            </a:r>
            <a:r>
              <a:rPr lang="el-GR" b="1" dirty="0" smtClean="0"/>
              <a:t>πίστωση προμηθευτή</a:t>
            </a:r>
            <a:r>
              <a:rPr lang="el-GR" dirty="0" smtClean="0"/>
              <a:t>) είτε της κάλυψης της πιστώσεως χρηματοπιστωτικού οργανισμού προς τον αγοραστή, ο οποίος θα έχει εξοφλήσει με μετρητά τον προμηθευτή (</a:t>
            </a:r>
            <a:r>
              <a:rPr lang="el-GR" b="1" dirty="0" smtClean="0"/>
              <a:t>πίστωση αγοραστή</a:t>
            </a:r>
            <a:r>
              <a:rPr lang="el-GR" dirty="0" smtClean="0"/>
              <a:t>). Οφειλέτης μπορεί να είναι φυσικό ή νομικό πρόσωπο κάθε μορφής ιδιωτικού ή δημοσίου δικαίου, συμπεριλαμβανομένου και του αλλοδαπού Δημοσίου.</a:t>
            </a:r>
          </a:p>
          <a:p>
            <a:r>
              <a:rPr lang="el-GR" dirty="0" smtClean="0"/>
              <a:t> </a:t>
            </a:r>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248400"/>
          </a:xfrm>
        </p:spPr>
        <p:txBody>
          <a:bodyPr>
            <a:normAutofit fontScale="70000" lnSpcReduction="20000"/>
          </a:bodyPr>
          <a:lstStyle/>
          <a:p>
            <a:pPr>
              <a:buNone/>
            </a:pPr>
            <a:r>
              <a:rPr lang="el-GR" dirty="0" smtClean="0"/>
              <a:t>Ο Ο.Α.Ε.Π. ασφαλίζει:</a:t>
            </a:r>
            <a:endParaRPr lang="el-GR" dirty="0" smtClean="0"/>
          </a:p>
          <a:p>
            <a:r>
              <a:rPr lang="el-GR" dirty="0" smtClean="0"/>
              <a:t> </a:t>
            </a:r>
          </a:p>
          <a:p>
            <a:r>
              <a:rPr lang="el-GR" dirty="0" smtClean="0"/>
              <a:t> α. εξαγωγές εμπορευμάτων ή παροχή υπηρεσιών που απέκτησαν προστιθέμενη αξία ή έχουν παραχθεί ή παρασχεθεί στην Ελλάδα,</a:t>
            </a:r>
          </a:p>
          <a:p>
            <a:r>
              <a:rPr lang="el-GR" dirty="0" smtClean="0"/>
              <a:t> </a:t>
            </a:r>
          </a:p>
          <a:p>
            <a:r>
              <a:rPr lang="el-GR" dirty="0" smtClean="0"/>
              <a:t> β. παροχή υπηρεσιών, εκπόνηση μελετών και σχεδίων επίβλεψη τεχνικών έργων, ανάληψη εκτέλεσης τεχνικών έργων σε χώρες εντός και εκτός Ε.Ε από ελληνικές επιχειρήσεις ή οργανισμούς ή από κοινοπραξίες ή </a:t>
            </a:r>
            <a:r>
              <a:rPr lang="el-GR" dirty="0" err="1" smtClean="0"/>
              <a:t>εταιριες</a:t>
            </a:r>
            <a:r>
              <a:rPr lang="el-GR" dirty="0" smtClean="0"/>
              <a:t> στις οποίες μετέχουν ελληνικές επιχειρήσεις</a:t>
            </a:r>
          </a:p>
          <a:p>
            <a:r>
              <a:rPr lang="el-GR" dirty="0" smtClean="0"/>
              <a:t> </a:t>
            </a:r>
          </a:p>
          <a:p>
            <a:r>
              <a:rPr lang="el-GR" dirty="0" smtClean="0"/>
              <a:t> γ. κατασκευή, μετασκευή ή επισκευή σε ελληνικές </a:t>
            </a:r>
            <a:r>
              <a:rPr lang="el-GR" dirty="0" err="1" smtClean="0"/>
              <a:t>ναυπηγοκατασκευαστικές</a:t>
            </a:r>
            <a:r>
              <a:rPr lang="el-GR" dirty="0" smtClean="0"/>
              <a:t> επιχειρήσεις πλοίων, πλοιαρίων και πλωτών ναυπηγημάτων, ανεξάρτητα από την εθνικότητα του πλοιοκτήτη ή της σημαίας του πλοίου.</a:t>
            </a:r>
          </a:p>
          <a:p>
            <a:r>
              <a:rPr lang="el-GR" dirty="0" smtClean="0"/>
              <a:t> </a:t>
            </a:r>
          </a:p>
          <a:p>
            <a:r>
              <a:rPr lang="el-GR" dirty="0" smtClean="0"/>
              <a:t> δ. απαιτήσεις που απορρέουν από την πραγματοποίηση των πράξεων που αναφέρονται στα εδάφια α έως γ`,</a:t>
            </a:r>
          </a:p>
          <a:p>
            <a:r>
              <a:rPr lang="el-GR" dirty="0" smtClean="0"/>
              <a:t> </a:t>
            </a:r>
          </a:p>
          <a:p>
            <a:pPr>
              <a:lnSpc>
                <a:spcPct val="150000"/>
              </a:lnSpc>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5</a:t>
            </a:fld>
            <a:endParaRPr lang="en-US"/>
          </a:p>
        </p:txBody>
      </p:sp>
      <p:sp>
        <p:nvSpPr>
          <p:cNvPr id="3" name="Rectangle 2"/>
          <p:cNvSpPr/>
          <p:nvPr/>
        </p:nvSpPr>
        <p:spPr>
          <a:xfrm>
            <a:off x="381000" y="304800"/>
            <a:ext cx="8610600" cy="6247864"/>
          </a:xfrm>
          <a:prstGeom prst="rect">
            <a:avLst/>
          </a:prstGeom>
        </p:spPr>
        <p:txBody>
          <a:bodyPr wrap="square">
            <a:spAutoFit/>
          </a:bodyPr>
          <a:lstStyle/>
          <a:p>
            <a:r>
              <a:rPr lang="el-GR" sz="2000" dirty="0" smtClean="0"/>
              <a:t> ε. εξαγωγή ελληνικών εμπορευμάτων με σκοπό την πώλησή τους ή τη συμμετοχή σε εκθέσεις και επιδείξεις</a:t>
            </a:r>
          </a:p>
          <a:p>
            <a:r>
              <a:rPr lang="el-GR" sz="2000" dirty="0" smtClean="0"/>
              <a:t> </a:t>
            </a:r>
            <a:r>
              <a:rPr lang="el-GR" sz="2000" dirty="0" smtClean="0"/>
              <a:t>στ</a:t>
            </a:r>
            <a:r>
              <a:rPr lang="el-GR" sz="2000" dirty="0" smtClean="0"/>
              <a:t>. μίσθωση μηχανημάτων, εργαλείων και μεταφορικών μέσων για την εκτέλεση τεχνικών έργων σε χώρες εντός και εκτός Ε.Ε.,</a:t>
            </a:r>
          </a:p>
          <a:p>
            <a:r>
              <a:rPr lang="el-GR" sz="2000" dirty="0" smtClean="0"/>
              <a:t>ζ</a:t>
            </a:r>
            <a:r>
              <a:rPr lang="el-GR" sz="2000" dirty="0" smtClean="0"/>
              <a:t>. συμμετοχή σε διεθνείς διαγωνισμούς για τη σύναψη συμβάσεων προμήθειας αγαθών ή υπηρεσιών ή για την εκπόνηση μελετών, την ανάληψη επιβλέψεων ή εργολαβιών ή για την ανάληψη κατασκευής τεχνικών έργων σε χώρες εντός και εκτός Ε.Ε.,</a:t>
            </a:r>
          </a:p>
          <a:p>
            <a:r>
              <a:rPr lang="el-GR" sz="2000" dirty="0" smtClean="0"/>
              <a:t> </a:t>
            </a:r>
            <a:r>
              <a:rPr lang="el-GR" sz="2000" dirty="0" smtClean="0"/>
              <a:t>η</a:t>
            </a:r>
            <a:r>
              <a:rPr lang="el-GR" sz="2000" dirty="0" smtClean="0"/>
              <a:t>. εγγυητικές επιστολές που εκδίδονται από χρηματοπιστωτικούς οργανισμούς ή ασφαλιστικές </a:t>
            </a:r>
            <a:r>
              <a:rPr lang="el-GR" sz="2000" dirty="0" err="1" smtClean="0"/>
              <a:t>εταιρίες,που</a:t>
            </a:r>
            <a:r>
              <a:rPr lang="el-GR" sz="2000" dirty="0" smtClean="0"/>
              <a:t> αφορούν πράξεις που αναφέρονται στα  εδάφια α έως γ,</a:t>
            </a:r>
          </a:p>
          <a:p>
            <a:r>
              <a:rPr lang="el-GR" sz="2000" dirty="0" smtClean="0"/>
              <a:t>θ</a:t>
            </a:r>
            <a:r>
              <a:rPr lang="el-GR" sz="2000" dirty="0" smtClean="0"/>
              <a:t>. Επενδύσεις που πραγματοποιούνται σε χώρες εντός και εκτός Ε.Ε. από ελληνικές επιχειρήσεις ή οργανισμούς ή από κοινοπραξίες ή εταιρίες, στις οποίες μετέχουν ελληνικές επιχειρήσεις κατά το ποσοστό συμμετοχής τους,</a:t>
            </a:r>
          </a:p>
          <a:p>
            <a:r>
              <a:rPr lang="el-GR" sz="2000" dirty="0" smtClean="0"/>
              <a:t>ι</a:t>
            </a:r>
            <a:r>
              <a:rPr lang="el-GR" sz="2000" dirty="0" smtClean="0"/>
              <a:t>. Πιστώσεις που παρέχονται από ελληνικές επιχειρήσεις σε επιχειρήσεις (ιδιωτικού ή δημοσίου δικαίου) εγκατεστημένες σε χώρες εντός και εκτός Ε.Ε. ή από χρηματοπιστωτικούς οργανισμούς που λειτουργούν στην Ε.Ε., σε χρηματοπιστωτικούς οργανισμούς ή επιχειρήσεις (ιδιωτικού ή δημοσίου δικαίου) που λειτουργούν σε χώρες εντός και εκτός Ε.Ε., με σκοπό την πραγματοποίηση των πράξεων που αναφέρονται στα εδάφια α έως γ,</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rmAutofit/>
          </a:bodyPr>
          <a:lstStyle/>
          <a:p>
            <a:pPr algn="just"/>
            <a:r>
              <a:rPr lang="el-GR" sz="3600" dirty="0" smtClean="0"/>
              <a:t> </a:t>
            </a:r>
            <a:r>
              <a:rPr lang="el-GR" sz="2400" dirty="0" smtClean="0"/>
              <a:t>Οι εγγυώμενες, ασφαλιζόμενες ή </a:t>
            </a:r>
            <a:r>
              <a:rPr lang="el-GR" sz="2400" dirty="0" err="1" smtClean="0"/>
              <a:t>αντασφαλιζόμενες</a:t>
            </a:r>
            <a:r>
              <a:rPr lang="el-GR" sz="2400" dirty="0" smtClean="0"/>
              <a:t> από τον Ο.Α.Ε.Π. πράξεις των εδαφίων α`, β, γ` της παραγράφου 1, ανάλογα με τον τρόπο που χρηματοδοτούνται, μπορούν να έχουν τη μορφή είτε "πίστωσης προμηθευτή" (</a:t>
            </a:r>
            <a:r>
              <a:rPr lang="el-GR" sz="2400" dirty="0" err="1" smtClean="0"/>
              <a:t>Supplier</a:t>
            </a:r>
            <a:r>
              <a:rPr lang="el-GR" sz="2400" dirty="0" smtClean="0"/>
              <a:t> </a:t>
            </a:r>
            <a:r>
              <a:rPr lang="el-GR" sz="2400" dirty="0" err="1" smtClean="0"/>
              <a:t>Credit</a:t>
            </a:r>
            <a:r>
              <a:rPr lang="el-GR" sz="2400" dirty="0" smtClean="0"/>
              <a:t>) είτε "πίστωσης στον αγοραστή" (</a:t>
            </a:r>
            <a:r>
              <a:rPr lang="el-GR" sz="2400" dirty="0" err="1" smtClean="0"/>
              <a:t>Buyer</a:t>
            </a:r>
            <a:r>
              <a:rPr lang="el-GR" sz="2400" dirty="0" smtClean="0"/>
              <a:t> </a:t>
            </a:r>
            <a:r>
              <a:rPr lang="el-GR" sz="2400" dirty="0" err="1" smtClean="0"/>
              <a:t>Credit</a:t>
            </a:r>
            <a:r>
              <a:rPr lang="el-GR" sz="2400" dirty="0" smtClean="0"/>
              <a:t>). </a:t>
            </a:r>
            <a:endParaRPr lang="el-GR" sz="2400" b="1" dirty="0"/>
          </a:p>
        </p:txBody>
      </p:sp>
      <p:sp>
        <p:nvSpPr>
          <p:cNvPr id="3" name="Content Placeholder 2"/>
          <p:cNvSpPr>
            <a:spLocks noGrp="1"/>
          </p:cNvSpPr>
          <p:nvPr>
            <p:ph idx="1"/>
          </p:nvPr>
        </p:nvSpPr>
        <p:spPr>
          <a:xfrm>
            <a:off x="228600" y="5105400"/>
            <a:ext cx="8686800" cy="1371600"/>
          </a:xfrm>
        </p:spPr>
        <p:txBody>
          <a:bodyPr>
            <a:normAutofit/>
          </a:bodyPr>
          <a:lstStyle/>
          <a:p>
            <a:endParaRPr lang="el-GR" dirty="0" smtClean="0"/>
          </a:p>
          <a:p>
            <a:pPr>
              <a:buNone/>
            </a:pPr>
            <a:r>
              <a:rPr lang="el-GR" dirty="0" smtClean="0"/>
              <a:t> </a:t>
            </a:r>
          </a:p>
          <a:p>
            <a:pPr marL="182563" indent="0" algn="just">
              <a:spcBef>
                <a:spcPts val="600"/>
              </a:spcBef>
              <a:spcAft>
                <a:spcPts val="600"/>
              </a:spcAft>
              <a:buNone/>
            </a:pPr>
            <a:endParaRPr lang="el-GR" dirty="0" smtClean="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a:p>
        </p:txBody>
      </p:sp>
      <p:sp>
        <p:nvSpPr>
          <p:cNvPr id="3" name="Rectangle 2"/>
          <p:cNvSpPr/>
          <p:nvPr/>
        </p:nvSpPr>
        <p:spPr>
          <a:xfrm>
            <a:off x="762000" y="228600"/>
            <a:ext cx="7848600" cy="6186309"/>
          </a:xfrm>
          <a:prstGeom prst="rect">
            <a:avLst/>
          </a:prstGeom>
        </p:spPr>
        <p:txBody>
          <a:bodyPr wrap="square">
            <a:spAutoFit/>
          </a:bodyPr>
          <a:lstStyle/>
          <a:p>
            <a:r>
              <a:rPr lang="el-GR" sz="2200" dirty="0" smtClean="0"/>
              <a:t>Ο όρος "πίστωση προμηθευτή" εφαρμόζεται σε εμπορική σύμβαση που προβλέπει την εξαγωγή εμπορευμάτων ή/και υπηρεσιών καταγωγής ενός κράτους - μέλους, μεταξύ ενός ή περισσότερων προμηθευτών και ενός ή περισσότερων αγοραστών, με την οποία ο αγοραστής (ή οι αγοραστές) αναλαμβάνει να πληρώσει τον προμηθευτή με μετρητά ή πίστωση</a:t>
            </a:r>
          </a:p>
          <a:p>
            <a:pPr>
              <a:buNone/>
            </a:pPr>
            <a:r>
              <a:rPr lang="el-GR" sz="2200" dirty="0" smtClean="0"/>
              <a:t> </a:t>
            </a:r>
          </a:p>
          <a:p>
            <a:r>
              <a:rPr lang="el-GR" sz="2200" dirty="0" smtClean="0"/>
              <a:t>Ο όρος "πίστωση στον αγοραστή" εφαρμόζεται σε δανειακές συμβάσεις μεταξύ ενός ή περισσότερων χρηματοπιστωτικών ιδρυμάτων και ενός ή περισσότερων δανειζομένων για τη χρηματοδότηση εμπορικής σύμβασης που προβλέπει την εξαγωγή εμπορευμάτων ή υπηρεσιών καταγωγής κράτους-μέλους. Με τη δανειακή σύμβαση, ο δανειοδοτικός οργανισμός (ή οργανισμοί) αναλαμβάνει να εξοφλήσει τον προμηθευτή (ή τους προμηθευτές), σύμφωνα με τη βασική συναλλαγή, σε μετρητά για λογαριασμό του αγοραστή / δανειζομένου (ή των αγοραστών / δανειζομένων), ενώ ο τελευταίος θα εξοφλήσει τον δανειοδοτικό οργανισμό με πίστωση.</a:t>
            </a:r>
            <a:endParaRPr lang="el-GR" sz="22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endParaRPr lang="el-GR" sz="3600" b="1" dirty="0"/>
          </a:p>
        </p:txBody>
      </p:sp>
      <p:sp>
        <p:nvSpPr>
          <p:cNvPr id="3" name="Content Placeholder 2"/>
          <p:cNvSpPr>
            <a:spLocks noGrp="1"/>
          </p:cNvSpPr>
          <p:nvPr>
            <p:ph idx="1"/>
          </p:nvPr>
        </p:nvSpPr>
        <p:spPr>
          <a:xfrm>
            <a:off x="304800" y="1371600"/>
            <a:ext cx="8534400" cy="4953000"/>
          </a:xfrm>
        </p:spPr>
        <p:txBody>
          <a:bodyPr>
            <a:normAutofit/>
          </a:bodyPr>
          <a:lstStyle/>
          <a:p>
            <a:r>
              <a:rPr lang="el-GR" sz="2000" dirty="0" smtClean="0"/>
              <a:t>Ο Ο.Α.Ε.Π. αναλαμβάνει τη διαχείριση καθεστώτων εγγυήσεων που παρέχονται από το Ελληνικό Δημόσιο για την κάλυψη δανείων, εγγυητικών επιστολών και πιστώσεων στον τομέα της ναυπηγικής βιομηχανίας, στο πλαίσιο κρατικών ενισχύσεων σύμφωνα με την Ευρωπαϊκή Νομοθεσία και ειδικότερα εγγυήσεων που παρέχονται τόσο προς ημεδαπές επιχειρήσεις ναυπήγησης όσο και ημεδαπές ή αλλοδαπές επιχειρήσεις, τελικούς αγοραστές, εφόσον το σύνολο των εργασιών ναυπήγησης θα πραγματοποιηθεί στην Ελλάδα. </a:t>
            </a:r>
          </a:p>
          <a:p>
            <a:pPr marL="36000" indent="0" algn="just">
              <a:spcBef>
                <a:spcPts val="600"/>
              </a:spcBef>
              <a:buNone/>
            </a:pPr>
            <a:endParaRPr lang="el-GR"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304800"/>
            <a:ext cx="8610600" cy="6324600"/>
          </a:xfrm>
        </p:spPr>
        <p:txBody>
          <a:bodyPr>
            <a:normAutofit fontScale="62500" lnSpcReduction="20000"/>
          </a:bodyPr>
          <a:lstStyle/>
          <a:p>
            <a:r>
              <a:rPr lang="el-GR" dirty="0" smtClean="0"/>
              <a:t>Καλυπτόμενοι κίνδυνοι</a:t>
            </a:r>
          </a:p>
          <a:p>
            <a:pPr>
              <a:buNone/>
            </a:pPr>
            <a:endParaRPr lang="el-GR" dirty="0" smtClean="0"/>
          </a:p>
          <a:p>
            <a:r>
              <a:rPr lang="el-GR" dirty="0" smtClean="0"/>
              <a:t> </a:t>
            </a:r>
            <a:r>
              <a:rPr lang="el-GR" dirty="0" smtClean="0"/>
              <a:t>α. </a:t>
            </a:r>
            <a:r>
              <a:rPr lang="el-GR" b="1" dirty="0" smtClean="0"/>
              <a:t>Αφερεγγυότητα</a:t>
            </a:r>
          </a:p>
          <a:p>
            <a:r>
              <a:rPr lang="el-GR" dirty="0" smtClean="0"/>
              <a:t>Σε περίπτωση </a:t>
            </a:r>
            <a:r>
              <a:rPr lang="el-GR" dirty="0" smtClean="0"/>
              <a:t>που ο χρεώστης ανήκει στον ιδιωτικό τομέα, και εφόσον υπάρχει εγγυητής του, αφερεγγυότητα του εγγυητή, </a:t>
            </a:r>
            <a:r>
              <a:rPr lang="el-GR" dirty="0" err="1" smtClean="0"/>
              <a:t>de</a:t>
            </a:r>
            <a:r>
              <a:rPr lang="el-GR" dirty="0" smtClean="0"/>
              <a:t> </a:t>
            </a:r>
            <a:r>
              <a:rPr lang="el-GR" dirty="0" err="1" smtClean="0"/>
              <a:t>jure</a:t>
            </a:r>
            <a:r>
              <a:rPr lang="el-GR" dirty="0" smtClean="0"/>
              <a:t> ή </a:t>
            </a:r>
            <a:r>
              <a:rPr lang="el-GR" dirty="0" err="1" smtClean="0"/>
              <a:t>de</a:t>
            </a:r>
            <a:r>
              <a:rPr lang="el-GR" dirty="0" smtClean="0"/>
              <a:t> </a:t>
            </a:r>
            <a:r>
              <a:rPr lang="el-GR" dirty="0" err="1" smtClean="0"/>
              <a:t>facto</a:t>
            </a:r>
            <a:r>
              <a:rPr lang="el-GR" dirty="0" smtClean="0"/>
              <a:t>.</a:t>
            </a:r>
          </a:p>
          <a:p>
            <a:pPr>
              <a:buNone/>
            </a:pPr>
            <a:endParaRPr lang="el-GR" dirty="0" smtClean="0"/>
          </a:p>
          <a:p>
            <a:r>
              <a:rPr lang="el-GR" dirty="0" smtClean="0"/>
              <a:t> β. </a:t>
            </a:r>
            <a:r>
              <a:rPr lang="el-GR" b="1" dirty="0" smtClean="0"/>
              <a:t>Υπερημερία</a:t>
            </a:r>
          </a:p>
          <a:p>
            <a:r>
              <a:rPr lang="el-GR" dirty="0" smtClean="0"/>
              <a:t> </a:t>
            </a:r>
            <a:r>
              <a:rPr lang="el-GR" dirty="0" smtClean="0"/>
              <a:t>Υπερημερία για την πληρωμή ή κίνδυνος του κυρίαρχου κράτους (</a:t>
            </a:r>
            <a:r>
              <a:rPr lang="el-GR" dirty="0" err="1" smtClean="0"/>
              <a:t>sovereign</a:t>
            </a:r>
            <a:r>
              <a:rPr lang="el-GR" dirty="0" smtClean="0"/>
              <a:t> </a:t>
            </a:r>
            <a:r>
              <a:rPr lang="el-GR" dirty="0" err="1" smtClean="0"/>
              <a:t>risk</a:t>
            </a:r>
            <a:r>
              <a:rPr lang="el-GR" dirty="0" smtClean="0"/>
              <a:t>) εφόσον </a:t>
            </a:r>
            <a:r>
              <a:rPr lang="el-GR" dirty="0" smtClean="0"/>
              <a:t>ο χρεώστης ανήκει στο δημόσιο τομέα και έχει την εγγύηση του Κράτους</a:t>
            </a:r>
          </a:p>
          <a:p>
            <a:pPr>
              <a:buNone/>
            </a:pPr>
            <a:endParaRPr lang="el-GR" dirty="0" smtClean="0"/>
          </a:p>
          <a:p>
            <a:r>
              <a:rPr lang="el-GR" dirty="0" smtClean="0"/>
              <a:t> γ. </a:t>
            </a:r>
            <a:r>
              <a:rPr lang="el-GR" b="1" dirty="0" smtClean="0"/>
              <a:t>Αθέτηση</a:t>
            </a:r>
          </a:p>
          <a:p>
            <a:r>
              <a:rPr lang="el-GR" dirty="0" smtClean="0"/>
              <a:t> </a:t>
            </a:r>
            <a:r>
              <a:rPr lang="el-GR" dirty="0" smtClean="0"/>
              <a:t>Αθέτηση εκ μέρους του χρεώστη και, εφόσον υπάρχει του εγγυητή του.</a:t>
            </a:r>
          </a:p>
          <a:p>
            <a:pPr>
              <a:buNone/>
            </a:pPr>
            <a:endParaRPr lang="el-GR" dirty="0" smtClean="0"/>
          </a:p>
          <a:p>
            <a:r>
              <a:rPr lang="el-GR" dirty="0" smtClean="0"/>
              <a:t> δ. </a:t>
            </a:r>
            <a:r>
              <a:rPr lang="el-GR" b="1" dirty="0" smtClean="0"/>
              <a:t>Αυθαίρετη καταγγελία ή άρνηση</a:t>
            </a:r>
          </a:p>
          <a:p>
            <a:r>
              <a:rPr lang="el-GR" dirty="0" smtClean="0"/>
              <a:t> </a:t>
            </a:r>
            <a:r>
              <a:rPr lang="el-GR" dirty="0" smtClean="0"/>
              <a:t>Απόφαση του αγοραστή, στα πλαίσια "πίστωσης του προμηθευτή" με βάση το εδάφιο α της παραγράφου 2 του άρθρου 2, να </a:t>
            </a:r>
            <a:r>
              <a:rPr lang="el-GR" dirty="0" smtClean="0"/>
              <a:t>καταγγείλει </a:t>
            </a:r>
            <a:r>
              <a:rPr lang="el-GR" dirty="0" smtClean="0"/>
              <a:t>την εμπορική σύμβαση ή να αρνηθεί να αποδεχθεί τα εμπορεύματα ή τις υπηρεσίες, χωρίς να έχει το δικαίωμα αυτό</a:t>
            </a:r>
            <a:r>
              <a:rPr lang="el-GR" dirty="0" smtClean="0"/>
              <a:t>.</a:t>
            </a:r>
          </a:p>
          <a:p>
            <a:endParaRPr lang="el-GR" dirty="0" smtClean="0"/>
          </a:p>
          <a:p>
            <a:endParaRPr lang="el-GR" dirty="0" smtClean="0"/>
          </a:p>
          <a:p>
            <a:pPr>
              <a:buNone/>
            </a:pPr>
            <a:endParaRPr lang="el-GR" dirty="0" smtClean="0"/>
          </a:p>
          <a:p>
            <a:pPr>
              <a:buNone/>
            </a:pPr>
            <a:endParaRPr lang="el-GR"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711</Words>
  <Application>Microsoft Office PowerPoint</Application>
  <PresentationFormat>On-screen Show (4:3)</PresentationFormat>
  <Paragraphs>87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Slide 3</vt:lpstr>
      <vt:lpstr>Slide 4</vt:lpstr>
      <vt:lpstr>Slide 5</vt:lpstr>
      <vt:lpstr> Οι εγγυώμενες, ασφαλιζόμενες ή αντασφαλιζόμενες από τον Ο.Α.Ε.Π. πράξεις των εδαφίων α`, β, γ` της παραγράφου 1, ανάλογα με τον τρόπο που χρηματοδοτούνται, μπορούν να έχουν τη μορφή είτε "πίστωσης προμηθευτή" (Supplier Credit) είτε "πίστωσης στον αγοραστή" (Buyer Credit). </vt:lpstr>
      <vt:lpstr>Slide 7</vt:lpstr>
      <vt:lpstr>Slide 8</vt:lpstr>
      <vt:lpstr>Slide 9</vt:lpstr>
      <vt:lpstr>Slide 10</vt:lpstr>
      <vt:lpstr>  </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CPLawSec01</dc:creator>
  <cp:lastModifiedBy>ChristodoulouD</cp:lastModifiedBy>
  <cp:revision>129</cp:revision>
  <dcterms:created xsi:type="dcterms:W3CDTF">2006-08-16T00:00:00Z</dcterms:created>
  <dcterms:modified xsi:type="dcterms:W3CDTF">2019-03-28T14:30:59Z</dcterms:modified>
</cp:coreProperties>
</file>