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0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7DD92-54B9-4542-B536-E09F14653609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72672-7275-44E3-8F59-ED22E8BFF8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0998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72672-7275-44E3-8F59-ED22E8BFF88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2812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6522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670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4031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393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4521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3261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750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30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6707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7507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137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9B2B0-E912-479B-BC35-380E353FDD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519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sz="4800" b="1" dirty="0" smtClean="0">
                <a:latin typeface="+mn-lt"/>
              </a:rPr>
              <a:t>ΤΑ ΕΓΓΡΑΦΑ </a:t>
            </a:r>
            <a:br>
              <a:rPr lang="el-GR" sz="4800" b="1" dirty="0" smtClean="0">
                <a:latin typeface="+mn-lt"/>
              </a:rPr>
            </a:br>
            <a:r>
              <a:rPr lang="el-GR" sz="4800" b="1" dirty="0" smtClean="0">
                <a:latin typeface="+mn-lt"/>
              </a:rPr>
              <a:t>ΣΤΗ ΣΥΜΒΑΣΗ ΔΙΕΘΝΟΥΣ ΠΩΛΗΣΗΣ </a:t>
            </a:r>
            <a:br>
              <a:rPr lang="el-GR" sz="4800" b="1" dirty="0" smtClean="0">
                <a:latin typeface="+mn-lt"/>
              </a:rPr>
            </a:br>
            <a:r>
              <a:rPr lang="el-GR" sz="4800" b="1" dirty="0" smtClean="0">
                <a:latin typeface="+mn-lt"/>
              </a:rPr>
              <a:t>ΚΑΙ ΣΤΗΝ ΕΝΕΓΓΥΑ ΠΙΣΤΩΣΗ</a:t>
            </a:r>
            <a:endParaRPr lang="el-GR" sz="4800" b="1" dirty="0"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pPr algn="r"/>
            <a:r>
              <a:rPr lang="el-GR" i="1" dirty="0" smtClean="0"/>
              <a:t>Χρήστος </a:t>
            </a:r>
            <a:r>
              <a:rPr lang="el-GR" i="1" dirty="0" err="1" smtClean="0"/>
              <a:t>Σπ</a:t>
            </a:r>
            <a:r>
              <a:rPr lang="el-GR" i="1" dirty="0" smtClean="0"/>
              <a:t>. Χρυσάνθης</a:t>
            </a:r>
            <a:endParaRPr lang="el-GR" i="1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2257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53517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latin typeface="+mn-lt"/>
              </a:rPr>
              <a:t>ΡΗΤΡΑ ΦΟΡΤΩΣΗΣ ΣΤΟ </a:t>
            </a:r>
            <a:r>
              <a:rPr lang="el-GR" b="1" dirty="0" smtClean="0">
                <a:latin typeface="+mn-lt"/>
              </a:rPr>
              <a:t>ΚΑΤΑΣΤΡΩΜΑ</a:t>
            </a:r>
            <a:br>
              <a:rPr lang="el-GR" b="1" dirty="0" smtClean="0">
                <a:latin typeface="+mn-lt"/>
              </a:rPr>
            </a:br>
            <a:r>
              <a:rPr lang="el-GR" sz="3100" dirty="0"/>
              <a:t>Κατά τους Κανόνες Χάγης η φόρτωση στο κατάστρωμα έχει ως συνέπεια να καταλύεται ολόκληρο το νομικό καθεστώς περιορισμού της ευθύνης του μεταφορέα.</a:t>
            </a:r>
            <a:endParaRPr lang="el-GR" sz="3100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2398029"/>
            <a:ext cx="10515600" cy="3778934"/>
          </a:xfrm>
        </p:spPr>
        <p:txBody>
          <a:bodyPr>
            <a:normAutofit/>
          </a:bodyPr>
          <a:lstStyle/>
          <a:p>
            <a:pPr algn="just"/>
            <a:r>
              <a:rPr lang="el-GR" b="1" u="sng" dirty="0"/>
              <a:t>Στη σύμβαση πώλησης </a:t>
            </a:r>
            <a:r>
              <a:rPr lang="en-US" b="1" u="sng" dirty="0" err="1" smtClean="0"/>
              <a:t>cif</a:t>
            </a:r>
            <a:endParaRPr lang="el-GR" b="1" dirty="0"/>
          </a:p>
          <a:p>
            <a:pPr algn="just"/>
            <a:r>
              <a:rPr lang="el-GR" dirty="0"/>
              <a:t>Φορτωτική με ρήτρα φόρτωσης στο κατάστρωμα </a:t>
            </a:r>
            <a:r>
              <a:rPr lang="el-GR" dirty="0" smtClean="0"/>
              <a:t>ΔΕΝ είναι </a:t>
            </a:r>
            <a:r>
              <a:rPr lang="el-GR" dirty="0"/>
              <a:t>«συνήθης</a:t>
            </a:r>
            <a:r>
              <a:rPr lang="el-GR" dirty="0" smtClean="0"/>
              <a:t>».</a:t>
            </a:r>
            <a:endParaRPr lang="el-GR" dirty="0"/>
          </a:p>
          <a:p>
            <a:pPr algn="just"/>
            <a:r>
              <a:rPr lang="el-GR" dirty="0"/>
              <a:t>Αν ο μεταφορέας κατά παράβαση της φορτωτικής κάνει μεταφορά στο κατάστρωμα, η παραλήπτης (αγοραστής) έχει αξίωση κατά του μεταφορέα από τη σύμβαση μεταφοράς, αλλά όχι κατά του πωλητή από τη σύμβαση πώλησης.</a:t>
            </a:r>
          </a:p>
          <a:p>
            <a:pPr algn="just"/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6186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399672"/>
            <a:ext cx="10515600" cy="5777291"/>
          </a:xfrm>
        </p:spPr>
        <p:txBody>
          <a:bodyPr/>
          <a:lstStyle/>
          <a:p>
            <a:r>
              <a:rPr lang="el-GR" b="1" u="sng" dirty="0"/>
              <a:t>Στην ενέγγυο πίστωση</a:t>
            </a:r>
            <a:endParaRPr lang="el-GR" b="1" dirty="0"/>
          </a:p>
          <a:p>
            <a:pPr algn="just"/>
            <a:r>
              <a:rPr lang="el-GR" dirty="0"/>
              <a:t>Οι </a:t>
            </a:r>
            <a:r>
              <a:rPr lang="en-US" dirty="0"/>
              <a:t>UCP</a:t>
            </a:r>
            <a:r>
              <a:rPr lang="el-GR" dirty="0"/>
              <a:t> 500 έλεγαν ότι δεν είναι αποδεκτά μόνο τα έγγραφα που βεβαιώνουν ότι η μεταφορά γίνεται πράγματι στο κατάστρωμα, και όχι αυτά που παρέχουν δυνατότητα μεταφοράς στο κατάστρωμα.</a:t>
            </a:r>
          </a:p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4623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121113"/>
            <a:ext cx="10515600" cy="635841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latin typeface="+mn-lt"/>
              </a:rPr>
              <a:t>ΡΗΤΡΑ </a:t>
            </a:r>
            <a:r>
              <a:rPr lang="el-GR" b="1" dirty="0" smtClean="0">
                <a:latin typeface="+mn-lt"/>
              </a:rPr>
              <a:t>ΜΕΤΑΦΟΡΤΩΣΗΣ</a:t>
            </a:r>
            <a:endParaRPr lang="el-GR" b="1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065791"/>
            <a:ext cx="10515600" cy="5341064"/>
          </a:xfrm>
        </p:spPr>
        <p:txBody>
          <a:bodyPr/>
          <a:lstStyle/>
          <a:p>
            <a:r>
              <a:rPr lang="el-GR" b="1" u="sng" dirty="0"/>
              <a:t>Στη σύμβαση </a:t>
            </a:r>
            <a:r>
              <a:rPr lang="el-GR" b="1" u="sng" dirty="0" smtClean="0"/>
              <a:t>πώλησης</a:t>
            </a:r>
          </a:p>
          <a:p>
            <a:pPr marL="0" indent="0">
              <a:buNone/>
            </a:pPr>
            <a:endParaRPr lang="el-GR" b="1" dirty="0"/>
          </a:p>
          <a:p>
            <a:r>
              <a:rPr lang="el-GR" dirty="0"/>
              <a:t>Επειδή ο μεταφορέας εξακολουθεί να ευθύνεται ακόμα και σε περίπτωση μεταφόρτωσης, γι’ αυτό ρήτρες μεταφόρτωσης στη φορτωτική θεωρούνται «συνήθεις</a:t>
            </a:r>
            <a:r>
              <a:rPr lang="el-GR" dirty="0" smtClean="0"/>
              <a:t>».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Όμως, φορτωτική που αναφέρει ρητά ότι θα γίνει οπωσδήποτε μεταφόρτωση (</a:t>
            </a:r>
            <a:r>
              <a:rPr lang="en-US" dirty="0"/>
              <a:t>tackle to tackle</a:t>
            </a:r>
            <a:r>
              <a:rPr lang="el-GR" dirty="0"/>
              <a:t>) δεν είναι «συνήθης» και δεν θα είναι δεκτή, εκτός αν η σύμβαση πώλησης την επιτρέπει ρητά.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9311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460228"/>
            <a:ext cx="10515600" cy="5716735"/>
          </a:xfrm>
        </p:spPr>
        <p:txBody>
          <a:bodyPr/>
          <a:lstStyle/>
          <a:p>
            <a:r>
              <a:rPr lang="el-GR" b="1" u="sng" dirty="0"/>
              <a:t>Στην ενέγγυο </a:t>
            </a:r>
            <a:r>
              <a:rPr lang="el-GR" b="1" u="sng" dirty="0" smtClean="0"/>
              <a:t>πίστωση</a:t>
            </a:r>
          </a:p>
          <a:p>
            <a:pPr marL="0" indent="0">
              <a:buNone/>
            </a:pPr>
            <a:endParaRPr lang="el-GR" dirty="0"/>
          </a:p>
          <a:p>
            <a:pPr algn="just"/>
            <a:r>
              <a:rPr lang="el-GR" dirty="0"/>
              <a:t>Οι </a:t>
            </a:r>
            <a:r>
              <a:rPr lang="en-US" dirty="0"/>
              <a:t>UCP</a:t>
            </a:r>
            <a:r>
              <a:rPr lang="el-GR" dirty="0"/>
              <a:t> 500 έλεγαν</a:t>
            </a:r>
            <a:r>
              <a:rPr lang="el-GR" dirty="0" smtClean="0"/>
              <a:t>:</a:t>
            </a:r>
          </a:p>
          <a:p>
            <a:pPr marL="0" indent="0" algn="just">
              <a:buNone/>
            </a:pPr>
            <a:endParaRPr lang="el-GR" dirty="0"/>
          </a:p>
          <a:p>
            <a:pPr lvl="0" algn="just"/>
            <a:r>
              <a:rPr lang="el-GR" dirty="0"/>
              <a:t>Αν η πίστωση δεν απαγορεύει ρητά τη μεταφόρτωση, μια φορτωτική </a:t>
            </a:r>
            <a:r>
              <a:rPr lang="el-GR" dirty="0" smtClean="0"/>
              <a:t>τύπου «</a:t>
            </a:r>
            <a:r>
              <a:rPr lang="en-US" dirty="0" smtClean="0"/>
              <a:t>through</a:t>
            </a:r>
            <a:r>
              <a:rPr lang="el-GR" dirty="0" smtClean="0"/>
              <a:t>»</a:t>
            </a:r>
            <a:r>
              <a:rPr lang="en-US" dirty="0" smtClean="0"/>
              <a:t> </a:t>
            </a:r>
            <a:r>
              <a:rPr lang="el-GR" dirty="0"/>
              <a:t>είναι </a:t>
            </a:r>
            <a:r>
              <a:rPr lang="el-GR" dirty="0" smtClean="0"/>
              <a:t>σύμφωνη με τους όρους της πίστωσης</a:t>
            </a:r>
          </a:p>
          <a:p>
            <a:pPr marL="0" lvl="0" indent="0" algn="just">
              <a:buNone/>
            </a:pPr>
            <a:endParaRPr lang="el-GR" dirty="0"/>
          </a:p>
          <a:p>
            <a:pPr algn="just"/>
            <a:r>
              <a:rPr lang="el-GR" dirty="0"/>
              <a:t>Αν η πίστωση απαγορεύει τη μεταφόρτωση, τότε μόνο φορτωτική που βεβαιώνει ότι θα γίνει οπωσδήποτε μεταφόρτωση δημιουργεί πρόβλημα και φορτωτική που έχει μόνο ρήτρα μεταφόρτωσης, αλλά είναι </a:t>
            </a:r>
            <a:r>
              <a:rPr lang="el-GR" dirty="0" smtClean="0"/>
              <a:t>τύπου «</a:t>
            </a:r>
            <a:r>
              <a:rPr lang="en-US" dirty="0" smtClean="0"/>
              <a:t>through</a:t>
            </a:r>
            <a:r>
              <a:rPr lang="el-GR" dirty="0" smtClean="0"/>
              <a:t>»</a:t>
            </a:r>
            <a:r>
              <a:rPr lang="en-US" dirty="0" smtClean="0"/>
              <a:t> </a:t>
            </a:r>
            <a:r>
              <a:rPr lang="el-GR" dirty="0"/>
              <a:t>δεν δημιουργεί πρόβλημα.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2790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2056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>
                <a:latin typeface="+mn-lt"/>
              </a:rPr>
              <a:t>ΡΗΤΡΑ ΠΛΗΡΩΜΗΣ ΝΑΥΛΟΥ ΣΤΟ ΛΙΜΕΝΑ </a:t>
            </a:r>
            <a:r>
              <a:rPr lang="el-GR" sz="3200" b="1" dirty="0" smtClean="0">
                <a:latin typeface="+mn-lt"/>
              </a:rPr>
              <a:t>ΠΡΟΟΡΙΣΜΟΥ</a:t>
            </a:r>
            <a:endParaRPr lang="el-GR" sz="3200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174792"/>
            <a:ext cx="10515600" cy="5002171"/>
          </a:xfrm>
        </p:spPr>
        <p:txBody>
          <a:bodyPr/>
          <a:lstStyle/>
          <a:p>
            <a:pPr algn="just"/>
            <a:r>
              <a:rPr lang="el-GR" b="1" u="sng" dirty="0"/>
              <a:t>Στη σύμβαση πώλησης </a:t>
            </a:r>
            <a:r>
              <a:rPr lang="en-US" b="1" u="sng" dirty="0" err="1" smtClean="0"/>
              <a:t>cif</a:t>
            </a:r>
            <a:endParaRPr lang="el-GR" b="1" u="sng" dirty="0" smtClean="0"/>
          </a:p>
          <a:p>
            <a:pPr marL="0" indent="0" algn="just">
              <a:buNone/>
            </a:pPr>
            <a:endParaRPr lang="el-GR" dirty="0"/>
          </a:p>
          <a:p>
            <a:pPr algn="just"/>
            <a:r>
              <a:rPr lang="el-GR" dirty="0"/>
              <a:t>Μη αποδεκτή γιατί στη σύμβαση </a:t>
            </a:r>
            <a:r>
              <a:rPr lang="en-US" dirty="0" err="1"/>
              <a:t>cif</a:t>
            </a:r>
            <a:r>
              <a:rPr lang="en-US" dirty="0"/>
              <a:t> </a:t>
            </a:r>
            <a:r>
              <a:rPr lang="el-GR" dirty="0"/>
              <a:t>δίνεις και τη μεταφορά</a:t>
            </a:r>
          </a:p>
          <a:p>
            <a:pPr algn="just"/>
            <a:r>
              <a:rPr lang="el-GR" dirty="0"/>
              <a:t>Δες όμως νομολογία για τη ρήτρα </a:t>
            </a:r>
            <a:r>
              <a:rPr lang="en-US" dirty="0"/>
              <a:t>free out</a:t>
            </a:r>
            <a:r>
              <a:rPr lang="el-GR" dirty="0" smtClean="0"/>
              <a:t>.</a:t>
            </a:r>
          </a:p>
          <a:p>
            <a:pPr algn="just"/>
            <a:endParaRPr lang="el-GR" dirty="0"/>
          </a:p>
          <a:p>
            <a:pPr algn="just"/>
            <a:r>
              <a:rPr lang="el-GR" b="1" u="sng" dirty="0" smtClean="0"/>
              <a:t>Στην </a:t>
            </a:r>
            <a:r>
              <a:rPr lang="el-GR" b="1" u="sng" dirty="0"/>
              <a:t>ενέγγυο </a:t>
            </a:r>
            <a:r>
              <a:rPr lang="el-GR" b="1" u="sng" dirty="0" smtClean="0"/>
              <a:t>πίστωση</a:t>
            </a:r>
          </a:p>
          <a:p>
            <a:pPr marL="0" indent="0" algn="just">
              <a:buNone/>
            </a:pPr>
            <a:endParaRPr lang="el-GR" dirty="0"/>
          </a:p>
          <a:p>
            <a:pPr algn="just"/>
            <a:r>
              <a:rPr lang="el-GR" dirty="0"/>
              <a:t>Μια φορτωτική με ρήτρα πληρωμής του ναύλου από τον παραλήπτη είναι μάλλον αντιφατική με το τιμολόγιο που αναφέρει τιμή </a:t>
            </a:r>
            <a:r>
              <a:rPr lang="en-US" dirty="0" err="1"/>
              <a:t>cif</a:t>
            </a:r>
            <a:r>
              <a:rPr lang="el-GR" dirty="0"/>
              <a:t>.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3585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>
                <a:latin typeface="+mn-lt"/>
              </a:rPr>
              <a:t>ΔΙΑΦΟΡΕΤΙΚΟΣ ΛΙΜΕΝΑΣ ΦΟΡΤΩΣΗΣ / </a:t>
            </a:r>
            <a:r>
              <a:rPr lang="el-GR" sz="3600" b="1" dirty="0" smtClean="0">
                <a:latin typeface="+mn-lt"/>
              </a:rPr>
              <a:t>ΠΡΟΟΡΙΣΜΟΥ</a:t>
            </a:r>
            <a:endParaRPr lang="el-GR" sz="3600" b="1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pPr algn="just"/>
            <a:r>
              <a:rPr lang="el-GR" dirty="0"/>
              <a:t>Αν τα φορτωτικά έγγραφα αναφέρουν διαφορετικό λιμένα φόρτωσης / προορισμού από τη σύμβαση πώλησης, υπάρχει πλημμελής εκπλήρωση</a:t>
            </a:r>
            <a:r>
              <a:rPr lang="el-GR" dirty="0" smtClean="0"/>
              <a:t>.</a:t>
            </a:r>
          </a:p>
          <a:p>
            <a:pPr marL="0" indent="0" algn="just">
              <a:buNone/>
            </a:pPr>
            <a:endParaRPr lang="el-GR" dirty="0"/>
          </a:p>
          <a:p>
            <a:pPr algn="just"/>
            <a:r>
              <a:rPr lang="el-GR" dirty="0"/>
              <a:t>Ομοίως σε σχέση με την ενέγγυο πίστωση.</a:t>
            </a:r>
          </a:p>
          <a:p>
            <a:pPr algn="just"/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92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>
                <a:latin typeface="+mn-lt"/>
              </a:rPr>
              <a:t>ΦΟΡΤΩΤΙΚΑ ΕΓΤΡΑΦΑ ΠΟΥ </a:t>
            </a:r>
            <a:r>
              <a:rPr lang="el-GR" b="1" dirty="0" smtClean="0">
                <a:latin typeface="+mn-lt"/>
              </a:rPr>
              <a:t/>
            </a:r>
            <a:br>
              <a:rPr lang="el-GR" b="1" dirty="0" smtClean="0">
                <a:latin typeface="+mn-lt"/>
              </a:rPr>
            </a:br>
            <a:r>
              <a:rPr lang="el-GR" b="1" dirty="0" smtClean="0">
                <a:latin typeface="+mn-lt"/>
              </a:rPr>
              <a:t>ΕΝΣΩΜΑΤΩΝΟΥΝ </a:t>
            </a:r>
            <a:r>
              <a:rPr lang="el-GR" b="1" dirty="0">
                <a:latin typeface="+mn-lt"/>
              </a:rPr>
              <a:t>ΡΗΤΡΕΣ </a:t>
            </a:r>
            <a:r>
              <a:rPr lang="el-GR" b="1" dirty="0" smtClean="0">
                <a:latin typeface="+mn-lt"/>
              </a:rPr>
              <a:t>ΝΑΥΛΟΣΥΜΦΩΝΟΥ</a:t>
            </a:r>
            <a:endParaRPr lang="el-GR" b="1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u="sng" dirty="0"/>
              <a:t>Στη σύμβαση </a:t>
            </a:r>
            <a:r>
              <a:rPr lang="el-GR" b="1" u="sng" dirty="0" smtClean="0"/>
              <a:t>πώλησης</a:t>
            </a:r>
          </a:p>
          <a:p>
            <a:pPr marL="0" indent="0" algn="just">
              <a:buNone/>
            </a:pPr>
            <a:endParaRPr lang="el-GR" dirty="0"/>
          </a:p>
          <a:p>
            <a:pPr algn="just"/>
            <a:r>
              <a:rPr lang="el-GR" dirty="0"/>
              <a:t>Είναι σύνηθες τα φορτωτικά έγγραφα να ενσωματώνουν ρήτρες ναυλοσυμφώνου. Άρα, φορτωτική που ενσωματώνει ρήτρες ναυλοσυμφώνου είναι «συνήθης» φορτωτική και από την άποψη αυτή η παράδοσή της συνιστά εκπλήρωση των υποχρεώσεων από τη σύμβαση πώλησης. Όμως, πρέπει να παραδίδονται και οι όροι του ναυλοσυμφώνου.</a:t>
            </a:r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8568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587396"/>
            <a:ext cx="10515600" cy="5589567"/>
          </a:xfrm>
        </p:spPr>
        <p:txBody>
          <a:bodyPr/>
          <a:lstStyle/>
          <a:p>
            <a:r>
              <a:rPr lang="el-GR" b="1" u="sng" dirty="0"/>
              <a:t>Στην ενέγγυο </a:t>
            </a:r>
            <a:r>
              <a:rPr lang="el-GR" b="1" u="sng" dirty="0" smtClean="0"/>
              <a:t>πίστωση</a:t>
            </a:r>
          </a:p>
          <a:p>
            <a:pPr marL="0" indent="0">
              <a:buNone/>
            </a:pPr>
            <a:endParaRPr lang="el-GR" dirty="0"/>
          </a:p>
          <a:p>
            <a:pPr algn="just"/>
            <a:r>
              <a:rPr lang="el-GR" dirty="0"/>
              <a:t>Οι </a:t>
            </a:r>
            <a:r>
              <a:rPr lang="en-US" dirty="0"/>
              <a:t>UCP</a:t>
            </a:r>
            <a:r>
              <a:rPr lang="el-GR" dirty="0"/>
              <a:t> 500 έλεγαν ότι φορτωτική που ενσωματώνει ρήτρες ναυλοσυμφώνου δεν συνιστά εκπλήρωση των όρων της πίστωσης, εκτός αν η πίστωση ρητά επιτρέπει τέτοια φορτωτική</a:t>
            </a:r>
            <a:r>
              <a:rPr lang="el-GR" dirty="0" smtClean="0"/>
              <a:t>.</a:t>
            </a:r>
          </a:p>
          <a:p>
            <a:pPr marL="0" indent="0" algn="just">
              <a:buNone/>
            </a:pPr>
            <a:endParaRPr lang="el-GR" dirty="0"/>
          </a:p>
          <a:p>
            <a:pPr algn="just"/>
            <a:r>
              <a:rPr lang="el-GR" dirty="0"/>
              <a:t>Επίσης, η τράπεζα δεν έχει υποχρέωση να ελέγξει τους όρους ούτε της φορτωτικής, ούτε του ναυλοσυμφώνου</a:t>
            </a:r>
            <a:r>
              <a:rPr lang="el-GR" dirty="0" smtClean="0"/>
              <a:t>.</a:t>
            </a:r>
          </a:p>
          <a:p>
            <a:pPr marL="0" indent="0" algn="just">
              <a:buNone/>
            </a:pPr>
            <a:endParaRPr lang="el-GR" dirty="0"/>
          </a:p>
          <a:p>
            <a:pPr algn="just"/>
            <a:r>
              <a:rPr lang="el-GR" dirty="0"/>
              <a:t>Παράδοση του ναυλοσυμφώνου δεν απαιτείται στο πλαίσιο της πίστωσης.</a:t>
            </a:r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7060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163503"/>
            <a:ext cx="10515600" cy="835676"/>
          </a:xfrm>
        </p:spPr>
        <p:txBody>
          <a:bodyPr/>
          <a:lstStyle/>
          <a:p>
            <a:pPr algn="ctr"/>
            <a:r>
              <a:rPr lang="el-GR" b="1" dirty="0">
                <a:latin typeface="+mn-lt"/>
              </a:rPr>
              <a:t>ΣΤΑΛΙΕΣ – ΕΠΙΣΤΑΛΙΕΣ</a:t>
            </a:r>
            <a:endParaRPr lang="el-GR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368571"/>
            <a:ext cx="10515600" cy="4808391"/>
          </a:xfrm>
        </p:spPr>
        <p:txBody>
          <a:bodyPr/>
          <a:lstStyle/>
          <a:p>
            <a:pPr algn="just"/>
            <a:r>
              <a:rPr lang="el-GR" dirty="0"/>
              <a:t>Το ιδανικό είναι η σύμβαση πώλησης να έχει δικές της ρήτρες για τις </a:t>
            </a:r>
            <a:r>
              <a:rPr lang="el-GR" dirty="0" err="1"/>
              <a:t>σταλίες</a:t>
            </a:r>
            <a:r>
              <a:rPr lang="el-GR" dirty="0"/>
              <a:t> και </a:t>
            </a:r>
            <a:r>
              <a:rPr lang="el-GR" dirty="0" err="1"/>
              <a:t>επισταλίες</a:t>
            </a:r>
            <a:r>
              <a:rPr lang="el-GR" dirty="0" smtClean="0"/>
              <a:t>.</a:t>
            </a:r>
          </a:p>
          <a:p>
            <a:pPr marL="0" indent="0" algn="just">
              <a:buNone/>
            </a:pPr>
            <a:endParaRPr lang="el-GR" dirty="0"/>
          </a:p>
          <a:p>
            <a:pPr algn="just"/>
            <a:r>
              <a:rPr lang="el-GR" dirty="0"/>
              <a:t>Αν η σύμβαση πώλησης δεν έχει τέτοιες ρήτρες, τότε το ζητούμενο είναι αν οι ρήτρες της φορτωτικής για τις </a:t>
            </a:r>
            <a:r>
              <a:rPr lang="el-GR" dirty="0" err="1"/>
              <a:t>σταλίες</a:t>
            </a:r>
            <a:r>
              <a:rPr lang="el-GR" dirty="0"/>
              <a:t> και </a:t>
            </a:r>
            <a:r>
              <a:rPr lang="el-GR" dirty="0" err="1"/>
              <a:t>επισταλίες</a:t>
            </a:r>
            <a:r>
              <a:rPr lang="el-GR" dirty="0"/>
              <a:t> είναι «συνήθεις</a:t>
            </a:r>
            <a:r>
              <a:rPr lang="el-GR" dirty="0" smtClean="0"/>
              <a:t>».</a:t>
            </a:r>
          </a:p>
          <a:p>
            <a:pPr marL="0" indent="0" algn="just">
              <a:buNone/>
            </a:pPr>
            <a:endParaRPr lang="el-GR" dirty="0"/>
          </a:p>
          <a:p>
            <a:pPr algn="just"/>
            <a:r>
              <a:rPr lang="el-GR" dirty="0"/>
              <a:t>Αν οι ρήτρες για τις </a:t>
            </a:r>
            <a:r>
              <a:rPr lang="el-GR" dirty="0" err="1"/>
              <a:t>σταλίες</a:t>
            </a:r>
            <a:r>
              <a:rPr lang="el-GR" dirty="0"/>
              <a:t> – </a:t>
            </a:r>
            <a:r>
              <a:rPr lang="el-GR" dirty="0" err="1"/>
              <a:t>επισταλίες</a:t>
            </a:r>
            <a:r>
              <a:rPr lang="el-GR" dirty="0"/>
              <a:t> διαφέρουν στη σύμβαση πώλησης και στη φορτωτική, τότε μπορεί να προκύψουν προβλήματα.</a:t>
            </a:r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351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121114"/>
            <a:ext cx="10515600" cy="1138458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latin typeface="+mn-lt"/>
              </a:rPr>
              <a:t>ΠΑΡΑΔΟΣΗ ΤΟΥ ΦΟΡΤΙΟΥ </a:t>
            </a:r>
            <a:r>
              <a:rPr lang="el-GR" b="1" dirty="0" smtClean="0">
                <a:latin typeface="+mn-lt"/>
              </a:rPr>
              <a:t/>
            </a:r>
            <a:br>
              <a:rPr lang="el-GR" b="1" dirty="0" smtClean="0">
                <a:latin typeface="+mn-lt"/>
              </a:rPr>
            </a:br>
            <a:r>
              <a:rPr lang="el-GR" b="1" dirty="0" smtClean="0">
                <a:latin typeface="+mn-lt"/>
              </a:rPr>
              <a:t>ΧΩΡΙΣ </a:t>
            </a:r>
            <a:r>
              <a:rPr lang="el-GR" b="1" dirty="0">
                <a:latin typeface="+mn-lt"/>
              </a:rPr>
              <a:t>ΠΑΡΑΛΑΒΗ ΦΟΡΤΩΤΙΚΗΣ</a:t>
            </a:r>
            <a:endParaRPr lang="el-GR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259573"/>
            <a:ext cx="10515600" cy="5096778"/>
          </a:xfrm>
        </p:spPr>
        <p:txBody>
          <a:bodyPr/>
          <a:lstStyle/>
          <a:p>
            <a:pPr algn="just"/>
            <a:r>
              <a:rPr lang="el-GR" dirty="0"/>
              <a:t>Στην πράξη συνηθίζεται η παράδοση του φορτίου στον παραλήπτη χωρίς επίδειξη και παραλαβή της φορτωτικής με βάση ένα </a:t>
            </a:r>
            <a:r>
              <a:rPr lang="en-US" dirty="0"/>
              <a:t>letter of indemnity</a:t>
            </a:r>
            <a:r>
              <a:rPr lang="el-GR" dirty="0"/>
              <a:t> (μπορεί να είναι και με τη μορφή εγγυητικής επιστολής</a:t>
            </a:r>
            <a:r>
              <a:rPr lang="el-GR" dirty="0" smtClean="0"/>
              <a:t>).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Η πρακτική αυτή όμως, αν και συνήθης, είναι πάντα με κίνδυνο και ευθύνη του πλοίου</a:t>
            </a:r>
            <a:r>
              <a:rPr lang="el-GR" dirty="0" smtClean="0"/>
              <a:t>.</a:t>
            </a:r>
          </a:p>
          <a:p>
            <a:pPr algn="just"/>
            <a:endParaRPr lang="el-GR" dirty="0"/>
          </a:p>
          <a:p>
            <a:pPr algn="just"/>
            <a:r>
              <a:rPr lang="el-GR" dirty="0"/>
              <a:t>Πρόβλημα μπορεί να υπάρξει αν στη φορτωτική έχει ενέχυρο η τράπεζα που άνοιξε την ενέγγυο πίστωση. Η παράδοση του φορτίου χωρίς φορτωτική δεν καταργεί νομικά τη φορτωτική, αλλά καθιστά το ενέχυρο άνευ αξίας.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2462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777"/>
          </a:xfrm>
        </p:spPr>
        <p:txBody>
          <a:bodyPr/>
          <a:lstStyle/>
          <a:p>
            <a:pPr algn="ctr"/>
            <a:r>
              <a:rPr lang="el-GR" b="1" dirty="0" smtClean="0">
                <a:latin typeface="+mn-lt"/>
              </a:rPr>
              <a:t>ΥΠΟΧΡΕΩΣΕΙΣ ΣΤΗ ΣΥΜΒΑΣΗ ΠΩΛΗΣΗΣ</a:t>
            </a:r>
            <a:endParaRPr lang="el-GR" b="1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211126"/>
            <a:ext cx="10515600" cy="5250230"/>
          </a:xfrm>
        </p:spPr>
        <p:txBody>
          <a:bodyPr>
            <a:normAutofit/>
          </a:bodyPr>
          <a:lstStyle/>
          <a:p>
            <a:pPr algn="just"/>
            <a:r>
              <a:rPr lang="el-GR" b="1" dirty="0" smtClean="0"/>
              <a:t>Α. ΥΠΟΧΡΕΩΣΕΙΣ ΣΧΕΤΙΚΑ ΜΕ ΕΜΠΟΡΕΥΜΑΤΑ</a:t>
            </a:r>
          </a:p>
          <a:p>
            <a:pPr algn="just"/>
            <a:r>
              <a:rPr lang="el-GR" dirty="0" smtClean="0"/>
              <a:t>Ο Πωλητής έχει υποχρέωση να παραδώσει το εμπόρευμα που συμφωνήθηκε στη συμφωνημένη ποσότητα, ποιότητα και κατάσταση. </a:t>
            </a:r>
            <a:endParaRPr lang="el-GR" dirty="0"/>
          </a:p>
          <a:p>
            <a:pPr algn="just"/>
            <a:r>
              <a:rPr lang="el-GR" b="1" dirty="0" smtClean="0"/>
              <a:t>Β. ΥΠΟΧΡΕΩΣΕΙΣ ΣΧΕΤΙΚΑ ΜΕ ΕΓΓΡΑΦΑ</a:t>
            </a:r>
          </a:p>
          <a:p>
            <a:pPr algn="just"/>
            <a:r>
              <a:rPr lang="el-GR" dirty="0" smtClean="0"/>
              <a:t>Ο Πωλητής έχει υποχρέωση να παραδώσει τα έγγραφα που συμφωνήθηκαν ή αν δεν συμφωνήθηκε κάτι ειδικά τα έγγραφα που συνηθίζονται στο συγκεκριμένο είδος εμπορίου (</a:t>
            </a:r>
            <a:r>
              <a:rPr lang="en-US" dirty="0" smtClean="0"/>
              <a:t>customary documents</a:t>
            </a:r>
            <a:r>
              <a:rPr lang="el-GR" dirty="0" smtClean="0"/>
              <a:t>)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l-GR" dirty="0" smtClean="0"/>
              <a:t>Το περιεχόμενο των εγγράφων πρέπει να είναι αυτό που συμφωνήθηκε ή αν δεν συμφωνήθηκε κάτι ειδικά, το συνηθισμένο περιεχόμενο. </a:t>
            </a:r>
            <a:endParaRPr lang="en-US" dirty="0" smtClean="0"/>
          </a:p>
          <a:p>
            <a:pPr algn="just"/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979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latin typeface="+mn-lt"/>
              </a:rPr>
              <a:t>ΦΟΡΤΩΤΙΚΑ ΕΓΓΡΑΦΑ</a:t>
            </a:r>
            <a:endParaRPr lang="el-GR" b="1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Υπάρχουν:</a:t>
            </a:r>
          </a:p>
          <a:p>
            <a:r>
              <a:rPr lang="el-GR" dirty="0" smtClean="0"/>
              <a:t>Η </a:t>
            </a:r>
            <a:r>
              <a:rPr lang="el-GR" dirty="0" err="1" smtClean="0"/>
              <a:t>αξιογραφική</a:t>
            </a:r>
            <a:r>
              <a:rPr lang="el-GR" dirty="0" smtClean="0"/>
              <a:t> φορτωτική φόρτωσης</a:t>
            </a:r>
          </a:p>
          <a:p>
            <a:r>
              <a:rPr lang="el-GR" dirty="0" smtClean="0"/>
              <a:t>Η φορτωτική παραλαβής</a:t>
            </a:r>
          </a:p>
          <a:p>
            <a:r>
              <a:rPr lang="el-GR" dirty="0" smtClean="0"/>
              <a:t>Η </a:t>
            </a:r>
            <a:r>
              <a:rPr lang="el-GR" dirty="0" err="1" smtClean="0"/>
              <a:t>διαφορτωτική</a:t>
            </a:r>
            <a:endParaRPr lang="el-GR" dirty="0" smtClean="0"/>
          </a:p>
          <a:p>
            <a:r>
              <a:rPr lang="el-GR" dirty="0" smtClean="0"/>
              <a:t>Άλλα φορτωτικά έγγραφα</a:t>
            </a:r>
          </a:p>
          <a:p>
            <a:endParaRPr lang="el-GR" dirty="0"/>
          </a:p>
          <a:p>
            <a:r>
              <a:rPr lang="el-GR" dirty="0" smtClean="0"/>
              <a:t>Αξιόγραφο είναι μόνο η θαλάσσια φορτωτική φόρτωσης </a:t>
            </a: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48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0228" y="781176"/>
            <a:ext cx="11227136" cy="5395787"/>
          </a:xfrm>
        </p:spPr>
        <p:txBody>
          <a:bodyPr/>
          <a:lstStyle/>
          <a:p>
            <a:pPr lvl="0" algn="just"/>
            <a:r>
              <a:rPr lang="el-GR" b="1" dirty="0"/>
              <a:t>Φορτωτική: </a:t>
            </a:r>
            <a:endParaRPr lang="el-GR" b="1" dirty="0" smtClean="0"/>
          </a:p>
          <a:p>
            <a:pPr lvl="0" algn="just"/>
            <a:r>
              <a:rPr lang="el-GR" dirty="0" err="1" smtClean="0"/>
              <a:t>Αξιογραφικός</a:t>
            </a:r>
            <a:r>
              <a:rPr lang="el-GR" dirty="0" smtClean="0"/>
              <a:t> </a:t>
            </a:r>
            <a:r>
              <a:rPr lang="el-GR" dirty="0"/>
              <a:t>τίτλος, </a:t>
            </a:r>
            <a:endParaRPr lang="el-GR" dirty="0" smtClean="0"/>
          </a:p>
          <a:p>
            <a:pPr lvl="0" algn="just"/>
            <a:r>
              <a:rPr lang="el-GR" dirty="0" smtClean="0"/>
              <a:t>μεταβιβάσιμη</a:t>
            </a:r>
            <a:r>
              <a:rPr lang="el-GR" dirty="0"/>
              <a:t>, </a:t>
            </a:r>
            <a:endParaRPr lang="el-GR" dirty="0" smtClean="0"/>
          </a:p>
          <a:p>
            <a:pPr lvl="0" algn="just"/>
            <a:r>
              <a:rPr lang="el-GR" dirty="0" smtClean="0"/>
              <a:t>δίνει στον αποκτώντα «καλύτερο τίτλο» απαλλαγμένο από ελαττώματα</a:t>
            </a:r>
            <a:endParaRPr lang="el-GR" dirty="0"/>
          </a:p>
          <a:p>
            <a:pPr lvl="0" algn="just"/>
            <a:endParaRPr lang="el-GR" dirty="0" smtClean="0"/>
          </a:p>
          <a:p>
            <a:pPr lvl="0" algn="just"/>
            <a:r>
              <a:rPr lang="el-GR" b="1" dirty="0" err="1" smtClean="0"/>
              <a:t>Διαφορτωτική</a:t>
            </a:r>
            <a:r>
              <a:rPr lang="el-GR" b="1" dirty="0" smtClean="0"/>
              <a:t>:</a:t>
            </a:r>
          </a:p>
          <a:p>
            <a:pPr lvl="0" algn="just"/>
            <a:r>
              <a:rPr lang="el-GR" dirty="0" smtClean="0"/>
              <a:t>Στη </a:t>
            </a:r>
            <a:r>
              <a:rPr lang="el-GR" dirty="0" err="1"/>
              <a:t>διαφορτωτική</a:t>
            </a:r>
            <a:r>
              <a:rPr lang="el-GR" dirty="0"/>
              <a:t> ο φορτωτής έχει τον έλεγχο του φορτίου μέχρι την τελική παράδοση</a:t>
            </a:r>
          </a:p>
          <a:p>
            <a:pPr algn="just"/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7597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769065"/>
            <a:ext cx="10515600" cy="540789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l-GR" sz="4400" b="1" dirty="0" smtClean="0"/>
              <a:t>ΣΤΗ ΣΥΜΒΑΣΗ ΠΩΛΗΣΗΣ</a:t>
            </a:r>
          </a:p>
          <a:p>
            <a:pPr algn="just"/>
            <a:endParaRPr lang="el-GR" dirty="0"/>
          </a:p>
          <a:p>
            <a:pPr algn="just"/>
            <a:r>
              <a:rPr lang="el-GR" dirty="0" smtClean="0"/>
              <a:t>Αν </a:t>
            </a:r>
            <a:r>
              <a:rPr lang="el-GR" dirty="0"/>
              <a:t>η σύμβαση διευκρινίζει τι έγγραφα πρέπει να παραδοθούν, ισχύει η σύμβαση.</a:t>
            </a:r>
          </a:p>
          <a:p>
            <a:pPr algn="just"/>
            <a:r>
              <a:rPr lang="el-GR" dirty="0"/>
              <a:t>Αν η σύμβαση δεν διευκρινίζει, το κενό συμπληρώνεται από την καλή πίστη, η οποία λαμβάνει υπόψιν το τι συνηθίζεται σε αυτές τις περιπτώσεις, δηλ. ποια έγγραφα είναι «συνήθη».</a:t>
            </a:r>
          </a:p>
          <a:p>
            <a:pPr algn="just"/>
            <a:r>
              <a:rPr lang="el-GR" dirty="0"/>
              <a:t>«Συνήθη» είναι αυτά που επιτρέπουν την πώληση εν πλω και δίνουν αγώγιμη αξίωση στον παραλήπτη κατά του μεταφορέα. Δηλ. φορτωτική.</a:t>
            </a:r>
          </a:p>
          <a:p>
            <a:pPr algn="just"/>
            <a:r>
              <a:rPr lang="el-GR" dirty="0"/>
              <a:t> </a:t>
            </a:r>
          </a:p>
          <a:p>
            <a:pPr algn="just"/>
            <a:r>
              <a:rPr lang="el-GR" dirty="0"/>
              <a:t>Πάντως οι </a:t>
            </a:r>
            <a:r>
              <a:rPr lang="en-US" dirty="0"/>
              <a:t>INCOTERMS </a:t>
            </a:r>
            <a:r>
              <a:rPr lang="el-GR" dirty="0"/>
              <a:t>1990 ανέφεραν τη </a:t>
            </a:r>
            <a:r>
              <a:rPr lang="el-GR" dirty="0" err="1"/>
              <a:t>διαφορτωτική</a:t>
            </a:r>
            <a:r>
              <a:rPr lang="el-GR" dirty="0"/>
              <a:t> ως «σύνηθες» έγγραφο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27/4/2020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5773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latin typeface="+mn-lt"/>
              </a:rPr>
              <a:t>ΣΤΗΝ ΕΝΝΕΓΥΑ ΠΙΣΤΩΣΗ</a:t>
            </a:r>
            <a:endParaRPr lang="el-GR" b="1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</a:t>
            </a:r>
            <a:r>
              <a:rPr lang="el-GR" dirty="0" err="1" smtClean="0"/>
              <a:t>ν.δ.</a:t>
            </a:r>
            <a:r>
              <a:rPr lang="el-GR" dirty="0" smtClean="0"/>
              <a:t> </a:t>
            </a:r>
            <a:r>
              <a:rPr lang="el-GR" dirty="0"/>
              <a:t>1923 αναφέρεται σε </a:t>
            </a:r>
            <a:r>
              <a:rPr lang="el-GR" dirty="0" smtClean="0"/>
              <a:t>φορτωτική, δηλ. θαλάσσια </a:t>
            </a:r>
            <a:r>
              <a:rPr lang="el-GR" dirty="0" err="1" smtClean="0"/>
              <a:t>φωρτωτικής</a:t>
            </a:r>
            <a:r>
              <a:rPr lang="el-GR" dirty="0" smtClean="0"/>
              <a:t> φόρτωσης.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Οι </a:t>
            </a:r>
            <a:r>
              <a:rPr lang="en-US" dirty="0"/>
              <a:t>UCP</a:t>
            </a:r>
            <a:r>
              <a:rPr lang="el-GR" dirty="0"/>
              <a:t> 500 δεν επιμένουν σε </a:t>
            </a:r>
            <a:r>
              <a:rPr lang="el-GR" dirty="0" smtClean="0"/>
              <a:t>κλασσική φορτωτική</a:t>
            </a:r>
            <a:r>
              <a:rPr lang="el-GR" dirty="0"/>
              <a:t>.</a:t>
            </a:r>
          </a:p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6052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781176"/>
            <a:ext cx="10515600" cy="5395787"/>
          </a:xfrm>
        </p:spPr>
        <p:txBody>
          <a:bodyPr/>
          <a:lstStyle/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endParaRPr lang="el-GR" b="1" dirty="0"/>
          </a:p>
          <a:p>
            <a:pPr marL="0" indent="0" algn="ctr">
              <a:buNone/>
            </a:pPr>
            <a:r>
              <a:rPr lang="el-GR" sz="4400" b="1" dirty="0" smtClean="0"/>
              <a:t>ΠΟΙΕΣ </a:t>
            </a:r>
            <a:r>
              <a:rPr lang="el-GR" sz="4400" b="1" dirty="0"/>
              <a:t>ΡΗΤΡΕΣ </a:t>
            </a:r>
            <a:endParaRPr lang="el-GR" sz="4400" b="1" dirty="0" smtClean="0"/>
          </a:p>
          <a:p>
            <a:pPr marL="0" indent="0" algn="ctr">
              <a:buNone/>
            </a:pPr>
            <a:r>
              <a:rPr lang="el-GR" sz="4400" b="1" dirty="0" smtClean="0"/>
              <a:t>ΦΟΡΤΩΤΙΚΩΝ </a:t>
            </a:r>
            <a:r>
              <a:rPr lang="el-GR" sz="4400" b="1" dirty="0"/>
              <a:t>ΕΓΓΡΑΦΩΝ </a:t>
            </a:r>
            <a:endParaRPr lang="el-GR" sz="4400" b="1" dirty="0" smtClean="0"/>
          </a:p>
          <a:p>
            <a:pPr marL="0" indent="0" algn="ctr">
              <a:buNone/>
            </a:pPr>
            <a:r>
              <a:rPr lang="el-GR" sz="4400" b="1" dirty="0" smtClean="0"/>
              <a:t>ΕΙΝΑΙ </a:t>
            </a:r>
            <a:r>
              <a:rPr lang="el-GR" sz="4400" b="1" dirty="0"/>
              <a:t>ΣΥΝΗΘΕΙΣ</a:t>
            </a:r>
            <a:endParaRPr lang="el-GR" sz="440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7966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84780"/>
            <a:ext cx="10515600" cy="543516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latin typeface="+mn-lt"/>
              </a:rPr>
              <a:t>ΡΗΤΡΑ ΕΛΕΥΘΕΡΙΑΣ </a:t>
            </a:r>
            <a:r>
              <a:rPr lang="el-GR" b="1" dirty="0" smtClean="0">
                <a:latin typeface="+mn-lt"/>
              </a:rPr>
              <a:t>ΠΑΡΕΚΚΛΙΣΗ</a:t>
            </a:r>
            <a:endParaRPr lang="el-GR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66449" y="563174"/>
            <a:ext cx="11608640" cy="585579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600" b="1" u="sng" dirty="0" smtClean="0"/>
              <a:t>ΣΤΗ </a:t>
            </a:r>
            <a:r>
              <a:rPr lang="el-GR" sz="2600" b="1" u="sng" cap="all" dirty="0" err="1" smtClean="0"/>
              <a:t>Συμβαση</a:t>
            </a:r>
            <a:r>
              <a:rPr lang="el-GR" sz="2600" b="1" u="sng" cap="all" dirty="0" smtClean="0"/>
              <a:t> </a:t>
            </a:r>
            <a:r>
              <a:rPr lang="el-GR" sz="2600" b="1" u="sng" cap="all" dirty="0" err="1" smtClean="0"/>
              <a:t>πωλησης</a:t>
            </a:r>
            <a:r>
              <a:rPr lang="el-GR" sz="2600" b="1" u="sng" cap="all" dirty="0" smtClean="0"/>
              <a:t> </a:t>
            </a:r>
            <a:r>
              <a:rPr lang="en-US" sz="2600" b="1" u="sng" cap="all" dirty="0" err="1"/>
              <a:t>cif</a:t>
            </a:r>
            <a:endParaRPr lang="el-GR" sz="2600" b="1" cap="all" dirty="0"/>
          </a:p>
          <a:p>
            <a:pPr algn="just"/>
            <a:r>
              <a:rPr lang="el-GR" sz="2600" dirty="0" smtClean="0"/>
              <a:t>Ο </a:t>
            </a:r>
            <a:r>
              <a:rPr lang="el-GR" sz="2600" dirty="0"/>
              <a:t>ΚΙΝΔ </a:t>
            </a:r>
            <a:r>
              <a:rPr lang="el-GR" sz="2600" dirty="0" smtClean="0"/>
              <a:t>και </a:t>
            </a:r>
            <a:r>
              <a:rPr lang="el-GR" sz="2600" dirty="0"/>
              <a:t>οι Κανόνες Χάγης επιτρέπουν τις ρήτρες παρέκκλισης, αλλά τις ερμηνεύουν στενά και γενικά περιορίζουν τη δυνατότητα του μεταφορέα για παρέκκλιση</a:t>
            </a:r>
            <a:r>
              <a:rPr lang="el-GR" sz="2600" dirty="0" smtClean="0"/>
              <a:t>. Το </a:t>
            </a:r>
            <a:r>
              <a:rPr lang="el-GR" sz="2600" dirty="0"/>
              <a:t>πρόβλημα με την παρέκκλιση είναι ότι το πλοίο μπορεί να παρεκκλίνει απεριόριστα για να κερδίσει ναύλους, με αποτέλεσμα να καθυστερήσει αδικαιολόγητα η παράδοση</a:t>
            </a:r>
            <a:r>
              <a:rPr lang="el-GR" sz="2600" dirty="0" smtClean="0"/>
              <a:t>.</a:t>
            </a:r>
            <a:endParaRPr lang="el-GR" sz="2600" dirty="0"/>
          </a:p>
          <a:p>
            <a:pPr algn="just"/>
            <a:r>
              <a:rPr lang="el-GR" sz="2600" dirty="0"/>
              <a:t>Στη σύμβαση πώλησης η παράδοση πρέπει να γίνει σε εύλογο χρόνο, αν δεν προβλέπεται κάτι άλλο</a:t>
            </a:r>
            <a:r>
              <a:rPr lang="el-GR" sz="2600" dirty="0" smtClean="0"/>
              <a:t>.</a:t>
            </a:r>
            <a:endParaRPr lang="el-GR" sz="2600" dirty="0"/>
          </a:p>
          <a:p>
            <a:pPr algn="just"/>
            <a:r>
              <a:rPr lang="el-GR" sz="2600" dirty="0"/>
              <a:t>Το ζήτημα είναι τι λογίζεται ως «σύνηθες» φορτωτικό έγγραφο. </a:t>
            </a:r>
          </a:p>
          <a:p>
            <a:pPr algn="just"/>
            <a:r>
              <a:rPr lang="el-GR" sz="2600" dirty="0"/>
              <a:t>Αυτό εξαρτάται και από τυχόν ρήτρες της σύμβασης πώλησης που π.χ. μπορεί να προβλέπει «άμεση φόρτωση», ή «ταχεία παράδοση», κλπ.</a:t>
            </a:r>
          </a:p>
          <a:p>
            <a:pPr algn="just"/>
            <a:r>
              <a:rPr lang="el-GR" sz="2600" dirty="0"/>
              <a:t>Κατά μια άποψη, επειδή ο νόμος δίνει επαρκή προστασία κατά της αδικαιολόγητης παρέκκλισης, φορτωτική με ρήτρα παρέκκλισης είναι οκ – κατ’ άλλη, όχι.</a:t>
            </a:r>
          </a:p>
          <a:p>
            <a:pPr algn="just"/>
            <a:endParaRPr lang="el-GR" sz="260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4765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532895"/>
            <a:ext cx="10515600" cy="5644068"/>
          </a:xfrm>
        </p:spPr>
        <p:txBody>
          <a:bodyPr/>
          <a:lstStyle/>
          <a:p>
            <a:r>
              <a:rPr lang="el-GR" b="1" u="sng" cap="all" dirty="0"/>
              <a:t>Στην </a:t>
            </a:r>
            <a:r>
              <a:rPr lang="el-GR" b="1" u="sng" cap="all" dirty="0" err="1" smtClean="0"/>
              <a:t>ενεγγυο</a:t>
            </a:r>
            <a:r>
              <a:rPr lang="el-GR" b="1" u="sng" cap="all" dirty="0" smtClean="0"/>
              <a:t> </a:t>
            </a:r>
            <a:r>
              <a:rPr lang="el-GR" b="1" u="sng" cap="all" dirty="0" err="1" smtClean="0"/>
              <a:t>πιστωση</a:t>
            </a:r>
            <a:endParaRPr lang="el-GR" b="1" cap="all" dirty="0"/>
          </a:p>
          <a:p>
            <a:pPr algn="just"/>
            <a:r>
              <a:rPr lang="el-GR" dirty="0"/>
              <a:t>Επειδή οι τράπεζες δεν ελέγχουν τους όρους της φορτωτικής, τυχόν ρήτρες παρέκκλισης δεν δημιουργούν πρόβλημα, εκτός αν η πίστωση ρητά προβλέπει ότι δεν πρέπει να υπάρχουν ρήτρες παρέκκλισης.</a:t>
            </a:r>
          </a:p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27/4/2020</a:t>
            </a:r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Χρήστος Χρυσάνθης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9B2B0-E912-479B-BC35-380E353FDD53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200421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1085</Words>
  <Application>Microsoft Office PowerPoint</Application>
  <PresentationFormat>Ευρεία οθόνη</PresentationFormat>
  <Paragraphs>165</Paragraphs>
  <Slides>19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Θέμα του Office</vt:lpstr>
      <vt:lpstr>ΤΑ ΕΓΓΡΑΦΑ  ΣΤΗ ΣΥΜΒΑΣΗ ΔΙΕΘΝΟΥΣ ΠΩΛΗΣΗΣ  ΚΑΙ ΣΤΗΝ ΕΝΕΓΓΥΑ ΠΙΣΤΩΣΗ</vt:lpstr>
      <vt:lpstr>ΥΠΟΧΡΕΩΣΕΙΣ ΣΤΗ ΣΥΜΒΑΣΗ ΠΩΛΗΣΗΣ</vt:lpstr>
      <vt:lpstr>ΦΟΡΤΩΤΙΚΑ ΕΓΓΡΑΦΑ</vt:lpstr>
      <vt:lpstr>Παρουσίαση του PowerPoint</vt:lpstr>
      <vt:lpstr>Παρουσίαση του PowerPoint</vt:lpstr>
      <vt:lpstr>ΣΤΗΝ ΕΝΝΕΓΥΑ ΠΙΣΤΩΣΗ</vt:lpstr>
      <vt:lpstr>Παρουσίαση του PowerPoint</vt:lpstr>
      <vt:lpstr>ΡΗΤΡΑ ΕΛΕΥΘΕΡΙΑΣ ΠΑΡΕΚΚΛΙΣΗ</vt:lpstr>
      <vt:lpstr>Παρουσίαση του PowerPoint</vt:lpstr>
      <vt:lpstr>ΡΗΤΡΑ ΦΟΡΤΩΣΗΣ ΣΤΟ ΚΑΤΑΣΤΡΩΜΑ Κατά τους Κανόνες Χάγης η φόρτωση στο κατάστρωμα έχει ως συνέπεια να καταλύεται ολόκληρο το νομικό καθεστώς περιορισμού της ευθύνης του μεταφορέα.</vt:lpstr>
      <vt:lpstr>Παρουσίαση του PowerPoint</vt:lpstr>
      <vt:lpstr>ΡΗΤΡΑ ΜΕΤΑΦΟΡΤΩΣΗΣ</vt:lpstr>
      <vt:lpstr>Παρουσίαση του PowerPoint</vt:lpstr>
      <vt:lpstr>ΡΗΤΡΑ ΠΛΗΡΩΜΗΣ ΝΑΥΛΟΥ ΣΤΟ ΛΙΜΕΝΑ ΠΡΟΟΡΙΣΜΟΥ</vt:lpstr>
      <vt:lpstr>ΔΙΑΦΟΡΕΤΙΚΟΣ ΛΙΜΕΝΑΣ ΦΟΡΤΩΣΗΣ / ΠΡΟΟΡΙΣΜΟΥ</vt:lpstr>
      <vt:lpstr>ΦΟΡΤΩΤΙΚΑ ΕΓΤΡΑΦΑ ΠΟΥ  ΕΝΣΩΜΑΤΩΝΟΥΝ ΡΗΤΡΕΣ ΝΑΥΛΟΣΥΜΦΩΝΟΥ</vt:lpstr>
      <vt:lpstr>Παρουσίαση του PowerPoint</vt:lpstr>
      <vt:lpstr>ΣΤΑΛΙΕΣ – ΕΠΙΣΤΑΛΙΕΣ</vt:lpstr>
      <vt:lpstr>ΠΑΡΑΔΟΣΗ ΤΟΥ ΦΟΡΤΙΟΥ  ΧΩΡΙΣ ΠΑΡΑΛΑΒΗ ΦΟΡΤΩΤΙΚΗΣ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ΕΓΓΡΑΦΑ  ΣΤΗ ΣΥΜΒΑΣΗ ΔΙΕΘΝΟΥΣ ΠΩΛΗΣΗΣ  ΚΑΙ ΣΤΗΝ ΕΝΕΓΓΥΑ ΠΙΣΤΩΣΗ</dc:title>
  <dc:creator>CHRISTOS CHRISSANTHIS</dc:creator>
  <cp:lastModifiedBy>CHRISTOS CHRISSANTHIS</cp:lastModifiedBy>
  <cp:revision>10</cp:revision>
  <dcterms:created xsi:type="dcterms:W3CDTF">2020-04-27T15:50:00Z</dcterms:created>
  <dcterms:modified xsi:type="dcterms:W3CDTF">2020-04-27T16:23:42Z</dcterms:modified>
</cp:coreProperties>
</file>