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3" r:id="rId16"/>
    <p:sldId id="272" r:id="rId17"/>
    <p:sldId id="274" r:id="rId18"/>
    <p:sldId id="275" r:id="rId19"/>
    <p:sldId id="276"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8" d="100"/>
          <a:sy n="78" d="100"/>
        </p:scale>
        <p:origin x="2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BB440E-3B0D-4E4C-B7AB-A6104894CF5F}" type="datetimeFigureOut">
              <a:rPr lang="el-GR" smtClean="0"/>
              <a:t>13/5/2021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262CBE-3C74-4D66-A6C8-765FCC6FE5E3}" type="slidenum">
              <a:rPr lang="el-GR" smtClean="0"/>
              <a:t>‹#›</a:t>
            </a:fld>
            <a:endParaRPr lang="el-GR"/>
          </a:p>
        </p:txBody>
      </p:sp>
    </p:spTree>
    <p:extLst>
      <p:ext uri="{BB962C8B-B14F-4D97-AF65-F5344CB8AC3E}">
        <p14:creationId xmlns:p14="http://schemas.microsoft.com/office/powerpoint/2010/main" val="212792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6262CBE-3C74-4D66-A6C8-765FCC6FE5E3}" type="slidenum">
              <a:rPr lang="el-GR" smtClean="0"/>
              <a:t>12</a:t>
            </a:fld>
            <a:endParaRPr lang="el-GR"/>
          </a:p>
        </p:txBody>
      </p:sp>
    </p:spTree>
    <p:extLst>
      <p:ext uri="{BB962C8B-B14F-4D97-AF65-F5344CB8AC3E}">
        <p14:creationId xmlns:p14="http://schemas.microsoft.com/office/powerpoint/2010/main" val="3715726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18245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48208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2314509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119880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300281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r>
              <a:rPr lang="el-GR"/>
              <a:t>11/4/2020</a:t>
            </a:r>
          </a:p>
        </p:txBody>
      </p:sp>
      <p:sp>
        <p:nvSpPr>
          <p:cNvPr id="6" name="Θέση υποσέλιδου 5"/>
          <p:cNvSpPr>
            <a:spLocks noGrp="1"/>
          </p:cNvSpPr>
          <p:nvPr>
            <p:ph type="ftr" sz="quarter" idx="11"/>
          </p:nvPr>
        </p:nvSpPr>
        <p:spPr/>
        <p:txBody>
          <a:bodyPr/>
          <a:lstStyle/>
          <a:p>
            <a:r>
              <a:rPr lang="el-GR"/>
              <a:t>Χρήστος Χρυσάνθης</a:t>
            </a:r>
          </a:p>
        </p:txBody>
      </p:sp>
      <p:sp>
        <p:nvSpPr>
          <p:cNvPr id="7" name="Θέση αριθμού διαφάνειας 6"/>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2816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r>
              <a:rPr lang="el-GR"/>
              <a:t>11/4/2020</a:t>
            </a:r>
          </a:p>
        </p:txBody>
      </p:sp>
      <p:sp>
        <p:nvSpPr>
          <p:cNvPr id="8" name="Θέση υποσέλιδου 7"/>
          <p:cNvSpPr>
            <a:spLocks noGrp="1"/>
          </p:cNvSpPr>
          <p:nvPr>
            <p:ph type="ftr" sz="quarter" idx="11"/>
          </p:nvPr>
        </p:nvSpPr>
        <p:spPr/>
        <p:txBody>
          <a:bodyPr/>
          <a:lstStyle/>
          <a:p>
            <a:r>
              <a:rPr lang="el-GR"/>
              <a:t>Χρήστος Χρυσάνθης</a:t>
            </a:r>
          </a:p>
        </p:txBody>
      </p:sp>
      <p:sp>
        <p:nvSpPr>
          <p:cNvPr id="9" name="Θέση αριθμού διαφάνειας 8"/>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1935667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r>
              <a:rPr lang="el-GR"/>
              <a:t>11/4/2020</a:t>
            </a:r>
          </a:p>
        </p:txBody>
      </p:sp>
      <p:sp>
        <p:nvSpPr>
          <p:cNvPr id="4" name="Θέση υποσέλιδου 3"/>
          <p:cNvSpPr>
            <a:spLocks noGrp="1"/>
          </p:cNvSpPr>
          <p:nvPr>
            <p:ph type="ftr" sz="quarter" idx="11"/>
          </p:nvPr>
        </p:nvSpPr>
        <p:spPr/>
        <p:txBody>
          <a:bodyPr/>
          <a:lstStyle/>
          <a:p>
            <a:r>
              <a:rPr lang="el-GR"/>
              <a:t>Χρήστος Χρυσάνθης</a:t>
            </a:r>
          </a:p>
        </p:txBody>
      </p:sp>
      <p:sp>
        <p:nvSpPr>
          <p:cNvPr id="5" name="Θέση αριθμού διαφάνειας 4"/>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518283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a:t>11/4/2020</a:t>
            </a:r>
          </a:p>
        </p:txBody>
      </p:sp>
      <p:sp>
        <p:nvSpPr>
          <p:cNvPr id="3" name="Θέση υποσέλιδου 2"/>
          <p:cNvSpPr>
            <a:spLocks noGrp="1"/>
          </p:cNvSpPr>
          <p:nvPr>
            <p:ph type="ftr" sz="quarter" idx="11"/>
          </p:nvPr>
        </p:nvSpPr>
        <p:spPr/>
        <p:txBody>
          <a:bodyPr/>
          <a:lstStyle/>
          <a:p>
            <a:r>
              <a:rPr lang="el-GR"/>
              <a:t>Χρήστος Χρυσάνθης</a:t>
            </a:r>
          </a:p>
        </p:txBody>
      </p:sp>
      <p:sp>
        <p:nvSpPr>
          <p:cNvPr id="4" name="Θέση αριθμού διαφάνειας 3"/>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2111464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r>
              <a:rPr lang="el-GR"/>
              <a:t>11/4/2020</a:t>
            </a:r>
          </a:p>
        </p:txBody>
      </p:sp>
      <p:sp>
        <p:nvSpPr>
          <p:cNvPr id="6" name="Θέση υποσέλιδου 5"/>
          <p:cNvSpPr>
            <a:spLocks noGrp="1"/>
          </p:cNvSpPr>
          <p:nvPr>
            <p:ph type="ftr" sz="quarter" idx="11"/>
          </p:nvPr>
        </p:nvSpPr>
        <p:spPr/>
        <p:txBody>
          <a:bodyPr/>
          <a:lstStyle/>
          <a:p>
            <a:r>
              <a:rPr lang="el-GR"/>
              <a:t>Χρήστος Χρυσάνθης</a:t>
            </a:r>
          </a:p>
        </p:txBody>
      </p:sp>
      <p:sp>
        <p:nvSpPr>
          <p:cNvPr id="7" name="Θέση αριθμού διαφάνειας 6"/>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4010251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r>
              <a:rPr lang="el-GR"/>
              <a:t>11/4/2020</a:t>
            </a:r>
          </a:p>
        </p:txBody>
      </p:sp>
      <p:sp>
        <p:nvSpPr>
          <p:cNvPr id="6" name="Θέση υποσέλιδου 5"/>
          <p:cNvSpPr>
            <a:spLocks noGrp="1"/>
          </p:cNvSpPr>
          <p:nvPr>
            <p:ph type="ftr" sz="quarter" idx="11"/>
          </p:nvPr>
        </p:nvSpPr>
        <p:spPr/>
        <p:txBody>
          <a:bodyPr/>
          <a:lstStyle/>
          <a:p>
            <a:r>
              <a:rPr lang="el-GR"/>
              <a:t>Χρήστος Χρυσάνθης</a:t>
            </a:r>
          </a:p>
        </p:txBody>
      </p:sp>
      <p:sp>
        <p:nvSpPr>
          <p:cNvPr id="7" name="Θέση αριθμού διαφάνειας 6"/>
          <p:cNvSpPr>
            <a:spLocks noGrp="1"/>
          </p:cNvSpPr>
          <p:nvPr>
            <p:ph type="sldNum" sz="quarter" idx="12"/>
          </p:nvPr>
        </p:nvSpPr>
        <p:spPr/>
        <p:txBody>
          <a:bodyPr/>
          <a:lstStyle/>
          <a:p>
            <a:fld id="{5D1BF035-6C64-463C-8921-F9CF67B631FC}" type="slidenum">
              <a:rPr lang="el-GR" smtClean="0"/>
              <a:t>‹#›</a:t>
            </a:fld>
            <a:endParaRPr lang="el-GR"/>
          </a:p>
        </p:txBody>
      </p:sp>
    </p:spTree>
    <p:extLst>
      <p:ext uri="{BB962C8B-B14F-4D97-AF65-F5344CB8AC3E}">
        <p14:creationId xmlns:p14="http://schemas.microsoft.com/office/powerpoint/2010/main" val="378639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a:t>11/4/2020</a:t>
            </a: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Χρήστος Χρυσάνθης</a:t>
            </a: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BF035-6C64-463C-8921-F9CF67B631FC}" type="slidenum">
              <a:rPr lang="el-GR" smtClean="0"/>
              <a:t>‹#›</a:t>
            </a:fld>
            <a:endParaRPr lang="el-GR"/>
          </a:p>
        </p:txBody>
      </p:sp>
    </p:spTree>
    <p:extLst>
      <p:ext uri="{BB962C8B-B14F-4D97-AF65-F5344CB8AC3E}">
        <p14:creationId xmlns:p14="http://schemas.microsoft.com/office/powerpoint/2010/main" val="3794911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5400" dirty="0"/>
              <a:t>ΤΡΑΠΕΖΙΚΗ ΕΝΕΓΓΥΟΣ ΠΙΣΤΩΣΗ</a:t>
            </a:r>
          </a:p>
        </p:txBody>
      </p:sp>
      <p:sp>
        <p:nvSpPr>
          <p:cNvPr id="3" name="Υπότιτλος 2"/>
          <p:cNvSpPr>
            <a:spLocks noGrp="1"/>
          </p:cNvSpPr>
          <p:nvPr>
            <p:ph type="subTitle" idx="1"/>
          </p:nvPr>
        </p:nvSpPr>
        <p:spPr/>
        <p:txBody>
          <a:bodyPr>
            <a:normAutofit fontScale="92500" lnSpcReduction="10000"/>
          </a:bodyPr>
          <a:lstStyle/>
          <a:p>
            <a:endParaRPr lang="el-GR" dirty="0"/>
          </a:p>
          <a:p>
            <a:endParaRPr lang="el-GR" dirty="0"/>
          </a:p>
          <a:p>
            <a:endParaRPr lang="el-GR" dirty="0"/>
          </a:p>
          <a:p>
            <a:pPr algn="r"/>
            <a:r>
              <a:rPr lang="el-GR" sz="2800" i="1" dirty="0"/>
              <a:t>Χρ. Χρυσάνθης</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a:t>
            </a:fld>
            <a:endParaRPr lang="el-GR"/>
          </a:p>
        </p:txBody>
      </p:sp>
    </p:spTree>
    <p:extLst>
      <p:ext uri="{BB962C8B-B14F-4D97-AF65-F5344CB8AC3E}">
        <p14:creationId xmlns:p14="http://schemas.microsoft.com/office/powerpoint/2010/main" val="2708464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63338"/>
            <a:ext cx="10515600" cy="6182797"/>
          </a:xfrm>
        </p:spPr>
        <p:txBody>
          <a:bodyPr/>
          <a:lstStyle/>
          <a:p>
            <a:r>
              <a:rPr lang="el-GR" b="1" dirty="0"/>
              <a:t>ΕΛΕΥΘΕΡΗΣ ΠΡΟΚΑΤΑΒΟΛΗΣ (</a:t>
            </a:r>
            <a:r>
              <a:rPr lang="en-US" b="1" dirty="0"/>
              <a:t>RED CLAUSE</a:t>
            </a:r>
            <a:r>
              <a:rPr lang="el-GR" b="1" dirty="0"/>
              <a:t>)</a:t>
            </a:r>
            <a:endParaRPr lang="en-US" b="1" dirty="0"/>
          </a:p>
          <a:p>
            <a:pPr marL="0" indent="0">
              <a:buNone/>
            </a:pPr>
            <a:r>
              <a:rPr lang="el-GR" dirty="0"/>
              <a:t>   Ο πωλητής μπορεί να προεισπράξει το τίμημα</a:t>
            </a:r>
          </a:p>
          <a:p>
            <a:r>
              <a:rPr lang="el-GR" b="1" dirty="0"/>
              <a:t>ΠΡΟΚΑΤΑΒΟΛΗΣ ΕΝΑΝΤΙ ΕΓΓΥΗΣΕΩΝ (</a:t>
            </a:r>
            <a:r>
              <a:rPr lang="en-US" b="1" dirty="0"/>
              <a:t>GREEN CLAUSE</a:t>
            </a:r>
            <a:r>
              <a:rPr lang="el-GR" b="1" dirty="0"/>
              <a:t>)</a:t>
            </a:r>
          </a:p>
          <a:p>
            <a:pPr marL="0" indent="0">
              <a:buNone/>
            </a:pPr>
            <a:r>
              <a:rPr lang="el-GR" dirty="0"/>
              <a:t>   Ο πωλητής μπορεί να προεισπράξει το τίμημα δίνοντας εξασφαλίσεις</a:t>
            </a:r>
          </a:p>
          <a:p>
            <a:r>
              <a:rPr lang="el-GR" b="1" dirty="0"/>
              <a:t>ΜΕΤΑΒΙΒΑΣΙΜΗ</a:t>
            </a:r>
          </a:p>
          <a:p>
            <a:pPr marL="0" indent="0">
              <a:buNone/>
            </a:pPr>
            <a:r>
              <a:rPr lang="el-GR" dirty="0"/>
              <a:t>   Ο Πωλητής μπορεί να μεταβιβάσει όλη την έννομη σχέση σε τρίτο</a:t>
            </a:r>
          </a:p>
          <a:p>
            <a:r>
              <a:rPr lang="el-GR" b="1" dirty="0"/>
              <a:t>ΑΝΑΚΥΚΛΟΥΜΕΝΗ</a:t>
            </a:r>
          </a:p>
          <a:p>
            <a:pPr marL="0" indent="0">
              <a:buNone/>
            </a:pPr>
            <a:r>
              <a:rPr lang="el-GR" dirty="0"/>
              <a:t>   Η πίστωση αφορά σε ένα ανώτατο πιστωτικό όριο στο πλαίσιο του  </a:t>
            </a:r>
          </a:p>
          <a:p>
            <a:pPr marL="0" indent="0">
              <a:buNone/>
            </a:pPr>
            <a:r>
              <a:rPr lang="el-GR" dirty="0"/>
              <a:t>   οποίου μπορούν να γίνονται αλλεπάλληλες συναλλαγές. </a:t>
            </a:r>
          </a:p>
          <a:p>
            <a:r>
              <a:rPr lang="el-GR" b="1" dirty="0"/>
              <a:t>ΜΕΤΑΓΕΝΕΣΤΕΡΗΣ ΠΛΗΡΩΜΗΣ</a:t>
            </a:r>
          </a:p>
          <a:p>
            <a:pPr marL="0" indent="0">
              <a:buNone/>
            </a:pPr>
            <a:r>
              <a:rPr lang="el-GR" dirty="0"/>
              <a:t>   Ο Πωλητής έχει συμφωνήσει να εισπράξει το τίμημα μετά προθεσμία </a:t>
            </a:r>
          </a:p>
          <a:p>
            <a:pPr marL="0" indent="0">
              <a:buNone/>
            </a:pPr>
            <a:r>
              <a:rPr lang="el-GR" dirty="0"/>
              <a:t>   από την παράδοση των εγγράφων </a:t>
            </a:r>
          </a:p>
        </p:txBody>
      </p:sp>
      <p:sp>
        <p:nvSpPr>
          <p:cNvPr id="2" name="Θέση ημερομηνίας 1"/>
          <p:cNvSpPr>
            <a:spLocks noGrp="1"/>
          </p:cNvSpPr>
          <p:nvPr>
            <p:ph type="dt" sz="half" idx="10"/>
          </p:nvPr>
        </p:nvSpPr>
        <p:spPr/>
        <p:txBody>
          <a:bodyPr/>
          <a:lstStyle/>
          <a:p>
            <a:r>
              <a:rPr lang="el-GR"/>
              <a:t>11/4/2020</a:t>
            </a:r>
          </a:p>
        </p:txBody>
      </p:sp>
      <p:sp>
        <p:nvSpPr>
          <p:cNvPr id="4" name="Θέση υποσέλιδου 3"/>
          <p:cNvSpPr>
            <a:spLocks noGrp="1"/>
          </p:cNvSpPr>
          <p:nvPr>
            <p:ph type="ftr" sz="quarter" idx="11"/>
          </p:nvPr>
        </p:nvSpPr>
        <p:spPr/>
        <p:txBody>
          <a:bodyPr/>
          <a:lstStyle/>
          <a:p>
            <a:r>
              <a:rPr lang="el-GR"/>
              <a:t>Χρήστος Χρυσάνθης</a:t>
            </a:r>
          </a:p>
        </p:txBody>
      </p:sp>
      <p:sp>
        <p:nvSpPr>
          <p:cNvPr id="5" name="Θέση αριθμού διαφάνειας 4"/>
          <p:cNvSpPr>
            <a:spLocks noGrp="1"/>
          </p:cNvSpPr>
          <p:nvPr>
            <p:ph type="sldNum" sz="quarter" idx="12"/>
          </p:nvPr>
        </p:nvSpPr>
        <p:spPr/>
        <p:txBody>
          <a:bodyPr/>
          <a:lstStyle/>
          <a:p>
            <a:fld id="{5D1BF035-6C64-463C-8921-F9CF67B631FC}" type="slidenum">
              <a:rPr lang="el-GR" smtClean="0"/>
              <a:t>10</a:t>
            </a:fld>
            <a:endParaRPr lang="el-GR"/>
          </a:p>
        </p:txBody>
      </p:sp>
    </p:spTree>
    <p:extLst>
      <p:ext uri="{BB962C8B-B14F-4D97-AF65-F5344CB8AC3E}">
        <p14:creationId xmlns:p14="http://schemas.microsoft.com/office/powerpoint/2010/main" val="2459322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48281"/>
            <a:ext cx="10515600" cy="629785"/>
          </a:xfrm>
        </p:spPr>
        <p:txBody>
          <a:bodyPr>
            <a:normAutofit fontScale="90000"/>
          </a:bodyPr>
          <a:lstStyle/>
          <a:p>
            <a:pPr algn="ctr"/>
            <a:r>
              <a:rPr lang="el-GR" dirty="0"/>
              <a:t>Η ΣΗΜΑΣΙΑ ΤΩΝ ΕΓΓΡΑΦΩΝ</a:t>
            </a:r>
          </a:p>
        </p:txBody>
      </p:sp>
      <p:sp>
        <p:nvSpPr>
          <p:cNvPr id="3" name="Θέση περιεχομένου 2"/>
          <p:cNvSpPr>
            <a:spLocks noGrp="1"/>
          </p:cNvSpPr>
          <p:nvPr>
            <p:ph idx="1"/>
          </p:nvPr>
        </p:nvSpPr>
        <p:spPr>
          <a:xfrm>
            <a:off x="405727" y="878066"/>
            <a:ext cx="11445139" cy="5553012"/>
          </a:xfrm>
        </p:spPr>
        <p:txBody>
          <a:bodyPr>
            <a:normAutofit fontScale="92500"/>
          </a:bodyPr>
          <a:lstStyle/>
          <a:p>
            <a:pPr algn="just"/>
            <a:r>
              <a:rPr lang="el-GR" dirty="0"/>
              <a:t>Τα έγγραφα πρέπει να έχουν προσδιοριστεί με τον ίδιο τρόπο τόσο στη σύμβαση της </a:t>
            </a:r>
            <a:r>
              <a:rPr lang="el-GR" b="1" dirty="0"/>
              <a:t>πώλησης</a:t>
            </a:r>
            <a:r>
              <a:rPr lang="el-GR" dirty="0"/>
              <a:t> όσο και στην </a:t>
            </a:r>
            <a:r>
              <a:rPr lang="el-GR" b="1" dirty="0"/>
              <a:t>ενέγγυα πίστωση</a:t>
            </a:r>
            <a:r>
              <a:rPr lang="el-GR" dirty="0"/>
              <a:t>.</a:t>
            </a:r>
          </a:p>
          <a:p>
            <a:pPr algn="just"/>
            <a:r>
              <a:rPr lang="el-GR" dirty="0"/>
              <a:t>Αν προβλέπονται διαφορετικά έγγραφα σε κάθε σύμβαση, τότε θα είναι διαφορετικοί οι όροι με τους οποίους ο πωλητής εκπληρώνει τις υποχρεώσεις του απέναντι στον αγοραστή στο πλαίσιο της σύμβασης πώλησης και διαφορετικοί οι όροι με τους οποίους μπορεί να εισπράξει το τίμημα. Μια τέτοια ασυμφωνία δεν εξυπηρετεί το βασικό σκοπό της ενέγγυας πίστωσης που είναι να διασφαλίζει ότι ο πωλητής δεν θα εισπράξει το τίμημα, αν δεν έχει εκπληρώσει τις υποχρεώσεις του από τη σύμβαση της πώλησης.  </a:t>
            </a:r>
          </a:p>
          <a:p>
            <a:pPr algn="just"/>
            <a:r>
              <a:rPr lang="el-GR" dirty="0"/>
              <a:t>Αν υπάρχει ασυμφωνία, η ενέγγυα πίστωση θα ισχύει, όπως συμφωνήθηκε, χωρίς δυνατότητα ερμηνείας της διαφορετική από το γράμμα της, λόγω της αρχής της αυτονομίας. Ενδεχομένως, να υπάρχει δυνατότητα ερμηνευτικής παρέμβασης στη σύμβαση πώλησης. Το πιθανότερο όμως είναι ότι κάθε σύμβαση θα ερμηνευτεί κατά το γράμμα της.</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11</a:t>
            </a:fld>
            <a:endParaRPr lang="el-GR"/>
          </a:p>
        </p:txBody>
      </p:sp>
    </p:spTree>
    <p:extLst>
      <p:ext uri="{BB962C8B-B14F-4D97-AF65-F5344CB8AC3E}">
        <p14:creationId xmlns:p14="http://schemas.microsoft.com/office/powerpoint/2010/main" val="233289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0948" y="284615"/>
            <a:ext cx="11439084" cy="5922405"/>
          </a:xfrm>
        </p:spPr>
        <p:txBody>
          <a:bodyPr>
            <a:normAutofit lnSpcReduction="10000"/>
          </a:bodyPr>
          <a:lstStyle/>
          <a:p>
            <a:pPr algn="just"/>
            <a:r>
              <a:rPr lang="el-GR" dirty="0"/>
              <a:t>Τα έγγραφα έχουν σημασία και στο πλαίσιο της σύμβασης μεταφοράς. Από τα έγγραφα (κυρίως τη φορτωτική) εξαρτάται η </a:t>
            </a:r>
            <a:r>
              <a:rPr lang="el-GR" b="1" dirty="0"/>
              <a:t>ευθύνη του μεταφορέα</a:t>
            </a:r>
            <a:r>
              <a:rPr lang="el-GR" dirty="0"/>
              <a:t> απέναντι στον παραλήπτη. Δηλαδή, τι αξιώσεις θα έχει ο παραλήπτης απέναντι του μεταφορέα σε περίπτωση απώλειας, βλάβης ή καθυστέρησης του φορτίου.</a:t>
            </a:r>
          </a:p>
          <a:p>
            <a:pPr algn="just"/>
            <a:r>
              <a:rPr lang="el-GR" dirty="0"/>
              <a:t>Τα έγγραφα έχουν σημασία στο πλαίσιο της σύμβασης της πώλησης και από την άποψη ότι μια δέσμη υποχρεώσεων του πωλητή είναι να παραδώσει στον αγοραστή τα έγγραφα που έχουν συμφωνηθεί ή αν δεν έχει συμφωνηθεί κάτι ειδικό να παραδώσει τα </a:t>
            </a:r>
            <a:r>
              <a:rPr lang="el-GR" b="1" dirty="0"/>
              <a:t>συνηθισμένα έγγραφα</a:t>
            </a:r>
            <a:r>
              <a:rPr lang="el-GR" dirty="0"/>
              <a:t> (</a:t>
            </a:r>
            <a:r>
              <a:rPr lang="en-US" dirty="0"/>
              <a:t>customary documents</a:t>
            </a:r>
            <a:r>
              <a:rPr lang="el-GR" dirty="0"/>
              <a:t>)</a:t>
            </a:r>
            <a:r>
              <a:rPr lang="en-US" dirty="0"/>
              <a:t>. </a:t>
            </a:r>
            <a:r>
              <a:rPr lang="el-GR" dirty="0"/>
              <a:t>Όταν λέμε «συνηθισμένα έγγραφα» εννοούμε και έγγραφα με το «συνηθισμένο περιεχόμενο». Αυτό έχει σημασία ιδίως για τη φορτωτική που από τις ρήτρες της καθορίζεται η ευθύνη του μεταφορέα.</a:t>
            </a:r>
          </a:p>
          <a:p>
            <a:pPr algn="just"/>
            <a:r>
              <a:rPr lang="el-GR" dirty="0"/>
              <a:t>Αν υπάρχει πρόβλημα με τα έγγραφα και υπάρχει πρόβλημα και με το φορτίο ο αγοραστής έχει πιθανότατα </a:t>
            </a:r>
            <a:r>
              <a:rPr lang="el-GR" b="1" dirty="0"/>
              <a:t>αξιώσεις και κατά του πωλητή και κατά του μεταφορέα.</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12</a:t>
            </a:fld>
            <a:endParaRPr lang="el-GR"/>
          </a:p>
        </p:txBody>
      </p:sp>
    </p:spTree>
    <p:extLst>
      <p:ext uri="{BB962C8B-B14F-4D97-AF65-F5344CB8AC3E}">
        <p14:creationId xmlns:p14="http://schemas.microsoft.com/office/powerpoint/2010/main" val="1679067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7726"/>
            <a:ext cx="10515600" cy="938622"/>
          </a:xfrm>
        </p:spPr>
        <p:txBody>
          <a:bodyPr/>
          <a:lstStyle/>
          <a:p>
            <a:pPr algn="ctr"/>
            <a:r>
              <a:rPr lang="el-GR" dirty="0"/>
              <a:t>ΕΝΕΓΓΥΟΣ ΠΙΣΤΩΣΗ ΚΑΙ ΣΥΜΒΑΣΗ ΠΩΛΗΣΗΣ</a:t>
            </a:r>
          </a:p>
        </p:txBody>
      </p:sp>
      <p:sp>
        <p:nvSpPr>
          <p:cNvPr id="3" name="Θέση περιεχομένου 2"/>
          <p:cNvSpPr>
            <a:spLocks noGrp="1"/>
          </p:cNvSpPr>
          <p:nvPr>
            <p:ph idx="1"/>
          </p:nvPr>
        </p:nvSpPr>
        <p:spPr>
          <a:xfrm>
            <a:off x="838200" y="1386739"/>
            <a:ext cx="10515600" cy="4790224"/>
          </a:xfrm>
        </p:spPr>
        <p:txBody>
          <a:bodyPr/>
          <a:lstStyle/>
          <a:p>
            <a:pPr algn="just"/>
            <a:r>
              <a:rPr lang="el-GR" dirty="0"/>
              <a:t>Η ενέγγυος πίστωση είναι τρόπος εξόφλησης του τιμήματος, δηλ. εκπλήρωσης των υποχρεώσεων του αγοραστή για το τίμημα.</a:t>
            </a:r>
          </a:p>
          <a:p>
            <a:pPr algn="just"/>
            <a:r>
              <a:rPr lang="el-GR" dirty="0"/>
              <a:t>Γεννάται το ζήτημα αν με το άνοιγμα της πίστωσης ο αγοραστής εκπληρώνει την υποχρέωσή του για το τίμημα και απαλλάσσεται </a:t>
            </a:r>
            <a:r>
              <a:rPr lang="el-GR" b="1" i="1" dirty="0"/>
              <a:t>(δόση αντί καταβολής)</a:t>
            </a:r>
            <a:r>
              <a:rPr lang="el-GR" dirty="0"/>
              <a:t> ή αν η ενέγγυος πίστωση είναι μόνο προς μείζονα εξασφάλιση του πωλητή και η ευθύνη του αγοραστή εκπληρώνεται μόνο όταν το τίμημα προσφερθεί πραγματικά στον πωλητή </a:t>
            </a:r>
            <a:r>
              <a:rPr lang="el-GR" b="1" i="1" dirty="0"/>
              <a:t>(δόση ή υπόσχεση χάριν καταβολής)</a:t>
            </a:r>
            <a:r>
              <a:rPr lang="el-GR" dirty="0"/>
              <a:t>. </a:t>
            </a:r>
          </a:p>
          <a:p>
            <a:pPr algn="just"/>
            <a:r>
              <a:rPr lang="el-GR" dirty="0"/>
              <a:t>Το τι από τα δύο ισχύει είναι ζήτημα ερμηνείας της σύμβασης της πώλησης. </a:t>
            </a:r>
          </a:p>
          <a:p>
            <a:pPr algn="just"/>
            <a:r>
              <a:rPr lang="el-GR" dirty="0"/>
              <a:t>Εν αμφιβολία είναι υπόσχεση χάριν καταβολής.</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13</a:t>
            </a:fld>
            <a:endParaRPr lang="el-GR"/>
          </a:p>
        </p:txBody>
      </p:sp>
    </p:spTree>
    <p:extLst>
      <p:ext uri="{BB962C8B-B14F-4D97-AF65-F5344CB8AC3E}">
        <p14:creationId xmlns:p14="http://schemas.microsoft.com/office/powerpoint/2010/main" val="3503811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9001"/>
            <a:ext cx="10515600" cy="799343"/>
          </a:xfrm>
        </p:spPr>
        <p:txBody>
          <a:bodyPr>
            <a:normAutofit/>
          </a:bodyPr>
          <a:lstStyle/>
          <a:p>
            <a:pPr algn="ctr"/>
            <a:r>
              <a:rPr lang="el-GR" dirty="0"/>
              <a:t>ΑΡΧΕΣ ΠΟΥ ΔΙΕΠΟΥΝ ΤΗΝ ΕΝΕΓΓΥΑ ΠΙΣΤΩΣΗ</a:t>
            </a:r>
          </a:p>
        </p:txBody>
      </p:sp>
      <p:sp>
        <p:nvSpPr>
          <p:cNvPr id="3" name="Θέση περιεχομένου 2"/>
          <p:cNvSpPr>
            <a:spLocks noGrp="1"/>
          </p:cNvSpPr>
          <p:nvPr>
            <p:ph idx="1"/>
          </p:nvPr>
        </p:nvSpPr>
        <p:spPr>
          <a:xfrm>
            <a:off x="284615" y="908344"/>
            <a:ext cx="11517806" cy="5448006"/>
          </a:xfrm>
        </p:spPr>
        <p:txBody>
          <a:bodyPr>
            <a:normAutofit/>
          </a:bodyPr>
          <a:lstStyle/>
          <a:p>
            <a:pPr algn="just"/>
            <a:r>
              <a:rPr lang="el-GR" b="1" dirty="0"/>
              <a:t>ΑΡΧΗ ΤΗΣ ΑΥΤΟΝΟΜΙΑΣ</a:t>
            </a:r>
          </a:p>
          <a:p>
            <a:pPr marL="180975" indent="0" algn="just">
              <a:buNone/>
            </a:pPr>
            <a:r>
              <a:rPr lang="el-GR" dirty="0"/>
              <a:t>Η Ε.Π. δεν εξαρτάται ούτε από το κύρος της υποκείμενης σχέσης (σύμβαση πώλησης) ούτε από την τυχόν ανώμαλη εξέλιξη στο πλαίσιο της υποκείμενης σχέσης. Αυτονομία σημαίνει: </a:t>
            </a:r>
            <a:r>
              <a:rPr lang="en-US" b="1" i="1" dirty="0"/>
              <a:t>pay first, litigate later.</a:t>
            </a:r>
            <a:r>
              <a:rPr lang="el-GR" dirty="0"/>
              <a:t> </a:t>
            </a:r>
          </a:p>
          <a:p>
            <a:pPr algn="just"/>
            <a:r>
              <a:rPr lang="el-GR" b="1" dirty="0"/>
              <a:t>ΑΡΧΗ ΤΗΣ ΑΥΣΤΗΡΗΣ – ΤΥΠΙΚΗΣ ΕΡΜΗΝΕΙΑΣ</a:t>
            </a:r>
          </a:p>
          <a:p>
            <a:pPr marL="180975" indent="0" algn="just">
              <a:buNone/>
            </a:pPr>
            <a:r>
              <a:rPr lang="el-GR" dirty="0"/>
              <a:t>Η Ε.Π. ως σύμβαση ερμηνεύεται κατά το γράμμα της</a:t>
            </a:r>
          </a:p>
          <a:p>
            <a:pPr algn="just"/>
            <a:r>
              <a:rPr lang="el-GR" b="1" dirty="0"/>
              <a:t>ΑΡΧΗ ΤΟΥ ΑΥΣΤΗΡΟΥ – ΤΥΠΙΚΟΥ ΕΛΕΓΧΟΥ ΤΩΝ ΕΓΓΡΑΦΩΝ ΣΤΗΝ ΟΨΗ ΤΟΥΣ</a:t>
            </a:r>
          </a:p>
          <a:p>
            <a:pPr marL="180975" indent="0" algn="just">
              <a:buNone/>
            </a:pPr>
            <a:r>
              <a:rPr lang="el-GR" dirty="0"/>
              <a:t>Η τράπεζα που μεσολαβεί ελέγχει τα έγγραφα, αλλά η υποχρέωσή της είναι να ελέγξει τα έγγραφα στην όψη τους, δηλ. αν υπάρχουν όλα και αν δεν υπάρχουν αντιφάσεις μεταξύ τους. Κατ’ αρχήν, δεν υποχρεούται να ελέγξει τη γνησιότητα και αυθεντικότητα των εγγράφων, ούτε οποιαδήποτε ατασθαλία ή απάτη σχετίζεται με τα έγγραφα.</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14</a:t>
            </a:fld>
            <a:endParaRPr lang="el-GR"/>
          </a:p>
        </p:txBody>
      </p:sp>
    </p:spTree>
    <p:extLst>
      <p:ext uri="{BB962C8B-B14F-4D97-AF65-F5344CB8AC3E}">
        <p14:creationId xmlns:p14="http://schemas.microsoft.com/office/powerpoint/2010/main" val="2696550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56123"/>
            <a:ext cx="10515600" cy="1325563"/>
          </a:xfrm>
        </p:spPr>
        <p:txBody>
          <a:bodyPr/>
          <a:lstStyle/>
          <a:p>
            <a:pPr algn="ctr"/>
            <a:r>
              <a:rPr lang="el-GR" dirty="0"/>
              <a:t>Νομική θεμελίωση της αρχής της αυτονομίας</a:t>
            </a:r>
          </a:p>
        </p:txBody>
      </p:sp>
      <p:sp>
        <p:nvSpPr>
          <p:cNvPr id="3" name="Θέση περιεχομένου 2"/>
          <p:cNvSpPr>
            <a:spLocks noGrp="1"/>
          </p:cNvSpPr>
          <p:nvPr>
            <p:ph idx="1"/>
          </p:nvPr>
        </p:nvSpPr>
        <p:spPr>
          <a:xfrm>
            <a:off x="838200" y="1618021"/>
            <a:ext cx="10515600" cy="4728280"/>
          </a:xfrm>
        </p:spPr>
        <p:txBody>
          <a:bodyPr>
            <a:normAutofit lnSpcReduction="10000"/>
          </a:bodyPr>
          <a:lstStyle/>
          <a:p>
            <a:pPr algn="just"/>
            <a:r>
              <a:rPr lang="el-GR" dirty="0"/>
              <a:t>Η αρχή της αυτονομίας θεμελιώνεται νομικά στη βούληση των μερών.</a:t>
            </a:r>
          </a:p>
          <a:p>
            <a:pPr algn="just"/>
            <a:r>
              <a:rPr lang="el-GR" dirty="0"/>
              <a:t>Η ενέγγυα πίστωση είναι αυτόνομη, γιατί έτσι το θέλησαν τα μέρη.</a:t>
            </a:r>
          </a:p>
          <a:p>
            <a:pPr algn="just"/>
            <a:r>
              <a:rPr lang="el-GR" dirty="0"/>
              <a:t>Η βούληση αυτή πρέπει να έχει αποτυπωθεί στις δηλώσεις τους στη σύμβαση.</a:t>
            </a:r>
          </a:p>
          <a:p>
            <a:pPr algn="just"/>
            <a:r>
              <a:rPr lang="el-GR" dirty="0"/>
              <a:t>Τέτοια βούληση εκφράζει η παραπομπή στους Κανόνες του </a:t>
            </a:r>
            <a:r>
              <a:rPr lang="en-US" dirty="0"/>
              <a:t>ICC </a:t>
            </a:r>
            <a:r>
              <a:rPr lang="el-GR" dirty="0"/>
              <a:t>που υιοθετούν ρητά την αρχή της αυτονομίας.   </a:t>
            </a:r>
          </a:p>
          <a:p>
            <a:pPr algn="just"/>
            <a:r>
              <a:rPr lang="el-GR" dirty="0"/>
              <a:t>Λόγω της αρχής αυτονομίας, δεν επιτρέπεται αίτηση ασφαλιστικών μέτρων κατά της τράπεζας με αίτημα να μην πληρώσει την ενέγγυο πίστωση, εκτός αν συντρέχει περίπτωση εξαίρεσης από την αρχή της αυτονομίας.</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15</a:t>
            </a:fld>
            <a:endParaRPr lang="el-GR"/>
          </a:p>
        </p:txBody>
      </p:sp>
    </p:spTree>
    <p:extLst>
      <p:ext uri="{BB962C8B-B14F-4D97-AF65-F5344CB8AC3E}">
        <p14:creationId xmlns:p14="http://schemas.microsoft.com/office/powerpoint/2010/main" val="1685622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15058"/>
            <a:ext cx="10515600" cy="714563"/>
          </a:xfrm>
        </p:spPr>
        <p:txBody>
          <a:bodyPr/>
          <a:lstStyle/>
          <a:p>
            <a:pPr algn="ctr"/>
            <a:r>
              <a:rPr lang="el-GR" b="1" dirty="0"/>
              <a:t>ΕΞΑΙΡΕΣΕΙΣ ΑΠΟ ΤΗΝ ΑΡΧΗ ΤΗΣ ΑΥΤΟΝΟΜΙΑΣ</a:t>
            </a:r>
          </a:p>
        </p:txBody>
      </p:sp>
      <p:sp>
        <p:nvSpPr>
          <p:cNvPr id="3" name="Θέση περιεχομένου 2"/>
          <p:cNvSpPr>
            <a:spLocks noGrp="1"/>
          </p:cNvSpPr>
          <p:nvPr>
            <p:ph idx="1"/>
          </p:nvPr>
        </p:nvSpPr>
        <p:spPr>
          <a:xfrm>
            <a:off x="551062" y="950734"/>
            <a:ext cx="11138321" cy="5448006"/>
          </a:xfrm>
        </p:spPr>
        <p:txBody>
          <a:bodyPr>
            <a:normAutofit lnSpcReduction="10000"/>
          </a:bodyPr>
          <a:lstStyle/>
          <a:p>
            <a:pPr algn="just"/>
            <a:r>
              <a:rPr lang="el-GR" dirty="0"/>
              <a:t>Η κύρια (και σχεδόν μοναδική) εξαίρεση είναι η περίπτωση της </a:t>
            </a:r>
            <a:r>
              <a:rPr lang="el-GR" b="1" u="sng" dirty="0"/>
              <a:t>προφανούς</a:t>
            </a:r>
            <a:r>
              <a:rPr lang="el-GR" b="1" dirty="0"/>
              <a:t> απάτης</a:t>
            </a:r>
            <a:r>
              <a:rPr lang="el-GR" dirty="0"/>
              <a:t>.</a:t>
            </a:r>
          </a:p>
          <a:p>
            <a:pPr algn="just"/>
            <a:r>
              <a:rPr lang="el-GR" dirty="0"/>
              <a:t>Για να ισχύει η εξαίρεση, η απάτη πρέπει να είναι </a:t>
            </a:r>
            <a:r>
              <a:rPr lang="el-GR" b="1" dirty="0"/>
              <a:t>προφανής, έκδηλη, άμεσα </a:t>
            </a:r>
            <a:r>
              <a:rPr lang="el-GR" b="1" dirty="0" err="1"/>
              <a:t>διαπιστώσιμη</a:t>
            </a:r>
            <a:r>
              <a:rPr lang="el-GR" b="1" dirty="0"/>
              <a:t> και αναμφίβολη</a:t>
            </a:r>
            <a:r>
              <a:rPr lang="el-GR" dirty="0"/>
              <a:t>.</a:t>
            </a:r>
          </a:p>
          <a:p>
            <a:pPr algn="just"/>
            <a:r>
              <a:rPr lang="el-GR" dirty="0"/>
              <a:t>Η απάτη πρέπει να σχετίζεται με τα </a:t>
            </a:r>
            <a:r>
              <a:rPr lang="el-GR" b="1" dirty="0"/>
              <a:t>έγγραφα</a:t>
            </a:r>
            <a:r>
              <a:rPr lang="el-GR" dirty="0"/>
              <a:t> της ενέγγυας πίστωσης.</a:t>
            </a:r>
          </a:p>
          <a:p>
            <a:pPr algn="just"/>
            <a:r>
              <a:rPr lang="el-GR" dirty="0"/>
              <a:t>Απάτη συνιστά και η πλαστογραφία ή η νόθευση του περιεχομένου των εγγράφων.</a:t>
            </a:r>
          </a:p>
          <a:p>
            <a:pPr algn="just"/>
            <a:r>
              <a:rPr lang="el-GR" dirty="0"/>
              <a:t>Μια άλλη (σπανιότερη) εξαίρεση υπάρχει σε περίπτωση προφανούς </a:t>
            </a:r>
            <a:r>
              <a:rPr lang="el-GR" b="1" dirty="0"/>
              <a:t>κακής πίστης</a:t>
            </a:r>
            <a:r>
              <a:rPr lang="el-GR" dirty="0"/>
              <a:t>, π.χ. αν το τίμημα έχει ήδη εισπραχθεί, ή έχει διαγνωστεί δικαστικά πως η απαίτηση είναι προφανώς ανύπαρκτη. </a:t>
            </a:r>
          </a:p>
          <a:p>
            <a:pPr algn="just"/>
            <a:r>
              <a:rPr lang="el-GR" dirty="0"/>
              <a:t>Η εξαίρεση σημαίνει πως δεν ισχύει το </a:t>
            </a:r>
            <a:r>
              <a:rPr lang="en-US" b="1" i="1" dirty="0"/>
              <a:t>pay, first litigate later</a:t>
            </a:r>
            <a:r>
              <a:rPr lang="en-US" dirty="0"/>
              <a:t>.</a:t>
            </a:r>
          </a:p>
          <a:p>
            <a:pPr algn="just"/>
            <a:r>
              <a:rPr lang="el-GR" dirty="0"/>
              <a:t>Η εξαίρεση σημαίνει πως η τράπεζα δικαιούται και οφείλει να μην εξοφλήσει. </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16</a:t>
            </a:fld>
            <a:endParaRPr lang="el-GR"/>
          </a:p>
        </p:txBody>
      </p:sp>
    </p:spTree>
    <p:extLst>
      <p:ext uri="{BB962C8B-B14F-4D97-AF65-F5344CB8AC3E}">
        <p14:creationId xmlns:p14="http://schemas.microsoft.com/office/powerpoint/2010/main" val="3467397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ΕΛΕΓΧΟΣ ΤΩΝ ΕΓΓΡΑΦΩΝ</a:t>
            </a:r>
          </a:p>
        </p:txBody>
      </p:sp>
      <p:sp>
        <p:nvSpPr>
          <p:cNvPr id="3" name="Θέση περιεχομένου 2"/>
          <p:cNvSpPr>
            <a:spLocks noGrp="1"/>
          </p:cNvSpPr>
          <p:nvPr>
            <p:ph idx="1"/>
          </p:nvPr>
        </p:nvSpPr>
        <p:spPr>
          <a:xfrm>
            <a:off x="838200" y="1440996"/>
            <a:ext cx="10515600" cy="4735967"/>
          </a:xfrm>
        </p:spPr>
        <p:txBody>
          <a:bodyPr>
            <a:normAutofit fontScale="92500" lnSpcReduction="10000"/>
          </a:bodyPr>
          <a:lstStyle/>
          <a:p>
            <a:pPr algn="just"/>
            <a:endParaRPr lang="el-GR" dirty="0"/>
          </a:p>
          <a:p>
            <a:pPr algn="just"/>
            <a:r>
              <a:rPr lang="el-GR" dirty="0"/>
              <a:t>Εκδήλωση της αρχή της αυτονομίας συνιστά η υποχρέωση της εκδότριας τράπεζας να ελέγχει τα προσκομιζόμενα έγγραφα μόνο </a:t>
            </a:r>
            <a:r>
              <a:rPr lang="el-GR" b="1" dirty="0"/>
              <a:t>στην όψη τους</a:t>
            </a:r>
            <a:r>
              <a:rPr lang="el-GR" dirty="0"/>
              <a:t>, χωρίς να επιτρέπεται να προβεί σε έλεγχο επί της ουσίας που εκτείνεται στην εκπλήρωση των υποχρεώσεων στο πλαίσιο της υποκείμενης σχέσης. </a:t>
            </a:r>
            <a:r>
              <a:rPr lang="el-GR" b="1" dirty="0"/>
              <a:t>Έλεγχος της τυπικής κανονικότητας των εγγράφων.</a:t>
            </a:r>
          </a:p>
          <a:p>
            <a:pPr algn="just"/>
            <a:endParaRPr lang="el-GR" dirty="0"/>
          </a:p>
          <a:p>
            <a:pPr algn="just"/>
            <a:r>
              <a:rPr lang="el-GR" dirty="0"/>
              <a:t>Η τράπεζα ελέγχει τα έγγραφα μόνο στην όψη τους, ανεξάρτητα δηλαδή από την υποκείμενη σχέση αξίας και εξακριβώνει ότι δεν παρουσιάζουν ελαττώματα, ότι προσκομίσθηκαν εμπρόθεσμα, ότι δεν είναι αντιφατικά μεταξύ τους και ότι συμφωνούν κατ’ είδος, αριθμό, και περιεχόμενο επακριβώς με τους όρους της πίστωσης. </a:t>
            </a:r>
          </a:p>
          <a:p>
            <a:endParaRPr lang="el-GR" dirty="0"/>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17</a:t>
            </a:fld>
            <a:endParaRPr lang="el-GR"/>
          </a:p>
        </p:txBody>
      </p:sp>
    </p:spTree>
    <p:extLst>
      <p:ext uri="{BB962C8B-B14F-4D97-AF65-F5344CB8AC3E}">
        <p14:creationId xmlns:p14="http://schemas.microsoft.com/office/powerpoint/2010/main" val="3483014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8395"/>
            <a:ext cx="10515600" cy="5698568"/>
          </a:xfrm>
        </p:spPr>
        <p:txBody>
          <a:bodyPr>
            <a:normAutofit fontScale="85000" lnSpcReduction="10000"/>
          </a:bodyPr>
          <a:lstStyle/>
          <a:p>
            <a:pPr algn="just"/>
            <a:r>
              <a:rPr lang="el-GR" dirty="0"/>
              <a:t>Ο έλεγχος αφορά τη διαπίστωση τυχόν αταξιών ως προς την κανονικότητα τους, όπως την ύπαρξη όλων των εγγράφων, την αρίθμηση τιμολογίων ή φορτωτικών, τη χρονολόγηση τους, την ύπαρξη των αναγκαίων υπογραφών, την περιγραφή του εμπορεύματος, στο οποίο αφορά η πίστωση με αναφορά στο είδος και την ποσότητα, την ύπαρξη διορθώσεων ή </a:t>
            </a:r>
            <a:r>
              <a:rPr lang="el-GR" dirty="0" err="1"/>
              <a:t>ξεσμάτων</a:t>
            </a:r>
            <a:r>
              <a:rPr lang="el-GR" dirty="0"/>
              <a:t>, όσο και τη διαπίστωση αντιφάσεων είτε από δηλώσεις επί των εγγράφων (πχ εσφαλμένος υπολογισμός της τιμής με βάση την ποσότητα και τη τιμή μονάδας), είτε από την σύγκριση των εγγράφων μεταξύ τους (π.χ. διαφορετική περιγραφή του εμπορεύματος στα διάφορα έγγραφα ή διαφορές σε σχέση με τον χρόνο ή τον τόπο φόρτωσης ή την ποσότητα του εμπορεύματος) ή από δηλώσεις επί των εγγράφων που είναι αντίθετες με την κοινή πείρα που διαθέτει ο μέσος συναλλασσόμενος στην αγορά. </a:t>
            </a:r>
          </a:p>
          <a:p>
            <a:pPr algn="just"/>
            <a:r>
              <a:rPr lang="el-GR" dirty="0"/>
              <a:t>Επουσιώδεις ατέλειες ή σφάλματα, ξύσματα ή διαγραφές προς διόρθωση γραφικών ή συντακτικών μόνο λαθών, αναγραμματισμοί, αντιφατικές εγγραφές που αίρονται ευχερώς από την απλή και μόνον επισκόπηση του περιεχομένου του προσκομισθέντος εγγράφου, δεν συνιστούν λόγο προς απόρριψη αυτών, ούτε δημιουργούν υποχρέωση της εκδότριας Τράπεζας να ενημερώσει σχετικώς τον πελάτη της προς άρση της ασυμφωνίας. (ΑΠ1739/2014, </a:t>
            </a:r>
            <a:r>
              <a:rPr lang="el-GR" dirty="0" err="1"/>
              <a:t>ΕφΑθ</a:t>
            </a:r>
            <a:r>
              <a:rPr lang="el-GR" dirty="0"/>
              <a:t> 2858/2007)</a:t>
            </a:r>
          </a:p>
          <a:p>
            <a:endParaRPr lang="el-GR" dirty="0"/>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18</a:t>
            </a:fld>
            <a:endParaRPr lang="el-GR"/>
          </a:p>
        </p:txBody>
      </p:sp>
    </p:spTree>
    <p:extLst>
      <p:ext uri="{BB962C8B-B14F-4D97-AF65-F5344CB8AC3E}">
        <p14:creationId xmlns:p14="http://schemas.microsoft.com/office/powerpoint/2010/main" val="2543092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11619"/>
            <a:ext cx="10515600" cy="5565344"/>
          </a:xfrm>
        </p:spPr>
        <p:txBody>
          <a:bodyPr>
            <a:normAutofit lnSpcReduction="10000"/>
          </a:bodyPr>
          <a:lstStyle/>
          <a:p>
            <a:pPr algn="just"/>
            <a:r>
              <a:rPr lang="el-GR" dirty="0"/>
              <a:t>Συνεπώς:</a:t>
            </a:r>
          </a:p>
          <a:p>
            <a:pPr algn="just"/>
            <a:r>
              <a:rPr lang="el-GR" dirty="0"/>
              <a:t>Υπάρχουν δύο περιπτώσεις που η τράπεζα δικαιούται και υποχρεούται να μην πληρώσει: </a:t>
            </a:r>
          </a:p>
          <a:p>
            <a:pPr algn="just"/>
            <a:r>
              <a:rPr lang="el-GR" dirty="0"/>
              <a:t>(α) Αν τα έγγραφα στην όψη τους παρουσιάζουν αταξίες</a:t>
            </a:r>
          </a:p>
          <a:p>
            <a:pPr algn="just"/>
            <a:r>
              <a:rPr lang="el-GR" dirty="0"/>
              <a:t>(β) Αν υπάρχει απάτη</a:t>
            </a:r>
          </a:p>
          <a:p>
            <a:pPr algn="just"/>
            <a:endParaRPr lang="el-GR" dirty="0"/>
          </a:p>
          <a:p>
            <a:pPr algn="just"/>
            <a:r>
              <a:rPr lang="el-GR" dirty="0"/>
              <a:t>Βιβλιογραφία:</a:t>
            </a:r>
          </a:p>
          <a:p>
            <a:pPr algn="just"/>
            <a:r>
              <a:rPr lang="el-GR" dirty="0"/>
              <a:t>Χρ. Χρυσάνθης, </a:t>
            </a:r>
            <a:r>
              <a:rPr lang="el-GR" i="1" dirty="0"/>
              <a:t>Η δικαστική απαγόρευση της είσπραξης εγγυητικής επιστολής ή ενέγγυας πίστωσης στην Ημεδαπή και αλλοδαπή νομολογία</a:t>
            </a:r>
            <a:r>
              <a:rPr lang="el-GR" dirty="0"/>
              <a:t>, </a:t>
            </a:r>
            <a:r>
              <a:rPr lang="el-GR" dirty="0" err="1"/>
              <a:t>Εκδ</a:t>
            </a:r>
            <a:r>
              <a:rPr lang="el-GR" dirty="0"/>
              <a:t>. </a:t>
            </a:r>
            <a:r>
              <a:rPr lang="el-GR" dirty="0" err="1"/>
              <a:t>Σάκκουλα</a:t>
            </a:r>
            <a:r>
              <a:rPr lang="el-GR" dirty="0"/>
              <a:t>, 1999</a:t>
            </a:r>
          </a:p>
          <a:p>
            <a:pPr algn="just"/>
            <a:r>
              <a:rPr lang="el-GR" dirty="0"/>
              <a:t>Χρ. Χρυσάνθης</a:t>
            </a:r>
            <a:r>
              <a:rPr lang="el-GR" i="1" dirty="0"/>
              <a:t>, Η έκταση του ελέγχου στα έγγραφα της τραπεζικής ενέγγυας πίστωσης σε </a:t>
            </a:r>
            <a:r>
              <a:rPr lang="el-GR" i="1" dirty="0" err="1"/>
              <a:t>ΕΕμπΔ</a:t>
            </a:r>
            <a:r>
              <a:rPr lang="el-GR" i="1" dirty="0"/>
              <a:t> 1995</a:t>
            </a:r>
          </a:p>
          <a:p>
            <a:pPr algn="just"/>
            <a:endParaRPr lang="el-GR" dirty="0"/>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19</a:t>
            </a:fld>
            <a:endParaRPr lang="el-GR"/>
          </a:p>
        </p:txBody>
      </p:sp>
    </p:spTree>
    <p:extLst>
      <p:ext uri="{BB962C8B-B14F-4D97-AF65-F5344CB8AC3E}">
        <p14:creationId xmlns:p14="http://schemas.microsoft.com/office/powerpoint/2010/main" val="1248764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Τα συμφέροντα των μερών</a:t>
            </a:r>
            <a:br>
              <a:rPr lang="el-GR" dirty="0"/>
            </a:br>
            <a:r>
              <a:rPr lang="el-GR" dirty="0"/>
              <a:t>(έλλειψη εμπιστοσύνης λόγω απόστασης)</a:t>
            </a:r>
          </a:p>
        </p:txBody>
      </p:sp>
      <p:sp>
        <p:nvSpPr>
          <p:cNvPr id="3" name="Θέση περιεχομένου 2"/>
          <p:cNvSpPr>
            <a:spLocks noGrp="1"/>
          </p:cNvSpPr>
          <p:nvPr>
            <p:ph idx="1"/>
          </p:nvPr>
        </p:nvSpPr>
        <p:spPr>
          <a:xfrm>
            <a:off x="838200" y="2046803"/>
            <a:ext cx="10515600" cy="4130160"/>
          </a:xfrm>
        </p:spPr>
        <p:txBody>
          <a:bodyPr/>
          <a:lstStyle/>
          <a:p>
            <a:pPr algn="just"/>
            <a:r>
              <a:rPr lang="el-GR" dirty="0"/>
              <a:t>Ο Πωλητής είναι επιφυλακτικός να αποστείλει το εμπόρευμα πριν εισπράξει το τίμημα.</a:t>
            </a:r>
          </a:p>
          <a:p>
            <a:pPr algn="just"/>
            <a:r>
              <a:rPr lang="el-GR" dirty="0"/>
              <a:t>Ο Αγοραστής είναι επιφυλακτικός να </a:t>
            </a:r>
            <a:r>
              <a:rPr lang="el-GR" dirty="0" err="1"/>
              <a:t>εμβάσει</a:t>
            </a:r>
            <a:r>
              <a:rPr lang="el-GR" dirty="0"/>
              <a:t> το τίμημα πριν παραλάβει το εμπόρευμα.</a:t>
            </a:r>
          </a:p>
          <a:p>
            <a:pPr algn="just"/>
            <a:r>
              <a:rPr lang="el-GR" dirty="0"/>
              <a:t>Η γεωγραφική απόσταση Πωλητή – Αγοραστή περιορίζει την εμπιστοσύνη. Θα είναι δυσχερής η διεξαγωγή δίκης στο εξωτερικό.</a:t>
            </a:r>
          </a:p>
          <a:p>
            <a:pPr algn="just"/>
            <a:r>
              <a:rPr lang="el-GR" dirty="0"/>
              <a:t>Η Ενέγγυος Πίστωση (Ε.Π.) βοηθά να ξεπεραστεί η έλλειψη εμπιστοσύνης και να συγκλίνουν τα συμφέροντα των μερών.  </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2</a:t>
            </a:fld>
            <a:endParaRPr lang="el-GR"/>
          </a:p>
        </p:txBody>
      </p:sp>
    </p:spTree>
    <p:extLst>
      <p:ext uri="{BB962C8B-B14F-4D97-AF65-F5344CB8AC3E}">
        <p14:creationId xmlns:p14="http://schemas.microsoft.com/office/powerpoint/2010/main" val="42472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9558"/>
            <a:ext cx="10515600" cy="1532074"/>
          </a:xfrm>
        </p:spPr>
        <p:txBody>
          <a:bodyPr>
            <a:normAutofit fontScale="90000"/>
          </a:bodyPr>
          <a:lstStyle/>
          <a:p>
            <a:pPr algn="ctr"/>
            <a:r>
              <a:rPr lang="el-GR" dirty="0"/>
              <a:t>Η σύγκλιση των συμφερόντων</a:t>
            </a:r>
            <a:br>
              <a:rPr lang="el-GR" dirty="0"/>
            </a:br>
            <a:r>
              <a:rPr lang="el-GR" dirty="0"/>
              <a:t>(αποκατάσταση εμπιστοσύνης μέσω των εγγράφων και της μεσολάβησης των τραπεζών)  </a:t>
            </a:r>
          </a:p>
        </p:txBody>
      </p:sp>
      <p:sp>
        <p:nvSpPr>
          <p:cNvPr id="3" name="Θέση περιεχομένου 2"/>
          <p:cNvSpPr>
            <a:spLocks noGrp="1"/>
          </p:cNvSpPr>
          <p:nvPr>
            <p:ph idx="1"/>
          </p:nvPr>
        </p:nvSpPr>
        <p:spPr>
          <a:xfrm>
            <a:off x="838200" y="1925690"/>
            <a:ext cx="10515600" cy="4481166"/>
          </a:xfrm>
        </p:spPr>
        <p:txBody>
          <a:bodyPr>
            <a:normAutofit/>
          </a:bodyPr>
          <a:lstStyle/>
          <a:p>
            <a:pPr algn="just"/>
            <a:r>
              <a:rPr lang="el-GR" dirty="0"/>
              <a:t>Ο Πωλητής είναι βέβαιος ότι θα εισπράξει το τίμημα, αν παραδώσει στην Τράπεζα μια σειρά από έγγραφα.</a:t>
            </a:r>
          </a:p>
          <a:p>
            <a:pPr algn="just"/>
            <a:r>
              <a:rPr lang="el-GR" dirty="0"/>
              <a:t>Τα έγγραφα, αν είναι σωστά επιλεγμένα, διασφαλίζουν ότι η ποσότητα, ποιότητα και κατάσταση του εμπορεύματος είναι αυτή που συμφωνήθηκε και ότι έχει ήδη παραδοθεί για μεταφορά.</a:t>
            </a:r>
          </a:p>
          <a:p>
            <a:pPr algn="just"/>
            <a:r>
              <a:rPr lang="el-GR" dirty="0"/>
              <a:t>Ο Πωλητής έχει υπεύθυνη απέναντί του για το τίμημα μια Τράπεζα στη χώρα του. Η τράπεζα θεωρείται φερέγγυα, αντικειμενική και δεν θα χρειαστεί να κάνει δίκη στο εξωτερικό. </a:t>
            </a:r>
          </a:p>
          <a:p>
            <a:pPr algn="just"/>
            <a:r>
              <a:rPr lang="el-GR" dirty="0"/>
              <a:t>Ο Αγοραστής είναι βέβαιος ότι δεν θα εκταμιεύσει το τίμημα πριν παραδοθούν τα έγγραφα στην τράπεζα </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3</a:t>
            </a:fld>
            <a:endParaRPr lang="el-GR"/>
          </a:p>
        </p:txBody>
      </p:sp>
    </p:spTree>
    <p:extLst>
      <p:ext uri="{BB962C8B-B14F-4D97-AF65-F5344CB8AC3E}">
        <p14:creationId xmlns:p14="http://schemas.microsoft.com/office/powerpoint/2010/main" val="43244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44014"/>
            <a:ext cx="10515600" cy="821778"/>
          </a:xfrm>
        </p:spPr>
        <p:txBody>
          <a:bodyPr/>
          <a:lstStyle/>
          <a:p>
            <a:pPr algn="ctr"/>
            <a:r>
              <a:rPr lang="el-GR" dirty="0"/>
              <a:t>Έννομες σχέσεις</a:t>
            </a:r>
          </a:p>
        </p:txBody>
      </p:sp>
      <p:sp>
        <p:nvSpPr>
          <p:cNvPr id="3" name="Θέση περιεχομένου 2"/>
          <p:cNvSpPr>
            <a:spLocks noGrp="1"/>
          </p:cNvSpPr>
          <p:nvPr>
            <p:ph idx="1"/>
          </p:nvPr>
        </p:nvSpPr>
        <p:spPr>
          <a:xfrm>
            <a:off x="838200" y="1186903"/>
            <a:ext cx="10515600" cy="4990060"/>
          </a:xfrm>
        </p:spPr>
        <p:txBody>
          <a:bodyPr/>
          <a:lstStyle/>
          <a:p>
            <a:pPr algn="just"/>
            <a:r>
              <a:rPr lang="el-GR" dirty="0"/>
              <a:t>Αγοραστής – Εκδότρια τράπεζα</a:t>
            </a:r>
          </a:p>
          <a:p>
            <a:pPr algn="just"/>
            <a:endParaRPr lang="el-GR" dirty="0"/>
          </a:p>
          <a:p>
            <a:pPr algn="just"/>
            <a:r>
              <a:rPr lang="el-GR" dirty="0"/>
              <a:t>Εκδότρια τράπεζα – Ανταποκρίτρια / Βεβαιούσα τράπεζα  </a:t>
            </a:r>
          </a:p>
          <a:p>
            <a:pPr algn="just"/>
            <a:endParaRPr lang="el-GR" dirty="0"/>
          </a:p>
          <a:p>
            <a:pPr algn="just"/>
            <a:r>
              <a:rPr lang="el-GR" dirty="0"/>
              <a:t>Ανταποκρίτρια / Βεβαιούσα τράπεζα – Πωλητής</a:t>
            </a:r>
          </a:p>
          <a:p>
            <a:pPr algn="just"/>
            <a:endParaRPr lang="el-GR" dirty="0"/>
          </a:p>
          <a:p>
            <a:pPr algn="just"/>
            <a:r>
              <a:rPr lang="el-GR" dirty="0"/>
              <a:t>(πρόκειται για διμερείς έννομες σχέσεις που είναι κατά βάση συμβάσεις έργου – αποσκοπούν στο αποτέλεσμα – με στοιχεία έμμισθης εντολής)</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4</a:t>
            </a:fld>
            <a:endParaRPr lang="el-GR"/>
          </a:p>
        </p:txBody>
      </p:sp>
    </p:spTree>
    <p:extLst>
      <p:ext uri="{BB962C8B-B14F-4D97-AF65-F5344CB8AC3E}">
        <p14:creationId xmlns:p14="http://schemas.microsoft.com/office/powerpoint/2010/main" val="276902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89755" y="284615"/>
            <a:ext cx="10515600" cy="6237298"/>
          </a:xfrm>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l-GR" sz="2400" b="1" dirty="0">
                <a:solidFill>
                  <a:srgbClr val="00B050"/>
                </a:solidFill>
              </a:rPr>
              <a:t>Η ΠΟΡΕΙΑ ΤΩΝ ΕΓΓΡΑΦΩΝ, ΤΩΝ ΧΡΗΜΑΤΩΝ, ΚΑΙ ΤΩΝ ΕΜΠΟΡΕΥΜΑΤΩΝ</a:t>
            </a:r>
          </a:p>
        </p:txBody>
      </p:sp>
      <p:sp>
        <p:nvSpPr>
          <p:cNvPr id="4" name="Διάγραμμα ροής: Διεργασία 3"/>
          <p:cNvSpPr/>
          <p:nvPr/>
        </p:nvSpPr>
        <p:spPr>
          <a:xfrm>
            <a:off x="1241404" y="5104895"/>
            <a:ext cx="2616032" cy="950734"/>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l-GR" sz="2800" b="1" dirty="0"/>
              <a:t>ΠΩΛΗΤΗΣ</a:t>
            </a:r>
          </a:p>
        </p:txBody>
      </p:sp>
      <p:sp>
        <p:nvSpPr>
          <p:cNvPr id="5" name="Διάγραμμα ροής: Διεργασία 4"/>
          <p:cNvSpPr/>
          <p:nvPr/>
        </p:nvSpPr>
        <p:spPr>
          <a:xfrm>
            <a:off x="1241404" y="962845"/>
            <a:ext cx="2694755" cy="1247460"/>
          </a:xfrm>
          <a:prstGeom prst="flowChartProcess">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400" b="1" dirty="0"/>
              <a:t>ΑΝΤΑΠΟΚΡΙΤΡΙΑ /</a:t>
            </a:r>
          </a:p>
          <a:p>
            <a:pPr algn="ctr"/>
            <a:r>
              <a:rPr lang="el-GR" sz="2400" b="1" dirty="0"/>
              <a:t>ΒΕΒΑΙΟΥΣΑ</a:t>
            </a:r>
          </a:p>
          <a:p>
            <a:pPr algn="ctr"/>
            <a:r>
              <a:rPr lang="el-GR" sz="2400" b="1" dirty="0"/>
              <a:t>ΤΡΑΠΕΖΑ</a:t>
            </a:r>
          </a:p>
        </p:txBody>
      </p:sp>
      <p:sp>
        <p:nvSpPr>
          <p:cNvPr id="6" name="Διάγραμμα ροής: Διεργασία 5"/>
          <p:cNvSpPr/>
          <p:nvPr/>
        </p:nvSpPr>
        <p:spPr>
          <a:xfrm>
            <a:off x="7908652" y="962845"/>
            <a:ext cx="2906702" cy="1247460"/>
          </a:xfrm>
          <a:prstGeom prst="flowChartProcess">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800" b="1" dirty="0"/>
              <a:t>ΕΚΔΟΤΡΙΑ </a:t>
            </a:r>
          </a:p>
          <a:p>
            <a:pPr algn="ctr"/>
            <a:r>
              <a:rPr lang="el-GR" sz="2800" b="1" dirty="0"/>
              <a:t>ΤΡΑΠΕΖΑ</a:t>
            </a:r>
          </a:p>
        </p:txBody>
      </p:sp>
      <p:sp>
        <p:nvSpPr>
          <p:cNvPr id="11" name="Διάγραμμα ροής: Διεργασία 10"/>
          <p:cNvSpPr/>
          <p:nvPr/>
        </p:nvSpPr>
        <p:spPr>
          <a:xfrm>
            <a:off x="7908652" y="4929282"/>
            <a:ext cx="2912758" cy="1126347"/>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2800" b="1" dirty="0"/>
              <a:t>ΑΓΟΡΑΣΤΗΣ</a:t>
            </a:r>
          </a:p>
        </p:txBody>
      </p:sp>
      <p:sp>
        <p:nvSpPr>
          <p:cNvPr id="12" name="Βέλος προς τα επάνω 11"/>
          <p:cNvSpPr/>
          <p:nvPr/>
        </p:nvSpPr>
        <p:spPr>
          <a:xfrm>
            <a:off x="1592633" y="2428304"/>
            <a:ext cx="878065" cy="2628143"/>
          </a:xfrm>
          <a:prstGeom prst="up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t>Ε</a:t>
            </a:r>
          </a:p>
          <a:p>
            <a:pPr algn="ctr"/>
            <a:r>
              <a:rPr lang="el-GR" b="1" dirty="0"/>
              <a:t>Γ</a:t>
            </a:r>
          </a:p>
          <a:p>
            <a:pPr algn="ctr"/>
            <a:r>
              <a:rPr lang="el-GR" b="1" dirty="0"/>
              <a:t>Γ</a:t>
            </a:r>
          </a:p>
          <a:p>
            <a:pPr algn="ctr"/>
            <a:r>
              <a:rPr lang="el-GR" b="1" dirty="0"/>
              <a:t>Ρ</a:t>
            </a:r>
          </a:p>
          <a:p>
            <a:pPr algn="ctr"/>
            <a:r>
              <a:rPr lang="el-GR" b="1" dirty="0"/>
              <a:t>ΑΦΑ</a:t>
            </a:r>
          </a:p>
        </p:txBody>
      </p:sp>
      <p:sp>
        <p:nvSpPr>
          <p:cNvPr id="13" name="Δεξιό βέλος 12"/>
          <p:cNvSpPr/>
          <p:nvPr/>
        </p:nvSpPr>
        <p:spPr>
          <a:xfrm>
            <a:off x="4426665" y="962845"/>
            <a:ext cx="3185261" cy="926512"/>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t>Ε Γ </a:t>
            </a:r>
            <a:r>
              <a:rPr lang="el-GR" b="1" dirty="0" err="1"/>
              <a:t>Γ</a:t>
            </a:r>
            <a:r>
              <a:rPr lang="el-GR" b="1" dirty="0"/>
              <a:t> Ρ Α Φ Α</a:t>
            </a:r>
          </a:p>
        </p:txBody>
      </p:sp>
      <p:sp>
        <p:nvSpPr>
          <p:cNvPr id="14" name="Βέλος προς τα κάτω 13"/>
          <p:cNvSpPr/>
          <p:nvPr/>
        </p:nvSpPr>
        <p:spPr>
          <a:xfrm>
            <a:off x="9764198" y="2452526"/>
            <a:ext cx="887906" cy="2434363"/>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t>Ε</a:t>
            </a:r>
          </a:p>
          <a:p>
            <a:pPr algn="ctr"/>
            <a:r>
              <a:rPr lang="el-GR" b="1" dirty="0"/>
              <a:t>Γ</a:t>
            </a:r>
          </a:p>
          <a:p>
            <a:pPr algn="ctr"/>
            <a:r>
              <a:rPr lang="el-GR" b="1" dirty="0"/>
              <a:t>Γ</a:t>
            </a:r>
          </a:p>
          <a:p>
            <a:pPr algn="ctr"/>
            <a:r>
              <a:rPr lang="el-GR" b="1" dirty="0"/>
              <a:t>Ρ</a:t>
            </a:r>
          </a:p>
          <a:p>
            <a:pPr algn="ctr"/>
            <a:r>
              <a:rPr lang="el-GR" b="1" dirty="0"/>
              <a:t>ΑΦΑ</a:t>
            </a:r>
          </a:p>
        </p:txBody>
      </p:sp>
      <p:sp>
        <p:nvSpPr>
          <p:cNvPr id="15" name="Βέλος προς τα κάτω 14"/>
          <p:cNvSpPr/>
          <p:nvPr/>
        </p:nvSpPr>
        <p:spPr>
          <a:xfrm>
            <a:off x="2682647" y="2452526"/>
            <a:ext cx="999178" cy="2628143"/>
          </a:xfrm>
          <a:prstGeom prst="downArrow">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b="1" dirty="0">
              <a:solidFill>
                <a:srgbClr val="FF0000"/>
              </a:solidFill>
            </a:endParaRPr>
          </a:p>
          <a:p>
            <a:pPr algn="ctr"/>
            <a:r>
              <a:rPr lang="el-GR" b="1" dirty="0">
                <a:solidFill>
                  <a:srgbClr val="FF0000"/>
                </a:solidFill>
              </a:rPr>
              <a:t>Χ</a:t>
            </a:r>
          </a:p>
          <a:p>
            <a:pPr algn="ctr"/>
            <a:r>
              <a:rPr lang="el-GR" b="1" dirty="0">
                <a:solidFill>
                  <a:srgbClr val="FF0000"/>
                </a:solidFill>
              </a:rPr>
              <a:t>Ρ</a:t>
            </a:r>
          </a:p>
          <a:p>
            <a:pPr algn="ctr"/>
            <a:r>
              <a:rPr lang="el-GR" b="1" dirty="0">
                <a:solidFill>
                  <a:srgbClr val="FF0000"/>
                </a:solidFill>
              </a:rPr>
              <a:t>ΗΜΑ</a:t>
            </a:r>
          </a:p>
          <a:p>
            <a:pPr algn="ctr"/>
            <a:r>
              <a:rPr lang="el-GR" b="1" dirty="0">
                <a:solidFill>
                  <a:srgbClr val="FF0000"/>
                </a:solidFill>
              </a:rPr>
              <a:t>Τ</a:t>
            </a:r>
          </a:p>
          <a:p>
            <a:pPr algn="ctr"/>
            <a:r>
              <a:rPr lang="el-GR" b="1" dirty="0">
                <a:solidFill>
                  <a:srgbClr val="FF0000"/>
                </a:solidFill>
              </a:rPr>
              <a:t>Α</a:t>
            </a:r>
          </a:p>
        </p:txBody>
      </p:sp>
      <p:sp>
        <p:nvSpPr>
          <p:cNvPr id="16" name="Αριστερό βέλος 15"/>
          <p:cNvSpPr/>
          <p:nvPr/>
        </p:nvSpPr>
        <p:spPr>
          <a:xfrm>
            <a:off x="4426666" y="1968079"/>
            <a:ext cx="3046486" cy="769065"/>
          </a:xfrm>
          <a:prstGeom prst="leftArrow">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solidFill>
                  <a:srgbClr val="FF0000"/>
                </a:solidFill>
              </a:rPr>
              <a:t>Χ Ρ Η Μ Α Τ Α</a:t>
            </a:r>
          </a:p>
        </p:txBody>
      </p:sp>
      <p:sp>
        <p:nvSpPr>
          <p:cNvPr id="17" name="Βέλος προς τα επάνω 16"/>
          <p:cNvSpPr/>
          <p:nvPr/>
        </p:nvSpPr>
        <p:spPr>
          <a:xfrm>
            <a:off x="8413036" y="2452526"/>
            <a:ext cx="920203" cy="2434363"/>
          </a:xfrm>
          <a:prstGeom prst="upArrow">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solidFill>
                  <a:srgbClr val="FF0000"/>
                </a:solidFill>
              </a:rPr>
              <a:t>Χ</a:t>
            </a:r>
          </a:p>
          <a:p>
            <a:pPr algn="ctr"/>
            <a:r>
              <a:rPr lang="el-GR" b="1" dirty="0">
                <a:solidFill>
                  <a:srgbClr val="FF0000"/>
                </a:solidFill>
              </a:rPr>
              <a:t>Ρ</a:t>
            </a:r>
          </a:p>
          <a:p>
            <a:pPr algn="ctr"/>
            <a:r>
              <a:rPr lang="el-GR" b="1" dirty="0">
                <a:solidFill>
                  <a:srgbClr val="FF0000"/>
                </a:solidFill>
              </a:rPr>
              <a:t>ΗΜΑ</a:t>
            </a:r>
          </a:p>
          <a:p>
            <a:pPr algn="ctr"/>
            <a:r>
              <a:rPr lang="el-GR" b="1" dirty="0">
                <a:solidFill>
                  <a:srgbClr val="FF0000"/>
                </a:solidFill>
              </a:rPr>
              <a:t>Τ</a:t>
            </a:r>
          </a:p>
          <a:p>
            <a:pPr algn="ctr"/>
            <a:r>
              <a:rPr lang="el-GR" b="1" dirty="0">
                <a:solidFill>
                  <a:srgbClr val="FF0000"/>
                </a:solidFill>
              </a:rPr>
              <a:t>Α</a:t>
            </a:r>
          </a:p>
        </p:txBody>
      </p:sp>
      <p:sp>
        <p:nvSpPr>
          <p:cNvPr id="18" name="Έλλειψη 17"/>
          <p:cNvSpPr/>
          <p:nvPr/>
        </p:nvSpPr>
        <p:spPr>
          <a:xfrm>
            <a:off x="4826337" y="2985423"/>
            <a:ext cx="2404084" cy="1513907"/>
          </a:xfrm>
          <a:prstGeom prst="ellipse">
            <a:avLst/>
          </a:prstGeom>
          <a:ln w="571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b="1" dirty="0">
                <a:solidFill>
                  <a:srgbClr val="0070C0"/>
                </a:solidFill>
              </a:rPr>
              <a:t>ΜΕΤΑΦΟΡΕΑΣ</a:t>
            </a:r>
          </a:p>
          <a:p>
            <a:pPr algn="ctr"/>
            <a:r>
              <a:rPr lang="el-GR" b="1" dirty="0">
                <a:solidFill>
                  <a:srgbClr val="0070C0"/>
                </a:solidFill>
              </a:rPr>
              <a:t>( ΣΥΜΒΑΣΗ ΜΕΤΑΦΟΡΑΣ )</a:t>
            </a:r>
          </a:p>
        </p:txBody>
      </p:sp>
      <p:cxnSp>
        <p:nvCxnSpPr>
          <p:cNvPr id="20" name="Ευθύγραμμο βέλος σύνδεσης 19"/>
          <p:cNvCxnSpPr/>
          <p:nvPr/>
        </p:nvCxnSpPr>
        <p:spPr>
          <a:xfrm flipV="1">
            <a:off x="4075442" y="4420610"/>
            <a:ext cx="829617" cy="968900"/>
          </a:xfrm>
          <a:prstGeom prst="straightConnector1">
            <a:avLst/>
          </a:prstGeom>
          <a:ln w="57150">
            <a:solidFill>
              <a:srgbClr val="0070C0"/>
            </a:solidFill>
            <a:tailEnd type="triangle"/>
          </a:ln>
        </p:spPr>
        <p:style>
          <a:lnRef idx="3">
            <a:schemeClr val="dk1"/>
          </a:lnRef>
          <a:fillRef idx="0">
            <a:schemeClr val="dk1"/>
          </a:fillRef>
          <a:effectRef idx="2">
            <a:schemeClr val="dk1"/>
          </a:effectRef>
          <a:fontRef idx="minor">
            <a:schemeClr val="tx1"/>
          </a:fontRef>
        </p:style>
      </p:cxnSp>
      <p:cxnSp>
        <p:nvCxnSpPr>
          <p:cNvPr id="22" name="Ευθύγραμμο βέλος σύνδεσης 21"/>
          <p:cNvCxnSpPr/>
          <p:nvPr/>
        </p:nvCxnSpPr>
        <p:spPr>
          <a:xfrm>
            <a:off x="6963974" y="4499330"/>
            <a:ext cx="856872" cy="993125"/>
          </a:xfrm>
          <a:prstGeom prst="straightConnector1">
            <a:avLst/>
          </a:prstGeom>
          <a:ln w="57150">
            <a:solidFill>
              <a:srgbClr val="0070C0"/>
            </a:solidFill>
            <a:tailEnd type="triangle"/>
          </a:ln>
        </p:spPr>
        <p:style>
          <a:lnRef idx="3">
            <a:schemeClr val="dk1"/>
          </a:lnRef>
          <a:fillRef idx="0">
            <a:schemeClr val="dk1"/>
          </a:fillRef>
          <a:effectRef idx="2">
            <a:schemeClr val="dk1"/>
          </a:effectRef>
          <a:fontRef idx="minor">
            <a:schemeClr val="tx1"/>
          </a:fontRef>
        </p:style>
      </p:cxnSp>
      <p:sp>
        <p:nvSpPr>
          <p:cNvPr id="27" name="Δεξιό βέλος 26"/>
          <p:cNvSpPr/>
          <p:nvPr/>
        </p:nvSpPr>
        <p:spPr>
          <a:xfrm>
            <a:off x="4232885" y="5268397"/>
            <a:ext cx="3433541" cy="708510"/>
          </a:xfrm>
          <a:prstGeom prst="rightArrow">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b="1" dirty="0">
                <a:solidFill>
                  <a:srgbClr val="00B050"/>
                </a:solidFill>
              </a:rPr>
              <a:t>Δ Ι Ε Θ Ν Η Σ   Π Ω Λ Η Σ Η</a:t>
            </a:r>
          </a:p>
        </p:txBody>
      </p:sp>
      <p:sp>
        <p:nvSpPr>
          <p:cNvPr id="2" name="Θέση ημερομηνίας 1"/>
          <p:cNvSpPr>
            <a:spLocks noGrp="1"/>
          </p:cNvSpPr>
          <p:nvPr>
            <p:ph type="dt" sz="half" idx="10"/>
          </p:nvPr>
        </p:nvSpPr>
        <p:spPr/>
        <p:txBody>
          <a:bodyPr/>
          <a:lstStyle/>
          <a:p>
            <a:r>
              <a:rPr lang="el-GR"/>
              <a:t>11/4/2020</a:t>
            </a:r>
          </a:p>
        </p:txBody>
      </p:sp>
      <p:sp>
        <p:nvSpPr>
          <p:cNvPr id="7" name="Θέση υποσέλιδου 6"/>
          <p:cNvSpPr>
            <a:spLocks noGrp="1"/>
          </p:cNvSpPr>
          <p:nvPr>
            <p:ph type="ftr" sz="quarter" idx="11"/>
          </p:nvPr>
        </p:nvSpPr>
        <p:spPr/>
        <p:txBody>
          <a:bodyPr/>
          <a:lstStyle/>
          <a:p>
            <a:r>
              <a:rPr lang="el-GR"/>
              <a:t>Χρήστος Χρυσάνθης</a:t>
            </a:r>
          </a:p>
        </p:txBody>
      </p:sp>
      <p:sp>
        <p:nvSpPr>
          <p:cNvPr id="8" name="Θέση αριθμού διαφάνειας 7"/>
          <p:cNvSpPr>
            <a:spLocks noGrp="1"/>
          </p:cNvSpPr>
          <p:nvPr>
            <p:ph type="sldNum" sz="quarter" idx="12"/>
          </p:nvPr>
        </p:nvSpPr>
        <p:spPr/>
        <p:txBody>
          <a:bodyPr/>
          <a:lstStyle/>
          <a:p>
            <a:fld id="{5D1BF035-6C64-463C-8921-F9CF67B631FC}" type="slidenum">
              <a:rPr lang="el-GR" smtClean="0"/>
              <a:t>5</a:t>
            </a:fld>
            <a:endParaRPr lang="el-GR"/>
          </a:p>
        </p:txBody>
      </p:sp>
    </p:spTree>
    <p:extLst>
      <p:ext uri="{BB962C8B-B14F-4D97-AF65-F5344CB8AC3E}">
        <p14:creationId xmlns:p14="http://schemas.microsoft.com/office/powerpoint/2010/main" val="347396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3503"/>
            <a:ext cx="10515600" cy="726674"/>
          </a:xfrm>
        </p:spPr>
        <p:txBody>
          <a:bodyPr/>
          <a:lstStyle/>
          <a:p>
            <a:pPr algn="ctr"/>
            <a:r>
              <a:rPr lang="el-GR" dirty="0"/>
              <a:t>ΕΓΓΡΑΦΑ ΤΗΣ ΕΝΕΓΓΥΑΣ ΠΙΣΤΩΣΗΣ</a:t>
            </a:r>
          </a:p>
        </p:txBody>
      </p:sp>
      <p:sp>
        <p:nvSpPr>
          <p:cNvPr id="3" name="Θέση περιεχομένου 2"/>
          <p:cNvSpPr>
            <a:spLocks noGrp="1"/>
          </p:cNvSpPr>
          <p:nvPr>
            <p:ph idx="1"/>
          </p:nvPr>
        </p:nvSpPr>
        <p:spPr>
          <a:xfrm>
            <a:off x="838200" y="944678"/>
            <a:ext cx="10515600" cy="5649902"/>
          </a:xfrm>
        </p:spPr>
        <p:txBody>
          <a:bodyPr/>
          <a:lstStyle/>
          <a:p>
            <a:r>
              <a:rPr lang="el-GR" dirty="0"/>
              <a:t>ΤΙΜΟΛΟΓΙΟ</a:t>
            </a:r>
          </a:p>
          <a:p>
            <a:endParaRPr lang="el-GR" dirty="0"/>
          </a:p>
          <a:p>
            <a:r>
              <a:rPr lang="el-GR" dirty="0"/>
              <a:t>ΦΟΡΤΩΤΙΚΗ (διασφαλίζει ότι το εμπόρευμα έχει ήδη αποσταλεί)</a:t>
            </a:r>
          </a:p>
          <a:p>
            <a:endParaRPr lang="el-GR" dirty="0"/>
          </a:p>
          <a:p>
            <a:r>
              <a:rPr lang="el-GR" dirty="0"/>
              <a:t>ΑΛΛΑ ΕΓΓΡΑΦΑ (πολύ σημαντικά)</a:t>
            </a:r>
          </a:p>
          <a:p>
            <a:pPr algn="just"/>
            <a:endParaRPr lang="el-GR" dirty="0"/>
          </a:p>
          <a:p>
            <a:pPr algn="just"/>
            <a:r>
              <a:rPr lang="el-GR" dirty="0"/>
              <a:t>Αν τα μέρη είναι έμπειρα συμφωνούν τόσα και τέτοια έγγραφα που να διασφαλίζουν την ποσότητα, ποιότητα και κατάσταση των εμπορευμάτων.</a:t>
            </a:r>
          </a:p>
          <a:p>
            <a:pPr algn="just"/>
            <a:r>
              <a:rPr lang="el-GR" dirty="0"/>
              <a:t>Το ποια θα είναι τα έγγραφα πρέπει να συμφωνηθεί και στη σύμβαση της πώλησης και στη σύμβαση της ενέγγυας πίστωσης. Στις δύο συμβάσεις πρέπει να συμφωνηθούν τα ίδια έγγραφα. </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6</a:t>
            </a:fld>
            <a:endParaRPr lang="el-GR"/>
          </a:p>
        </p:txBody>
      </p:sp>
    </p:spTree>
    <p:extLst>
      <p:ext uri="{BB962C8B-B14F-4D97-AF65-F5344CB8AC3E}">
        <p14:creationId xmlns:p14="http://schemas.microsoft.com/office/powerpoint/2010/main" val="4271203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ΝΟΜΟΘΕΤΙΚΕΣ ΔΙΑΤΑΞΕΙΣ</a:t>
            </a:r>
          </a:p>
        </p:txBody>
      </p:sp>
      <p:sp>
        <p:nvSpPr>
          <p:cNvPr id="3" name="Θέση περιεχομένου 2"/>
          <p:cNvSpPr>
            <a:spLocks noGrp="1"/>
          </p:cNvSpPr>
          <p:nvPr>
            <p:ph idx="1"/>
          </p:nvPr>
        </p:nvSpPr>
        <p:spPr>
          <a:xfrm>
            <a:off x="838200" y="1825624"/>
            <a:ext cx="10515600" cy="4708399"/>
          </a:xfrm>
        </p:spPr>
        <p:txBody>
          <a:bodyPr/>
          <a:lstStyle/>
          <a:p>
            <a:r>
              <a:rPr lang="el-GR" dirty="0" err="1"/>
              <a:t>Αρ</a:t>
            </a:r>
            <a:r>
              <a:rPr lang="el-GR" dirty="0"/>
              <a:t>. 25 – 44 </a:t>
            </a:r>
            <a:r>
              <a:rPr lang="el-GR" dirty="0" err="1"/>
              <a:t>νδ</a:t>
            </a:r>
            <a:r>
              <a:rPr lang="el-GR" dirty="0"/>
              <a:t> 17.7/13.8/1923</a:t>
            </a:r>
          </a:p>
          <a:p>
            <a:endParaRPr lang="el-GR" dirty="0"/>
          </a:p>
          <a:p>
            <a:r>
              <a:rPr lang="el-GR" dirty="0"/>
              <a:t>Ελευθερία των συμβάσεων</a:t>
            </a:r>
          </a:p>
          <a:p>
            <a:endParaRPr lang="el-GR" dirty="0"/>
          </a:p>
          <a:p>
            <a:r>
              <a:rPr lang="el-GR" dirty="0"/>
              <a:t>Κανόνες Διεθνούς Εμπορικού Επιμελητηρίου (</a:t>
            </a:r>
            <a:r>
              <a:rPr lang="en-US" dirty="0"/>
              <a:t>ICC</a:t>
            </a:r>
            <a:r>
              <a:rPr lang="el-GR" dirty="0"/>
              <a:t>)</a:t>
            </a:r>
          </a:p>
          <a:p>
            <a:endParaRPr lang="el-GR" dirty="0"/>
          </a:p>
          <a:p>
            <a:pPr algn="just"/>
            <a:r>
              <a:rPr lang="el-GR" dirty="0"/>
              <a:t>Οι Κανόνες του </a:t>
            </a:r>
            <a:r>
              <a:rPr lang="en-US" dirty="0"/>
              <a:t>ICC </a:t>
            </a:r>
            <a:r>
              <a:rPr lang="el-GR" dirty="0"/>
              <a:t>είναι τυποποιημένοι συμβατικοί όροι τους οποίους τα συμβαλλόμενα μέρη ενσωματώνουν στη σύμβασή τους με τη μέθοδο της παραπομπής (συμβατική παραπομπή). Ισχύουν αν τα μέρη έχουν παραπέμψει σε αυτούς.  </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7</a:t>
            </a:fld>
            <a:endParaRPr lang="el-GR"/>
          </a:p>
        </p:txBody>
      </p:sp>
    </p:spTree>
    <p:extLst>
      <p:ext uri="{BB962C8B-B14F-4D97-AF65-F5344CB8AC3E}">
        <p14:creationId xmlns:p14="http://schemas.microsoft.com/office/powerpoint/2010/main" val="257012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8003" y="290670"/>
            <a:ext cx="11651030" cy="6225187"/>
          </a:xfrm>
        </p:spPr>
        <p:txBody>
          <a:bodyPr>
            <a:normAutofit fontScale="92500" lnSpcReduction="10000"/>
          </a:bodyPr>
          <a:lstStyle/>
          <a:p>
            <a:pPr algn="just"/>
            <a:r>
              <a:rPr lang="el-GR" b="1" dirty="0"/>
              <a:t>ΕΓΓΡΑΦΟΣ ΤΥΠΟΣ </a:t>
            </a:r>
          </a:p>
          <a:p>
            <a:pPr marL="0" indent="0" algn="just">
              <a:buNone/>
            </a:pPr>
            <a:r>
              <a:rPr lang="el-GR" dirty="0"/>
              <a:t>   (</a:t>
            </a:r>
            <a:r>
              <a:rPr lang="el-GR" dirty="0" err="1"/>
              <a:t>Αρ</a:t>
            </a:r>
            <a:r>
              <a:rPr lang="el-GR" dirty="0"/>
              <a:t>. 25 παρ. 3 </a:t>
            </a:r>
            <a:r>
              <a:rPr lang="el-GR" dirty="0" err="1"/>
              <a:t>νδ</a:t>
            </a:r>
            <a:r>
              <a:rPr lang="el-GR" dirty="0"/>
              <a:t> 1923): </a:t>
            </a:r>
            <a:r>
              <a:rPr lang="el-GR" u="sng" dirty="0"/>
              <a:t>αποδεικτικός</a:t>
            </a:r>
            <a:r>
              <a:rPr lang="el-GR" dirty="0"/>
              <a:t>, όχι συστατικός</a:t>
            </a:r>
          </a:p>
          <a:p>
            <a:pPr marL="0" indent="0" algn="just">
              <a:buNone/>
            </a:pPr>
            <a:r>
              <a:rPr lang="el-GR" dirty="0"/>
              <a:t>   Ο αποδεικτικός τύπος χρειάζεται για να αποδεικνύονται με ευκολία </a:t>
            </a:r>
          </a:p>
          <a:p>
            <a:pPr marL="0" indent="0" algn="just">
              <a:buNone/>
            </a:pPr>
            <a:r>
              <a:rPr lang="el-GR" dirty="0"/>
              <a:t>   οι όροι της πίστωσης, δηλ. τα έγγραφα που έχουν συμφωνηθεί.</a:t>
            </a:r>
          </a:p>
          <a:p>
            <a:pPr marL="0" indent="0" algn="just">
              <a:buNone/>
            </a:pPr>
            <a:r>
              <a:rPr lang="el-GR" dirty="0"/>
              <a:t>   Δεν συντρέχει ανάγκη συστατικού τύπου.</a:t>
            </a:r>
          </a:p>
          <a:p>
            <a:pPr algn="just"/>
            <a:r>
              <a:rPr lang="el-GR" b="1" dirty="0"/>
              <a:t>ΝΟΜΙΜΟ ΕΝΕΧΥΡΟ ΤΗΣ ΤΡΑΠΕΖΑΣ ΣΤΑ ΕΜΠΟΡΕΥΜΑΤΑ</a:t>
            </a:r>
          </a:p>
          <a:p>
            <a:pPr marL="0" indent="0" algn="just">
              <a:buNone/>
            </a:pPr>
            <a:r>
              <a:rPr lang="el-GR" dirty="0"/>
              <a:t>   (</a:t>
            </a:r>
            <a:r>
              <a:rPr lang="el-GR" dirty="0" err="1"/>
              <a:t>Αρ</a:t>
            </a:r>
            <a:r>
              <a:rPr lang="el-GR" dirty="0"/>
              <a:t>. 25 παρ. 2 </a:t>
            </a:r>
            <a:r>
              <a:rPr lang="el-GR" dirty="0" err="1"/>
              <a:t>νδ</a:t>
            </a:r>
            <a:r>
              <a:rPr lang="el-GR" dirty="0"/>
              <a:t> 1923)</a:t>
            </a:r>
          </a:p>
          <a:p>
            <a:pPr algn="just"/>
            <a:r>
              <a:rPr lang="el-GR" b="1" dirty="0"/>
              <a:t>ΠΛΗΡΗΣ ΣΕΙΡΑ ΕΓΓΡΑΦΩΝ</a:t>
            </a:r>
            <a:r>
              <a:rPr lang="el-GR" dirty="0"/>
              <a:t> = τιμολόγιο, φορτωτική, ασφαλιστήριο</a:t>
            </a:r>
          </a:p>
          <a:p>
            <a:pPr marL="0" indent="0" algn="just">
              <a:buNone/>
            </a:pPr>
            <a:r>
              <a:rPr lang="el-GR" dirty="0"/>
              <a:t>   (</a:t>
            </a:r>
            <a:r>
              <a:rPr lang="el-GR" dirty="0" err="1"/>
              <a:t>Αρ</a:t>
            </a:r>
            <a:r>
              <a:rPr lang="el-GR" dirty="0"/>
              <a:t>. 26 παρ. 2)</a:t>
            </a:r>
          </a:p>
          <a:p>
            <a:pPr algn="just"/>
            <a:r>
              <a:rPr lang="el-GR" b="1" dirty="0"/>
              <a:t>ΠΕΡΙΟΡΙΣΜΕΝΗ ΕΥΘΥΝΗ ΤΗΣ ΕΚΔΟΤΡΙΑΣ ΤΡΑΠΕΖΑΣ</a:t>
            </a:r>
          </a:p>
          <a:p>
            <a:pPr marL="0" indent="0" algn="just">
              <a:buNone/>
            </a:pPr>
            <a:r>
              <a:rPr lang="el-GR" dirty="0"/>
              <a:t>   (</a:t>
            </a:r>
            <a:r>
              <a:rPr lang="el-GR" dirty="0" err="1"/>
              <a:t>Αρ</a:t>
            </a:r>
            <a:r>
              <a:rPr lang="el-GR" dirty="0"/>
              <a:t>. 30 παρ. 2)</a:t>
            </a:r>
          </a:p>
          <a:p>
            <a:pPr marL="0" indent="0" algn="just">
              <a:buNone/>
            </a:pPr>
            <a:r>
              <a:rPr lang="el-GR" dirty="0"/>
              <a:t>   Η Εκδότρια δεν ευθύνεται για το πταίσμα της </a:t>
            </a:r>
          </a:p>
          <a:p>
            <a:pPr marL="0" indent="0" algn="just">
              <a:buNone/>
            </a:pPr>
            <a:r>
              <a:rPr lang="el-GR" dirty="0"/>
              <a:t>   ανταποκρίτριας/βεβαιούσας. Ευθύνεται μόνο για την επιλογή κατάλληλης </a:t>
            </a:r>
          </a:p>
          <a:p>
            <a:pPr marL="0" indent="0" algn="just">
              <a:buNone/>
            </a:pPr>
            <a:r>
              <a:rPr lang="el-GR" dirty="0"/>
              <a:t>   ανταποκρίτριας</a:t>
            </a:r>
          </a:p>
          <a:p>
            <a:pPr marL="0" indent="0" algn="just">
              <a:buNone/>
            </a:pPr>
            <a:endParaRPr lang="el-GR" dirty="0"/>
          </a:p>
        </p:txBody>
      </p:sp>
      <p:sp>
        <p:nvSpPr>
          <p:cNvPr id="2" name="Θέση ημερομηνίας 1"/>
          <p:cNvSpPr>
            <a:spLocks noGrp="1"/>
          </p:cNvSpPr>
          <p:nvPr>
            <p:ph type="dt" sz="half" idx="10"/>
          </p:nvPr>
        </p:nvSpPr>
        <p:spPr/>
        <p:txBody>
          <a:bodyPr/>
          <a:lstStyle/>
          <a:p>
            <a:r>
              <a:rPr lang="el-GR"/>
              <a:t>11/4/2020</a:t>
            </a:r>
          </a:p>
        </p:txBody>
      </p:sp>
      <p:sp>
        <p:nvSpPr>
          <p:cNvPr id="4" name="Θέση υποσέλιδου 3"/>
          <p:cNvSpPr>
            <a:spLocks noGrp="1"/>
          </p:cNvSpPr>
          <p:nvPr>
            <p:ph type="ftr" sz="quarter" idx="11"/>
          </p:nvPr>
        </p:nvSpPr>
        <p:spPr/>
        <p:txBody>
          <a:bodyPr/>
          <a:lstStyle/>
          <a:p>
            <a:r>
              <a:rPr lang="el-GR"/>
              <a:t>Χρήστος Χρυσάνθης</a:t>
            </a:r>
          </a:p>
        </p:txBody>
      </p:sp>
      <p:sp>
        <p:nvSpPr>
          <p:cNvPr id="5" name="Θέση αριθμού διαφάνειας 4"/>
          <p:cNvSpPr>
            <a:spLocks noGrp="1"/>
          </p:cNvSpPr>
          <p:nvPr>
            <p:ph type="sldNum" sz="quarter" idx="12"/>
          </p:nvPr>
        </p:nvSpPr>
        <p:spPr/>
        <p:txBody>
          <a:bodyPr/>
          <a:lstStyle/>
          <a:p>
            <a:fld id="{5D1BF035-6C64-463C-8921-F9CF67B631FC}" type="slidenum">
              <a:rPr lang="el-GR" smtClean="0"/>
              <a:t>8</a:t>
            </a:fld>
            <a:endParaRPr lang="el-GR"/>
          </a:p>
        </p:txBody>
      </p:sp>
    </p:spTree>
    <p:extLst>
      <p:ext uri="{BB962C8B-B14F-4D97-AF65-F5344CB8AC3E}">
        <p14:creationId xmlns:p14="http://schemas.microsoft.com/office/powerpoint/2010/main" val="349219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45837"/>
          </a:xfrm>
        </p:spPr>
        <p:txBody>
          <a:bodyPr/>
          <a:lstStyle/>
          <a:p>
            <a:pPr algn="ctr"/>
            <a:r>
              <a:rPr lang="el-GR" dirty="0"/>
              <a:t>ΕΙΔΗ ΕΝΕΓΓΥΑΣ ΠΙΣΤΩΣΗΣ</a:t>
            </a:r>
          </a:p>
        </p:txBody>
      </p:sp>
      <p:sp>
        <p:nvSpPr>
          <p:cNvPr id="3" name="Θέση περιεχομένου 2"/>
          <p:cNvSpPr>
            <a:spLocks noGrp="1"/>
          </p:cNvSpPr>
          <p:nvPr>
            <p:ph idx="1"/>
          </p:nvPr>
        </p:nvSpPr>
        <p:spPr>
          <a:xfrm>
            <a:off x="838200" y="1410962"/>
            <a:ext cx="10515600" cy="4766001"/>
          </a:xfrm>
        </p:spPr>
        <p:txBody>
          <a:bodyPr>
            <a:normAutofit/>
          </a:bodyPr>
          <a:lstStyle/>
          <a:p>
            <a:pPr algn="just"/>
            <a:r>
              <a:rPr lang="el-GR" dirty="0"/>
              <a:t>ΑΝΑΚΛΗΤΗ ΚΑΙ </a:t>
            </a:r>
            <a:r>
              <a:rPr lang="el-GR" b="1" dirty="0"/>
              <a:t>ΑΝΕΚΚΛΗΤΗ</a:t>
            </a:r>
          </a:p>
          <a:p>
            <a:pPr algn="just"/>
            <a:r>
              <a:rPr lang="el-GR" dirty="0"/>
              <a:t>Ανάλογα με το αν έχει συμφωνηθεί ότι η εντολή του Αγοραστή προς την Τράπεζά του για το «άνοιγμα της πίστωσης» μπορεί να ανακληθεί ή όχι. Σχεδόν πάντα είναι μη ανακλητή.</a:t>
            </a:r>
          </a:p>
          <a:p>
            <a:pPr marL="0" indent="0" algn="just">
              <a:buNone/>
            </a:pPr>
            <a:r>
              <a:rPr lang="el-GR" dirty="0"/>
              <a:t>   (εν αμφιβολία ανέκκλητη – </a:t>
            </a:r>
            <a:r>
              <a:rPr lang="el-GR" dirty="0" err="1"/>
              <a:t>Αρ</a:t>
            </a:r>
            <a:r>
              <a:rPr lang="el-GR" dirty="0"/>
              <a:t>. 28)</a:t>
            </a:r>
          </a:p>
          <a:p>
            <a:pPr algn="just"/>
            <a:endParaRPr lang="el-GR" dirty="0"/>
          </a:p>
          <a:p>
            <a:pPr algn="just"/>
            <a:r>
              <a:rPr lang="el-GR" b="1" dirty="0"/>
              <a:t>ΒΕΒΑΙΩΜΕΝΗ</a:t>
            </a:r>
            <a:r>
              <a:rPr lang="el-GR" dirty="0"/>
              <a:t> ΚΑΙ ΜΗ ΒΕΒΑΙΩΜΕΝΗ</a:t>
            </a:r>
          </a:p>
          <a:p>
            <a:pPr algn="just"/>
            <a:r>
              <a:rPr lang="el-GR" dirty="0"/>
              <a:t>Ανάλογα με το αν η Τράπεζα που παραλαμβάνει τα έγγραφα από τον Πωλητή έχει αναλάβει δική της υποχρέωση απέναντί του να του καταβάλει το τίμημα αμέσως μόλις παραλάβει τα έγγραφα.</a:t>
            </a:r>
          </a:p>
        </p:txBody>
      </p:sp>
      <p:sp>
        <p:nvSpPr>
          <p:cNvPr id="4" name="Θέση ημερομηνίας 3"/>
          <p:cNvSpPr>
            <a:spLocks noGrp="1"/>
          </p:cNvSpPr>
          <p:nvPr>
            <p:ph type="dt" sz="half" idx="10"/>
          </p:nvPr>
        </p:nvSpPr>
        <p:spPr/>
        <p:txBody>
          <a:bodyPr/>
          <a:lstStyle/>
          <a:p>
            <a:r>
              <a:rPr lang="el-GR"/>
              <a:t>11/4/2020</a:t>
            </a:r>
          </a:p>
        </p:txBody>
      </p:sp>
      <p:sp>
        <p:nvSpPr>
          <p:cNvPr id="5" name="Θέση υποσέλιδου 4"/>
          <p:cNvSpPr>
            <a:spLocks noGrp="1"/>
          </p:cNvSpPr>
          <p:nvPr>
            <p:ph type="ftr" sz="quarter" idx="11"/>
          </p:nvPr>
        </p:nvSpPr>
        <p:spPr/>
        <p:txBody>
          <a:bodyPr/>
          <a:lstStyle/>
          <a:p>
            <a:r>
              <a:rPr lang="el-GR"/>
              <a:t>Χρήστος Χρυσάνθης</a:t>
            </a:r>
          </a:p>
        </p:txBody>
      </p:sp>
      <p:sp>
        <p:nvSpPr>
          <p:cNvPr id="6" name="Θέση αριθμού διαφάνειας 5"/>
          <p:cNvSpPr>
            <a:spLocks noGrp="1"/>
          </p:cNvSpPr>
          <p:nvPr>
            <p:ph type="sldNum" sz="quarter" idx="12"/>
          </p:nvPr>
        </p:nvSpPr>
        <p:spPr/>
        <p:txBody>
          <a:bodyPr/>
          <a:lstStyle/>
          <a:p>
            <a:fld id="{5D1BF035-6C64-463C-8921-F9CF67B631FC}" type="slidenum">
              <a:rPr lang="el-GR" smtClean="0"/>
              <a:t>9</a:t>
            </a:fld>
            <a:endParaRPr lang="el-GR"/>
          </a:p>
        </p:txBody>
      </p:sp>
    </p:spTree>
    <p:extLst>
      <p:ext uri="{BB962C8B-B14F-4D97-AF65-F5344CB8AC3E}">
        <p14:creationId xmlns:p14="http://schemas.microsoft.com/office/powerpoint/2010/main" val="41936047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1968</Words>
  <Application>Microsoft Office PowerPoint</Application>
  <PresentationFormat>Ευρεία οθόνη</PresentationFormat>
  <Paragraphs>213</Paragraphs>
  <Slides>19</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Calibri Light</vt:lpstr>
      <vt:lpstr>Θέμα του Office</vt:lpstr>
      <vt:lpstr>ΤΡΑΠΕΖΙΚΗ ΕΝΕΓΓΥΟΣ ΠΙΣΤΩΣΗ</vt:lpstr>
      <vt:lpstr>Τα συμφέροντα των μερών (έλλειψη εμπιστοσύνης λόγω απόστασης)</vt:lpstr>
      <vt:lpstr>Η σύγκλιση των συμφερόντων (αποκατάσταση εμπιστοσύνης μέσω των εγγράφων και της μεσολάβησης των τραπεζών)  </vt:lpstr>
      <vt:lpstr>Έννομες σχέσεις</vt:lpstr>
      <vt:lpstr>Παρουσίαση του PowerPoint</vt:lpstr>
      <vt:lpstr>ΕΓΓΡΑΦΑ ΤΗΣ ΕΝΕΓΓΥΑΣ ΠΙΣΤΩΣΗΣ</vt:lpstr>
      <vt:lpstr>ΝΟΜΟΘΕΤΙΚΕΣ ΔΙΑΤΑΞΕΙΣ</vt:lpstr>
      <vt:lpstr>Παρουσίαση του PowerPoint</vt:lpstr>
      <vt:lpstr>ΕΙΔΗ ΕΝΕΓΓΥΑΣ ΠΙΣΤΩΣΗΣ</vt:lpstr>
      <vt:lpstr>Παρουσίαση του PowerPoint</vt:lpstr>
      <vt:lpstr>Η ΣΗΜΑΣΙΑ ΤΩΝ ΕΓΓΡΑΦΩΝ</vt:lpstr>
      <vt:lpstr>Παρουσίαση του PowerPoint</vt:lpstr>
      <vt:lpstr>ΕΝΕΓΓΥΟΣ ΠΙΣΤΩΣΗ ΚΑΙ ΣΥΜΒΑΣΗ ΠΩΛΗΣΗΣ</vt:lpstr>
      <vt:lpstr>ΑΡΧΕΣ ΠΟΥ ΔΙΕΠΟΥΝ ΤΗΝ ΕΝΕΓΓΥΑ ΠΙΣΤΩΣΗ</vt:lpstr>
      <vt:lpstr>Νομική θεμελίωση της αρχής της αυτονομίας</vt:lpstr>
      <vt:lpstr>ΕΞΑΙΡΕΣΕΙΣ ΑΠΟ ΤΗΝ ΑΡΧΗ ΤΗΣ ΑΥΤΟΝΟΜΙΑΣ</vt:lpstr>
      <vt:lpstr>ΕΛΕΓΧΟΣ ΤΩΝ ΕΓΓΡΑΦΩΝ</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ΤΡΑΠΕΖΙΚΗ ΕΝΕΓΓΥΟΣ ΠΙΣΤΩΣΗ</dc:title>
  <dc:creator>CHRISTOS CHRISSANTHIS</dc:creator>
  <cp:lastModifiedBy>ΧΡΗΣΤΟΣ ΧΡΥΣΑΝΘΗΣ</cp:lastModifiedBy>
  <cp:revision>40</cp:revision>
  <dcterms:created xsi:type="dcterms:W3CDTF">2020-04-10T22:46:54Z</dcterms:created>
  <dcterms:modified xsi:type="dcterms:W3CDTF">2021-05-13T13:53:26Z</dcterms:modified>
</cp:coreProperties>
</file>