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7" r:id="rId2"/>
    <p:sldId id="299" r:id="rId3"/>
    <p:sldId id="258" r:id="rId4"/>
    <p:sldId id="301" r:id="rId5"/>
    <p:sldId id="295" r:id="rId6"/>
    <p:sldId id="290" r:id="rId7"/>
    <p:sldId id="259" r:id="rId8"/>
    <p:sldId id="260" r:id="rId9"/>
    <p:sldId id="296" r:id="rId10"/>
    <p:sldId id="261" r:id="rId11"/>
    <p:sldId id="262" r:id="rId12"/>
    <p:sldId id="263" r:id="rId13"/>
    <p:sldId id="293" r:id="rId14"/>
    <p:sldId id="266" r:id="rId15"/>
    <p:sldId id="267" r:id="rId16"/>
    <p:sldId id="297" r:id="rId17"/>
    <p:sldId id="291" r:id="rId18"/>
    <p:sldId id="268" r:id="rId19"/>
    <p:sldId id="269" r:id="rId20"/>
    <p:sldId id="271" r:id="rId21"/>
    <p:sldId id="272" r:id="rId22"/>
    <p:sldId id="273" r:id="rId23"/>
    <p:sldId id="274" r:id="rId24"/>
    <p:sldId id="275" r:id="rId25"/>
    <p:sldId id="300" r:id="rId26"/>
    <p:sldId id="276" r:id="rId27"/>
    <p:sldId id="277" r:id="rId28"/>
    <p:sldId id="279" r:id="rId29"/>
    <p:sldId id="292" r:id="rId30"/>
    <p:sldId id="280" r:id="rId31"/>
    <p:sldId id="281" r:id="rId32"/>
    <p:sldId id="294" r:id="rId33"/>
    <p:sldId id="282" r:id="rId34"/>
    <p:sldId id="283" r:id="rId35"/>
    <p:sldId id="284" r:id="rId36"/>
    <p:sldId id="285" r:id="rId37"/>
    <p:sldId id="287" r:id="rId38"/>
    <p:sldId id="288" r:id="rId39"/>
    <p:sldId id="298" r:id="rId40"/>
    <p:sldId id="289" r:id="rId41"/>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4" d="100"/>
          <a:sy n="114" d="100"/>
        </p:scale>
        <p:origin x="21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ECCB13BE-6F59-4D43-A886-9E47C6D5EF7F}" type="datetimeFigureOut">
              <a:rPr lang="el-GR" smtClean="0"/>
              <a:pPr/>
              <a:t>23/3/2023</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337FF3F-FD31-4AC8-9FE9-8AC25B40CA7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9757FAE-301B-43DF-8D55-5F6EEEE0A411}" type="datetime1">
              <a:rPr lang="en-US" smtClean="0"/>
              <a:pPr/>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14FDF3-A0FD-4FCE-934A-F36825749A62}" type="datetime1">
              <a:rPr lang="en-US" smtClean="0"/>
              <a:pPr/>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D4B106-9BCA-403A-8142-ADBD08D6178C}" type="datetime1">
              <a:rPr lang="en-US" smtClean="0"/>
              <a:pPr/>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66E7D-ADFD-49F3-81F7-0BB13A879248}" type="datetime1">
              <a:rPr lang="en-US" smtClean="0"/>
              <a:pPr/>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EAE472-C66E-4004-A35E-C967EF7BCB81}" type="datetime1">
              <a:rPr lang="en-US" smtClean="0"/>
              <a:pPr/>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C7C25A-AD01-4005-97E3-EEAE920F9156}" type="datetime1">
              <a:rPr lang="en-US" smtClean="0"/>
              <a:pPr/>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343776-B748-4825-A0A6-3059346C1BA2}" type="datetime1">
              <a:rPr lang="en-US" smtClean="0"/>
              <a:pPr/>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025BD0-2FA2-4CF0-836D-8F867A992D3B}" type="datetime1">
              <a:rPr lang="en-US" smtClean="0"/>
              <a:pPr/>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4427C-0D81-45BF-A908-56185DF9326D}" type="datetime1">
              <a:rPr lang="en-US" smtClean="0"/>
              <a:pPr/>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D3D887-3B2A-42C7-8717-AFF1EC4A464A}" type="datetime1">
              <a:rPr lang="en-US" smtClean="0"/>
              <a:pPr/>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FA0DF-1658-4B13-B7AE-10C0E0660370}" type="datetime1">
              <a:rPr lang="en-US" smtClean="0"/>
              <a:pPr/>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DE7E5-3FD3-4E8C-89F0-7D57BC32EA0B}" type="datetime1">
              <a:rPr lang="en-US" smtClean="0"/>
              <a:pPr/>
              <a:t>3/23/2023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524000"/>
          </a:xfrm>
        </p:spPr>
        <p:txBody>
          <a:bodyPr>
            <a:normAutofit fontScale="90000"/>
          </a:bodyPr>
          <a:lstStyle/>
          <a:p>
            <a:br>
              <a:rPr lang="el-GR" dirty="0"/>
            </a:br>
            <a:r>
              <a:rPr lang="el-GR" sz="2900" b="1" dirty="0"/>
              <a:t>Διεθνής Σύμβαση για τις Διεθνείς Πωλήσεις Κινητών Πραγμάτων, Βιέννη 11 Απριλίου 1980, ν. 2532/1997</a:t>
            </a:r>
            <a:br>
              <a:rPr lang="en-US" sz="2900" b="1" dirty="0"/>
            </a:br>
            <a:br>
              <a:rPr lang="el-GR" dirty="0"/>
            </a:br>
            <a:endParaRPr lang="el-GR" dirty="0"/>
          </a:p>
        </p:txBody>
      </p:sp>
      <p:sp>
        <p:nvSpPr>
          <p:cNvPr id="3" name="Content Placeholder 2"/>
          <p:cNvSpPr>
            <a:spLocks noGrp="1"/>
          </p:cNvSpPr>
          <p:nvPr>
            <p:ph idx="1"/>
          </p:nvPr>
        </p:nvSpPr>
        <p:spPr>
          <a:xfrm>
            <a:off x="381000" y="990600"/>
            <a:ext cx="8534400" cy="5486400"/>
          </a:xfrm>
        </p:spPr>
        <p:txBody>
          <a:bodyPr>
            <a:normAutofit lnSpcReduction="10000"/>
          </a:bodyPr>
          <a:lstStyle/>
          <a:p>
            <a:pPr algn="ctr">
              <a:buNone/>
            </a:pPr>
            <a:r>
              <a:rPr lang="en-US" sz="2800" dirty="0"/>
              <a:t>§1.</a:t>
            </a:r>
            <a:r>
              <a:rPr lang="el-GR" sz="2800" dirty="0"/>
              <a:t> Υποκειμενικό πεδίο εφαρμογής </a:t>
            </a:r>
            <a:br>
              <a:rPr lang="en-US" sz="2800" dirty="0"/>
            </a:br>
            <a:r>
              <a:rPr lang="el-GR" sz="2800" dirty="0"/>
              <a:t>(Άρθρο 1)</a:t>
            </a:r>
          </a:p>
          <a:p>
            <a:pPr algn="just">
              <a:buNone/>
            </a:pPr>
            <a:r>
              <a:rPr lang="en-US" sz="2800" dirty="0"/>
              <a:t>1</a:t>
            </a:r>
            <a:r>
              <a:rPr lang="el-GR" sz="2800" dirty="0"/>
              <a:t>. Μέρη που έχουν εγκατάσταση σε διάφορα Κράτη.</a:t>
            </a:r>
          </a:p>
          <a:p>
            <a:pPr algn="just">
              <a:buNone/>
            </a:pPr>
            <a:r>
              <a:rPr lang="el-GR" sz="2800" dirty="0"/>
              <a:t>(α) όταν τα Κράτη αυτά είναι Συμβαλλόμενα Κράτη ή</a:t>
            </a:r>
          </a:p>
          <a:p>
            <a:pPr algn="just">
              <a:buNone/>
            </a:pPr>
            <a:r>
              <a:rPr lang="el-GR" sz="2800" dirty="0"/>
              <a:t>(β) όταν οι κανόνες του ιδιωτικού διεθνούς δικαίου υποδεικνύουν ως εφαρμοστέο το δίκαιο Συμβαλλόμενου Κράτους</a:t>
            </a:r>
            <a:r>
              <a:rPr lang="en-US" sz="2800" dirty="0"/>
              <a:t>.</a:t>
            </a:r>
            <a:endParaRPr lang="el-GR" sz="2800" dirty="0"/>
          </a:p>
          <a:p>
            <a:pPr algn="just">
              <a:buNone/>
            </a:pPr>
            <a:r>
              <a:rPr lang="en-US" sz="2800" dirty="0"/>
              <a:t>2</a:t>
            </a:r>
            <a:r>
              <a:rPr lang="el-GR" sz="2800" dirty="0"/>
              <a:t>.Για την εφαρμογή της Δ.Σ. δεν λαμβάνεται υπόψη η ιθαγένεια των μερών.</a:t>
            </a:r>
          </a:p>
          <a:p>
            <a:pPr algn="just">
              <a:buNone/>
            </a:pPr>
            <a:r>
              <a:rPr lang="el-GR" sz="2800" dirty="0"/>
              <a:t>	Ο διεθνής χαρακτήρας της πώλησης πρέπει να προκύπτει από τους όρους της ή από προηγούμενες συναλλαγές των μερών ή από πληροφορίες.</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14400"/>
          </a:xfrm>
        </p:spPr>
        <p:txBody>
          <a:bodyPr>
            <a:normAutofit fontScale="90000"/>
          </a:bodyPr>
          <a:lstStyle/>
          <a:p>
            <a:br>
              <a:rPr lang="en-US" dirty="0"/>
            </a:br>
            <a:r>
              <a:rPr lang="en-US" sz="3600" dirty="0"/>
              <a:t>§</a:t>
            </a:r>
            <a:r>
              <a:rPr lang="el-GR" sz="3600" dirty="0"/>
              <a:t>4. Ερμηνεία των δηλώσεων βουλήσεων</a:t>
            </a:r>
            <a:br>
              <a:rPr lang="el-GR" dirty="0"/>
            </a:br>
            <a:r>
              <a:rPr lang="el-GR" sz="3600" dirty="0"/>
              <a:t>(Άρθρο 8)</a:t>
            </a:r>
            <a:br>
              <a:rPr lang="el-GR" dirty="0"/>
            </a:br>
            <a:endParaRPr lang="el-GR" dirty="0"/>
          </a:p>
        </p:txBody>
      </p:sp>
      <p:sp>
        <p:nvSpPr>
          <p:cNvPr id="3" name="Content Placeholder 2"/>
          <p:cNvSpPr>
            <a:spLocks noGrp="1"/>
          </p:cNvSpPr>
          <p:nvPr>
            <p:ph idx="1"/>
          </p:nvPr>
        </p:nvSpPr>
        <p:spPr>
          <a:xfrm>
            <a:off x="304800" y="1066800"/>
            <a:ext cx="8458200" cy="5562600"/>
          </a:xfrm>
        </p:spPr>
        <p:txBody>
          <a:bodyPr>
            <a:normAutofit fontScale="92500" lnSpcReduction="20000"/>
          </a:bodyPr>
          <a:lstStyle/>
          <a:p>
            <a:pPr marL="36000" indent="0" algn="just">
              <a:buAutoNum type="arabicPeriod"/>
            </a:pPr>
            <a:r>
              <a:rPr lang="el-GR" dirty="0"/>
              <a:t> Ερμηνεία σύμφωνα με την πραγματική βούληση αν το άλλο μέρος γνώριζε ή δεν μπορούσε να αγνοεί αυτή τη βούληση.</a:t>
            </a:r>
          </a:p>
          <a:p>
            <a:pPr marL="36000" indent="0" algn="just">
              <a:buAutoNum type="arabicPeriod"/>
            </a:pPr>
            <a:endParaRPr lang="el-GR" dirty="0"/>
          </a:p>
          <a:p>
            <a:pPr marL="36000" indent="0" algn="just">
              <a:buNone/>
            </a:pPr>
            <a:r>
              <a:rPr lang="el-GR" dirty="0"/>
              <a:t>2. Άλλως, οι δηλώσεις και η λοιπή συμπεριφορά ενός μέρους ερμηνεύονται σύμφωνα με το νόημα που θα τους απέδιδε </a:t>
            </a:r>
            <a:r>
              <a:rPr lang="el-GR" b="1" dirty="0"/>
              <a:t>συνετός συναλλασσόμενος της ίδιας κατηγορίας</a:t>
            </a:r>
            <a:r>
              <a:rPr lang="el-GR" dirty="0"/>
              <a:t> με το άλλο μέρος και υπό τις ίδιες περιστάσεις.</a:t>
            </a:r>
            <a:endParaRPr lang="en-US" dirty="0"/>
          </a:p>
          <a:p>
            <a:pPr marL="36000" indent="0" algn="just">
              <a:buNone/>
            </a:pPr>
            <a:r>
              <a:rPr lang="el-GR" dirty="0"/>
              <a:t>	=&gt; λαμβάνονται υπόψη όλες οι σημαντικές περιστάσεις, ιδίως οι </a:t>
            </a:r>
            <a:r>
              <a:rPr lang="el-GR" b="1" dirty="0"/>
              <a:t>διαπραγματεύσεις</a:t>
            </a:r>
            <a:r>
              <a:rPr lang="el-GR" dirty="0"/>
              <a:t> μεταξύ των Μερών, η μεταξύ τους </a:t>
            </a:r>
            <a:r>
              <a:rPr lang="el-GR" b="1" dirty="0"/>
              <a:t>καθιερωμένη πρακτική</a:t>
            </a:r>
            <a:r>
              <a:rPr lang="el-GR" dirty="0"/>
              <a:t>, οι </a:t>
            </a:r>
            <a:r>
              <a:rPr lang="el-GR" b="1" dirty="0"/>
              <a:t>συναλλακτικές συνήθειες </a:t>
            </a:r>
            <a:r>
              <a:rPr lang="el-GR" dirty="0"/>
              <a:t>και οποιαδήποτε </a:t>
            </a:r>
            <a:r>
              <a:rPr lang="el-GR" b="1" dirty="0"/>
              <a:t>μεταγενέστερη συμπεριφορά</a:t>
            </a:r>
            <a:r>
              <a:rPr lang="el-GR" dirty="0"/>
              <a:t> τους.</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br>
              <a:rPr lang="en-US" dirty="0"/>
            </a:br>
            <a:endParaRPr lang="el-GR" dirty="0"/>
          </a:p>
        </p:txBody>
      </p:sp>
      <p:sp>
        <p:nvSpPr>
          <p:cNvPr id="3" name="Content Placeholder 2"/>
          <p:cNvSpPr>
            <a:spLocks noGrp="1"/>
          </p:cNvSpPr>
          <p:nvPr>
            <p:ph idx="1"/>
          </p:nvPr>
        </p:nvSpPr>
        <p:spPr>
          <a:xfrm>
            <a:off x="457200" y="914400"/>
            <a:ext cx="8229600" cy="5562600"/>
          </a:xfrm>
        </p:spPr>
        <p:txBody>
          <a:bodyPr>
            <a:normAutofit fontScale="92500" lnSpcReduction="10000"/>
          </a:bodyPr>
          <a:lstStyle/>
          <a:p>
            <a:pPr marL="36000" indent="0" algn="just">
              <a:spcBef>
                <a:spcPts val="0"/>
              </a:spcBef>
              <a:buNone/>
            </a:pPr>
            <a:r>
              <a:rPr lang="el-GR" dirty="0"/>
              <a:t>Τα μέρη δεσμεύονται:</a:t>
            </a:r>
          </a:p>
          <a:p>
            <a:pPr marL="36000" indent="0" algn="just">
              <a:spcBef>
                <a:spcPts val="0"/>
              </a:spcBef>
              <a:buNone/>
            </a:pPr>
            <a:r>
              <a:rPr lang="el-GR" dirty="0"/>
              <a:t>από συμφωνηθέντες όρους π.χ.</a:t>
            </a:r>
            <a:r>
              <a:rPr lang="en-US" dirty="0"/>
              <a:t> INCOTERMS</a:t>
            </a:r>
            <a:r>
              <a:rPr lang="el-GR" dirty="0"/>
              <a:t> και</a:t>
            </a:r>
            <a:r>
              <a:rPr lang="el-GR" b="1" dirty="0"/>
              <a:t> </a:t>
            </a:r>
          </a:p>
          <a:p>
            <a:pPr marL="36000" indent="0" algn="just">
              <a:spcBef>
                <a:spcPts val="0"/>
              </a:spcBef>
              <a:buNone/>
            </a:pPr>
            <a:r>
              <a:rPr lang="el-GR" b="1" dirty="0"/>
              <a:t>από την μεταξύ τους καθιερωμένη πρακτική</a:t>
            </a:r>
            <a:r>
              <a:rPr lang="en-US" b="1" dirty="0"/>
              <a:t> </a:t>
            </a:r>
            <a:r>
              <a:rPr lang="en-US" dirty="0"/>
              <a:t>(</a:t>
            </a:r>
            <a:r>
              <a:rPr lang="el-GR" dirty="0"/>
              <a:t>Άρθρο 9</a:t>
            </a:r>
            <a:r>
              <a:rPr lang="en-US" dirty="0"/>
              <a:t> </a:t>
            </a:r>
            <a:r>
              <a:rPr lang="el-GR" dirty="0"/>
              <a:t>παρ. 1) =&gt; καταχρηστικότητα.</a:t>
            </a:r>
            <a:endParaRPr lang="en-US" dirty="0"/>
          </a:p>
          <a:p>
            <a:pPr marL="36000" indent="0" algn="just">
              <a:spcBef>
                <a:spcPts val="0"/>
              </a:spcBef>
              <a:buNone/>
            </a:pPr>
            <a:endParaRPr lang="el-GR" dirty="0"/>
          </a:p>
          <a:p>
            <a:pPr marL="36000" indent="0" algn="just">
              <a:spcBef>
                <a:spcPts val="0"/>
              </a:spcBef>
              <a:buNone/>
            </a:pPr>
            <a:r>
              <a:rPr lang="el-GR" b="1" i="1" dirty="0"/>
              <a:t>Αν δεν υπάρχει αντίθετη συμφωνία</a:t>
            </a:r>
            <a:r>
              <a:rPr lang="el-GR" dirty="0"/>
              <a:t>, τα μέρη </a:t>
            </a:r>
            <a:r>
              <a:rPr lang="el-GR" b="1" dirty="0"/>
              <a:t>τεκμαίρεται</a:t>
            </a:r>
            <a:r>
              <a:rPr lang="el-GR" dirty="0"/>
              <a:t> ότι έχουν σιωπηρά εφαρμόσει στην πώληση ή στην κατάρτισή της </a:t>
            </a:r>
            <a:r>
              <a:rPr lang="el-GR" b="1" dirty="0"/>
              <a:t>συναλλακτικές συνήθειες,</a:t>
            </a:r>
            <a:r>
              <a:rPr lang="el-GR" dirty="0"/>
              <a:t> τις οποίες γνώριζαν ή όφειλαν να γνωρίζουν και οι οποίες στο διεθνές εμπόριο είναι </a:t>
            </a:r>
            <a:r>
              <a:rPr lang="el-GR" b="1" dirty="0"/>
              <a:t>ευρέως γνωστές </a:t>
            </a:r>
            <a:r>
              <a:rPr lang="el-GR" dirty="0"/>
              <a:t>και τακτικά ακολουθούνται σε συμβάσεις του ίδιου τύπου στο σχετικό κύκλο συναλλαγών (Άρθρο 9 παρ. 2) </a:t>
            </a:r>
            <a:r>
              <a:rPr lang="el-GR" b="1" dirty="0"/>
              <a:t>=&gt;</a:t>
            </a:r>
            <a:r>
              <a:rPr lang="el-GR" dirty="0"/>
              <a:t>  </a:t>
            </a:r>
            <a:r>
              <a:rPr lang="el-GR" b="1" dirty="0"/>
              <a:t>Αυστηρό Δίκαιο</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br>
              <a:rPr lang="en-US" dirty="0"/>
            </a:br>
            <a:endParaRPr lang="el-GR" dirty="0"/>
          </a:p>
        </p:txBody>
      </p:sp>
      <p:sp>
        <p:nvSpPr>
          <p:cNvPr id="3" name="Content Placeholder 2"/>
          <p:cNvSpPr>
            <a:spLocks noGrp="1"/>
          </p:cNvSpPr>
          <p:nvPr>
            <p:ph idx="1"/>
          </p:nvPr>
        </p:nvSpPr>
        <p:spPr>
          <a:xfrm>
            <a:off x="304800" y="609600"/>
            <a:ext cx="8382000" cy="5715000"/>
          </a:xfrm>
        </p:spPr>
        <p:txBody>
          <a:bodyPr>
            <a:normAutofit/>
          </a:bodyPr>
          <a:lstStyle/>
          <a:p>
            <a:pPr marL="36000" indent="0" algn="just">
              <a:buNone/>
            </a:pPr>
            <a:r>
              <a:rPr lang="el-GR" dirty="0"/>
              <a:t>Η σύμβαση πώλησης δεν απαιτείται να συνάπτεται ή να αποδεικνύεται εγγράφως και δεν υπόκειται σε οποιαδήποτε άλλη προϋπόθεση ως προς τον τύπο. Είναι δυνατόν να αποδειχθεί με οποιαδήποτε μέσα, περιλαμβανομένων των μαρτύρων (Άρθρο 11).</a:t>
            </a:r>
          </a:p>
          <a:p>
            <a:pPr marL="36000" indent="0" algn="just">
              <a:buNone/>
            </a:pPr>
            <a:r>
              <a:rPr lang="el-GR" dirty="0"/>
              <a:t>Για τους σκοπούς της Δ.Σ. ο όρος "εγγράφως" περιλαμβάνει και τηλεγραφήματα και τηλετυπήματα (Άρθρο 13). Πρέπει να γίνει δεκτό ότι περιλαμβάνει και ηλεκτρονικά μηνύματα και </a:t>
            </a:r>
            <a:r>
              <a:rPr lang="en-US" dirty="0" err="1"/>
              <a:t>sms</a:t>
            </a:r>
            <a:r>
              <a:rPr lang="en-US" dirty="0"/>
              <a:t>.  </a:t>
            </a:r>
            <a:endParaRPr lang="el-GR" dirty="0"/>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762000"/>
          </a:xfrm>
        </p:spPr>
        <p:txBody>
          <a:bodyPr>
            <a:noAutofit/>
          </a:bodyPr>
          <a:lstStyle/>
          <a:p>
            <a:r>
              <a:rPr lang="el-GR" sz="3000" b="1" dirty="0"/>
              <a:t>Ιεραρχία κανόνων που διέπουν τη διεθνή πώληση</a:t>
            </a:r>
          </a:p>
        </p:txBody>
      </p:sp>
      <p:sp>
        <p:nvSpPr>
          <p:cNvPr id="3" name="Content Placeholder 2"/>
          <p:cNvSpPr>
            <a:spLocks noGrp="1"/>
          </p:cNvSpPr>
          <p:nvPr>
            <p:ph idx="1"/>
          </p:nvPr>
        </p:nvSpPr>
        <p:spPr>
          <a:xfrm>
            <a:off x="457200" y="990600"/>
            <a:ext cx="8229600" cy="5135563"/>
          </a:xfrm>
        </p:spPr>
        <p:txBody>
          <a:bodyPr>
            <a:normAutofit/>
          </a:bodyPr>
          <a:lstStyle/>
          <a:p>
            <a:pPr marL="514350" indent="-514350" algn="just">
              <a:buFont typeface="+mj-lt"/>
              <a:buAutoNum type="arabicPeriod"/>
            </a:pPr>
            <a:r>
              <a:rPr lang="el-GR" sz="2800" dirty="0"/>
              <a:t>Διατάξεις εσωτερικού εθνικού δικαίου για την εγκυρότητα – ισχύ της σύμβασης (άρθρο 4 (α)).</a:t>
            </a:r>
          </a:p>
          <a:p>
            <a:pPr marL="514350" indent="-514350" algn="just">
              <a:buFont typeface="+mj-lt"/>
              <a:buAutoNum type="arabicPeriod"/>
            </a:pPr>
            <a:r>
              <a:rPr lang="el-GR" sz="2800" dirty="0"/>
              <a:t>Συμφωνία των μερών (αρ. 6).</a:t>
            </a:r>
          </a:p>
          <a:p>
            <a:pPr marL="514350" indent="-514350" algn="just">
              <a:buFont typeface="+mj-lt"/>
              <a:buAutoNum type="arabicPeriod"/>
            </a:pPr>
            <a:r>
              <a:rPr lang="el-GR" sz="2800" dirty="0"/>
              <a:t>Συναλλακτικές συνήθειες διεθνούς εμπορίου (άρθρο 9 παρ. 2).</a:t>
            </a:r>
          </a:p>
          <a:p>
            <a:pPr marL="514350" indent="-514350" algn="just">
              <a:buFont typeface="+mj-lt"/>
              <a:buAutoNum type="arabicPeriod"/>
            </a:pPr>
            <a:r>
              <a:rPr lang="el-GR" sz="2800" dirty="0"/>
              <a:t>Διατάξεις Δ.Σ.</a:t>
            </a:r>
          </a:p>
          <a:p>
            <a:pPr marL="514350" indent="-514350" algn="just">
              <a:buFont typeface="+mj-lt"/>
              <a:buAutoNum type="arabicPeriod"/>
            </a:pPr>
            <a:r>
              <a:rPr lang="el-GR" sz="2800" dirty="0"/>
              <a:t>Γενικές αρχές της Δ.Σ. (αν υπάρχουν κενά στις διατάξεις).</a:t>
            </a:r>
          </a:p>
          <a:p>
            <a:pPr marL="514350" indent="-514350" algn="just">
              <a:buFont typeface="+mj-lt"/>
              <a:buAutoNum type="arabicPeriod"/>
            </a:pPr>
            <a:r>
              <a:rPr lang="el-GR" sz="2800" dirty="0"/>
              <a:t>Εφαρμοστέο εθνικό δίκαιο για ζητήματα που δεν ρυθμίζει η Δ.Σ. </a:t>
            </a:r>
          </a:p>
          <a:p>
            <a:pPr marL="514350" indent="-514350" algn="just">
              <a:buFont typeface="+mj-lt"/>
              <a:buAutoNum type="arabicPeriod"/>
            </a:pPr>
            <a:endParaRPr lang="el-GR"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3600" b="1" dirty="0"/>
              <a:t>§</a:t>
            </a:r>
            <a:r>
              <a:rPr lang="el-GR" sz="3600" b="1" dirty="0"/>
              <a:t>5. Υποχρεώσεις του πωλητή </a:t>
            </a:r>
            <a:br>
              <a:rPr lang="en-US" sz="3600" b="1" dirty="0"/>
            </a:br>
            <a:r>
              <a:rPr lang="el-GR" sz="3600" b="1" dirty="0"/>
              <a:t>(Άρθρο 30)</a:t>
            </a:r>
            <a:br>
              <a:rPr lang="el-GR" dirty="0"/>
            </a:br>
            <a:endParaRPr lang="el-GR" dirty="0"/>
          </a:p>
        </p:txBody>
      </p:sp>
      <p:sp>
        <p:nvSpPr>
          <p:cNvPr id="3" name="Content Placeholder 2"/>
          <p:cNvSpPr>
            <a:spLocks noGrp="1"/>
          </p:cNvSpPr>
          <p:nvPr>
            <p:ph idx="1"/>
          </p:nvPr>
        </p:nvSpPr>
        <p:spPr/>
        <p:txBody>
          <a:bodyPr/>
          <a:lstStyle/>
          <a:p>
            <a:endParaRPr lang="en-US" dirty="0"/>
          </a:p>
          <a:p>
            <a:r>
              <a:rPr lang="el-GR" dirty="0"/>
              <a:t>Να παραδώσει τα κινητά πράγματα κατά τους όρους της σύμβασης πώλησης, </a:t>
            </a:r>
          </a:p>
          <a:p>
            <a:r>
              <a:rPr lang="el-GR" dirty="0"/>
              <a:t>να εγχειρίσει τα σχετικά έγγραφα και </a:t>
            </a:r>
          </a:p>
          <a:p>
            <a:r>
              <a:rPr lang="el-GR" dirty="0"/>
              <a:t>να μεταβιβάσει την κυριότητα των πραγμάτων </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br>
              <a:rPr lang="en-US" dirty="0"/>
            </a:br>
            <a:r>
              <a:rPr lang="en-US" sz="3600" b="1" dirty="0"/>
              <a:t>I. </a:t>
            </a:r>
            <a:r>
              <a:rPr lang="el-GR" sz="3600" b="1" dirty="0"/>
              <a:t>Υποχρέωση παράδοσης </a:t>
            </a:r>
            <a:br>
              <a:rPr lang="el-GR" sz="3100" dirty="0"/>
            </a:br>
            <a:endParaRPr lang="el-GR" sz="3100" dirty="0"/>
          </a:p>
        </p:txBody>
      </p:sp>
      <p:sp>
        <p:nvSpPr>
          <p:cNvPr id="3" name="Content Placeholder 2"/>
          <p:cNvSpPr>
            <a:spLocks noGrp="1"/>
          </p:cNvSpPr>
          <p:nvPr>
            <p:ph idx="1"/>
          </p:nvPr>
        </p:nvSpPr>
        <p:spPr>
          <a:xfrm>
            <a:off x="228600" y="1295400"/>
            <a:ext cx="8610600" cy="4648200"/>
          </a:xfrm>
        </p:spPr>
        <p:txBody>
          <a:bodyPr>
            <a:normAutofit fontScale="32500" lnSpcReduction="20000"/>
          </a:bodyPr>
          <a:lstStyle/>
          <a:p>
            <a:pPr marL="87313" indent="-87313" algn="just">
              <a:buNone/>
            </a:pPr>
            <a:r>
              <a:rPr lang="en-US" dirty="0"/>
              <a:t>	</a:t>
            </a:r>
          </a:p>
          <a:p>
            <a:pPr marL="0" indent="-87313" algn="just">
              <a:lnSpc>
                <a:spcPct val="120000"/>
              </a:lnSpc>
              <a:spcBef>
                <a:spcPts val="0"/>
              </a:spcBef>
              <a:buNone/>
            </a:pPr>
            <a:r>
              <a:rPr lang="el-GR" sz="9800" dirty="0"/>
              <a:t>Αν δεν προβλεπεται υποχρέωση παράδοσης σε ορισμένο τόπο:</a:t>
            </a:r>
          </a:p>
          <a:p>
            <a:pPr marL="0" indent="-87313" algn="just">
              <a:lnSpc>
                <a:spcPct val="120000"/>
              </a:lnSpc>
              <a:spcBef>
                <a:spcPts val="0"/>
              </a:spcBef>
              <a:buNone/>
            </a:pPr>
            <a:r>
              <a:rPr lang="en-US" sz="9800" dirty="0"/>
              <a:t>	</a:t>
            </a:r>
            <a:endParaRPr lang="el-GR" sz="9800" dirty="0"/>
          </a:p>
          <a:p>
            <a:pPr marL="0" indent="-87313" algn="just">
              <a:lnSpc>
                <a:spcPct val="120000"/>
              </a:lnSpc>
              <a:spcBef>
                <a:spcPts val="0"/>
              </a:spcBef>
              <a:buNone/>
            </a:pPr>
            <a:r>
              <a:rPr lang="el-GR" sz="9800" dirty="0"/>
              <a:t>α) Αν προβλέπεται μεταφορά των πραγμάτων </a:t>
            </a:r>
          </a:p>
          <a:p>
            <a:pPr marL="0" indent="-87313" algn="just">
              <a:lnSpc>
                <a:spcPct val="120000"/>
              </a:lnSpc>
              <a:spcBef>
                <a:spcPts val="0"/>
              </a:spcBef>
              <a:buNone/>
            </a:pPr>
            <a:endParaRPr lang="el-GR" sz="9800" dirty="0"/>
          </a:p>
          <a:p>
            <a:pPr marL="0" indent="-87313" algn="just">
              <a:lnSpc>
                <a:spcPct val="120000"/>
              </a:lnSpc>
              <a:spcBef>
                <a:spcPts val="0"/>
              </a:spcBef>
              <a:buNone/>
            </a:pPr>
            <a:r>
              <a:rPr lang="el-GR" sz="9800" dirty="0"/>
              <a:t>=&gt; παράδοση των πραγμάτων στον πρώτο μεταφορέα προς μεταφορά (</a:t>
            </a:r>
            <a:r>
              <a:rPr lang="en-US" sz="9800" dirty="0"/>
              <a:t>FCA </a:t>
            </a:r>
            <a:r>
              <a:rPr lang="en-US" sz="9800" dirty="0" err="1"/>
              <a:t>Incoterms</a:t>
            </a:r>
            <a:r>
              <a:rPr lang="el-GR" sz="9800" dirty="0"/>
              <a:t> 2010)(ΑΚ 524)</a:t>
            </a:r>
          </a:p>
          <a:p>
            <a:pPr marL="0" indent="-87313" algn="just">
              <a:lnSpc>
                <a:spcPct val="120000"/>
              </a:lnSpc>
              <a:spcBef>
                <a:spcPts val="0"/>
              </a:spcBef>
              <a:buNone/>
            </a:pPr>
            <a:r>
              <a:rPr lang="en-US" sz="9800" dirty="0"/>
              <a:t>	</a:t>
            </a:r>
            <a:endParaRPr lang="el-GR" sz="9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16</a:t>
            </a:fld>
            <a:endParaRPr lang="en-US"/>
          </a:p>
        </p:txBody>
      </p:sp>
      <p:sp>
        <p:nvSpPr>
          <p:cNvPr id="5" name="Rectangle 4"/>
          <p:cNvSpPr/>
          <p:nvPr/>
        </p:nvSpPr>
        <p:spPr>
          <a:xfrm>
            <a:off x="609600" y="723644"/>
            <a:ext cx="8305800" cy="5410712"/>
          </a:xfrm>
          <a:prstGeom prst="rect">
            <a:avLst/>
          </a:prstGeom>
        </p:spPr>
        <p:txBody>
          <a:bodyPr wrap="square">
            <a:spAutoFit/>
          </a:bodyPr>
          <a:lstStyle/>
          <a:p>
            <a:pPr indent="-87313" algn="just">
              <a:lnSpc>
                <a:spcPct val="120000"/>
              </a:lnSpc>
              <a:spcBef>
                <a:spcPts val="0"/>
              </a:spcBef>
            </a:pPr>
            <a:r>
              <a:rPr lang="el-GR" sz="2400" dirty="0"/>
              <a:t>β) Αν δεν προβλέπεται μεταφορά των πραγμάτων και η ΣΠ αφορά σε  συγκεκριμένα πράγματα ή σε κατά γένος ορισμένα πράγματα, τα οποία πρέπει να ληφθούν από συγκεκριμένο σύνολο, ή σε πράγματα που πρόκειται να κατασκευασθούν ή παραχθούν και αν κατά τη σύναψη της σύμβασης τα μέρη γνώριζαν ότι τα πράγματα βρίσκονται ή επρόκειτο να κατασκευασθούν ή παραχθούν σε ορισμένο τόπο στο να θέσει τα πράγματα στη διάθεση του αγοραστή στον τόπο αυτόν. </a:t>
            </a:r>
          </a:p>
          <a:p>
            <a:pPr indent="-87313" algn="just">
              <a:lnSpc>
                <a:spcPct val="120000"/>
              </a:lnSpc>
              <a:spcBef>
                <a:spcPts val="0"/>
              </a:spcBef>
            </a:pPr>
            <a:endParaRPr lang="el-GR" sz="2400" dirty="0"/>
          </a:p>
          <a:p>
            <a:pPr indent="-87313" algn="just">
              <a:lnSpc>
                <a:spcPct val="120000"/>
              </a:lnSpc>
              <a:spcBef>
                <a:spcPts val="0"/>
              </a:spcBef>
            </a:pPr>
            <a:r>
              <a:rPr lang="el-GR" sz="2400" dirty="0"/>
              <a:t>γ) Στις άλλες περιπτώσεις, στο να θέσει τα πράγματα στη διάθεση του αγοραστή στον τόπο όπου ο πωλητής είχε την εγκατάστασή του κατά τη σύναψή της σύμβασης. (ΑΚ 320)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r>
              <a:rPr lang="el-GR" sz="3200" b="1" dirty="0"/>
              <a:t>ΙΙ. Χρόνος Παράδοσης</a:t>
            </a:r>
          </a:p>
        </p:txBody>
      </p:sp>
      <p:sp>
        <p:nvSpPr>
          <p:cNvPr id="3" name="Content Placeholder 2"/>
          <p:cNvSpPr>
            <a:spLocks noGrp="1"/>
          </p:cNvSpPr>
          <p:nvPr>
            <p:ph idx="1"/>
          </p:nvPr>
        </p:nvSpPr>
        <p:spPr>
          <a:xfrm>
            <a:off x="457200" y="1447800"/>
            <a:ext cx="8229600" cy="4678363"/>
          </a:xfrm>
        </p:spPr>
        <p:txBody>
          <a:bodyPr>
            <a:normAutofit lnSpcReduction="10000"/>
          </a:bodyPr>
          <a:lstStyle/>
          <a:p>
            <a:pPr marL="87313" indent="-87313" algn="just">
              <a:buNone/>
              <a:tabLst>
                <a:tab pos="87313" algn="l"/>
              </a:tabLst>
            </a:pPr>
            <a:r>
              <a:rPr lang="el-GR" dirty="0"/>
              <a:t>	Ο πωλητής υποχρεούται να παραδώσει τα κινητά πράγματα:</a:t>
            </a:r>
          </a:p>
          <a:p>
            <a:pPr algn="just">
              <a:buNone/>
            </a:pPr>
            <a:r>
              <a:rPr lang="el-GR" dirty="0"/>
              <a:t>α) στην ορισμένη από την ΣΠ ημερομηνία </a:t>
            </a:r>
          </a:p>
          <a:p>
            <a:pPr algn="just">
              <a:buNone/>
            </a:pPr>
            <a:endParaRPr lang="el-GR" dirty="0"/>
          </a:p>
          <a:p>
            <a:pPr algn="just">
              <a:buNone/>
            </a:pPr>
            <a:r>
              <a:rPr lang="el-GR" dirty="0"/>
              <a:t>β) εντός της ορισμένης από την ΣΠ προθεσμίας </a:t>
            </a:r>
          </a:p>
          <a:p>
            <a:pPr algn="just">
              <a:buNone/>
            </a:pPr>
            <a:endParaRPr lang="el-GR" dirty="0"/>
          </a:p>
          <a:p>
            <a:pPr algn="just">
              <a:buNone/>
            </a:pPr>
            <a:r>
              <a:rPr lang="el-GR" dirty="0"/>
              <a:t>γ) σε οποιαδήποτε άλλη περίπτωση, μέσα σε εύλογο χρόνο από τη σύναψη της σύμβασης (Άρθρο 33)</a:t>
            </a:r>
          </a:p>
          <a:p>
            <a:pPr algn="just">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l-GR" sz="3600" b="1" dirty="0"/>
            </a:br>
            <a:r>
              <a:rPr lang="en-US" sz="3600" b="1" dirty="0"/>
              <a:t>III. </a:t>
            </a:r>
            <a:r>
              <a:rPr lang="el-GR" sz="3600" b="1" dirty="0"/>
              <a:t>Υποχρέωση μεταφοράς</a:t>
            </a:r>
            <a:br>
              <a:rPr lang="el-GR" dirty="0"/>
            </a:br>
            <a:endParaRPr lang="el-GR" dirty="0"/>
          </a:p>
        </p:txBody>
      </p:sp>
      <p:sp>
        <p:nvSpPr>
          <p:cNvPr id="3" name="Content Placeholder 2"/>
          <p:cNvSpPr>
            <a:spLocks noGrp="1"/>
          </p:cNvSpPr>
          <p:nvPr>
            <p:ph idx="1"/>
          </p:nvPr>
        </p:nvSpPr>
        <p:spPr>
          <a:xfrm>
            <a:off x="457200" y="1219200"/>
            <a:ext cx="8229600" cy="4906963"/>
          </a:xfrm>
        </p:spPr>
        <p:txBody>
          <a:bodyPr/>
          <a:lstStyle/>
          <a:p>
            <a:pPr marL="87313" indent="0" algn="just">
              <a:buNone/>
            </a:pPr>
            <a:r>
              <a:rPr lang="el-GR" dirty="0"/>
              <a:t>Αν ο πωλητής υποχρεούται να φροντίσει για τη μεταφορά των κινητών πραγμάτων, πρέπει να συνάψει αυτός τις αναγκαίες συμβάσεις για τη μεταφορά στον προσδιορισμένο τόπο </a:t>
            </a:r>
            <a:r>
              <a:rPr lang="el-GR" b="1" dirty="0"/>
              <a:t>με κατάλληλα για τις περιστάσεις μέσα μεταφοράς</a:t>
            </a:r>
            <a:r>
              <a:rPr lang="el-GR" dirty="0"/>
              <a:t> και </a:t>
            </a:r>
            <a:r>
              <a:rPr lang="el-GR" b="1" dirty="0"/>
              <a:t>σύμφωνα με τους συνήθεις όρους τέτοιας μεταφοράς</a:t>
            </a:r>
            <a:r>
              <a:rPr lang="el-GR" dirty="0"/>
              <a:t> (Άρθρο 32 παρ. 2)</a:t>
            </a:r>
            <a:endParaRPr lang="en-US" dirty="0"/>
          </a:p>
          <a:p>
            <a:pPr marL="87313" indent="0" algn="just">
              <a:buNone/>
            </a:pPr>
            <a:r>
              <a:rPr lang="en-US" dirty="0">
                <a:sym typeface="Wingdings" panose="05000000000000000000" pitchFamily="2" charset="2"/>
              </a:rPr>
              <a:t>		</a:t>
            </a:r>
            <a:r>
              <a:rPr lang="el-GR" dirty="0"/>
              <a:t>Διαδρομή;</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n-US" dirty="0"/>
            </a:br>
            <a:r>
              <a:rPr lang="en-US" sz="3600" b="1" dirty="0"/>
              <a:t>IV. </a:t>
            </a:r>
            <a:r>
              <a:rPr lang="el-GR" sz="3600" b="1" dirty="0"/>
              <a:t>Υποχρέωση ασφάλισης</a:t>
            </a:r>
            <a:br>
              <a:rPr lang="el-GR" dirty="0"/>
            </a:br>
            <a:endParaRPr lang="el-GR" dirty="0"/>
          </a:p>
        </p:txBody>
      </p:sp>
      <p:sp>
        <p:nvSpPr>
          <p:cNvPr id="3" name="Content Placeholder 2"/>
          <p:cNvSpPr>
            <a:spLocks noGrp="1"/>
          </p:cNvSpPr>
          <p:nvPr>
            <p:ph idx="1"/>
          </p:nvPr>
        </p:nvSpPr>
        <p:spPr>
          <a:xfrm>
            <a:off x="228600" y="1219200"/>
            <a:ext cx="8610600" cy="5334000"/>
          </a:xfrm>
        </p:spPr>
        <p:txBody>
          <a:bodyPr>
            <a:normAutofit lnSpcReduction="10000"/>
          </a:bodyPr>
          <a:lstStyle/>
          <a:p>
            <a:pPr algn="just">
              <a:buNone/>
            </a:pPr>
            <a:r>
              <a:rPr lang="el-GR" dirty="0"/>
              <a:t>Αν ο πωλητής δεν υποχρεούται να ασφαλίσει τη μεταφορά των κινητών πραγμάτων, πρέπει, με αίτημα του αγοραστή, </a:t>
            </a:r>
            <a:r>
              <a:rPr lang="el-GR" b="1" dirty="0"/>
              <a:t>να του παράσχει</a:t>
            </a:r>
            <a:r>
              <a:rPr lang="el-GR" dirty="0"/>
              <a:t> όλες τις διαθέσιμες πληροφορίες που είναι αναγκαίες για τη σύναψή αυτής της ασφάλισης (Άρθρο 32 παρ. 3)</a:t>
            </a:r>
            <a:endParaRPr lang="en-US" dirty="0"/>
          </a:p>
          <a:p>
            <a:pPr>
              <a:buNone/>
            </a:pPr>
            <a:r>
              <a:rPr lang="el-GR" dirty="0"/>
              <a:t>Αν υπάρχει υποχρέωση ασφάλισης: </a:t>
            </a:r>
          </a:p>
          <a:p>
            <a:r>
              <a:rPr lang="el-GR" i="1" dirty="0">
                <a:solidFill>
                  <a:srgbClr val="FF0000"/>
                </a:solidFill>
              </a:rPr>
              <a:t>κατάλληλη</a:t>
            </a:r>
            <a:r>
              <a:rPr lang="el-GR" dirty="0"/>
              <a:t> </a:t>
            </a:r>
            <a:r>
              <a:rPr lang="en-US" dirty="0"/>
              <a:t>(</a:t>
            </a:r>
            <a:r>
              <a:rPr lang="el-GR" dirty="0"/>
              <a:t>;) ασφάλιση </a:t>
            </a:r>
          </a:p>
          <a:p>
            <a:pPr marL="0" indent="0">
              <a:buNone/>
            </a:pPr>
            <a:r>
              <a:rPr lang="el-GR" dirty="0"/>
              <a:t>(ασφαλιστικό ποσό, κίνδυνοι, εξαιρέσεις κλπ), και </a:t>
            </a:r>
          </a:p>
          <a:p>
            <a:r>
              <a:rPr lang="el-GR" dirty="0"/>
              <a:t>εκπλήρωση ασφαλιστικών βαρών</a:t>
            </a:r>
          </a:p>
          <a:p>
            <a:pPr algn="just">
              <a:buNone/>
            </a:pPr>
            <a:endParaRPr lang="en-US" dirty="0"/>
          </a:p>
          <a:p>
            <a:pPr algn="just">
              <a:buNone/>
            </a:pPr>
            <a:endParaRPr lang="el-GR" sz="3600"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
        <p:nvSpPr>
          <p:cNvPr id="3" name="Rectangle 2"/>
          <p:cNvSpPr/>
          <p:nvPr/>
        </p:nvSpPr>
        <p:spPr>
          <a:xfrm>
            <a:off x="228600" y="304800"/>
            <a:ext cx="8382000" cy="5016758"/>
          </a:xfrm>
          <a:prstGeom prst="rect">
            <a:avLst/>
          </a:prstGeom>
        </p:spPr>
        <p:txBody>
          <a:bodyPr wrap="square">
            <a:spAutoFit/>
          </a:bodyPr>
          <a:lstStyle/>
          <a:p>
            <a:pPr marL="36000" indent="0" algn="just">
              <a:spcBef>
                <a:spcPts val="0"/>
              </a:spcBef>
              <a:buNone/>
            </a:pPr>
            <a:r>
              <a:rPr lang="el-GR" sz="3200" dirty="0"/>
              <a:t>Για τους σκοπούς της Δ.Σ.</a:t>
            </a:r>
          </a:p>
          <a:p>
            <a:pPr marL="36000" indent="0" algn="just">
              <a:spcBef>
                <a:spcPts val="0"/>
              </a:spcBef>
              <a:buNone/>
            </a:pPr>
            <a:r>
              <a:rPr lang="el-GR" sz="3200" dirty="0"/>
              <a:t>(α) Αν ένα μέρος έχει περισσότερες από μία εγκαταστάσεις, κρίσιμη είναι εκείνη που παρουσιάζει το στενότερο σύνδεσμο με τη σύμβαση πώλησης και την εκτέλεσή της, εν όψει των συνθηκών, οι οποίες οποτεδήποτε πριν ή κατά τη σύναψή της σύμβασης, ήταν γνωστές στα μέρη ή λήφθηκαν υπόψη από αυτά.</a:t>
            </a:r>
          </a:p>
          <a:p>
            <a:pPr marL="36000" indent="0" algn="just">
              <a:spcBef>
                <a:spcPts val="0"/>
              </a:spcBef>
              <a:buNone/>
            </a:pPr>
            <a:r>
              <a:rPr lang="el-GR" sz="3200" dirty="0"/>
              <a:t>(β) Αν ένα μέρος δεν έχει εγκατάσταση, κρίσιμη είναι η συνήθης διαμονή του (Άρθρο 10).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592763"/>
          </a:xfrm>
        </p:spPr>
        <p:txBody>
          <a:bodyPr/>
          <a:lstStyle/>
          <a:p>
            <a:pPr algn="ctr">
              <a:buNone/>
            </a:pPr>
            <a:r>
              <a:rPr lang="en-US" b="1" dirty="0"/>
              <a:t>V. </a:t>
            </a:r>
            <a:r>
              <a:rPr lang="el-GR" b="1" dirty="0"/>
              <a:t>Έγγραφα</a:t>
            </a:r>
          </a:p>
          <a:p>
            <a:pPr algn="ctr">
              <a:buNone/>
            </a:pPr>
            <a:endParaRPr lang="el-GR" dirty="0"/>
          </a:p>
          <a:p>
            <a:pPr algn="just">
              <a:buNone/>
            </a:pPr>
            <a:r>
              <a:rPr lang="el-GR" dirty="0"/>
              <a:t>	Αν ο πωλητής υποχρεούται να εγχειρίσει έγγραφα σχετικά με τα κινητά πράγματα, πρέπει να εκπληρώσει αυτή την υποχρέωση κατά το χρόνο, στον τόπο και </a:t>
            </a:r>
            <a:r>
              <a:rPr lang="el-GR" b="1" dirty="0"/>
              <a:t>σύμφωνα με τον τύπο</a:t>
            </a:r>
            <a:r>
              <a:rPr lang="el-GR" dirty="0"/>
              <a:t> που ορίζονται στη σύμβαση (Άρθρο 34) </a:t>
            </a:r>
          </a:p>
          <a:p>
            <a:pPr algn="just">
              <a:buNone/>
            </a:pPr>
            <a:r>
              <a:rPr lang="el-GR" dirty="0"/>
              <a:t>	π.χ. Πιστοποιητικό προέλευσης, Πιστοποιητικό ελέγχου, Φορτωτική εις διαταγή… κλπ.</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1"/>
            <a:ext cx="7543800" cy="4571999"/>
          </a:xfrm>
        </p:spPr>
        <p:txBody>
          <a:bodyPr>
            <a:normAutofit lnSpcReduction="10000"/>
          </a:bodyPr>
          <a:lstStyle/>
          <a:p>
            <a:pPr marL="187325" indent="-4763" algn="just">
              <a:buNone/>
            </a:pPr>
            <a:r>
              <a:rPr lang="en-US" b="1" dirty="0"/>
              <a:t>	VI. </a:t>
            </a:r>
            <a:r>
              <a:rPr lang="el-GR" b="1" dirty="0"/>
              <a:t>Πράγματα σύμφωνα με τη σύμβαση</a:t>
            </a:r>
          </a:p>
          <a:p>
            <a:pPr marL="187325" indent="-4763" algn="just">
              <a:buNone/>
            </a:pPr>
            <a:endParaRPr lang="el-GR" dirty="0"/>
          </a:p>
          <a:p>
            <a:pPr marL="187325" indent="-4763" algn="just">
              <a:buNone/>
            </a:pPr>
            <a:r>
              <a:rPr lang="el-GR" dirty="0"/>
              <a:t>Ο πωλητής υποχρεούται να παραδώσει κινητά πράγματα που κατά </a:t>
            </a:r>
            <a:r>
              <a:rPr lang="el-GR" b="1" dirty="0"/>
              <a:t>ποσότητα, ποιότητα και είδος</a:t>
            </a:r>
            <a:r>
              <a:rPr lang="el-GR" dirty="0"/>
              <a:t>, καθώς και ως προς τον τρόπο, κατά τον οποίο </a:t>
            </a:r>
            <a:r>
              <a:rPr lang="el-GR" b="1" dirty="0"/>
              <a:t>τοποθετούνται</a:t>
            </a:r>
            <a:r>
              <a:rPr lang="el-GR" dirty="0"/>
              <a:t> προς αποστολή ή </a:t>
            </a:r>
            <a:r>
              <a:rPr lang="el-GR" b="1" dirty="0"/>
              <a:t>συσκευάζονται</a:t>
            </a:r>
            <a:r>
              <a:rPr lang="el-GR" dirty="0"/>
              <a:t>, ανταποκρίνονται</a:t>
            </a:r>
            <a:r>
              <a:rPr lang="en-US" dirty="0"/>
              <a:t> </a:t>
            </a:r>
            <a:r>
              <a:rPr lang="el-GR" dirty="0"/>
              <a:t>στις απαιτήσεις της σύμβασης (Άρθρο 35)</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br>
              <a:rPr lang="en-US" dirty="0"/>
            </a:br>
            <a:r>
              <a:rPr lang="el-GR" sz="3600" dirty="0"/>
              <a:t>Έλλειψη ανταπόκρισης</a:t>
            </a:r>
            <a:br>
              <a:rPr lang="el-GR" sz="3600" dirty="0"/>
            </a:br>
            <a:r>
              <a:rPr lang="el-GR" sz="3600" dirty="0"/>
              <a:t>(Πραγματικά ελαττώματα)</a:t>
            </a:r>
            <a:br>
              <a:rPr lang="el-GR" dirty="0"/>
            </a:br>
            <a:endParaRPr lang="el-GR" dirty="0"/>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pPr algn="just">
              <a:buNone/>
            </a:pPr>
            <a:r>
              <a:rPr lang="en-US" dirty="0"/>
              <a:t>	</a:t>
            </a:r>
            <a:r>
              <a:rPr lang="el-GR" sz="3800" dirty="0"/>
              <a:t>Ο πωλητής ευθύνεται </a:t>
            </a:r>
            <a:r>
              <a:rPr lang="el-GR" sz="3800" b="1" dirty="0"/>
              <a:t>για οποιαδήποτε έλλειψη ανταπόκρισης</a:t>
            </a:r>
            <a:r>
              <a:rPr lang="el-GR" sz="3800" dirty="0"/>
              <a:t> που υπάρχει </a:t>
            </a:r>
            <a:r>
              <a:rPr lang="el-GR" sz="3800" b="1" dirty="0"/>
              <a:t>κατά το χρονικό σημείο μεταφοράς του κινδύνου</a:t>
            </a:r>
            <a:r>
              <a:rPr lang="el-GR" sz="3800" dirty="0"/>
              <a:t> στον αγοραστή, ακόμη και αν η έλλειψη της ανταπόκρισης αποκαλύπτεται μόνο μετά το χρονικό αυτό σημείο. (Άρθρο 36 παρ. 1)</a:t>
            </a:r>
            <a:endParaRPr lang="en-US" sz="3800" dirty="0"/>
          </a:p>
          <a:p>
            <a:pPr algn="just">
              <a:buNone/>
            </a:pPr>
            <a:endParaRPr lang="en-US" sz="3800" dirty="0"/>
          </a:p>
          <a:p>
            <a:pPr algn="just">
              <a:buNone/>
            </a:pPr>
            <a:r>
              <a:rPr lang="en-US" sz="3800" dirty="0"/>
              <a:t>	</a:t>
            </a:r>
            <a:r>
              <a:rPr lang="el-GR" sz="3800" dirty="0"/>
              <a:t>Ο πωλητής ευθύνεται επίσης για οποιαδήποτε έλλειψη ανταπόκρισης, η οποία επέρχεται </a:t>
            </a:r>
            <a:r>
              <a:rPr lang="el-GR" sz="3800" b="1" dirty="0"/>
              <a:t>μετά το χρονικό σημείο</a:t>
            </a:r>
            <a:r>
              <a:rPr lang="el-GR" sz="3800" dirty="0"/>
              <a:t> </a:t>
            </a:r>
            <a:r>
              <a:rPr lang="el-GR" sz="3800" b="1" dirty="0"/>
              <a:t>μεταφοράς του κινδύνου</a:t>
            </a:r>
            <a:r>
              <a:rPr lang="el-GR" sz="3800" dirty="0"/>
              <a:t> και η οποία οφείλεται στη μη εκπλήρωση οποιασδήποτε από τις υποχρεώσεις του, περιλαμβανομένης της αθέτησης εγγύησης (Άρθρο 36 παρ. 2)</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br>
              <a:rPr lang="el-GR" sz="3600" dirty="0"/>
            </a:br>
            <a:r>
              <a:rPr lang="el-GR" sz="3600" dirty="0"/>
              <a:t>Βάρη αγοραστή </a:t>
            </a:r>
            <a:br>
              <a:rPr lang="en-US" sz="3600" dirty="0"/>
            </a:br>
            <a:r>
              <a:rPr lang="el-GR" sz="3600" dirty="0"/>
              <a:t>Εξέταση των πραγμάτων (Άρθρο 38)</a:t>
            </a:r>
            <a:br>
              <a:rPr lang="el-GR" sz="3600" dirty="0"/>
            </a:br>
            <a:endParaRPr lang="el-GR" sz="3600" dirty="0"/>
          </a:p>
        </p:txBody>
      </p:sp>
      <p:sp>
        <p:nvSpPr>
          <p:cNvPr id="3" name="Content Placeholder 2"/>
          <p:cNvSpPr>
            <a:spLocks noGrp="1"/>
          </p:cNvSpPr>
          <p:nvPr>
            <p:ph idx="1"/>
          </p:nvPr>
        </p:nvSpPr>
        <p:spPr>
          <a:xfrm>
            <a:off x="457200" y="1219200"/>
            <a:ext cx="8382000" cy="5410200"/>
          </a:xfrm>
        </p:spPr>
        <p:txBody>
          <a:bodyPr>
            <a:normAutofit fontScale="85000" lnSpcReduction="20000"/>
          </a:bodyPr>
          <a:lstStyle/>
          <a:p>
            <a:pPr marL="182563" indent="0" algn="just">
              <a:buNone/>
            </a:pPr>
            <a:endParaRPr lang="en-US" dirty="0"/>
          </a:p>
          <a:p>
            <a:pPr marL="182563" indent="0" algn="just">
              <a:buNone/>
            </a:pPr>
            <a:r>
              <a:rPr lang="el-GR" dirty="0"/>
              <a:t>1. Ο αγοραστής οφείλει να εξετάσει ή να δώσει προς εξέταση τα κινητά πράγματα μέσα στη συντομότερη δυνατή προθεσμία που επιτρέπουν οι περιστάσεις. </a:t>
            </a:r>
          </a:p>
          <a:p>
            <a:pPr marL="182563" indent="0" algn="just">
              <a:buNone/>
            </a:pPr>
            <a:r>
              <a:rPr lang="el-GR" dirty="0"/>
              <a:t>2. Αν κατά την ΣΠ απαιτείται μεταφορά των κινητών πραγμάτων, η εξέτασή τους μπορεί να αναβληθεί έως την άφιξή τους στον προορισμό τους.</a:t>
            </a:r>
          </a:p>
          <a:p>
            <a:pPr marL="182563" indent="0" algn="just">
              <a:buNone/>
            </a:pPr>
            <a:r>
              <a:rPr lang="el-GR" dirty="0"/>
              <a:t>3. Αν τα πράγματα αλλάξουν προορισμό κατά τη μεταφορά ή αποσταλούν από τον ενδιάμεσο αγοραστή σε νέο αγοραστή χωρίς ο ενδιάμεσος να έχει επαρκή δυνατότητα εξέτασής τους, ο δε πωλητής κατά τη σύναψή της σύμβασης γνώριζε ή όφειλε να γνωρίζει τη δυνατότητα μιας τέτοιας αλλαγής προορισμού ή νέας αποστολής, η εξέταση μπορεί να αναβληθεί έως την άφιξη των πραγμάτων στο νέο προορισμό τους.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br>
              <a:rPr lang="en-US" sz="4000" dirty="0"/>
            </a:br>
            <a:r>
              <a:rPr lang="el-GR" sz="3800" dirty="0"/>
              <a:t>Γνωστοποίηση έλλειψης ανταπόκρισης </a:t>
            </a:r>
            <a:br>
              <a:rPr lang="el-GR" dirty="0"/>
            </a:br>
            <a:endParaRPr lang="el-GR" dirty="0"/>
          </a:p>
        </p:txBody>
      </p:sp>
      <p:sp>
        <p:nvSpPr>
          <p:cNvPr id="3" name="Content Placeholder 2"/>
          <p:cNvSpPr>
            <a:spLocks noGrp="1"/>
          </p:cNvSpPr>
          <p:nvPr>
            <p:ph idx="1"/>
          </p:nvPr>
        </p:nvSpPr>
        <p:spPr>
          <a:xfrm>
            <a:off x="228600" y="1295400"/>
            <a:ext cx="8534400" cy="5029200"/>
          </a:xfrm>
        </p:spPr>
        <p:txBody>
          <a:bodyPr>
            <a:normAutofit/>
          </a:bodyPr>
          <a:lstStyle/>
          <a:p>
            <a:pPr marL="182563" indent="-182563" algn="just">
              <a:spcBef>
                <a:spcPts val="0"/>
              </a:spcBef>
              <a:buAutoNum type="arabicPeriod"/>
            </a:pPr>
            <a:r>
              <a:rPr lang="en-US" sz="3400" dirty="0"/>
              <a:t> </a:t>
            </a:r>
            <a:r>
              <a:rPr lang="el-GR" sz="3400" dirty="0"/>
              <a:t>Ο αγοραστής χάνει το δικαίωμα να επικαλεσθεί έλλειψη ανταπόκρισης των κινητών πραγμάτων, αν δεν τη γνωστοποιήσει στον πωλητή, προσδιορίζοντας επακριβώς τη φύση της έλλειψης, </a:t>
            </a:r>
            <a:r>
              <a:rPr lang="el-GR" sz="3400" b="1" dirty="0"/>
              <a:t>μέσα σε εύλογη προθεσμία</a:t>
            </a:r>
            <a:r>
              <a:rPr lang="el-GR" sz="3400" dirty="0"/>
              <a:t> μετά το χρονικό σημείο κατά το οποίο τη διαπίστωσε ή όφειλε να την είχε διαπιστώσει.</a:t>
            </a:r>
            <a:r>
              <a:rPr lang="el-GR" sz="3600" dirty="0"/>
              <a:t> (Άρθρο 39)</a:t>
            </a:r>
            <a:endParaRPr lang="en-US" sz="3400" dirty="0"/>
          </a:p>
          <a:p>
            <a:pPr marL="87313" indent="-52388" algn="just">
              <a:spcBef>
                <a:spcPts val="0"/>
              </a:spcBef>
              <a:buNone/>
            </a:pPr>
            <a:endParaRPr lang="el-GR" sz="3400"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25</a:t>
            </a:fld>
            <a:endParaRPr lang="en-US"/>
          </a:p>
        </p:txBody>
      </p:sp>
      <p:sp>
        <p:nvSpPr>
          <p:cNvPr id="3" name="Rectangle 2"/>
          <p:cNvSpPr/>
          <p:nvPr/>
        </p:nvSpPr>
        <p:spPr>
          <a:xfrm>
            <a:off x="304800" y="457200"/>
            <a:ext cx="8610600" cy="6093976"/>
          </a:xfrm>
          <a:prstGeom prst="rect">
            <a:avLst/>
          </a:prstGeom>
        </p:spPr>
        <p:txBody>
          <a:bodyPr wrap="square">
            <a:spAutoFit/>
          </a:bodyPr>
          <a:lstStyle/>
          <a:p>
            <a:pPr marL="36000" indent="0" algn="just">
              <a:spcBef>
                <a:spcPts val="0"/>
              </a:spcBef>
              <a:buNone/>
            </a:pPr>
            <a:r>
              <a:rPr lang="el-GR" sz="3000" dirty="0"/>
              <a:t>2. Απόσβεση δικαιώματος αν </a:t>
            </a:r>
            <a:r>
              <a:rPr lang="el-GR" sz="3000" b="1" dirty="0"/>
              <a:t>εντός δύο (2) ετών</a:t>
            </a:r>
            <a:r>
              <a:rPr lang="el-GR" sz="3000" dirty="0"/>
              <a:t> από την πραγματική παράδοση των πραγμάτων, δεν γνωστοποιήσει στον πωλητή την έλλειψη ανταπόκρισης των πραγμάτων, εκτός αν αυτή η προθεσμία δεν συμβιβάζεται με το συμβατικό χρόνο εγγύησης.</a:t>
            </a:r>
          </a:p>
          <a:p>
            <a:pPr marL="36000" indent="0" algn="just">
              <a:spcBef>
                <a:spcPts val="0"/>
              </a:spcBef>
              <a:buNone/>
            </a:pPr>
            <a:r>
              <a:rPr lang="el-GR" sz="3000" dirty="0"/>
              <a:t> </a:t>
            </a:r>
          </a:p>
          <a:p>
            <a:pPr marL="36000" indent="0" algn="just">
              <a:spcBef>
                <a:spcPts val="0"/>
              </a:spcBef>
              <a:buNone/>
            </a:pPr>
            <a:r>
              <a:rPr lang="el-GR" sz="3000" dirty="0"/>
              <a:t>3. Ανεξάρτητα από τις διατάξεις της παρ. (1) του άρθρου 39, ο αγοραστής μπορεί να ζητήσει μείωση του τιμήματος ή να απαιτήσει αποζημίωση, εξαιρουμένου του διαφυγόντος κέρδους, αν παρέλειψε την απαιτούμενη γνωστοποίηση </a:t>
            </a:r>
            <a:r>
              <a:rPr lang="el-GR" sz="3000" b="1" dirty="0"/>
              <a:t>από εύλογη αιτία</a:t>
            </a:r>
            <a:r>
              <a:rPr lang="el-GR" sz="3000" dirty="0"/>
              <a:t>. (Άρθρο 44)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1"/>
            <a:ext cx="8229600" cy="4267200"/>
          </a:xfrm>
        </p:spPr>
        <p:txBody>
          <a:bodyPr/>
          <a:lstStyle/>
          <a:p>
            <a:pPr algn="just">
              <a:buNone/>
            </a:pPr>
            <a:r>
              <a:rPr lang="en-US" dirty="0"/>
              <a:t>	</a:t>
            </a:r>
            <a:r>
              <a:rPr lang="el-GR" dirty="0"/>
              <a:t>4. Ο πωλητής δεν μπορεί να επικαλεσθεί τις διατάξεις των άρθρων 38 και 39, αν η έλλειψη ανταπόκρισης έχει σχέση με γεγονότα τα οποία γνώριζε ή δεν μπορούσε να τα αγνοεί και τα οποία δεν έφερε σε γνώση του αγοραστή. (Άρθρο 40)</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305800" cy="4876801"/>
          </a:xfrm>
        </p:spPr>
        <p:txBody>
          <a:bodyPr/>
          <a:lstStyle/>
          <a:p>
            <a:pPr algn="ctr">
              <a:buNone/>
            </a:pPr>
            <a:r>
              <a:rPr lang="en-US" dirty="0"/>
              <a:t>	</a:t>
            </a:r>
            <a:r>
              <a:rPr lang="el-GR" dirty="0"/>
              <a:t>Νομικά ελαττώματα</a:t>
            </a:r>
          </a:p>
          <a:p>
            <a:pPr algn="just">
              <a:buNone/>
            </a:pPr>
            <a:r>
              <a:rPr lang="el-GR" dirty="0"/>
              <a:t>	Ο</a:t>
            </a:r>
            <a:r>
              <a:rPr lang="en-US" dirty="0"/>
              <a:t> </a:t>
            </a:r>
            <a:r>
              <a:rPr lang="el-GR" dirty="0"/>
              <a:t>πωλητής έχει την υποχρέωση να παραδώσει κινητά πράγματα ελεύθερα από οποιοδήποτε δικαίωμα ή αξίωση τρίτου, εκτός αν ο αγοραστής συνήνεσε να λάβει τα βεβαρημένα με τέτοιο δικαίωμα ή αξίωση πράγματα. (Άρθρο 41)</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77500" lnSpcReduction="20000"/>
          </a:bodyPr>
          <a:lstStyle/>
          <a:p>
            <a:pPr algn="ctr">
              <a:buNone/>
            </a:pPr>
            <a:r>
              <a:rPr lang="el-GR" dirty="0"/>
              <a:t>	</a:t>
            </a:r>
            <a:r>
              <a:rPr lang="el-GR" sz="3600" b="1" dirty="0"/>
              <a:t>§6. Προστασία του αγοραστή </a:t>
            </a:r>
            <a:br>
              <a:rPr lang="el-GR" b="1" dirty="0"/>
            </a:br>
            <a:endParaRPr lang="el-GR" sz="1100" b="1" dirty="0"/>
          </a:p>
          <a:p>
            <a:pPr marL="36000" indent="0" algn="just">
              <a:buNone/>
            </a:pPr>
            <a:r>
              <a:rPr lang="en-US" sz="3600" b="1" dirty="0"/>
              <a:t>I. </a:t>
            </a:r>
            <a:r>
              <a:rPr lang="el-GR" sz="3600" b="1" dirty="0"/>
              <a:t>Δικαιώματα</a:t>
            </a:r>
          </a:p>
          <a:p>
            <a:pPr marL="550350" indent="-514350" algn="just">
              <a:buNone/>
            </a:pPr>
            <a:r>
              <a:rPr lang="el-GR" sz="3600" b="1" dirty="0"/>
              <a:t>1. Εκπλήρωση</a:t>
            </a:r>
            <a:r>
              <a:rPr lang="el-GR" sz="3600" dirty="0"/>
              <a:t> της παροχής. </a:t>
            </a:r>
          </a:p>
          <a:p>
            <a:pPr marL="550350" indent="-514350" algn="just">
              <a:buNone/>
            </a:pPr>
            <a:r>
              <a:rPr lang="el-GR" dirty="0"/>
              <a:t>Όμως, το δικαστήριο δεν υποχρεούται να διατάξει την αυτούσια εκπλήρωση παρά μόνον αν θα τη διέτασσε σύμφωνα με το δίκαιο του, σε παρόμοιες συμβάσεις πώλησης που διέπονται από την Δ.Σ.(Άρθρο 28).</a:t>
            </a:r>
          </a:p>
          <a:p>
            <a:pPr marL="36000" indent="0" algn="just">
              <a:buNone/>
            </a:pPr>
            <a:r>
              <a:rPr lang="el-GR" sz="3600" b="1" dirty="0"/>
              <a:t>2. Αντικατάσταση</a:t>
            </a:r>
            <a:r>
              <a:rPr lang="el-GR" dirty="0"/>
              <a:t>, μόνον εφόσον η μη ανταπόκριση συνιστά </a:t>
            </a:r>
            <a:r>
              <a:rPr lang="el-GR" b="1" dirty="0"/>
              <a:t>ουσιώδη αθέτηση </a:t>
            </a:r>
            <a:r>
              <a:rPr lang="el-GR" dirty="0"/>
              <a:t>της σύμβασης.</a:t>
            </a:r>
          </a:p>
          <a:p>
            <a:pPr marL="36000" indent="0" algn="just">
              <a:buNone/>
            </a:pPr>
            <a:r>
              <a:rPr lang="el-GR" sz="3600" b="1" dirty="0"/>
              <a:t>3.</a:t>
            </a:r>
            <a:r>
              <a:rPr lang="el-GR" sz="3600" dirty="0"/>
              <a:t> </a:t>
            </a:r>
            <a:r>
              <a:rPr lang="el-GR" sz="3600" b="1" dirty="0"/>
              <a:t>Διόρθωση</a:t>
            </a:r>
            <a:r>
              <a:rPr lang="el-GR" dirty="0"/>
              <a:t>, εκτός αν αυτό δεν είναι εύλογο υπό τις συγκεκριμένες περιστάσεις. </a:t>
            </a:r>
          </a:p>
          <a:p>
            <a:pPr marL="36000" indent="0" algn="just">
              <a:buNone/>
            </a:pPr>
            <a:r>
              <a:rPr lang="el-GR" sz="3600" b="1" dirty="0"/>
              <a:t>4. Υπαναχώρηση</a:t>
            </a:r>
          </a:p>
          <a:p>
            <a:pPr marL="36000" indent="0" algn="just">
              <a:buNone/>
            </a:pPr>
            <a:r>
              <a:rPr lang="el-GR" sz="3600" b="1" dirty="0"/>
              <a:t>5. Μείωση του τιμήματος</a:t>
            </a:r>
          </a:p>
          <a:p>
            <a:pPr marL="36000" indent="0" algn="just">
              <a:buNone/>
            </a:pPr>
            <a:r>
              <a:rPr lang="el-GR" dirty="0"/>
              <a:t>Τα δικαιώματα αντικατάστασης και διόρθωσης ασκούνται </a:t>
            </a:r>
            <a:r>
              <a:rPr lang="el-GR" b="1" dirty="0"/>
              <a:t>είτε ταυτόχρονα </a:t>
            </a:r>
            <a:r>
              <a:rPr lang="el-GR" dirty="0"/>
              <a:t>με τη γνωστοποίηση κατά το άρθρο 39 </a:t>
            </a:r>
            <a:r>
              <a:rPr lang="el-GR" b="1" dirty="0"/>
              <a:t>είτε</a:t>
            </a:r>
            <a:r>
              <a:rPr lang="el-GR" dirty="0"/>
              <a:t> μέσα σε </a:t>
            </a:r>
            <a:r>
              <a:rPr lang="el-GR" b="1" dirty="0"/>
              <a:t>εύλογο χρόνο </a:t>
            </a:r>
            <a:r>
              <a:rPr lang="el-GR" dirty="0"/>
              <a:t>από αυτήν</a:t>
            </a:r>
            <a:r>
              <a:rPr lang="en-US" dirty="0"/>
              <a:t> (</a:t>
            </a:r>
            <a:r>
              <a:rPr lang="el-GR" dirty="0"/>
              <a:t>Άρθρο 46).</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077200" cy="5410199"/>
          </a:xfrm>
        </p:spPr>
        <p:txBody>
          <a:bodyPr>
            <a:normAutofit/>
          </a:bodyPr>
          <a:lstStyle/>
          <a:p>
            <a:pPr marL="0" indent="0" algn="ctr">
              <a:buNone/>
            </a:pPr>
            <a:r>
              <a:rPr lang="el-GR" b="1" dirty="0"/>
              <a:t>Ουσιώδης αθέτηση σύμβασης </a:t>
            </a:r>
          </a:p>
          <a:p>
            <a:pPr marL="0" indent="0" algn="just">
              <a:buNone/>
            </a:pPr>
            <a:endParaRPr lang="el-GR" sz="500" dirty="0"/>
          </a:p>
          <a:p>
            <a:pPr marL="0" indent="0" algn="just">
              <a:buNone/>
            </a:pPr>
            <a:r>
              <a:rPr lang="el-GR" sz="2800" dirty="0"/>
              <a:t>Αν επιφέρει τέτοια βλάβη στον αντισυμβαλλόμενο, ώστε να του αποστερεί ουσιαστικά, </a:t>
            </a:r>
            <a:r>
              <a:rPr lang="el-GR" sz="2800" dirty="0" err="1"/>
              <a:t>ό,τι</a:t>
            </a:r>
            <a:r>
              <a:rPr lang="el-GR" sz="2800" dirty="0"/>
              <a:t> αυτός </a:t>
            </a:r>
            <a:r>
              <a:rPr lang="el-GR" sz="2800" dirty="0" err="1"/>
              <a:t>εδικαιούτο</a:t>
            </a:r>
            <a:r>
              <a:rPr lang="el-GR" sz="2800" dirty="0"/>
              <a:t> να προσδοκά από τη σύμβαση, εκτός αν ο αθετών δεν προέβλεψε μια τέτοια συνέπεια και ένας συνετός συναλλασσόμενος της ίδιας κατηγορίας και υπό τις ίδιες περιστάσεις επίσης δεν θα την είχε προβλέψει (Άρθρο 25).</a:t>
            </a:r>
          </a:p>
          <a:p>
            <a:pPr marL="0" indent="0">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14400"/>
          </a:xfrm>
        </p:spPr>
        <p:txBody>
          <a:bodyPr>
            <a:normAutofit fontScale="90000"/>
          </a:bodyPr>
          <a:lstStyle/>
          <a:p>
            <a:br>
              <a:rPr lang="en-US" dirty="0"/>
            </a:br>
            <a:r>
              <a:rPr lang="en-US" sz="3600" dirty="0"/>
              <a:t> </a:t>
            </a:r>
            <a:r>
              <a:rPr lang="en-US" sz="3600" b="1" dirty="0"/>
              <a:t>§ </a:t>
            </a:r>
            <a:r>
              <a:rPr lang="el-GR" sz="3600" b="1" dirty="0"/>
              <a:t>2. Αντικειμενικό πεδίο εφαρμογής </a:t>
            </a:r>
            <a:br>
              <a:rPr lang="en-US" sz="4000" dirty="0"/>
            </a:br>
            <a:r>
              <a:rPr lang="el-GR" sz="4000" dirty="0"/>
              <a:t>(Άρθρα 1,2,3)</a:t>
            </a:r>
            <a:br>
              <a:rPr lang="el-GR" dirty="0"/>
            </a:br>
            <a:endParaRPr lang="el-GR" dirty="0"/>
          </a:p>
        </p:txBody>
      </p:sp>
      <p:sp>
        <p:nvSpPr>
          <p:cNvPr id="3" name="Content Placeholder 2"/>
          <p:cNvSpPr>
            <a:spLocks noGrp="1"/>
          </p:cNvSpPr>
          <p:nvPr>
            <p:ph idx="1"/>
          </p:nvPr>
        </p:nvSpPr>
        <p:spPr>
          <a:xfrm>
            <a:off x="228600" y="1143000"/>
            <a:ext cx="8610600" cy="5486400"/>
          </a:xfrm>
        </p:spPr>
        <p:txBody>
          <a:bodyPr>
            <a:normAutofit/>
          </a:bodyPr>
          <a:lstStyle/>
          <a:p>
            <a:pPr marL="36000" indent="0" algn="just">
              <a:buNone/>
            </a:pPr>
            <a:r>
              <a:rPr lang="el-GR" dirty="0"/>
              <a:t>1. Πώληση κινητών  πραγμάτων (Άρθρο 1)</a:t>
            </a:r>
          </a:p>
          <a:p>
            <a:pPr marL="36000" indent="0" algn="just">
              <a:buNone/>
            </a:pPr>
            <a:r>
              <a:rPr lang="el-GR" dirty="0"/>
              <a:t>2. Δεν εφαρμόζεται σε πωλήσεις:</a:t>
            </a:r>
          </a:p>
          <a:p>
            <a:pPr marL="36000" indent="0" algn="just">
              <a:buNone/>
            </a:pPr>
            <a:r>
              <a:rPr lang="el-GR" dirty="0"/>
              <a:t>(α)κινητών πραγμάτων που αγοράζονται για προσωπική, οικογενειακή ή οικιακή χρήση, </a:t>
            </a:r>
            <a:r>
              <a:rPr lang="el-GR" b="1" dirty="0"/>
              <a:t>εκτός αν ο πωλητής, οποτεδήποτε πριν ή κατά τη σύναψη της σύμβασης πώλησης, δεν γνώριζε ούτε όφειλε να γνωρίζει ότι τα πράγματα αγοράσθηκαν για τέτοια χρήση</a:t>
            </a:r>
            <a:r>
              <a:rPr lang="el-GR" dirty="0"/>
              <a:t>, </a:t>
            </a:r>
            <a:endParaRPr lang="en-US" dirty="0"/>
          </a:p>
          <a:p>
            <a:pPr marL="36000" indent="0" algn="just"/>
            <a:r>
              <a:rPr lang="en-US" dirty="0"/>
              <a:t>	dual use</a:t>
            </a:r>
            <a:r>
              <a:rPr lang="el-GR" dirty="0"/>
              <a:t>;</a:t>
            </a:r>
            <a:r>
              <a:rPr lang="en-US" dirty="0"/>
              <a:t> </a:t>
            </a:r>
          </a:p>
          <a:p>
            <a:pPr marL="36000" indent="0" algn="just"/>
            <a:endParaRPr lang="el-GR"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en-US" dirty="0"/>
            </a:br>
            <a:br>
              <a:rPr lang="el-GR" dirty="0"/>
            </a:br>
            <a:r>
              <a:rPr lang="en-US" sz="3600" b="1" dirty="0"/>
              <a:t>II. (</a:t>
            </a:r>
            <a:r>
              <a:rPr lang="el-GR" sz="3600" b="1" dirty="0"/>
              <a:t>α) Προθεσμία από τον Αγοραστή</a:t>
            </a:r>
            <a:br>
              <a:rPr lang="el-GR" dirty="0"/>
            </a:br>
            <a:br>
              <a:rPr lang="el-GR" dirty="0"/>
            </a:br>
            <a:endParaRPr lang="el-GR" dirty="0"/>
          </a:p>
        </p:txBody>
      </p:sp>
      <p:sp>
        <p:nvSpPr>
          <p:cNvPr id="3" name="Content Placeholder 2"/>
          <p:cNvSpPr>
            <a:spLocks noGrp="1"/>
          </p:cNvSpPr>
          <p:nvPr>
            <p:ph idx="1"/>
          </p:nvPr>
        </p:nvSpPr>
        <p:spPr>
          <a:xfrm>
            <a:off x="304800" y="1143000"/>
            <a:ext cx="8382000" cy="5486400"/>
          </a:xfrm>
        </p:spPr>
        <p:txBody>
          <a:bodyPr>
            <a:normAutofit/>
          </a:bodyPr>
          <a:lstStyle/>
          <a:p>
            <a:pPr marL="36000" indent="0" algn="just">
              <a:spcBef>
                <a:spcPts val="0"/>
              </a:spcBef>
              <a:buAutoNum type="arabicPeriod"/>
            </a:pPr>
            <a:r>
              <a:rPr lang="el-GR" sz="2800" dirty="0"/>
              <a:t>Ο αγοραστής μπορεί να τάξει πρόσθετη προθεσμία εύλογης διάρκειας στον πωλητή για την εκπλήρωση των υποχρεώσεών του (Άρθρο 47 παρ. 1).</a:t>
            </a:r>
            <a:endParaRPr lang="en-US" sz="2800" dirty="0"/>
          </a:p>
          <a:p>
            <a:pPr marL="36000" indent="0" algn="just">
              <a:spcBef>
                <a:spcPts val="0"/>
              </a:spcBef>
              <a:buNone/>
            </a:pPr>
            <a:endParaRPr lang="el-GR" sz="2800" dirty="0"/>
          </a:p>
          <a:p>
            <a:pPr marL="36000" indent="0" algn="just">
              <a:spcBef>
                <a:spcPts val="0"/>
              </a:spcBef>
              <a:buNone/>
            </a:pPr>
            <a:r>
              <a:rPr lang="el-GR" sz="2800" dirty="0"/>
              <a:t>2. Ο αγοραστής δεν μπορεί να ασκήσει οποιοδήποτε έννομο βοήθημα, λόγω αθέτησης της σύμβασης κατά τη διάρκεια αυτής της προθεσμίας, εκτός αν ο πωλητής τον έχει ειδοποιήσει ότι δεν θα εκπληρώσει τις υποχρεώσεις του μέσα στην προθεσμία που του τάχθηκε. Εν τούτοις ο αγοραστής δεν χάνει το δικαίωμα να απαιτήσει αποζημίωση λόγω καθυστέρησης στην  εκπλήρωση.</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br>
              <a:rPr lang="en-US" dirty="0"/>
            </a:br>
            <a:endParaRPr lang="el-GR" dirty="0"/>
          </a:p>
        </p:txBody>
      </p:sp>
      <p:sp>
        <p:nvSpPr>
          <p:cNvPr id="3" name="Content Placeholder 2"/>
          <p:cNvSpPr>
            <a:spLocks noGrp="1"/>
          </p:cNvSpPr>
          <p:nvPr>
            <p:ph idx="1"/>
          </p:nvPr>
        </p:nvSpPr>
        <p:spPr>
          <a:xfrm>
            <a:off x="152400" y="152400"/>
            <a:ext cx="8686800" cy="6477000"/>
          </a:xfrm>
        </p:spPr>
        <p:txBody>
          <a:bodyPr>
            <a:normAutofit fontScale="47500" lnSpcReduction="20000"/>
          </a:bodyPr>
          <a:lstStyle/>
          <a:p>
            <a:pPr marL="87313" indent="-87313" algn="just">
              <a:buNone/>
            </a:pPr>
            <a:r>
              <a:rPr lang="el-GR" sz="6800" b="1" dirty="0"/>
              <a:t>(β) Δικαίωμα θεραπείας	</a:t>
            </a:r>
          </a:p>
          <a:p>
            <a:pPr marL="87313" indent="-87313" algn="just">
              <a:buNone/>
            </a:pPr>
            <a:r>
              <a:rPr lang="el-GR" sz="6800" dirty="0"/>
              <a:t> </a:t>
            </a:r>
          </a:p>
          <a:p>
            <a:pPr marL="87313" indent="-87313" algn="just">
              <a:buNone/>
            </a:pPr>
            <a:r>
              <a:rPr lang="el-GR" sz="6800" dirty="0"/>
              <a:t>Με την επιφύλαξη ασκήσεως του δικαιώματος υπαναχώρησης (άρθρο 49), ο πωλητής μπορεί ακόμη και μετά την ημερομηνία παράδοσης να άρει οποιοδήποτε ελάττωμα στην εκπλήρωση των υποχρεώσεών του με έξοδά του, εφόσον αυτό δεν συνεπάγεται για τον αγοραστή </a:t>
            </a:r>
            <a:r>
              <a:rPr lang="el-GR" sz="6800" b="1" dirty="0"/>
              <a:t>μη ανεκτή καθυστέρηση </a:t>
            </a:r>
            <a:r>
              <a:rPr lang="el-GR" sz="6800" dirty="0"/>
              <a:t>και δεν προκαλεί στον αγοραστή </a:t>
            </a:r>
            <a:r>
              <a:rPr lang="el-GR" sz="6800" b="1" dirty="0"/>
              <a:t>μη ανεκτές δυσχέρειες</a:t>
            </a:r>
            <a:r>
              <a:rPr lang="el-GR" sz="6800" dirty="0"/>
              <a:t> ή </a:t>
            </a:r>
            <a:r>
              <a:rPr lang="el-GR" sz="6800" b="1" dirty="0"/>
              <a:t>αβεβαιότητα ως προς την επιστροφή των δαπανών του </a:t>
            </a:r>
            <a:r>
              <a:rPr lang="el-GR" sz="6800" dirty="0"/>
              <a:t>από τον πωλητή. Ο αγοραστής διατηρεί το δικαίωμα να απαιτήσει αποζημίωση κατά την παρούσα Σύμβαση (Άρθρο 48 παρ. 1).</a:t>
            </a:r>
          </a:p>
          <a:p>
            <a:pPr marL="87313" indent="-87313" algn="just">
              <a:buNone/>
            </a:pPr>
            <a:r>
              <a:rPr lang="el-GR" sz="6800" dirty="0"/>
              <a:t>	</a:t>
            </a:r>
          </a:p>
          <a:p>
            <a:pPr marL="87313" indent="-87313"/>
            <a:endParaRPr lang="el-GR" sz="6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br>
              <a:rPr lang="en-US" dirty="0"/>
            </a:br>
            <a:r>
              <a:rPr lang="en-US" sz="3600" b="1" dirty="0"/>
              <a:t>III. </a:t>
            </a:r>
            <a:r>
              <a:rPr lang="el-GR" sz="3600" b="1" dirty="0"/>
              <a:t>Προθεσμία από τον πωλητή</a:t>
            </a:r>
            <a:br>
              <a:rPr lang="el-GR" sz="3600" b="1" dirty="0"/>
            </a:br>
            <a:endParaRPr lang="el-GR" sz="3600" b="1" dirty="0"/>
          </a:p>
        </p:txBody>
      </p:sp>
      <p:sp>
        <p:nvSpPr>
          <p:cNvPr id="3" name="Content Placeholder 2"/>
          <p:cNvSpPr>
            <a:spLocks noGrp="1"/>
          </p:cNvSpPr>
          <p:nvPr>
            <p:ph idx="1"/>
          </p:nvPr>
        </p:nvSpPr>
        <p:spPr>
          <a:xfrm>
            <a:off x="457200" y="1066800"/>
            <a:ext cx="8229600" cy="5486400"/>
          </a:xfrm>
        </p:spPr>
        <p:txBody>
          <a:bodyPr>
            <a:normAutofit fontScale="40000" lnSpcReduction="20000"/>
          </a:bodyPr>
          <a:lstStyle/>
          <a:p>
            <a:pPr marL="87313" indent="-87313" algn="just">
              <a:buNone/>
            </a:pPr>
            <a:r>
              <a:rPr lang="el-GR" dirty="0"/>
              <a:t>	</a:t>
            </a:r>
            <a:r>
              <a:rPr lang="el-GR" sz="5900" dirty="0"/>
              <a:t>Εφόσον ο πωλητής προσκαλέσει τον αγοραστή να του γνωστοποιήσει αν θα αποδεχθεί την εκπλήρωση και ο αγοραστής δεν ανταποκριθεί στην πρόσκληση μέσα σε εύλογη προθεσμία, ο πωλητής μπορεί να εκπληρώσει τις υποχρεώσεις του μέσα στην προθεσμία που αναφέρεται στην πρόσκλησή  του. Ο αγοραστής δεν μπορεί μέσα σε αυτήν την προθεσμία να ασκήσει έννομα βοηθήματα που δεν συμβιβάζονται με την εκπλήρωση των υποχρεώσεων του πωλητή (Άρθρο 48 παρ. 2).</a:t>
            </a:r>
          </a:p>
          <a:p>
            <a:pPr marL="87313" indent="-87313" algn="just">
              <a:buNone/>
            </a:pPr>
            <a:r>
              <a:rPr lang="el-GR" sz="5900" dirty="0"/>
              <a:t>	</a:t>
            </a:r>
          </a:p>
          <a:p>
            <a:pPr marL="87313" indent="-87313" algn="just">
              <a:buNone/>
            </a:pPr>
            <a:r>
              <a:rPr lang="el-GR" sz="5900" dirty="0"/>
              <a:t>Η ειδοποίηση του αγοραστή από τον πωλητή ότι θα εκπληρώσει τις υποχρεώσεις του μέσα σε ορισμένη προθεσμία, τεκμαίρεται, ότι περιέχει πρόσκληση προς τον αγοραστή, κατά την έννοια της προηγούμενης παραγράφου, να γνωστοποιήσει την απόφασή του (Άρθρο 48 παρ. 3).</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en-US" dirty="0"/>
            </a:br>
            <a:r>
              <a:rPr lang="en-US" sz="3600" b="1" dirty="0"/>
              <a:t>IV. (</a:t>
            </a:r>
            <a:r>
              <a:rPr lang="el-GR" sz="3600" b="1" dirty="0"/>
              <a:t>α) Υπαναχώρηση (Άρθρο 49)</a:t>
            </a:r>
            <a:br>
              <a:rPr lang="el-GR" sz="3600" b="1" dirty="0"/>
            </a:br>
            <a:endParaRPr lang="el-GR" sz="3600" b="1" dirty="0"/>
          </a:p>
        </p:txBody>
      </p:sp>
      <p:sp>
        <p:nvSpPr>
          <p:cNvPr id="3" name="Content Placeholder 2"/>
          <p:cNvSpPr>
            <a:spLocks noGrp="1"/>
          </p:cNvSpPr>
          <p:nvPr>
            <p:ph idx="1"/>
          </p:nvPr>
        </p:nvSpPr>
        <p:spPr>
          <a:xfrm>
            <a:off x="304800" y="1066800"/>
            <a:ext cx="8534400" cy="5181600"/>
          </a:xfrm>
        </p:spPr>
        <p:txBody>
          <a:bodyPr>
            <a:normAutofit/>
          </a:bodyPr>
          <a:lstStyle/>
          <a:p>
            <a:pPr algn="just">
              <a:buNone/>
            </a:pPr>
            <a:r>
              <a:rPr lang="el-GR" dirty="0"/>
              <a:t>1.(α) Αν η μη εκπλήρωση από τον πωλητή συνιστά ουσιώδη αθέτηση της σύμβασης πώλησης ή</a:t>
            </a:r>
          </a:p>
          <a:p>
            <a:pPr algn="just">
              <a:buNone/>
            </a:pPr>
            <a:r>
              <a:rPr lang="en-US" dirty="0"/>
              <a:t>	</a:t>
            </a:r>
            <a:r>
              <a:rPr lang="el-GR" dirty="0"/>
              <a:t>(β) Σε περίπτωση μη παράδοσης, αν ο πωλητής δεν παραδώσει τα κινητά πράγματα μέσα στην πρόσθετη προθεσμία που του έταξε ο αγοραστής σύμφωνα με την παράγραφο (1) του άρθρου 47 ή δηλώσει ότι δεν θα τα παραδώσει μέσα στην κατά τα ανωτέρω ταχθείσα προθεσμία.</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br>
              <a:rPr lang="en-US" dirty="0"/>
            </a:br>
            <a:endParaRPr lang="el-GR" sz="3600" b="1" dirty="0"/>
          </a:p>
        </p:txBody>
      </p:sp>
      <p:sp>
        <p:nvSpPr>
          <p:cNvPr id="3" name="Content Placeholder 2"/>
          <p:cNvSpPr>
            <a:spLocks noGrp="1"/>
          </p:cNvSpPr>
          <p:nvPr>
            <p:ph idx="1"/>
          </p:nvPr>
        </p:nvSpPr>
        <p:spPr>
          <a:xfrm>
            <a:off x="228600" y="381000"/>
            <a:ext cx="8686800" cy="6248400"/>
          </a:xfrm>
        </p:spPr>
        <p:txBody>
          <a:bodyPr>
            <a:normAutofit fontScale="55000" lnSpcReduction="20000"/>
          </a:bodyPr>
          <a:lstStyle/>
          <a:p>
            <a:pPr marL="36000" indent="0" algn="just">
              <a:spcBef>
                <a:spcPts val="0"/>
              </a:spcBef>
              <a:buNone/>
            </a:pPr>
            <a:endParaRPr lang="el-GR" sz="1600" dirty="0"/>
          </a:p>
          <a:p>
            <a:pPr marL="36000" indent="0" algn="just">
              <a:spcBef>
                <a:spcPts val="0"/>
              </a:spcBef>
              <a:buNone/>
            </a:pPr>
            <a:r>
              <a:rPr lang="el-GR" sz="4900" dirty="0"/>
              <a:t>2. Αν ο πωλητής </a:t>
            </a:r>
            <a:r>
              <a:rPr lang="el-GR" sz="4900" b="1" dirty="0"/>
              <a:t>έχει παραδώσει τα πράγματα</a:t>
            </a:r>
            <a:r>
              <a:rPr lang="el-GR" sz="4900" dirty="0"/>
              <a:t>, ο αγοραστής δεν μπορεί να υπαναχωρήσει, εκτός αν:</a:t>
            </a:r>
          </a:p>
          <a:p>
            <a:pPr marL="36000" indent="0" algn="just">
              <a:spcBef>
                <a:spcPts val="0"/>
              </a:spcBef>
              <a:buNone/>
              <a:tabLst>
                <a:tab pos="625475" algn="l"/>
              </a:tabLst>
            </a:pPr>
            <a:r>
              <a:rPr lang="el-GR" sz="4900" dirty="0"/>
              <a:t>		(α) σε περίπτωση καθυστερημένης παράδοσης, υπαναχωρήσει μέσα σε εύλογο χρόνο από τη στιγμή που έλαβε γνώση της παράδοσης,</a:t>
            </a:r>
          </a:p>
          <a:p>
            <a:pPr marL="36000" indent="0" algn="just">
              <a:spcBef>
                <a:spcPts val="0"/>
              </a:spcBef>
              <a:buNone/>
            </a:pPr>
            <a:r>
              <a:rPr lang="el-GR" sz="4900" dirty="0"/>
              <a:t>	(β) σε περίπτωση άλλης αθέτησης,  υπαναχωρήσει μέσα σε εύλογο χρόνο:</a:t>
            </a:r>
          </a:p>
          <a:p>
            <a:pPr marL="36000" indent="0" algn="just">
              <a:spcBef>
                <a:spcPts val="0"/>
              </a:spcBef>
              <a:buNone/>
            </a:pPr>
            <a:r>
              <a:rPr lang="el-GR" sz="4900" dirty="0"/>
              <a:t>(</a:t>
            </a:r>
            <a:r>
              <a:rPr lang="en-US" sz="4900" dirty="0" err="1"/>
              <a:t>i</a:t>
            </a:r>
            <a:r>
              <a:rPr lang="el-GR" sz="4900" dirty="0"/>
              <a:t>)   αφότου έλαβε ή όφειλε να λάβει γνώση της αθέτησης,</a:t>
            </a:r>
          </a:p>
          <a:p>
            <a:pPr marL="36000" indent="0" algn="just">
              <a:spcBef>
                <a:spcPts val="0"/>
              </a:spcBef>
              <a:buNone/>
            </a:pPr>
            <a:r>
              <a:rPr lang="el-GR" sz="4900" dirty="0"/>
              <a:t>(</a:t>
            </a:r>
            <a:r>
              <a:rPr lang="en-US" sz="4900" dirty="0"/>
              <a:t>ii</a:t>
            </a:r>
            <a:r>
              <a:rPr lang="el-GR" sz="4900" dirty="0"/>
              <a:t>) αφότου παρήλθε οποιαδήποτε πρόσθετη προθεσμία που τάχθηκε από τον αγοραστή ή αφότου ο πωλητής δήλωσε ότι δεν θα εκπληρώσει τις υποχρεώσεις του μέσα σε αυτήν την πρόσθετη προθεσμία ή</a:t>
            </a:r>
          </a:p>
          <a:p>
            <a:pPr marL="36000" indent="0" algn="just">
              <a:spcBef>
                <a:spcPts val="0"/>
              </a:spcBef>
              <a:buNone/>
            </a:pPr>
            <a:r>
              <a:rPr lang="el-GR" sz="4900" dirty="0"/>
              <a:t>(</a:t>
            </a:r>
            <a:r>
              <a:rPr lang="en-US" sz="4900" dirty="0"/>
              <a:t>iii</a:t>
            </a:r>
            <a:r>
              <a:rPr lang="el-GR" sz="4900" dirty="0"/>
              <a:t>) αφότου παρήλθε οποιαδήποτε πρόσθετη προθεσμία που τάχθηκε από τον πωλητή ή αφότου ο αγοραστής δήλωσε ότι δεν θα αποδεχθεί την εκπλήρωση.</a:t>
            </a:r>
          </a:p>
          <a:p>
            <a:pPr marL="87313" indent="-87313" algn="just">
              <a:buNone/>
            </a:pPr>
            <a:r>
              <a:rPr lang="el-GR" sz="4900" dirty="0"/>
              <a:t>	Δήλωση υπαναχώρησης της σύμβασης παράγει αποτέλεσμα μόνον αν γνωστοποιείται στο άλλο μέρος (Άρθρο 26).</a:t>
            </a:r>
          </a:p>
          <a:p>
            <a:endParaRPr lang="el-GR" sz="4900" dirty="0"/>
          </a:p>
          <a:p>
            <a:pPr marL="36000" indent="0" algn="just">
              <a:spcBef>
                <a:spcPts val="0"/>
              </a:spcBef>
              <a:buNone/>
            </a:pPr>
            <a:endParaRPr lang="el-GR" sz="4000"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en-US" dirty="0"/>
            </a:br>
            <a:r>
              <a:rPr lang="en-US" sz="3600" b="1" dirty="0"/>
              <a:t>V. M</a:t>
            </a:r>
            <a:r>
              <a:rPr lang="el-GR" sz="3600" b="1" dirty="0" err="1"/>
              <a:t>είωση</a:t>
            </a:r>
            <a:r>
              <a:rPr lang="el-GR" sz="3600" b="1" dirty="0"/>
              <a:t> του τιμήματος (Άρθρο 50)</a:t>
            </a:r>
            <a:br>
              <a:rPr lang="el-GR" sz="3600" b="1" dirty="0"/>
            </a:br>
            <a:endParaRPr lang="el-GR" sz="3600" b="1"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algn="just">
              <a:buNone/>
            </a:pPr>
            <a:r>
              <a:rPr lang="en-US" dirty="0"/>
              <a:t>	</a:t>
            </a:r>
          </a:p>
          <a:p>
            <a:pPr algn="just">
              <a:buNone/>
            </a:pPr>
            <a:r>
              <a:rPr lang="en-US" dirty="0"/>
              <a:t>	</a:t>
            </a:r>
            <a:r>
              <a:rPr lang="el-GR" dirty="0"/>
              <a:t>Κατά την αναλογία της αξίας των πράγματι παραδοθέντων πραγμάτων κατά το χρόνο της παράδοσης προς την αξία, την οποία θα είχαν κατά τον ίδιο χρόνο, πράγματα ανταποκρινόμενα προς τη σύμβαση. </a:t>
            </a:r>
          </a:p>
          <a:p>
            <a:pPr algn="just">
              <a:buNone/>
            </a:pPr>
            <a:endParaRPr lang="el-GR" dirty="0"/>
          </a:p>
          <a:p>
            <a:pPr algn="just">
              <a:buNone/>
            </a:pPr>
            <a:r>
              <a:rPr lang="el-GR" dirty="0"/>
              <a:t>	Αν όμως ο πωλητής άρει το οποιοδήποτε ελάττωμα στην εκπλήρωση των υποχρεώσεών του κατά το άρθρο 37 ή το άρθρο 48 ή αν ο αγοραστής αρνείται να δεχθεί εκπλήρωση από τον πωλητή κατά τα άρθρα αυτά, ο αγοραστής δεν μπορεί να μειώσει το τίμημα.</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br>
              <a:rPr lang="el-GR" dirty="0"/>
            </a:br>
            <a:r>
              <a:rPr lang="el-GR" sz="3600" dirty="0"/>
              <a:t>Αρχή της διατήρησης της σύμβασης</a:t>
            </a:r>
            <a:br>
              <a:rPr lang="el-GR" sz="3600" dirty="0"/>
            </a:br>
            <a:r>
              <a:rPr lang="el-GR" sz="3600" dirty="0"/>
              <a:t>(Άρθρο 51)</a:t>
            </a:r>
            <a:br>
              <a:rPr lang="el-GR" dirty="0"/>
            </a:br>
            <a:endParaRPr lang="el-GR"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marL="36000" indent="0" algn="just">
              <a:spcBef>
                <a:spcPts val="0"/>
              </a:spcBef>
              <a:buNone/>
            </a:pPr>
            <a:endParaRPr lang="el-GR" dirty="0"/>
          </a:p>
          <a:p>
            <a:pPr marL="36000" indent="0" algn="just">
              <a:spcBef>
                <a:spcPts val="0"/>
              </a:spcBef>
              <a:buNone/>
            </a:pPr>
            <a:r>
              <a:rPr lang="el-GR" dirty="0"/>
              <a:t>Αν ο πωλητής παραδώσει μόνο ένα μέρος των κινητών πραγμάτων ή αν μόνο ένα μέρος των πραγμάτων ανταποκρίνεται προς τη σύμβαση, τα ανωτέρω εφαρμόζονται ως προς τα ελλείποντα ή μη ανταποκρινόμενα προς τη σύμβαση πράγματα </a:t>
            </a:r>
            <a:r>
              <a:rPr lang="en-US" dirty="0"/>
              <a:t>(</a:t>
            </a:r>
            <a:r>
              <a:rPr lang="el-GR" dirty="0"/>
              <a:t>Άρθρο 51 παρ. 1).</a:t>
            </a:r>
            <a:endParaRPr lang="en-US" dirty="0"/>
          </a:p>
          <a:p>
            <a:pPr marL="36000" indent="0" algn="just">
              <a:spcBef>
                <a:spcPts val="0"/>
              </a:spcBef>
              <a:buNone/>
            </a:pPr>
            <a:endParaRPr lang="el-GR" dirty="0"/>
          </a:p>
          <a:p>
            <a:pPr marL="36000" indent="0" algn="just">
              <a:spcBef>
                <a:spcPts val="0"/>
              </a:spcBef>
              <a:buNone/>
            </a:pPr>
            <a:r>
              <a:rPr lang="el-GR" dirty="0"/>
              <a:t>Ο αγοραστής μπορεί να δηλώσει υπαναχώρηση από τη σύμβαση στο σύνολό της, μόνον αν η ελλιπής ή μη ανταποκρινόμενη προς τη σύμβαση παράδοση συνιστά ουσιώδη αθέτηση της σύμβασης</a:t>
            </a:r>
            <a:r>
              <a:rPr lang="en-US" dirty="0"/>
              <a:t> (</a:t>
            </a:r>
            <a:r>
              <a:rPr lang="el-GR" dirty="0"/>
              <a:t>Άρθρο 51 παρ. 2).</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p:spPr>
        <p:txBody>
          <a:bodyPr>
            <a:noAutofit/>
          </a:bodyPr>
          <a:lstStyle/>
          <a:p>
            <a:r>
              <a:rPr lang="en-US" sz="3200" b="1" dirty="0"/>
              <a:t>V</a:t>
            </a:r>
            <a:r>
              <a:rPr lang="el-GR" sz="3200" b="1" dirty="0"/>
              <a:t>Ι</a:t>
            </a:r>
            <a:r>
              <a:rPr lang="en-US" sz="3200" b="1" dirty="0"/>
              <a:t>. </a:t>
            </a:r>
            <a:r>
              <a:rPr lang="el-GR" sz="3200" b="1" dirty="0"/>
              <a:t>Αποζημίωση</a:t>
            </a:r>
            <a:r>
              <a:rPr lang="el-GR" sz="3200" dirty="0"/>
              <a:t> </a:t>
            </a:r>
            <a:br>
              <a:rPr lang="el-GR" sz="3200" dirty="0"/>
            </a:br>
            <a:endParaRPr lang="el-GR" sz="3200" b="1" dirty="0"/>
          </a:p>
        </p:txBody>
      </p:sp>
      <p:sp>
        <p:nvSpPr>
          <p:cNvPr id="3" name="Content Placeholder 2"/>
          <p:cNvSpPr>
            <a:spLocks noGrp="1"/>
          </p:cNvSpPr>
          <p:nvPr>
            <p:ph idx="1"/>
          </p:nvPr>
        </p:nvSpPr>
        <p:spPr>
          <a:xfrm>
            <a:off x="457200" y="914400"/>
            <a:ext cx="8229600" cy="5211763"/>
          </a:xfrm>
        </p:spPr>
        <p:txBody>
          <a:bodyPr>
            <a:normAutofit/>
          </a:bodyPr>
          <a:lstStyle/>
          <a:p>
            <a:pPr marL="72000" indent="0" algn="just">
              <a:buNone/>
            </a:pPr>
            <a:r>
              <a:rPr lang="el-GR" b="1" dirty="0"/>
              <a:t>(α) Θετική ζημία και διαφυγόν κέρδος (Άρθρο 74)</a:t>
            </a:r>
          </a:p>
          <a:p>
            <a:pPr marL="72000" indent="0" algn="just">
              <a:buNone/>
            </a:pPr>
            <a:r>
              <a:rPr lang="el-GR" dirty="0"/>
              <a:t>Η αποζημίωση αυτή δεν μπορεί να υπερβαίνει τη ζημία, την οποία το μέρος που παρέβη τη σύμβαση </a:t>
            </a:r>
            <a:r>
              <a:rPr lang="el-GR" b="1" dirty="0"/>
              <a:t>προέβλεψε ή όφειλε να είχε προβλέψει</a:t>
            </a:r>
            <a:r>
              <a:rPr lang="el-GR" dirty="0"/>
              <a:t>, ως δυνατή  συνέπεια της αθέτησης της σύμβασης, κατά το χρόνο κατάρτισής της εν όψει των γεγονότων και των συνθηκών που τότε γνώριζε ή όφειλε να γνωρίζει.</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
        <p:nvSpPr>
          <p:cNvPr id="5" name="Title 1"/>
          <p:cNvSpPr>
            <a:spLocks noGrp="1"/>
          </p:cNvSpPr>
          <p:nvPr>
            <p:ph idx="1"/>
          </p:nvPr>
        </p:nvSpPr>
        <p:spPr>
          <a:xfrm>
            <a:off x="304800" y="304800"/>
            <a:ext cx="8610600" cy="6324600"/>
          </a:xfrm>
        </p:spPr>
        <p:txBody>
          <a:bodyPr>
            <a:normAutofit fontScale="92500" lnSpcReduction="20000"/>
          </a:bodyPr>
          <a:lstStyle/>
          <a:p>
            <a:pPr marL="36000" indent="0" algn="just">
              <a:spcBef>
                <a:spcPts val="600"/>
              </a:spcBef>
              <a:buNone/>
            </a:pPr>
            <a:r>
              <a:rPr lang="en-US" b="1" dirty="0"/>
              <a:t>(</a:t>
            </a:r>
            <a:r>
              <a:rPr lang="el-GR" b="1" dirty="0"/>
              <a:t>β</a:t>
            </a:r>
            <a:r>
              <a:rPr lang="en-US" b="1" dirty="0"/>
              <a:t>) </a:t>
            </a:r>
            <a:r>
              <a:rPr lang="el-GR" b="1" dirty="0"/>
              <a:t>Εφόσον ασκήθηκε υπαναχώρηση</a:t>
            </a:r>
            <a:endParaRPr lang="el-GR" dirty="0"/>
          </a:p>
          <a:p>
            <a:pPr marL="36000" indent="0" algn="just">
              <a:spcBef>
                <a:spcPts val="600"/>
              </a:spcBef>
              <a:buNone/>
            </a:pPr>
            <a:r>
              <a:rPr lang="el-GR" dirty="0" err="1"/>
              <a:t>Ό,τι</a:t>
            </a:r>
            <a:r>
              <a:rPr lang="el-GR" dirty="0"/>
              <a:t> ανωτέρω </a:t>
            </a:r>
          </a:p>
          <a:p>
            <a:pPr marL="36000" indent="0" algn="ctr">
              <a:spcBef>
                <a:spcPts val="600"/>
              </a:spcBef>
              <a:buNone/>
            </a:pPr>
            <a:r>
              <a:rPr lang="el-GR" dirty="0"/>
              <a:t>Και</a:t>
            </a:r>
          </a:p>
          <a:p>
            <a:pPr marL="36000" indent="0" algn="just">
              <a:spcBef>
                <a:spcPts val="600"/>
              </a:spcBef>
              <a:buNone/>
            </a:pPr>
            <a:r>
              <a:rPr lang="el-GR" dirty="0"/>
              <a:t>Την διαφορά μεταξύ του συμφωνημένου στη σύμβαση τιμήματος και του τιμήματος της </a:t>
            </a:r>
            <a:r>
              <a:rPr lang="el-GR" b="1" dirty="0"/>
              <a:t>σύμβασης κάλυψης</a:t>
            </a:r>
            <a:r>
              <a:rPr lang="el-GR" dirty="0"/>
              <a:t> (Άρθρο 75)</a:t>
            </a:r>
          </a:p>
          <a:p>
            <a:pPr marL="36000" indent="0" algn="ctr">
              <a:spcBef>
                <a:spcPts val="600"/>
              </a:spcBef>
              <a:buNone/>
            </a:pPr>
            <a:r>
              <a:rPr lang="el-GR" dirty="0"/>
              <a:t>Είτε ( αν δεν συνήφθη σύμβαση κάλυψης)</a:t>
            </a:r>
          </a:p>
          <a:p>
            <a:pPr marL="36000" indent="0" algn="just">
              <a:spcBef>
                <a:spcPts val="600"/>
              </a:spcBef>
              <a:buNone/>
            </a:pPr>
            <a:r>
              <a:rPr lang="el-GR" dirty="0"/>
              <a:t>(α) Την διαφορά μεταξύ του συμφωνημένου στη σύμβαση τιμήματος και της τρέχουσας τιμής κατά το χρόνο της υπαναχώρησης, </a:t>
            </a:r>
          </a:p>
          <a:p>
            <a:pPr marL="36000" indent="0" algn="just">
              <a:spcBef>
                <a:spcPts val="600"/>
              </a:spcBef>
              <a:buNone/>
            </a:pPr>
            <a:r>
              <a:rPr lang="el-GR" dirty="0"/>
              <a:t>(β) Αν όμως το μέρος που απαιτεί αποζημίωση υπαναχώρησε από τη σύμβαση, αφού ανέλαβε τα πράγματα, εφαρμόζεται αντί της τρέχουσας τιμής κατά το χρόνο της υπαναχώρησης η τρέχουσα τιμή κατά το χρόνο ανάληψης των πραγμάτων (Άρθρο 76).</a:t>
            </a:r>
          </a:p>
          <a:p>
            <a:pPr marL="36000" indent="0" algn="just">
              <a:spcBef>
                <a:spcPts val="600"/>
              </a:spcBef>
              <a:buNone/>
            </a:pPr>
            <a:endParaRPr lang="en-US" dirty="0"/>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39</a:t>
            </a:fld>
            <a:endParaRPr lang="en-US"/>
          </a:p>
        </p:txBody>
      </p:sp>
      <p:sp>
        <p:nvSpPr>
          <p:cNvPr id="3" name="Rectangle 2"/>
          <p:cNvSpPr/>
          <p:nvPr/>
        </p:nvSpPr>
        <p:spPr>
          <a:xfrm>
            <a:off x="685800" y="533401"/>
            <a:ext cx="8305800" cy="4524315"/>
          </a:xfrm>
          <a:prstGeom prst="rect">
            <a:avLst/>
          </a:prstGeom>
        </p:spPr>
        <p:txBody>
          <a:bodyPr wrap="square">
            <a:spAutoFit/>
          </a:bodyPr>
          <a:lstStyle/>
          <a:p>
            <a:pPr marL="36000" indent="0" algn="just">
              <a:spcBef>
                <a:spcPts val="600"/>
              </a:spcBef>
              <a:buNone/>
            </a:pPr>
            <a:r>
              <a:rPr lang="el-GR" sz="3200" dirty="0"/>
              <a:t>Τρέχουσα τιμή είναι η τιμή που επικρατεί στον τόπο, στον οποίο θα έπρεπε να γίνει η παράδοση των κινητών πραγμάτων ή εφόσον δεν υπάρχει τρέχουσα τιμή σε αυτόν τον  τόπο, η τρέχουσα τιμή σε κάποιον άλλο τόπο που θα μπορούσε να θεωρηθεί ως εύλογο υποκατάστατο του πρώτου, λαμβανομένων υπόψη των διαφορών στο κόστος μεταφοράς των πραγμάτων (Άρθρο 76)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6B9DDE-29C7-3DF8-FD3E-17507315DD7A}"/>
              </a:ext>
            </a:extLst>
          </p:cNvPr>
          <p:cNvSpPr>
            <a:spLocks noGrp="1"/>
          </p:cNvSpPr>
          <p:nvPr>
            <p:ph type="sldNum" sz="quarter" idx="12"/>
          </p:nvPr>
        </p:nvSpPr>
        <p:spPr/>
        <p:txBody>
          <a:bodyPr/>
          <a:lstStyle/>
          <a:p>
            <a:fld id="{B6F15528-21DE-4FAA-801E-634DDDAF4B2B}" type="slidenum">
              <a:rPr lang="en-US" smtClean="0"/>
              <a:pPr/>
              <a:t>4</a:t>
            </a:fld>
            <a:endParaRPr lang="en-US"/>
          </a:p>
        </p:txBody>
      </p:sp>
      <p:sp>
        <p:nvSpPr>
          <p:cNvPr id="4" name="TextBox 3">
            <a:extLst>
              <a:ext uri="{FF2B5EF4-FFF2-40B4-BE49-F238E27FC236}">
                <a16:creationId xmlns:a16="http://schemas.microsoft.com/office/drawing/2014/main" id="{AC19A096-6CB3-A59C-8231-6C66A3B09094}"/>
              </a:ext>
            </a:extLst>
          </p:cNvPr>
          <p:cNvSpPr txBox="1"/>
          <p:nvPr/>
        </p:nvSpPr>
        <p:spPr>
          <a:xfrm>
            <a:off x="609600" y="1066800"/>
            <a:ext cx="8229600" cy="4934684"/>
          </a:xfrm>
          <a:prstGeom prst="rect">
            <a:avLst/>
          </a:prstGeom>
          <a:noFill/>
        </p:spPr>
        <p:txBody>
          <a:bodyPr wrap="square">
            <a:spAutoFit/>
          </a:bodyPr>
          <a:lstStyle/>
          <a:p>
            <a:pPr algn="just">
              <a:lnSpc>
                <a:spcPct val="107000"/>
              </a:lnSpc>
              <a:spcAft>
                <a:spcPts val="800"/>
              </a:spcAft>
            </a:pPr>
            <a:r>
              <a:rPr lang="el-GR" sz="2400" dirty="0"/>
              <a:t>Δίκαιο Προστασίας του Καταναλωτή;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Άρθρο 1</a:t>
            </a:r>
            <a:r>
              <a:rPr lang="el-GR" sz="2400" baseline="30000" dirty="0">
                <a:effectLst/>
                <a:latin typeface="Calibri" panose="020F0502020204030204" pitchFamily="34" charset="0"/>
                <a:ea typeface="Calibri" panose="020F0502020204030204" pitchFamily="34" charset="0"/>
                <a:cs typeface="Times New Roman" panose="02020603050405020304" pitchFamily="18" charset="0"/>
              </a:rPr>
              <a:t>α</a:t>
            </a:r>
            <a:r>
              <a:rPr lang="el-GR" sz="2400" dirty="0">
                <a:effectLst/>
                <a:latin typeface="Calibri" panose="020F0502020204030204" pitchFamily="34" charset="0"/>
                <a:ea typeface="Calibri" panose="020F0502020204030204" pitchFamily="34" charset="0"/>
                <a:cs typeface="Times New Roman" panose="02020603050405020304" pitchFamily="18" charset="0"/>
              </a:rPr>
              <a:t> – Ορισμοί</a:t>
            </a:r>
          </a:p>
          <a:p>
            <a:pPr algn="just">
              <a:lnSpc>
                <a:spcPct val="107000"/>
              </a:lnSpc>
              <a:spcAft>
                <a:spcPts val="8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«Με την επιφύλαξη ειδικότερων διατάξεων του παρόντος νοούνται:</a:t>
            </a:r>
          </a:p>
          <a:p>
            <a:pPr marL="457200" indent="-457200" algn="just">
              <a:lnSpc>
                <a:spcPct val="107000"/>
              </a:lnSpc>
              <a:spcAft>
                <a:spcPts val="800"/>
              </a:spcAft>
              <a:buAutoNum type="arabicParenR"/>
            </a:pPr>
            <a:r>
              <a:rPr lang="el-GR" sz="2400" dirty="0">
                <a:effectLst/>
                <a:latin typeface="Calibri" panose="020F0502020204030204" pitchFamily="34" charset="0"/>
                <a:ea typeface="Calibri" panose="020F0502020204030204" pitchFamily="34" charset="0"/>
                <a:cs typeface="Times New Roman" panose="02020603050405020304" pitchFamily="18" charset="0"/>
              </a:rPr>
              <a:t>«καταναλωτής»: κάθε φυσικό πρόσωπο το οποίο, ενεργεί για λόγους οι οποίοι δεν εμπίπτουν στην εμπορική, επιχειρηματική, βιοτεχνική ή ελευθέρια επαγγελματική του δραστηριότητα.</a:t>
            </a:r>
            <a:r>
              <a:rPr lang="el-GR" sz="2400" dirty="0">
                <a:sym typeface="Wingdings"/>
              </a:rPr>
              <a:t> </a:t>
            </a:r>
            <a:endParaRPr lang="en-US" sz="2400" dirty="0">
              <a:sym typeface="Wingdings"/>
            </a:endParaRPr>
          </a:p>
          <a:p>
            <a:pPr marL="457200" indent="-457200" algn="just">
              <a:lnSpc>
                <a:spcPct val="107000"/>
              </a:lnSpc>
              <a:spcAft>
                <a:spcPts val="800"/>
              </a:spcAft>
              <a:buAutoNum type="arabicParenR"/>
            </a:pPr>
            <a:endParaRPr lang="en-US" sz="2400" dirty="0">
              <a:sym typeface="Wingdings"/>
            </a:endParaRPr>
          </a:p>
          <a:p>
            <a:pPr algn="just">
              <a:lnSpc>
                <a:spcPct val="107000"/>
              </a:lnSpc>
              <a:spcAft>
                <a:spcPts val="800"/>
              </a:spcAft>
            </a:pPr>
            <a:r>
              <a:rPr lang="el-GR" sz="2400" dirty="0">
                <a:sym typeface="Wingdings"/>
              </a:rPr>
              <a:t> η </a:t>
            </a:r>
            <a:r>
              <a:rPr lang="en-US" sz="2400" dirty="0">
                <a:sym typeface="Wingdings"/>
              </a:rPr>
              <a:t>CISG </a:t>
            </a:r>
            <a:r>
              <a:rPr lang="el-GR" sz="2400" dirty="0">
                <a:sym typeface="Wingdings"/>
              </a:rPr>
              <a:t>υπερισχύει αν η πώληση εμπορική. Αν όχι τότε υπερισχύει ο ν.</a:t>
            </a:r>
            <a:r>
              <a:rPr lang="en-US" sz="2400" dirty="0">
                <a:sym typeface="Wingdings"/>
              </a:rPr>
              <a:t> </a:t>
            </a:r>
            <a:r>
              <a:rPr lang="el-GR" sz="2400" dirty="0">
                <a:sym typeface="Wingdings"/>
              </a:rPr>
              <a:t>2251/94.</a:t>
            </a:r>
            <a:endParaRPr lang="el-GR" sz="2400" dirty="0"/>
          </a:p>
        </p:txBody>
      </p:sp>
    </p:spTree>
    <p:extLst>
      <p:ext uri="{BB962C8B-B14F-4D97-AF65-F5344CB8AC3E}">
        <p14:creationId xmlns:p14="http://schemas.microsoft.com/office/powerpoint/2010/main" val="1921806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867400"/>
          </a:xfrm>
        </p:spPr>
        <p:txBody>
          <a:bodyPr>
            <a:normAutofit lnSpcReduction="10000"/>
          </a:bodyPr>
          <a:lstStyle/>
          <a:p>
            <a:pPr marL="182563" indent="-182563" algn="ctr">
              <a:buNone/>
            </a:pPr>
            <a:r>
              <a:rPr lang="en-US" dirty="0"/>
              <a:t>	</a:t>
            </a:r>
            <a:r>
              <a:rPr lang="el-GR" dirty="0"/>
              <a:t>Μείωση ζημίας. Συντρέχον Πταίσμα</a:t>
            </a:r>
          </a:p>
          <a:p>
            <a:pPr marL="182563" indent="-182563" algn="just">
              <a:buNone/>
            </a:pPr>
            <a:r>
              <a:rPr lang="el-GR" dirty="0"/>
              <a:t>	</a:t>
            </a:r>
          </a:p>
          <a:p>
            <a:pPr marL="182563" indent="-182563" algn="just">
              <a:buNone/>
            </a:pPr>
            <a:r>
              <a:rPr lang="el-GR" dirty="0"/>
              <a:t>	Το μέρος που επικαλείται την αθέτηση της σύμβασης πρέπει να λάβει όλα το κατά τις περιστάσεις πρόσφορα μέτρα για να περιορίσει τη ζημία,</a:t>
            </a:r>
            <a:r>
              <a:rPr lang="el-GR" sz="100" dirty="0"/>
              <a:t>   </a:t>
            </a:r>
            <a:r>
              <a:rPr lang="el-GR" dirty="0"/>
              <a:t>συμπεριλαμβανομένου και του διαφυγόντος κέρδους, που προκύπτει από την    αθέτηση. Αν παραλείψει να λάβει τέτοια μέτρα, το μέρος που παρέβη τη σύμβαση μπορεί να απαιτήσει μείωση της αποζημίωσης κατά το ποσό, κατά το οποίο η ζημία θα μπορούσε να έχει περιορισθεί (Άρθρο 77).</a:t>
            </a:r>
          </a:p>
          <a:p>
            <a:pPr>
              <a:buNone/>
            </a:pPr>
            <a:endParaRPr lang="el-GR"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sp>
        <p:nvSpPr>
          <p:cNvPr id="3" name="Rectangle 2"/>
          <p:cNvSpPr/>
          <p:nvPr/>
        </p:nvSpPr>
        <p:spPr>
          <a:xfrm>
            <a:off x="533400" y="457200"/>
            <a:ext cx="8305800" cy="3970318"/>
          </a:xfrm>
          <a:prstGeom prst="rect">
            <a:avLst/>
          </a:prstGeom>
        </p:spPr>
        <p:txBody>
          <a:bodyPr wrap="square">
            <a:spAutoFit/>
          </a:bodyPr>
          <a:lstStyle/>
          <a:p>
            <a:pPr marL="36000" indent="0" algn="just">
              <a:spcBef>
                <a:spcPts val="0"/>
              </a:spcBef>
              <a:buNone/>
            </a:pPr>
            <a:r>
              <a:rPr lang="el-GR" sz="2800" b="1" dirty="0"/>
              <a:t>Αντικειμενικό πεδίο εφαρμογής</a:t>
            </a:r>
            <a:endParaRPr lang="en-US" sz="2800" b="1" dirty="0"/>
          </a:p>
          <a:p>
            <a:pPr marL="36000" indent="0" algn="just">
              <a:spcBef>
                <a:spcPts val="0"/>
              </a:spcBef>
              <a:buNone/>
            </a:pPr>
            <a:endParaRPr lang="en-US" sz="2800" dirty="0"/>
          </a:p>
          <a:p>
            <a:pPr marL="36000" indent="0" algn="just">
              <a:spcBef>
                <a:spcPts val="0"/>
              </a:spcBef>
              <a:buNone/>
            </a:pPr>
            <a:r>
              <a:rPr lang="en-US" sz="2800" dirty="0"/>
              <a:t>(</a:t>
            </a:r>
            <a:r>
              <a:rPr lang="el-GR" sz="2800" dirty="0"/>
              <a:t>β)με πλειστηριασμό, (</a:t>
            </a:r>
            <a:r>
              <a:rPr lang="en-US" sz="2800" dirty="0"/>
              <a:t>judicial sale)</a:t>
            </a:r>
            <a:endParaRPr lang="el-GR" sz="2800" dirty="0"/>
          </a:p>
          <a:p>
            <a:pPr marL="36000" indent="0" algn="just">
              <a:spcBef>
                <a:spcPts val="0"/>
              </a:spcBef>
              <a:buNone/>
            </a:pPr>
            <a:r>
              <a:rPr lang="el-GR" sz="2800" dirty="0"/>
              <a:t>(γ)συνεπεία εκτελέσεως ή άλλων μέτρων που διατάσσονται από δικαστική αρχή,</a:t>
            </a:r>
          </a:p>
          <a:p>
            <a:pPr marL="36000" indent="0" algn="just">
              <a:spcBef>
                <a:spcPts val="0"/>
              </a:spcBef>
              <a:buNone/>
            </a:pPr>
            <a:r>
              <a:rPr lang="el-GR" sz="2800" dirty="0"/>
              <a:t>(δ)αξιογράφων ή μέσων πληρωμής,</a:t>
            </a:r>
          </a:p>
          <a:p>
            <a:pPr marL="36000" indent="0" algn="just">
              <a:spcBef>
                <a:spcPts val="0"/>
              </a:spcBef>
              <a:buNone/>
            </a:pPr>
            <a:r>
              <a:rPr lang="el-GR" sz="2800" dirty="0"/>
              <a:t>(ε)πλοίων, πλωτών ναυπηγημάτων, αεροστρώμνων (hovercrafts)      ή αεροσκαφών,</a:t>
            </a:r>
          </a:p>
          <a:p>
            <a:pPr marL="36000" indent="0" algn="just">
              <a:spcBef>
                <a:spcPts val="0"/>
              </a:spcBef>
              <a:buNone/>
            </a:pPr>
            <a:r>
              <a:rPr lang="el-GR" sz="2800" dirty="0"/>
              <a:t>(στ) ηλεκτρικής ενέργειας. (Άρθρο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l-GR" sz="3200" b="1" dirty="0"/>
              <a:t>Αντικειμενικό πεδίο εφαρμογής </a:t>
            </a:r>
            <a:br>
              <a:rPr lang="en-US" sz="3600" dirty="0"/>
            </a:br>
            <a:r>
              <a:rPr lang="el-GR" sz="3600" dirty="0"/>
              <a:t>(Άρθρα 1,2,3)</a:t>
            </a:r>
          </a:p>
        </p:txBody>
      </p:sp>
      <p:sp>
        <p:nvSpPr>
          <p:cNvPr id="3" name="Content Placeholder 2"/>
          <p:cNvSpPr>
            <a:spLocks noGrp="1"/>
          </p:cNvSpPr>
          <p:nvPr>
            <p:ph idx="1"/>
          </p:nvPr>
        </p:nvSpPr>
        <p:spPr>
          <a:xfrm>
            <a:off x="152400" y="1371600"/>
            <a:ext cx="8610600" cy="5105400"/>
          </a:xfrm>
        </p:spPr>
        <p:txBody>
          <a:bodyPr>
            <a:normAutofit fontScale="77500" lnSpcReduction="20000"/>
          </a:bodyPr>
          <a:lstStyle/>
          <a:p>
            <a:pPr marL="36000" indent="0" algn="just">
              <a:buNone/>
            </a:pPr>
            <a:r>
              <a:rPr lang="el-GR" dirty="0"/>
              <a:t>3. Δεν εφαρμόζεται:</a:t>
            </a:r>
          </a:p>
          <a:p>
            <a:pPr marL="36000" indent="0" algn="just">
              <a:buNone/>
            </a:pPr>
            <a:r>
              <a:rPr lang="el-GR" dirty="0"/>
              <a:t>Σε συμβάσεις, στις οποίες το κύριο μέρος της παροχής εκείνου που προμηθεύει τα πράγματα συνίσταται σε παροχή εργασίας ή άλλης υπηρεσίας (Άρθρο 3). </a:t>
            </a:r>
            <a:r>
              <a:rPr lang="el-GR" dirty="0">
                <a:sym typeface="Wingdings"/>
              </a:rPr>
              <a:t> Σκοπός της σύμβασης.</a:t>
            </a:r>
            <a:endParaRPr lang="el-GR" dirty="0"/>
          </a:p>
          <a:p>
            <a:pPr marL="36000" indent="0" algn="just">
              <a:buNone/>
            </a:pPr>
            <a:r>
              <a:rPr lang="el-GR" dirty="0"/>
              <a:t>4. Δεν καλύπτει το ζήτημα της ευθύνης του πωλητή για θάνατο ή σωματικές βλάβες που προκλήθηκαν σε οποιοδήποτε πρόσωπο από τα κινητά πράγματα (Άρθρο 5).</a:t>
            </a:r>
          </a:p>
          <a:p>
            <a:pPr marL="36000" indent="0" algn="just">
              <a:buNone/>
            </a:pPr>
            <a:r>
              <a:rPr lang="el-GR" dirty="0"/>
              <a:t>5. Δεν αφορά:</a:t>
            </a:r>
          </a:p>
          <a:p>
            <a:pPr marL="36000" indent="0" algn="just">
              <a:buNone/>
            </a:pPr>
            <a:r>
              <a:rPr lang="el-GR" dirty="0"/>
              <a:t>(α) Στην ισχύ της σύμβασης πώλησης ή των επί μέρους όρων της ή των συναλλακτικών συνηθειών.</a:t>
            </a:r>
          </a:p>
          <a:p>
            <a:pPr marL="36000" indent="0" algn="just">
              <a:buNone/>
            </a:pPr>
            <a:r>
              <a:rPr lang="el-GR" dirty="0"/>
              <a:t>(β)</a:t>
            </a:r>
            <a:r>
              <a:rPr lang="el-GR" sz="400" dirty="0"/>
              <a:t> </a:t>
            </a:r>
            <a:r>
              <a:rPr lang="el-GR" dirty="0"/>
              <a:t>Στις επιπτώσεις που μπορεί να έχει η σύμβαση πώλησης στην κυριότητα των πωληθέντων κινητών πραγμάτων. (Άρθρο 4)</a:t>
            </a:r>
          </a:p>
          <a:p>
            <a:pPr marL="36000" indent="0" algn="just">
              <a:buNone/>
            </a:pPr>
            <a:r>
              <a:rPr lang="el-GR" dirty="0"/>
              <a:t>(γ) Στο ζήτημα της παραγραφής. </a:t>
            </a:r>
          </a:p>
          <a:p>
            <a:pPr marL="36000" indent="0" algn="just">
              <a:buNone/>
            </a:pPr>
            <a:r>
              <a:rPr lang="el-GR" dirty="0"/>
              <a:t>(δ) Αδικοπραξία. Συρροή (</a:t>
            </a:r>
            <a:r>
              <a:rPr lang="el-GR" dirty="0" err="1"/>
              <a:t>Αμφ</a:t>
            </a:r>
            <a:r>
              <a:rPr lang="el-GR" dirty="0"/>
              <a:t>.).</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077200" cy="5440363"/>
          </a:xfrm>
        </p:spPr>
        <p:txBody>
          <a:bodyPr>
            <a:normAutofit/>
          </a:bodyPr>
          <a:lstStyle/>
          <a:p>
            <a:pPr algn="ctr">
              <a:buNone/>
            </a:pPr>
            <a:r>
              <a:rPr lang="el-GR" b="1" dirty="0"/>
              <a:t>ΕΝΔΟΤΙΚΟ ΔΙΚΑΙΟ</a:t>
            </a:r>
            <a:endParaRPr lang="el-GR" dirty="0"/>
          </a:p>
          <a:p>
            <a:pPr algn="just">
              <a:buNone/>
            </a:pPr>
            <a:r>
              <a:rPr lang="el-GR" dirty="0"/>
              <a:t>	Τα μέρη μπορούν να αποκλείσουν την εφαρμογή της Διεθνούς Σύμβασης ή να παρεκκλίνουν από τις διατάξεις της ή να μεταβάλουν τις συνέπειές τους. (Άρθρο 6)</a:t>
            </a:r>
          </a:p>
          <a:p>
            <a:pPr algn="just">
              <a:buNone/>
            </a:pPr>
            <a:r>
              <a:rPr lang="el-GR" dirty="0"/>
              <a:t>	Επί πωλήσεων που κατ’ αρχήν δεν εμπίπτουν στο πεδίο εφαρμογής, τα μέρη μπορούν να παραπέμψουν στις διατάξεις της Δ.Σ. Όμως, σε αυτή την περίπτωση ο ν. 2251/94 υπερισχύει.</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82000" cy="6477000"/>
          </a:xfrm>
        </p:spPr>
        <p:txBody>
          <a:bodyPr>
            <a:normAutofit/>
          </a:bodyPr>
          <a:lstStyle/>
          <a:p>
            <a:pPr algn="just">
              <a:buNone/>
            </a:pPr>
            <a:r>
              <a:rPr lang="el-GR" b="1" dirty="0"/>
              <a:t>§3. Ερμηνεία της Δ.Σ. - Κριτήρια </a:t>
            </a:r>
          </a:p>
          <a:p>
            <a:pPr algn="just"/>
            <a:r>
              <a:rPr lang="el-GR" dirty="0"/>
              <a:t>Διεθνής χαρακτήρας.</a:t>
            </a:r>
          </a:p>
          <a:p>
            <a:pPr algn="just"/>
            <a:r>
              <a:rPr lang="el-GR" dirty="0"/>
              <a:t>Ανάγκη ομοιόμορφης εφαρμογής. </a:t>
            </a:r>
          </a:p>
          <a:p>
            <a:pPr algn="just"/>
            <a:r>
              <a:rPr lang="el-GR" dirty="0"/>
              <a:t>Διασφάλιση της καλής πίστης στο διεθνές εμπόριο (Άρθρο 7).</a:t>
            </a:r>
          </a:p>
          <a:p>
            <a:pPr algn="just"/>
            <a:r>
              <a:rPr lang="el-GR" dirty="0"/>
              <a:t>Ερμηνεία κατ’ αρχήν γραμματική, ιστορική (προπαρασκευαστικές εργασίες).</a:t>
            </a:r>
          </a:p>
          <a:p>
            <a:pPr algn="just">
              <a:buNone/>
            </a:pPr>
            <a:r>
              <a:rPr lang="el-GR" dirty="0"/>
              <a:t>	</a:t>
            </a:r>
          </a:p>
          <a:p>
            <a:pPr algn="just">
              <a:buNone/>
            </a:pPr>
            <a:r>
              <a:rPr lang="el-GR" sz="3100" dirty="0"/>
              <a:t>	</a:t>
            </a:r>
            <a:endParaRPr lang="el-GR" sz="3000" dirty="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a:p>
        </p:txBody>
      </p:sp>
      <p:sp>
        <p:nvSpPr>
          <p:cNvPr id="3" name="Rectangle 2"/>
          <p:cNvSpPr/>
          <p:nvPr/>
        </p:nvSpPr>
        <p:spPr>
          <a:xfrm>
            <a:off x="533400" y="304800"/>
            <a:ext cx="8001000" cy="5693866"/>
          </a:xfrm>
          <a:prstGeom prst="rect">
            <a:avLst/>
          </a:prstGeom>
        </p:spPr>
        <p:txBody>
          <a:bodyPr wrap="square">
            <a:spAutoFit/>
          </a:bodyPr>
          <a:lstStyle/>
          <a:p>
            <a:pPr algn="just">
              <a:buNone/>
            </a:pPr>
            <a:r>
              <a:rPr lang="el-GR" sz="2800" dirty="0"/>
              <a:t>Ζητήματα που εμπίπτουν στο πεδίο εφαρμογής της Δ.Σ. και δεν αντιμετωπίζονται ρητά από αυτήν ρυθμίζονται σύμφωνα με τις γενικές αρχές στις οποίες η Δ.Σ. στηρίζεται ή, ελλείψει τέτοιων αρχών, σύμφωνα με το δίκαιο που είναι εφαρμοστέο κατά τους κανόνες του ιδιωτικού διεθνούς δικαίου. </a:t>
            </a:r>
          </a:p>
          <a:p>
            <a:pPr algn="just">
              <a:buNone/>
            </a:pPr>
            <a:r>
              <a:rPr lang="el-GR" sz="2800" b="1" dirty="0"/>
              <a:t>	Γενικές Αρχές</a:t>
            </a:r>
            <a:endParaRPr lang="el-GR" sz="2800" b="1" dirty="0">
              <a:sym typeface="Wingdings"/>
            </a:endParaRPr>
          </a:p>
          <a:p>
            <a:pPr algn="just">
              <a:buNone/>
            </a:pPr>
            <a:r>
              <a:rPr lang="el-GR" sz="2800" b="1" dirty="0">
                <a:sym typeface="Wingdings"/>
              </a:rPr>
              <a:t> </a:t>
            </a:r>
            <a:r>
              <a:rPr lang="en-US" sz="2800" dirty="0" err="1">
                <a:sym typeface="Wingdings"/>
              </a:rPr>
              <a:t>pacta</a:t>
            </a:r>
            <a:r>
              <a:rPr lang="en-US" sz="2800" dirty="0">
                <a:sym typeface="Wingdings"/>
              </a:rPr>
              <a:t> </a:t>
            </a:r>
            <a:r>
              <a:rPr lang="en-US" sz="2800" dirty="0" err="1">
                <a:sym typeface="Wingdings"/>
              </a:rPr>
              <a:t>sunt</a:t>
            </a:r>
            <a:r>
              <a:rPr lang="en-US" sz="2800" dirty="0">
                <a:sym typeface="Wingdings"/>
              </a:rPr>
              <a:t> </a:t>
            </a:r>
            <a:r>
              <a:rPr lang="en-US" sz="2800" dirty="0" err="1">
                <a:sym typeface="Wingdings"/>
              </a:rPr>
              <a:t>servanda</a:t>
            </a:r>
            <a:r>
              <a:rPr lang="en-US" sz="2800" dirty="0">
                <a:sym typeface="Wingdings"/>
              </a:rPr>
              <a:t>,</a:t>
            </a:r>
            <a:endParaRPr lang="el-GR" sz="2800" dirty="0">
              <a:sym typeface="Wingdings"/>
            </a:endParaRPr>
          </a:p>
          <a:p>
            <a:pPr algn="just">
              <a:buNone/>
            </a:pPr>
            <a:r>
              <a:rPr lang="el-GR" sz="2800" b="1" dirty="0">
                <a:sym typeface="Wingdings"/>
              </a:rPr>
              <a:t> </a:t>
            </a:r>
            <a:r>
              <a:rPr lang="el-GR" sz="2800" dirty="0">
                <a:sym typeface="Wingdings"/>
              </a:rPr>
              <a:t>ιδιωτική αυτονομία, </a:t>
            </a:r>
          </a:p>
          <a:p>
            <a:pPr algn="just">
              <a:buNone/>
            </a:pPr>
            <a:r>
              <a:rPr lang="el-GR" sz="2800" b="1" dirty="0">
                <a:sym typeface="Wingdings"/>
              </a:rPr>
              <a:t> </a:t>
            </a:r>
            <a:r>
              <a:rPr lang="el-GR" sz="2800" dirty="0">
                <a:sym typeface="Wingdings"/>
              </a:rPr>
              <a:t>άτυπο, </a:t>
            </a:r>
          </a:p>
          <a:p>
            <a:pPr algn="just">
              <a:buNone/>
            </a:pPr>
            <a:r>
              <a:rPr lang="el-GR" sz="2800" b="1" dirty="0">
                <a:sym typeface="Wingdings"/>
              </a:rPr>
              <a:t> </a:t>
            </a:r>
            <a:r>
              <a:rPr lang="el-GR" sz="2800" dirty="0">
                <a:sym typeface="Wingdings"/>
              </a:rPr>
              <a:t>καλή πίστη</a:t>
            </a:r>
            <a:r>
              <a:rPr lang="en-US" sz="2800" dirty="0">
                <a:sym typeface="Wingdings"/>
              </a:rPr>
              <a:t>:</a:t>
            </a:r>
            <a:r>
              <a:rPr lang="el-GR" sz="2800" dirty="0">
                <a:sym typeface="Wingdings"/>
              </a:rPr>
              <a:t> αρχή συνεργασίας των μερών (συνετοί συναλλασσόμενοι), εντιμότητα (</a:t>
            </a:r>
            <a:r>
              <a:rPr lang="en-US" sz="2800" dirty="0">
                <a:sym typeface="Wingdings"/>
              </a:rPr>
              <a:t>fair trading), </a:t>
            </a:r>
            <a:r>
              <a:rPr lang="el-GR" sz="2800" dirty="0">
                <a:sym typeface="Wingdings"/>
              </a:rPr>
              <a:t>προστασία εύλογης εμπιστοσύνης.</a:t>
            </a:r>
            <a:endParaRPr lang="el-GR" sz="2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3271</Words>
  <Application>Microsoft Office PowerPoint</Application>
  <PresentationFormat>On-screen Show (4:3)</PresentationFormat>
  <Paragraphs>233</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 Διεθνής Σύμβαση για τις Διεθνείς Πωλήσεις Κινητών Πραγμάτων, Βιέννη 11 Απριλίου 1980, ν. 2532/1997  </vt:lpstr>
      <vt:lpstr>PowerPoint Presentation</vt:lpstr>
      <vt:lpstr>  § 2. Αντικειμενικό πεδίο εφαρμογής  (Άρθρα 1,2,3) </vt:lpstr>
      <vt:lpstr>PowerPoint Presentation</vt:lpstr>
      <vt:lpstr>PowerPoint Presentation</vt:lpstr>
      <vt:lpstr>Αντικειμενικό πεδίο εφαρμογής  (Άρθρα 1,2,3)</vt:lpstr>
      <vt:lpstr>PowerPoint Presentation</vt:lpstr>
      <vt:lpstr>PowerPoint Presentation</vt:lpstr>
      <vt:lpstr>PowerPoint Presentation</vt:lpstr>
      <vt:lpstr> §4. Ερμηνεία των δηλώσεων βουλήσεων (Άρθρο 8) </vt:lpstr>
      <vt:lpstr> </vt:lpstr>
      <vt:lpstr> </vt:lpstr>
      <vt:lpstr>Ιεραρχία κανόνων που διέπουν τη διεθνή πώληση</vt:lpstr>
      <vt:lpstr> §5. Υποχρεώσεις του πωλητή  (Άρθρο 30) </vt:lpstr>
      <vt:lpstr> I. Υποχρέωση παράδοσης  </vt:lpstr>
      <vt:lpstr>PowerPoint Presentation</vt:lpstr>
      <vt:lpstr>ΙΙ. Χρόνος Παράδοσης</vt:lpstr>
      <vt:lpstr> III. Υποχρέωση μεταφοράς </vt:lpstr>
      <vt:lpstr> IV. Υποχρέωση ασφάλισης </vt:lpstr>
      <vt:lpstr>PowerPoint Presentation</vt:lpstr>
      <vt:lpstr>PowerPoint Presentation</vt:lpstr>
      <vt:lpstr> Έλλειψη ανταπόκρισης (Πραγματικά ελαττώματα) </vt:lpstr>
      <vt:lpstr> Βάρη αγοραστή  Εξέταση των πραγμάτων (Άρθρο 38) </vt:lpstr>
      <vt:lpstr> Γνωστοποίηση έλλειψης ανταπόκρισης  </vt:lpstr>
      <vt:lpstr>PowerPoint Presentation</vt:lpstr>
      <vt:lpstr>PowerPoint Presentation</vt:lpstr>
      <vt:lpstr>PowerPoint Presentation</vt:lpstr>
      <vt:lpstr>PowerPoint Presentation</vt:lpstr>
      <vt:lpstr>PowerPoint Presentation</vt:lpstr>
      <vt:lpstr>  II. (α) Προθεσμία από τον Αγοραστή  </vt:lpstr>
      <vt:lpstr> </vt:lpstr>
      <vt:lpstr> III. Προθεσμία από τον πωλητή </vt:lpstr>
      <vt:lpstr> IV. (α) Υπαναχώρηση (Άρθρο 49) </vt:lpstr>
      <vt:lpstr> </vt:lpstr>
      <vt:lpstr> V. Mείωση του τιμήματος (Άρθρο 50) </vt:lpstr>
      <vt:lpstr> Αρχή της διατήρησης της σύμβασης (Άρθρο 51) </vt:lpstr>
      <vt:lpstr>VΙ. Αποζημίωση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Υποκειμενικό πεδίο εφαρμογής  (Άρθρο 1)</dc:title>
  <dc:creator>CPLawSec01</dc:creator>
  <cp:lastModifiedBy>Dimitris Ph. Christodoulou</cp:lastModifiedBy>
  <cp:revision>169</cp:revision>
  <dcterms:created xsi:type="dcterms:W3CDTF">2006-08-16T00:00:00Z</dcterms:created>
  <dcterms:modified xsi:type="dcterms:W3CDTF">2023-03-23T14:07:05Z</dcterms:modified>
</cp:coreProperties>
</file>