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 id="269" r:id="rId14"/>
    <p:sldId id="292" r:id="rId15"/>
    <p:sldId id="270"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3" r:id="rId36"/>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DF8C3F44-205A-4276-B8F3-1E99C3A2F896}" type="datetimeFigureOut">
              <a:rPr lang="el-GR" smtClean="0"/>
              <a:pPr/>
              <a:t>9/4/2020</a:t>
            </a:fld>
            <a:endParaRPr lang="el-G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8C2E0885-A0BA-41B0-AF8D-52F50B7C1D8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93BE39-BD79-4A33-B34E-6943902CF95C}" type="datetime1">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DA42E5-0C99-445A-8250-4B69F0E146DE}" type="datetime1">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15372D-024A-4137-8DDE-E593C252AE3A}" type="datetime1">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382795-8632-46BC-88A0-472568F86E03}" type="datetime1">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84BEB1-CD69-451F-82E5-B5E6096C9ED0}" type="datetime1">
              <a:rPr lang="en-US" smtClean="0"/>
              <a:pPr/>
              <a:t>4/9/2020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097429-DFF9-4486-B110-156483045113}" type="datetime1">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689565-2CD6-40DF-B102-7282CAF71371}" type="datetime1">
              <a:rPr lang="en-US" smtClean="0"/>
              <a:pPr/>
              <a:t>4/9/2020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4A7446-F58A-442D-A2AE-5A5A7B6A31B9}" type="datetime1">
              <a:rPr lang="en-US" smtClean="0"/>
              <a:pPr/>
              <a:t>4/9/2020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7767C-E758-428C-A675-E7ABE6E93C3C}" type="datetime1">
              <a:rPr lang="en-US" smtClean="0"/>
              <a:pPr/>
              <a:t>4/9/2020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3661A-9B86-4C78-8898-53FFA8AD9540}" type="datetime1">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D5FCB9-71FE-4E46-8BBA-D9D175A9A94C}" type="datetime1">
              <a:rPr lang="en-US" smtClean="0"/>
              <a:pPr/>
              <a:t>4/9/2020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C6A76-255C-4E81-97A2-8131517DC2D5}" type="datetime1">
              <a:rPr lang="en-US" smtClean="0"/>
              <a:pPr/>
              <a:t>4/9/2020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304800" y="152400"/>
            <a:ext cx="8839200" cy="6400800"/>
          </a:xfrm>
        </p:spPr>
        <p:txBody>
          <a:bodyPr>
            <a:normAutofit lnSpcReduction="10000"/>
          </a:bodyPr>
          <a:lstStyle/>
          <a:p>
            <a:pPr indent="-160338" algn="ctr">
              <a:buNone/>
            </a:pPr>
            <a:r>
              <a:rPr lang="el-GR" sz="2600" b="1" dirty="0" smtClean="0"/>
              <a:t>Μετάθεση του </a:t>
            </a:r>
            <a:r>
              <a:rPr lang="el-GR" sz="2600" b="1" dirty="0" smtClean="0"/>
              <a:t>κινδύνου</a:t>
            </a:r>
            <a:r>
              <a:rPr lang="en-US" sz="2600" b="1" dirty="0" smtClean="0"/>
              <a:t> </a:t>
            </a:r>
            <a:endParaRPr lang="el-GR" sz="2600" b="1" dirty="0" smtClean="0"/>
          </a:p>
          <a:p>
            <a:pPr indent="-160338" algn="just">
              <a:buNone/>
            </a:pPr>
            <a:r>
              <a:rPr lang="el-GR" sz="2600" dirty="0" smtClean="0"/>
              <a:t>Ενδοτικό </a:t>
            </a:r>
            <a:r>
              <a:rPr lang="el-GR" sz="2600" dirty="0" smtClean="0"/>
              <a:t>δίκαιο</a:t>
            </a:r>
          </a:p>
          <a:p>
            <a:pPr marL="160338" indent="-160338" algn="just">
              <a:buNone/>
            </a:pPr>
            <a:r>
              <a:rPr lang="el-GR" sz="2600" dirty="0" smtClean="0">
                <a:sym typeface="Wingdings"/>
              </a:rPr>
              <a:t>    </a:t>
            </a:r>
            <a:r>
              <a:rPr lang="el-GR" sz="2600" dirty="0" smtClean="0"/>
              <a:t>Συμφωνία των μερών για τη μετάθεση του κινδύνου (άρθρο 6)</a:t>
            </a:r>
          </a:p>
          <a:p>
            <a:pPr indent="-160338" algn="just">
              <a:buNone/>
            </a:pPr>
            <a:r>
              <a:rPr lang="el-GR" sz="2600" dirty="0" smtClean="0"/>
              <a:t>Το περιεχόμενο της συμφωνίας </a:t>
            </a:r>
            <a:endParaRPr lang="en-US" sz="2600" dirty="0" smtClean="0"/>
          </a:p>
          <a:p>
            <a:pPr algn="just">
              <a:buNone/>
            </a:pPr>
            <a:endParaRPr lang="el-GR" sz="1000" dirty="0" smtClean="0"/>
          </a:p>
          <a:p>
            <a:pPr marL="539750" lvl="0" indent="-269875" algn="just">
              <a:spcBef>
                <a:spcPts val="0"/>
              </a:spcBef>
              <a:buFontTx/>
              <a:buChar char="-"/>
              <a:tabLst>
                <a:tab pos="539750" algn="l"/>
              </a:tabLst>
            </a:pPr>
            <a:r>
              <a:rPr lang="el-GR" sz="2600" dirty="0" smtClean="0"/>
              <a:t>ανευρίσκεται με ερμηνεία της σύμβασης ή των δηλώσεων </a:t>
            </a:r>
            <a:r>
              <a:rPr lang="en-US" sz="2600" dirty="0" smtClean="0"/>
              <a:t>    </a:t>
            </a:r>
            <a:r>
              <a:rPr lang="el-GR" sz="2600" dirty="0" smtClean="0"/>
              <a:t>των μερών με βάση τα κριτήρια άρθρου 8 (βούληση που το άλλο μέρος γνώριζε ή έπρεπε να γνωρίζει, το νόημα που θα απέδιδε συνετός συναλλασσόμενος, διαπραγματεύσεις, πρακτική, μεταγενέστερη συμπεριφορά). </a:t>
            </a:r>
            <a:endParaRPr lang="en-US" sz="2600" dirty="0" smtClean="0"/>
          </a:p>
          <a:p>
            <a:pPr marL="269875" lvl="0" indent="0" algn="just">
              <a:spcBef>
                <a:spcPts val="0"/>
              </a:spcBef>
              <a:buFontTx/>
              <a:buChar char="-"/>
            </a:pPr>
            <a:endParaRPr lang="el-GR" sz="1000" dirty="0" smtClean="0"/>
          </a:p>
          <a:p>
            <a:pPr marL="539750" lvl="0" indent="-269875" algn="just">
              <a:spcBef>
                <a:spcPts val="0"/>
              </a:spcBef>
              <a:buFontTx/>
              <a:buChar char="-"/>
            </a:pPr>
            <a:r>
              <a:rPr lang="el-GR" sz="2600" dirty="0" smtClean="0"/>
              <a:t>καθιερωμένη μεταξύ των μερών πρακτική ή από </a:t>
            </a:r>
            <a:r>
              <a:rPr lang="en-US" sz="2600" dirty="0" smtClean="0"/>
              <a:t> </a:t>
            </a:r>
            <a:r>
              <a:rPr lang="el-GR" sz="2600" dirty="0" smtClean="0"/>
              <a:t>συμφωνηθείσα συνήθεια (άρθρο 9 παρ. 1) ή </a:t>
            </a:r>
            <a:endParaRPr lang="en-US" sz="2600" dirty="0" smtClean="0"/>
          </a:p>
          <a:p>
            <a:pPr marL="269875" lvl="0" indent="0" algn="just">
              <a:spcBef>
                <a:spcPts val="0"/>
              </a:spcBef>
              <a:buNone/>
            </a:pPr>
            <a:endParaRPr lang="el-GR" sz="1000" dirty="0" smtClean="0"/>
          </a:p>
          <a:p>
            <a:pPr marL="539750" lvl="0" indent="-357188" algn="just">
              <a:spcBef>
                <a:spcPts val="0"/>
              </a:spcBef>
              <a:buNone/>
            </a:pPr>
            <a:r>
              <a:rPr lang="el-GR" sz="2600" dirty="0" smtClean="0"/>
              <a:t> </a:t>
            </a:r>
            <a:r>
              <a:rPr lang="en-US" sz="2600" dirty="0" smtClean="0"/>
              <a:t>-</a:t>
            </a:r>
            <a:r>
              <a:rPr lang="el-GR" sz="100" dirty="0" smtClean="0"/>
              <a:t>   </a:t>
            </a:r>
            <a:r>
              <a:rPr lang="el-GR" sz="2600" dirty="0" smtClean="0"/>
              <a:t>εφαρμογή στη σύμβαση συναλλακτικής συνήθειας του διεθνούς εμπορίου την οποία τα μέρη γνώριζαν ή όφειλαν να γνωρίζουν (άρθρο 9 παρ. 2).</a:t>
            </a:r>
          </a:p>
          <a:p>
            <a:pPr marL="539750" indent="-173038">
              <a:buNone/>
              <a:tabLst>
                <a:tab pos="452438" algn="l"/>
              </a:tabLst>
            </a:pPr>
            <a:endParaRPr lang="el-GR" sz="29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096000"/>
          </a:xfrm>
        </p:spPr>
        <p:txBody>
          <a:bodyPr>
            <a:normAutofit fontScale="92500" lnSpcReduction="20000"/>
          </a:bodyPr>
          <a:lstStyle/>
          <a:p>
            <a:pPr marL="36000" indent="0" algn="ctr">
              <a:spcBef>
                <a:spcPts val="0"/>
              </a:spcBef>
              <a:buNone/>
            </a:pPr>
            <a:r>
              <a:rPr lang="el-GR" b="1" dirty="0" smtClean="0"/>
              <a:t>Απόκλιση από άρθρο 67 παρ. 1 </a:t>
            </a:r>
            <a:r>
              <a:rPr lang="el-GR" b="1" dirty="0" err="1" smtClean="0"/>
              <a:t>εδαφ</a:t>
            </a:r>
            <a:r>
              <a:rPr lang="el-GR" b="1" dirty="0" smtClean="0"/>
              <a:t>. </a:t>
            </a:r>
            <a:r>
              <a:rPr lang="el-GR" b="1" dirty="0" err="1" smtClean="0"/>
              <a:t>β΄</a:t>
            </a:r>
            <a:endParaRPr lang="el-GR" dirty="0" smtClean="0"/>
          </a:p>
          <a:p>
            <a:pPr marL="36000" indent="0" algn="ctr">
              <a:spcBef>
                <a:spcPts val="0"/>
              </a:spcBef>
              <a:buNone/>
            </a:pPr>
            <a:r>
              <a:rPr lang="el-GR" b="1" dirty="0" smtClean="0"/>
              <a:t>Ρήτρα </a:t>
            </a:r>
            <a:r>
              <a:rPr lang="en-US" b="1" dirty="0" smtClean="0"/>
              <a:t>CIF</a:t>
            </a:r>
            <a:r>
              <a:rPr lang="el-GR" b="1" dirty="0" smtClean="0"/>
              <a:t>, </a:t>
            </a:r>
            <a:r>
              <a:rPr lang="en-US" b="1" dirty="0" smtClean="0"/>
              <a:t>C</a:t>
            </a:r>
            <a:r>
              <a:rPr lang="el-GR" b="1" dirty="0" smtClean="0"/>
              <a:t>&amp;</a:t>
            </a:r>
            <a:r>
              <a:rPr lang="en-US" b="1" dirty="0" smtClean="0"/>
              <a:t>F</a:t>
            </a:r>
            <a:r>
              <a:rPr lang="el-GR" b="1" dirty="0" smtClean="0"/>
              <a:t>, </a:t>
            </a:r>
            <a:r>
              <a:rPr lang="en-US" b="1" dirty="0" smtClean="0"/>
              <a:t>FOB</a:t>
            </a:r>
            <a:r>
              <a:rPr lang="el-GR" b="1" dirty="0" smtClean="0"/>
              <a:t> – Μετάθεση του κινδύνου</a:t>
            </a:r>
            <a:endParaRPr lang="el-GR" dirty="0" smtClean="0"/>
          </a:p>
          <a:p>
            <a:pPr marL="36000" indent="0" algn="just">
              <a:spcBef>
                <a:spcPts val="0"/>
              </a:spcBef>
              <a:buNone/>
            </a:pPr>
            <a:endParaRPr lang="el-GR" dirty="0" smtClean="0"/>
          </a:p>
          <a:p>
            <a:pPr marL="36000" indent="0" algn="just">
              <a:spcBef>
                <a:spcPts val="0"/>
              </a:spcBef>
              <a:buNone/>
            </a:pPr>
            <a:r>
              <a:rPr lang="el-GR" dirty="0" smtClean="0"/>
              <a:t>Παραπομπή από τα μέρη</a:t>
            </a:r>
            <a:r>
              <a:rPr lang="el-GR" b="1" dirty="0" smtClean="0"/>
              <a:t> </a:t>
            </a:r>
            <a:r>
              <a:rPr lang="el-GR" dirty="0" smtClean="0"/>
              <a:t>σε ρήτρα </a:t>
            </a:r>
            <a:r>
              <a:rPr lang="en-US" dirty="0" smtClean="0"/>
              <a:t>CIF</a:t>
            </a:r>
            <a:r>
              <a:rPr lang="el-GR" dirty="0" smtClean="0"/>
              <a:t>, </a:t>
            </a:r>
            <a:r>
              <a:rPr lang="en-US" dirty="0" smtClean="0"/>
              <a:t>C</a:t>
            </a:r>
            <a:r>
              <a:rPr lang="el-GR" dirty="0" smtClean="0"/>
              <a:t>&amp;</a:t>
            </a:r>
            <a:r>
              <a:rPr lang="en-US" dirty="0" smtClean="0"/>
              <a:t>F </a:t>
            </a:r>
            <a:r>
              <a:rPr lang="el-GR" dirty="0" smtClean="0"/>
              <a:t>ή </a:t>
            </a:r>
            <a:r>
              <a:rPr lang="en-US" dirty="0" smtClean="0"/>
              <a:t>FOB</a:t>
            </a:r>
            <a:r>
              <a:rPr lang="el-GR" dirty="0" smtClean="0"/>
              <a:t>, </a:t>
            </a:r>
            <a:r>
              <a:rPr lang="el-GR" dirty="0" smtClean="0">
                <a:sym typeface="Wingdings"/>
              </a:rPr>
              <a:t></a:t>
            </a:r>
            <a:r>
              <a:rPr lang="el-GR" dirty="0" smtClean="0"/>
              <a:t> </a:t>
            </a:r>
            <a:r>
              <a:rPr lang="en-US" dirty="0" smtClean="0"/>
              <a:t>INCOTERMS 2010: </a:t>
            </a:r>
            <a:r>
              <a:rPr lang="el-GR" dirty="0" smtClean="0"/>
              <a:t>(κρατ. άποψη)</a:t>
            </a:r>
            <a:r>
              <a:rPr lang="en-US" dirty="0" smtClean="0"/>
              <a:t> </a:t>
            </a:r>
            <a:r>
              <a:rPr lang="el-GR" dirty="0" smtClean="0"/>
              <a:t>κίνδυνος </a:t>
            </a:r>
            <a:r>
              <a:rPr lang="el-GR" dirty="0" smtClean="0"/>
              <a:t>μετατίθεται στον αγοραστή μόλις τα πράγματα διέλθουν από τη νοητή προς τα άνω ή προς τα κάτω προέκταση του κιγκλιδώματος της κουπαστής του πλοίου (</a:t>
            </a:r>
            <a:r>
              <a:rPr lang="en-US" dirty="0" smtClean="0"/>
              <a:t>when the goods cross the ship</a:t>
            </a:r>
            <a:r>
              <a:rPr lang="el-GR" dirty="0" smtClean="0"/>
              <a:t>’</a:t>
            </a:r>
            <a:r>
              <a:rPr lang="en-US" dirty="0" smtClean="0"/>
              <a:t>s rail</a:t>
            </a:r>
            <a:r>
              <a:rPr lang="el-GR" dirty="0" smtClean="0"/>
              <a:t>), δηλαδή σε μεταγενέστερο σημείο από την «παράδοση» των πραγμάτων στον μεταφορέα κατά την έννοια του άρθρου 67 παρ. 1 </a:t>
            </a:r>
            <a:r>
              <a:rPr lang="el-GR" dirty="0" err="1" smtClean="0"/>
              <a:t>εδ</a:t>
            </a:r>
            <a:r>
              <a:rPr lang="el-GR" dirty="0" smtClean="0"/>
              <a:t>. β</a:t>
            </a:r>
            <a:r>
              <a:rPr lang="el-GR" dirty="0" smtClean="0"/>
              <a:t>΄. </a:t>
            </a:r>
          </a:p>
          <a:p>
            <a:pPr marL="36000" indent="0" algn="just">
              <a:spcBef>
                <a:spcPts val="0"/>
              </a:spcBef>
              <a:buNone/>
            </a:pPr>
            <a:r>
              <a:rPr lang="en-US" b="1" dirty="0" smtClean="0"/>
              <a:t>INCOTERMS 20</a:t>
            </a:r>
            <a:r>
              <a:rPr lang="el-GR" b="1" dirty="0" smtClean="0"/>
              <a:t>2</a:t>
            </a:r>
            <a:r>
              <a:rPr lang="en-US" b="1" dirty="0" smtClean="0"/>
              <a:t>0</a:t>
            </a:r>
            <a:r>
              <a:rPr lang="el-GR" b="1" dirty="0" smtClean="0"/>
              <a:t>: </a:t>
            </a:r>
            <a:r>
              <a:rPr lang="en-US" dirty="0" smtClean="0"/>
              <a:t>“the loading should be done entirely by the seller”</a:t>
            </a:r>
            <a:r>
              <a:rPr lang="el-GR" dirty="0" smtClean="0"/>
              <a:t>, δηλαδή φόρτωση και στοιβασία. Επομένως, δεν νοείται παράδοση μέχρι την φόρτωση και τη </a:t>
            </a:r>
            <a:r>
              <a:rPr lang="el-GR" dirty="0" smtClean="0"/>
              <a:t>στοιβασία (βλ. και </a:t>
            </a:r>
            <a:r>
              <a:rPr lang="el-GR" dirty="0" smtClean="0"/>
              <a:t>ΑΠ </a:t>
            </a:r>
            <a:r>
              <a:rPr lang="el-GR" dirty="0" smtClean="0"/>
              <a:t>908/2001). </a:t>
            </a:r>
            <a:endParaRPr lang="el-GR" b="1" dirty="0" smtClean="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096000"/>
          </a:xfrm>
        </p:spPr>
        <p:txBody>
          <a:bodyPr>
            <a:normAutofit/>
          </a:bodyPr>
          <a:lstStyle/>
          <a:p>
            <a:pPr marL="36000" indent="0" algn="ctr">
              <a:spcBef>
                <a:spcPts val="0"/>
              </a:spcBef>
              <a:buNone/>
            </a:pPr>
            <a:r>
              <a:rPr lang="el-GR" b="1" dirty="0" smtClean="0"/>
              <a:t>Ρήτρα </a:t>
            </a:r>
            <a:r>
              <a:rPr lang="en-US" b="1" dirty="0" smtClean="0"/>
              <a:t>FAS</a:t>
            </a:r>
            <a:r>
              <a:rPr lang="el-GR" b="1" dirty="0" smtClean="0"/>
              <a:t> – Μετάθεση του κινδύνου. </a:t>
            </a:r>
            <a:endParaRPr lang="el-GR" dirty="0" smtClean="0"/>
          </a:p>
          <a:p>
            <a:pPr marL="36000" indent="0" algn="just">
              <a:spcBef>
                <a:spcPts val="0"/>
              </a:spcBef>
              <a:buNone/>
            </a:pPr>
            <a:endParaRPr lang="el-GR" dirty="0" smtClean="0"/>
          </a:p>
          <a:p>
            <a:pPr marL="36000" indent="0" algn="just">
              <a:spcBef>
                <a:spcPts val="0"/>
              </a:spcBef>
              <a:buNone/>
            </a:pPr>
            <a:r>
              <a:rPr lang="el-GR" dirty="0" smtClean="0"/>
              <a:t>Ο κίνδυνος μετατίθεται στον αγοραστή, όταν ο πωλητής τοποθετήσει τα πράγματα κατά μήκος της προκυμαίας του λιμένα φόρτωσης προκειμένου να φορτωθούν στο πλοίο ή σε φορτηγίδες που θα μεταφέρουν τα πράγματα για φόρτωση στο πλοίο, δηλαδή, στην πώληση με ρήτρα </a:t>
            </a:r>
            <a:r>
              <a:rPr lang="en-US" dirty="0" smtClean="0"/>
              <a:t>FAS </a:t>
            </a:r>
            <a:r>
              <a:rPr lang="el-GR" b="1" dirty="0" smtClean="0"/>
              <a:t>η μετάθεση του κινδύνου λαμβάνει χώρα πριν την «παράδοση» των πραγμάτων</a:t>
            </a:r>
            <a:r>
              <a:rPr lang="el-GR" dirty="0" smtClean="0"/>
              <a:t> σε μεταφορέα κατά την έννοια του άρθρου 67 παρ. 1 </a:t>
            </a:r>
            <a:r>
              <a:rPr lang="el-GR" dirty="0" err="1" smtClean="0"/>
              <a:t>εδ</a:t>
            </a:r>
            <a:r>
              <a:rPr lang="el-GR" dirty="0" smtClean="0"/>
              <a:t>. </a:t>
            </a:r>
            <a:r>
              <a:rPr lang="el-GR" dirty="0" err="1" smtClean="0"/>
              <a:t>β΄</a:t>
            </a:r>
            <a:r>
              <a:rPr lang="el-GR" dirty="0" smtClean="0"/>
              <a:t> </a:t>
            </a:r>
          </a:p>
          <a:p>
            <a:pPr marL="36000" indent="0" algn="just">
              <a:spcBef>
                <a:spcPts val="0"/>
              </a:spcBef>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77000"/>
          </a:xfrm>
        </p:spPr>
        <p:txBody>
          <a:bodyPr>
            <a:normAutofit fontScale="92500" lnSpcReduction="10000"/>
          </a:bodyPr>
          <a:lstStyle/>
          <a:p>
            <a:pPr marL="0" indent="0" algn="ctr">
              <a:buNone/>
            </a:pPr>
            <a:r>
              <a:rPr lang="el-GR" b="1" dirty="0" smtClean="0"/>
              <a:t>Ρήτρα </a:t>
            </a:r>
            <a:r>
              <a:rPr lang="en-US" b="1" dirty="0" smtClean="0"/>
              <a:t>FCA</a:t>
            </a:r>
            <a:r>
              <a:rPr lang="el-GR" b="1" dirty="0" smtClean="0"/>
              <a:t> – Μετάθεση του κινδύνου</a:t>
            </a:r>
            <a:endParaRPr lang="el-GR" dirty="0" smtClean="0"/>
          </a:p>
          <a:p>
            <a:pPr marL="0" indent="0" algn="just">
              <a:buNone/>
            </a:pPr>
            <a:endParaRPr lang="el-GR" sz="1100" dirty="0" smtClean="0"/>
          </a:p>
          <a:p>
            <a:pPr marL="0" indent="0" algn="just">
              <a:buNone/>
            </a:pPr>
            <a:r>
              <a:rPr lang="el-GR" dirty="0" smtClean="0"/>
              <a:t>Η μετάθεση του κινδύνου στον αγοραστή λαμβάνει χώρα, (α) μόλις ο πωλητής παραδώσει τα πράγματα συσκευασμένα προς μεταφορά στον τόπο επαγγελματικής εγκατάστασης του πωλητή επί του μεταφορικού μέσου που απέστειλε ο αγοραστής (βλ. </a:t>
            </a:r>
            <a:r>
              <a:rPr lang="en-US" dirty="0" smtClean="0"/>
              <a:t>Ex Works loaded</a:t>
            </a:r>
            <a:r>
              <a:rPr lang="el-GR" dirty="0" smtClean="0"/>
              <a:t>)   </a:t>
            </a:r>
            <a:r>
              <a:rPr lang="el-GR" b="1" dirty="0" smtClean="0"/>
              <a:t>=&gt; μετά την «παράδοση» κατά άρθρο 67 παρ. 1 </a:t>
            </a:r>
            <a:r>
              <a:rPr lang="el-GR" b="1" dirty="0" err="1" smtClean="0"/>
              <a:t>εδ</a:t>
            </a:r>
            <a:r>
              <a:rPr lang="el-GR" b="1" dirty="0" smtClean="0"/>
              <a:t>. </a:t>
            </a:r>
            <a:r>
              <a:rPr lang="el-GR" b="1" dirty="0" err="1" smtClean="0"/>
              <a:t>β΄</a:t>
            </a:r>
            <a:r>
              <a:rPr lang="el-GR" b="1" dirty="0" smtClean="0"/>
              <a:t> </a:t>
            </a:r>
            <a:r>
              <a:rPr lang="el-GR" dirty="0" smtClean="0"/>
              <a:t>ή </a:t>
            </a:r>
          </a:p>
          <a:p>
            <a:pPr marL="0" indent="0" algn="just">
              <a:buNone/>
              <a:tabLst>
                <a:tab pos="355600" algn="l"/>
                <a:tab pos="539750" algn="l"/>
              </a:tabLst>
            </a:pPr>
            <a:r>
              <a:rPr lang="el-GR" dirty="0" smtClean="0"/>
              <a:t>(β) Τα πράγματα παραδίδονται στον τόπο επαγγελματικής εγκατάστασης του μεταφορέα ή τρίτου προσώπου (π.χ. σε σταθμό συγκέντρωσης εμπορευματοκιβωτίων) όπου εκεί προετοιμάζονται για μεταφορά και φορτώνονται </a:t>
            </a:r>
            <a:r>
              <a:rPr lang="el-GR" b="1" dirty="0" smtClean="0"/>
              <a:t>=&gt; «παράδοση» κατά άρθρο 67 παρ. 1 </a:t>
            </a:r>
            <a:r>
              <a:rPr lang="el-GR" b="1" dirty="0" err="1" smtClean="0"/>
              <a:t>εδ</a:t>
            </a:r>
            <a:r>
              <a:rPr lang="el-GR" b="1" dirty="0" smtClean="0"/>
              <a:t>. </a:t>
            </a:r>
            <a:r>
              <a:rPr lang="el-GR" b="1" dirty="0" err="1" smtClean="0"/>
              <a:t>β΄</a:t>
            </a:r>
            <a:endParaRPr lang="el-GR" b="1" dirty="0" smtClean="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buNone/>
            </a:pPr>
            <a:r>
              <a:rPr lang="el-GR" b="1" dirty="0" smtClean="0"/>
              <a:t>Ρήτρα </a:t>
            </a:r>
            <a:r>
              <a:rPr lang="en-US" b="1" dirty="0" smtClean="0"/>
              <a:t>CIP</a:t>
            </a:r>
            <a:r>
              <a:rPr lang="el-GR" b="1" dirty="0" smtClean="0"/>
              <a:t>/</a:t>
            </a:r>
            <a:r>
              <a:rPr lang="en-US" b="1" dirty="0" smtClean="0"/>
              <a:t>CPT</a:t>
            </a:r>
            <a:r>
              <a:rPr lang="el-GR" b="1" dirty="0" smtClean="0"/>
              <a:t> – Μετάθεση του κινδύνου</a:t>
            </a:r>
            <a:endParaRPr lang="el-GR" dirty="0" smtClean="0"/>
          </a:p>
          <a:p>
            <a:pPr marL="36000" indent="0" algn="just">
              <a:spcBef>
                <a:spcPts val="0"/>
              </a:spcBef>
              <a:buNone/>
            </a:pPr>
            <a:endParaRPr lang="el-GR" dirty="0" smtClean="0"/>
          </a:p>
          <a:p>
            <a:pPr marL="36000" indent="0" algn="just">
              <a:spcBef>
                <a:spcPts val="0"/>
              </a:spcBef>
              <a:buNone/>
            </a:pPr>
            <a:r>
              <a:rPr lang="el-GR" dirty="0" smtClean="0"/>
              <a:t>Ο κίνδυνος μετατίθεται στον αγοραστή, μόλις ο μεταφορέας αποκτήσει φυσικό έλεγχο (κατοχή) στα πράγματα για τους σκοπούς της μεταφοράς (δηλαδή παράδοση όπως στο Άρθρο 67 παρ. 1 </a:t>
            </a:r>
            <a:r>
              <a:rPr lang="el-GR" dirty="0" err="1" smtClean="0"/>
              <a:t>εδ</a:t>
            </a:r>
            <a:r>
              <a:rPr lang="el-GR" dirty="0" smtClean="0"/>
              <a:t>. </a:t>
            </a:r>
            <a:r>
              <a:rPr lang="el-GR" dirty="0" err="1" smtClean="0"/>
              <a:t>β΄</a:t>
            </a:r>
            <a:r>
              <a:rPr lang="el-GR" dirty="0" smtClean="0"/>
              <a:t>). </a:t>
            </a:r>
          </a:p>
          <a:p>
            <a:pPr marL="36000" indent="0" algn="just">
              <a:spcBef>
                <a:spcPts val="0"/>
              </a:spcBef>
              <a:buNone/>
            </a:pPr>
            <a:r>
              <a:rPr lang="el-GR" dirty="0" smtClean="0"/>
              <a:t> </a:t>
            </a:r>
          </a:p>
          <a:p>
            <a:pPr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l-GR" sz="4000" dirty="0" smtClean="0"/>
              <a:t>Παροχή ορισμένη κατά γένος </a:t>
            </a:r>
            <a:br>
              <a:rPr lang="el-GR" sz="4000" dirty="0" smtClean="0"/>
            </a:br>
            <a:r>
              <a:rPr lang="el-GR" sz="4000" dirty="0" smtClean="0"/>
              <a:t>Άρθρο 67 § 2</a:t>
            </a:r>
            <a:endParaRPr lang="el-GR" sz="4000" dirty="0"/>
          </a:p>
        </p:txBody>
      </p:sp>
      <p:sp>
        <p:nvSpPr>
          <p:cNvPr id="3" name="Content Placeholder 2"/>
          <p:cNvSpPr>
            <a:spLocks noGrp="1"/>
          </p:cNvSpPr>
          <p:nvPr>
            <p:ph idx="1"/>
          </p:nvPr>
        </p:nvSpPr>
        <p:spPr>
          <a:xfrm>
            <a:off x="609600" y="1143000"/>
            <a:ext cx="7924800" cy="5257800"/>
          </a:xfrm>
        </p:spPr>
        <p:txBody>
          <a:bodyPr/>
          <a:lstStyle/>
          <a:p>
            <a:pPr marL="0" indent="0" algn="just">
              <a:buNone/>
            </a:pPr>
            <a:endParaRPr lang="el-GR" sz="2800" dirty="0" smtClean="0"/>
          </a:p>
          <a:p>
            <a:pPr marL="0" indent="0" algn="just">
              <a:buNone/>
            </a:pPr>
            <a:r>
              <a:rPr lang="el-GR" sz="2800" dirty="0" smtClean="0"/>
              <a:t>=&gt; ΕΞΑΤΟΜΙΚΕΥΣΗ</a:t>
            </a:r>
          </a:p>
          <a:p>
            <a:pPr marL="0" indent="0" algn="just">
              <a:buNone/>
            </a:pPr>
            <a:r>
              <a:rPr lang="el-GR" sz="2800" dirty="0" smtClean="0"/>
              <a:t>Ο κίνδυνος δεν μετατίθεται στον αγοραστή μέχρις ότου διαπιστωθεί σαφώς ότι τα κινητά πράγματα είναι τα αναφερόμενα στη σύμβαση πώλησης είτε μέσω διακριτικών σημείων επί των πραγμάτων, μέσω εγγράφων μεταφοράς, μέσω ειδοποίησης προς τον αγοραστή ή κατ` άλλον τρόπο.</a:t>
            </a:r>
          </a:p>
          <a:p>
            <a:pPr marL="0" indent="0" algn="just">
              <a:buNone/>
            </a:pPr>
            <a:endParaRPr lang="el-GR" sz="20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705600"/>
          </a:xfrm>
        </p:spPr>
        <p:txBody>
          <a:bodyPr>
            <a:normAutofit fontScale="62500" lnSpcReduction="20000"/>
          </a:bodyPr>
          <a:lstStyle/>
          <a:p>
            <a:pPr marL="36000" indent="0" algn="ctr">
              <a:spcBef>
                <a:spcPts val="0"/>
              </a:spcBef>
              <a:buNone/>
            </a:pPr>
            <a:r>
              <a:rPr lang="el-GR" sz="3800" b="1" dirty="0" smtClean="0"/>
              <a:t>Άρθρο 68</a:t>
            </a:r>
          </a:p>
          <a:p>
            <a:pPr marL="36000" indent="0" algn="ctr">
              <a:spcBef>
                <a:spcPts val="0"/>
              </a:spcBef>
              <a:buNone/>
            </a:pPr>
            <a:r>
              <a:rPr lang="el-GR" sz="3800" b="1" dirty="0" smtClean="0"/>
              <a:t>Πώληση υπό διαμετακόμιση</a:t>
            </a:r>
            <a:endParaRPr lang="el-GR" sz="3800" dirty="0" smtClean="0"/>
          </a:p>
          <a:p>
            <a:pPr marL="36000" indent="0" algn="ctr">
              <a:spcBef>
                <a:spcPts val="0"/>
              </a:spcBef>
              <a:buNone/>
            </a:pPr>
            <a:r>
              <a:rPr lang="el-GR" sz="3800" b="1" dirty="0" smtClean="0"/>
              <a:t> (Πολλαπλές Πωλήσεις) </a:t>
            </a:r>
          </a:p>
          <a:p>
            <a:pPr marL="36000" indent="0" algn="just">
              <a:spcBef>
                <a:spcPts val="0"/>
              </a:spcBef>
              <a:buNone/>
            </a:pPr>
            <a:endParaRPr lang="el-GR" sz="3400" dirty="0" smtClean="0"/>
          </a:p>
          <a:p>
            <a:pPr marL="36000" indent="0" algn="just">
              <a:spcBef>
                <a:spcPts val="0"/>
              </a:spcBef>
              <a:buSzPct val="100000"/>
            </a:pPr>
            <a:r>
              <a:rPr lang="el-GR" sz="3400" dirty="0" smtClean="0"/>
              <a:t> </a:t>
            </a:r>
            <a:r>
              <a:rPr lang="el-GR" sz="3500" dirty="0" smtClean="0"/>
              <a:t>Ο κίνδυνος μετατίθεται στον αγοραστή κατά το χρόνο σύναψης της σύμβασης πώλησης.</a:t>
            </a:r>
          </a:p>
          <a:p>
            <a:pPr marL="36000" indent="0" algn="just">
              <a:spcBef>
                <a:spcPts val="0"/>
              </a:spcBef>
              <a:buNone/>
            </a:pPr>
            <a:endParaRPr lang="el-GR" sz="3500" b="1" dirty="0" smtClean="0"/>
          </a:p>
          <a:p>
            <a:pPr marL="36000" indent="0" algn="just">
              <a:spcBef>
                <a:spcPts val="0"/>
              </a:spcBef>
            </a:pPr>
            <a:r>
              <a:rPr lang="el-GR" sz="3500" b="1" dirty="0" smtClean="0"/>
              <a:t>  ΑΝΑΔΡΟΜΙΚΗ ΜΕΤΑΘΕΣΗ ΤΟΥ ΚΙΝΔΥΝΟΥ</a:t>
            </a:r>
          </a:p>
          <a:p>
            <a:pPr marL="36000" indent="0" algn="just">
              <a:spcBef>
                <a:spcPts val="0"/>
              </a:spcBef>
              <a:buNone/>
            </a:pPr>
            <a:r>
              <a:rPr lang="el-GR" sz="3500" dirty="0" smtClean="0"/>
              <a:t>Αν προκύπτει από τις </a:t>
            </a:r>
            <a:r>
              <a:rPr lang="el-GR" sz="3500" b="1" dirty="0" smtClean="0"/>
              <a:t>περιστάσεις</a:t>
            </a:r>
            <a:r>
              <a:rPr lang="el-GR" sz="3500" dirty="0" smtClean="0"/>
              <a:t>, μετάθεση του κινδύνου από τη στιγμή που τα πράγματα παραδόθηκαν στον μεταφορέα, ο οποίος εξέδωσε τα έγγραφα για τη σύμβαση μεταφοράς (Άρθρο 68 </a:t>
            </a:r>
            <a:r>
              <a:rPr lang="el-GR" sz="3500" dirty="0" err="1" smtClean="0"/>
              <a:t>εδ</a:t>
            </a:r>
            <a:r>
              <a:rPr lang="el-GR" sz="3500" dirty="0" smtClean="0"/>
              <a:t>. </a:t>
            </a:r>
            <a:r>
              <a:rPr lang="el-GR" sz="3500" dirty="0" err="1" smtClean="0"/>
              <a:t>β΄</a:t>
            </a:r>
            <a:r>
              <a:rPr lang="el-GR" sz="3500" dirty="0" smtClean="0"/>
              <a:t>).</a:t>
            </a:r>
          </a:p>
          <a:p>
            <a:pPr marL="36000" indent="0" algn="just">
              <a:spcBef>
                <a:spcPts val="0"/>
              </a:spcBef>
              <a:buNone/>
            </a:pPr>
            <a:endParaRPr lang="el-GR" sz="3500" dirty="0" smtClean="0"/>
          </a:p>
          <a:p>
            <a:pPr marL="36000" indent="0" algn="just">
              <a:spcBef>
                <a:spcPts val="0"/>
              </a:spcBef>
              <a:buNone/>
            </a:pPr>
            <a:r>
              <a:rPr lang="el-GR" sz="3500" b="1" dirty="0" smtClean="0"/>
              <a:t>Περιστάσεις :</a:t>
            </a:r>
            <a:endParaRPr lang="el-GR" sz="3500" dirty="0" smtClean="0"/>
          </a:p>
          <a:p>
            <a:pPr marL="36000" indent="0" algn="just">
              <a:spcBef>
                <a:spcPts val="0"/>
              </a:spcBef>
              <a:buNone/>
            </a:pPr>
            <a:r>
              <a:rPr lang="el-GR" sz="3500" dirty="0" smtClean="0"/>
              <a:t>(α) όταν η αναδρομική μετάθεση έχει συμφωνηθεί συμβατικά (βλ. άρθρα 6, 8) </a:t>
            </a:r>
          </a:p>
          <a:p>
            <a:pPr marL="36000" indent="0" algn="just">
              <a:spcBef>
                <a:spcPts val="0"/>
              </a:spcBef>
              <a:buNone/>
            </a:pPr>
            <a:r>
              <a:rPr lang="el-GR" sz="3500" dirty="0" smtClean="0"/>
              <a:t>(β) όταν η αναδρομική μετάθεση προκύπτει από τις ειδικότερες συνθήκες </a:t>
            </a:r>
            <a:r>
              <a:rPr lang="el-GR" sz="3500" dirty="0" smtClean="0"/>
              <a:t>σύμβασης</a:t>
            </a:r>
            <a:r>
              <a:rPr lang="de-DE" sz="3500" dirty="0" smtClean="0"/>
              <a:t>,</a:t>
            </a:r>
            <a:r>
              <a:rPr lang="el-GR" sz="3500" dirty="0" smtClean="0"/>
              <a:t> </a:t>
            </a:r>
            <a:r>
              <a:rPr lang="el-GR" sz="3500" dirty="0" smtClean="0"/>
              <a:t>όπως, για παράδειγμα, </a:t>
            </a:r>
            <a:r>
              <a:rPr lang="el-GR" sz="3500" b="1" dirty="0" smtClean="0"/>
              <a:t>αν το ασφαλιστήριο για τα πράγματα είναι οπισθογραφημένο σε διαταγή του αγοραστή ή αν ο αγοραστής είναι </a:t>
            </a:r>
            <a:r>
              <a:rPr lang="de-DE" sz="3500" b="1" dirty="0" smtClean="0"/>
              <a:t>o </a:t>
            </a:r>
            <a:r>
              <a:rPr lang="el-GR" sz="3500" b="1" dirty="0" smtClean="0"/>
              <a:t>δικαιούχος της ασφαλιστικής αποζημίωσης </a:t>
            </a:r>
            <a:r>
              <a:rPr lang="el-GR" sz="3500" b="1" dirty="0" smtClean="0"/>
              <a:t>από τη σύμβαση ασφάλισης (όπως άλλωστε θα είναι το συνήθως συμβαίνον στην πώληση </a:t>
            </a:r>
            <a:r>
              <a:rPr lang="en-US" sz="3500" b="1" dirty="0" smtClean="0"/>
              <a:t>CIF</a:t>
            </a:r>
            <a:r>
              <a:rPr lang="el-GR" sz="3500" b="1" dirty="0" smtClean="0"/>
              <a:t>). = ΑΣΦΑΛΙΣΗ ΞΕΝΟΥ ΣΥΜΦΕΡΟΝΤΟΣ </a:t>
            </a:r>
          </a:p>
          <a:p>
            <a:pPr marL="36000" indent="0" algn="just">
              <a:spcBef>
                <a:spcPts val="0"/>
              </a:spcBef>
              <a:buNone/>
            </a:pPr>
            <a:r>
              <a:rPr lang="el-GR" sz="3400" dirty="0" smtClean="0"/>
              <a:t> </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a:bodyPr>
          <a:lstStyle/>
          <a:p>
            <a:pPr marL="182563" indent="0" algn="ctr">
              <a:buNone/>
            </a:pPr>
            <a:r>
              <a:rPr lang="el-GR" b="1" dirty="0" smtClean="0"/>
              <a:t>Υποχρεώσεις Αγοραστή</a:t>
            </a:r>
            <a:endParaRPr lang="el-GR" dirty="0" smtClean="0"/>
          </a:p>
          <a:p>
            <a:pPr marL="182563" indent="0" algn="just">
              <a:buAutoNum type="arabicPeriod"/>
            </a:pPr>
            <a:r>
              <a:rPr lang="el-GR" dirty="0" smtClean="0"/>
              <a:t>Καταβολή του τιμήματος. </a:t>
            </a:r>
          </a:p>
          <a:p>
            <a:pPr marL="182563" indent="0" algn="just">
              <a:buNone/>
            </a:pPr>
            <a:r>
              <a:rPr lang="el-GR" dirty="0" smtClean="0"/>
              <a:t>Η υποχρέωση του αγοραστή να πληρώσει το τίμημα περιλαμβάνει τη λήψη μέτρων και την τήρηση των διατυπώσεων που τυχόν απαιτούνται </a:t>
            </a:r>
            <a:r>
              <a:rPr lang="el-GR" b="1" dirty="0" smtClean="0"/>
              <a:t>από τη σύμβαση πώλησης </a:t>
            </a:r>
            <a:r>
              <a:rPr lang="el-GR" dirty="0" smtClean="0"/>
              <a:t>ή από τον νόμο, προκειμένου να καταστεί δυνατή η πληρωμή (Άρθρο 54).</a:t>
            </a:r>
          </a:p>
          <a:p>
            <a:pPr marL="182563" indent="0" algn="just">
              <a:buNone/>
            </a:pPr>
            <a:r>
              <a:rPr lang="el-GR" dirty="0" smtClean="0"/>
              <a:t>Π.χ. ενέγγυος πίστωση, εγγυητική επιστολή. </a:t>
            </a:r>
          </a:p>
          <a:p>
            <a:pPr marL="182563" indent="0" algn="just">
              <a:buNone/>
            </a:pPr>
            <a:r>
              <a:rPr lang="el-GR" dirty="0" smtClean="0"/>
              <a:t>2. Παραλαβή των πραγμάτων σύμφωνα με τη σύμβαση πώλησης και την </a:t>
            </a:r>
            <a:r>
              <a:rPr lang="en-US" dirty="0" smtClean="0"/>
              <a:t>CISG (</a:t>
            </a:r>
            <a:r>
              <a:rPr lang="el-GR" dirty="0" smtClean="0"/>
              <a:t>Άρθρο 53)</a:t>
            </a:r>
            <a:r>
              <a:rPr lang="en-US" dirty="0" smtClean="0"/>
              <a:t>.</a:t>
            </a:r>
            <a:endParaRPr lang="el-GR" dirty="0" smtClean="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Title 1"/>
          <p:cNvSpPr>
            <a:spLocks noGrp="1"/>
          </p:cNvSpPr>
          <p:nvPr>
            <p:ph idx="1"/>
          </p:nvPr>
        </p:nvSpPr>
        <p:spPr>
          <a:xfrm>
            <a:off x="304800" y="533400"/>
            <a:ext cx="8534400" cy="5592763"/>
          </a:xfrm>
        </p:spPr>
        <p:txBody>
          <a:bodyPr/>
          <a:lstStyle/>
          <a:p>
            <a:pPr marL="0" indent="0" algn="just">
              <a:buNone/>
            </a:pPr>
            <a:endParaRPr lang="el-GR" dirty="0" smtClean="0"/>
          </a:p>
          <a:p>
            <a:pPr marL="0" indent="0" algn="just">
              <a:buNone/>
            </a:pPr>
            <a:r>
              <a:rPr lang="el-GR" dirty="0" smtClean="0"/>
              <a:t>Αν το τίμημα των κινητών πραγμάτων έχει ορισθεί κατά βάρος, σε περίπτωση αμφιβολίας, προσδιορίζεται από το καθαρό βάρος (Άρθρο 56).</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l-GR" b="1" dirty="0" smtClean="0"/>
              <a:t>Τόπος καταβολής</a:t>
            </a:r>
            <a:endParaRPr lang="el-GR" b="1" dirty="0"/>
          </a:p>
        </p:txBody>
      </p:sp>
      <p:sp>
        <p:nvSpPr>
          <p:cNvPr id="3" name="Content Placeholder 2"/>
          <p:cNvSpPr>
            <a:spLocks noGrp="1"/>
          </p:cNvSpPr>
          <p:nvPr>
            <p:ph idx="1"/>
          </p:nvPr>
        </p:nvSpPr>
        <p:spPr>
          <a:xfrm>
            <a:off x="457200" y="1066801"/>
            <a:ext cx="8153400" cy="4953000"/>
          </a:xfrm>
        </p:spPr>
        <p:txBody>
          <a:bodyPr>
            <a:normAutofit lnSpcReduction="10000"/>
          </a:bodyPr>
          <a:lstStyle/>
          <a:p>
            <a:pPr marL="0" indent="0" algn="just">
              <a:buNone/>
            </a:pPr>
            <a:r>
              <a:rPr lang="el-GR" b="1" dirty="0" smtClean="0"/>
              <a:t>Εκτός αντίθετης συμφωνίας </a:t>
            </a:r>
            <a:r>
              <a:rPr lang="el-GR" dirty="0" smtClean="0"/>
              <a:t>ο αγοραστής καταβάλλει το τίμημα </a:t>
            </a:r>
          </a:p>
          <a:p>
            <a:pPr marL="0" indent="0" algn="just">
              <a:buNone/>
            </a:pPr>
            <a:endParaRPr lang="el-GR" dirty="0" smtClean="0"/>
          </a:p>
          <a:p>
            <a:pPr algn="just">
              <a:buNone/>
            </a:pPr>
            <a:r>
              <a:rPr lang="el-GR" dirty="0" smtClean="0"/>
              <a:t> (α) σ</a:t>
            </a:r>
            <a:r>
              <a:rPr lang="el-GR" sz="3400" dirty="0" smtClean="0"/>
              <a:t>την εγκατάσταση του πωλητή</a:t>
            </a:r>
          </a:p>
          <a:p>
            <a:pPr algn="just">
              <a:buNone/>
            </a:pPr>
            <a:endParaRPr lang="el-GR" dirty="0" smtClean="0"/>
          </a:p>
          <a:p>
            <a:pPr marL="539750" indent="-539750" algn="just">
              <a:buNone/>
              <a:tabLst>
                <a:tab pos="625475" algn="l"/>
              </a:tabLst>
            </a:pPr>
            <a:r>
              <a:rPr lang="el-GR" dirty="0" smtClean="0"/>
              <a:t> (</a:t>
            </a:r>
            <a:r>
              <a:rPr lang="el-GR" sz="3400" dirty="0" smtClean="0"/>
              <a:t>β) εφόσον η πληρωμή πρέπει να πραγματοποιηθεί έναντι παράδοσης των     κινητών πραγμάτων ή εγγράφων, στον τόπο αυτής της παράδοσης (Άρθρο 57) .</a:t>
            </a:r>
            <a:endParaRPr lang="el-GR" sz="3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l-GR" b="1" dirty="0" smtClean="0"/>
              <a:t>Χρόνος καταβολής</a:t>
            </a:r>
            <a:endParaRPr lang="el-GR" b="1" dirty="0"/>
          </a:p>
        </p:txBody>
      </p:sp>
      <p:sp>
        <p:nvSpPr>
          <p:cNvPr id="3" name="Content Placeholder 2"/>
          <p:cNvSpPr>
            <a:spLocks noGrp="1"/>
          </p:cNvSpPr>
          <p:nvPr>
            <p:ph idx="1"/>
          </p:nvPr>
        </p:nvSpPr>
        <p:spPr>
          <a:xfrm>
            <a:off x="152400" y="1143000"/>
            <a:ext cx="8763000" cy="5486400"/>
          </a:xfrm>
        </p:spPr>
        <p:txBody>
          <a:bodyPr>
            <a:normAutofit fontScale="85000" lnSpcReduction="10000"/>
          </a:bodyPr>
          <a:lstStyle/>
          <a:p>
            <a:pPr marL="0" indent="0" algn="just">
              <a:buNone/>
              <a:tabLst>
                <a:tab pos="0" algn="l"/>
              </a:tabLst>
            </a:pPr>
            <a:r>
              <a:rPr lang="el-GR" sz="3000" dirty="0" smtClean="0"/>
              <a:t>Εκτός αν</a:t>
            </a:r>
            <a:r>
              <a:rPr lang="el-GR" sz="2800" dirty="0" smtClean="0"/>
              <a:t>τιθέτου συμφωνίας ο αγοραστής καταβάλλει, όταν ο πωλητής θέσει στη διάθεση του αγοραστή τα κινητά πράγματα ή τα παραστατικά τους έγγραφα, </a:t>
            </a:r>
            <a:r>
              <a:rPr lang="el-GR" sz="2800" b="1" dirty="0" smtClean="0"/>
              <a:t>σύμφωνα με τη σύμβαση πώλησης</a:t>
            </a:r>
            <a:r>
              <a:rPr lang="el-GR" sz="2800" dirty="0" smtClean="0"/>
              <a:t> και ΔΣ. Ο πωλητής μπορεί να εξαρτήσει την παράδοση των πραγμάτων ή εγγράφων από την πληρωμή (Άρθρο 58 παρ. 1).</a:t>
            </a:r>
          </a:p>
          <a:p>
            <a:pPr marL="0" indent="0" algn="just">
              <a:buNone/>
              <a:tabLst>
                <a:tab pos="0" algn="l"/>
              </a:tabLst>
            </a:pPr>
            <a:r>
              <a:rPr lang="el-GR" sz="2800" dirty="0" smtClean="0"/>
              <a:t> </a:t>
            </a:r>
          </a:p>
          <a:p>
            <a:pPr marL="0" indent="0" algn="just">
              <a:buNone/>
              <a:tabLst>
                <a:tab pos="0" algn="l"/>
              </a:tabLst>
            </a:pPr>
            <a:r>
              <a:rPr lang="el-GR" sz="2800" dirty="0" smtClean="0"/>
              <a:t>Ο αγοραστής δεν είναι υποχρεωμένος να καταβάλλει το τίμημα πριν του δοθεί η δυνατότητα να εξετάσει τα κινητά πράγματα, εκτός αν οι διαδικασίες παράδοσης ή πληρωμής που έχουν συμφωνηθεί δεν συμβιβάζονται με αυτή τη δυνατότητα (Άρθρο 58 παρ. 3).</a:t>
            </a:r>
          </a:p>
          <a:p>
            <a:pPr marL="0" indent="0" algn="just">
              <a:buNone/>
              <a:tabLst>
                <a:tab pos="0" algn="l"/>
              </a:tabLst>
            </a:pPr>
            <a:endParaRPr lang="el-GR" sz="2800" dirty="0" smtClean="0"/>
          </a:p>
          <a:p>
            <a:pPr marL="0" indent="0" algn="just">
              <a:buNone/>
              <a:tabLst>
                <a:tab pos="0" algn="l"/>
              </a:tabLst>
            </a:pPr>
            <a:r>
              <a:rPr lang="el-GR" sz="2800" dirty="0" smtClean="0"/>
              <a:t>Π.χ. Ναυτική Πώληση </a:t>
            </a:r>
            <a:r>
              <a:rPr lang="el-GR" sz="2800" dirty="0" smtClean="0">
                <a:sym typeface="Wingdings"/>
              </a:rPr>
              <a:t> Πώληση έναντι εγγράφων</a:t>
            </a:r>
            <a:endParaRPr lang="el-GR" sz="2800" dirty="0" smtClean="0"/>
          </a:p>
          <a:p>
            <a:pPr marL="0" indent="0" algn="just">
              <a:buNone/>
              <a:tabLst>
                <a:tab pos="0" algn="l"/>
              </a:tabLst>
            </a:pPr>
            <a:endParaRPr lang="el-GR" sz="2800" dirty="0" smtClean="0"/>
          </a:p>
          <a:p>
            <a:pPr marL="0" indent="0" algn="just">
              <a:buNone/>
              <a:tabLst>
                <a:tab pos="0" algn="l"/>
              </a:tabLst>
            </a:pPr>
            <a:r>
              <a:rPr lang="el-GR" sz="2800" dirty="0" smtClean="0"/>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52400" y="228600"/>
            <a:ext cx="8839200" cy="6096000"/>
          </a:xfrm>
        </p:spPr>
        <p:txBody>
          <a:bodyPr>
            <a:normAutofit lnSpcReduction="10000"/>
          </a:bodyPr>
          <a:lstStyle/>
          <a:p>
            <a:pPr algn="ctr">
              <a:buNone/>
            </a:pPr>
            <a:r>
              <a:rPr lang="el-GR" sz="2600" b="1" dirty="0" smtClean="0"/>
              <a:t>Έλλειψη συμφωνίας των μερών για τη μετάθεση του κινδύνου </a:t>
            </a:r>
            <a:endParaRPr lang="el-GR" sz="2600" dirty="0" smtClean="0"/>
          </a:p>
          <a:p>
            <a:pPr>
              <a:buNone/>
            </a:pPr>
            <a:endParaRPr lang="el-GR" sz="2500" dirty="0" smtClean="0"/>
          </a:p>
          <a:p>
            <a:pPr>
              <a:buNone/>
            </a:pPr>
            <a:endParaRPr lang="el-GR" sz="2500" dirty="0" smtClean="0"/>
          </a:p>
          <a:p>
            <a:pPr>
              <a:buNone/>
            </a:pPr>
            <a:r>
              <a:rPr lang="el-GR" sz="2800" dirty="0" smtClean="0"/>
              <a:t>(α) αν πρόκειται για πώληση με αποστολή =&gt; άρθρο 67</a:t>
            </a:r>
          </a:p>
          <a:p>
            <a:pPr>
              <a:buNone/>
            </a:pPr>
            <a:r>
              <a:rPr lang="el-GR" sz="2800" dirty="0" smtClean="0"/>
              <a:t> </a:t>
            </a:r>
          </a:p>
          <a:p>
            <a:pPr marL="536575" indent="-536575">
              <a:buNone/>
            </a:pPr>
            <a:r>
              <a:rPr lang="el-GR" sz="2800" dirty="0" smtClean="0"/>
              <a:t>(β)  αν πρόκειται για πώληση πράγματος υπό    διαμετακόμιση =&gt; άρθρο 68 </a:t>
            </a:r>
          </a:p>
          <a:p>
            <a:pPr marL="536575" indent="-536575">
              <a:buNone/>
            </a:pPr>
            <a:endParaRPr lang="el-GR" sz="2800" dirty="0" smtClean="0"/>
          </a:p>
          <a:p>
            <a:pPr marL="622300" indent="-622300">
              <a:buNone/>
            </a:pPr>
            <a:r>
              <a:rPr lang="el-GR" sz="2800" dirty="0" smtClean="0"/>
              <a:t>(γ)   αν πρόκειται για πώληση όπου ο αγοραστής είναι υποχρεωμένος να αναλάβει τα πράγματα σε τόπο άλλον από τις εγκαταστάσεις του πωλητή =&gt; άρθρο 69 παρ.2</a:t>
            </a:r>
          </a:p>
          <a:p>
            <a:pPr>
              <a:buNone/>
            </a:pPr>
            <a:r>
              <a:rPr lang="el-GR" sz="2800" b="1" dirty="0" smtClean="0"/>
              <a:t> </a:t>
            </a:r>
            <a:endParaRPr lang="el-GR" sz="2800" dirty="0" smtClean="0"/>
          </a:p>
          <a:p>
            <a:pPr>
              <a:buNone/>
            </a:pPr>
            <a:endParaRPr lang="el-GR"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l-GR" b="1" dirty="0" smtClean="0"/>
              <a:t> Ο αγοραστής υποχρεούται</a:t>
            </a:r>
          </a:p>
          <a:p>
            <a:pPr>
              <a:buNone/>
            </a:pPr>
            <a:endParaRPr lang="el-GR" dirty="0" smtClean="0"/>
          </a:p>
          <a:p>
            <a:pPr marL="0" indent="0" algn="just">
              <a:buNone/>
            </a:pPr>
            <a:r>
              <a:rPr lang="el-GR" dirty="0" smtClean="0"/>
              <a:t>(α) στην τέλεση κάθε πράξης </a:t>
            </a:r>
            <a:r>
              <a:rPr lang="el-GR" b="1" dirty="0" smtClean="0"/>
              <a:t>που εύλογα μπορεί να αναμένεται από αυτόν</a:t>
            </a:r>
            <a:r>
              <a:rPr lang="el-GR" dirty="0" smtClean="0"/>
              <a:t>, προκειμένου να δοθεί στον πωλητή η δυνατότητα παράδοσης π.χ. άδεια εισαγωγής και</a:t>
            </a:r>
          </a:p>
          <a:p>
            <a:pPr marL="0" indent="0" algn="just">
              <a:buNone/>
            </a:pPr>
            <a:r>
              <a:rPr lang="el-GR" dirty="0" smtClean="0"/>
              <a:t> </a:t>
            </a:r>
          </a:p>
          <a:p>
            <a:pPr marL="0" indent="0" algn="just">
              <a:buNone/>
            </a:pPr>
            <a:r>
              <a:rPr lang="el-GR" dirty="0" smtClean="0"/>
              <a:t>(β) στην ανάληψη των κινητών πραγμάτων.</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371600"/>
          </a:xfrm>
        </p:spPr>
        <p:txBody>
          <a:bodyPr>
            <a:noAutofit/>
          </a:bodyPr>
          <a:lstStyle/>
          <a:p>
            <a:r>
              <a:rPr lang="el-GR" sz="2800" b="1" dirty="0" smtClean="0"/>
              <a:t>ΔΙΚΑΙΩΜΑΤΑ ΠΩΛΗΤΗ</a:t>
            </a:r>
            <a:br>
              <a:rPr lang="el-GR" sz="2800" b="1" dirty="0" smtClean="0"/>
            </a:br>
            <a:r>
              <a:rPr lang="en-US" sz="2800" dirty="0" smtClean="0"/>
              <a:t>I.</a:t>
            </a:r>
            <a:r>
              <a:rPr lang="el-GR" sz="2800" dirty="0" smtClean="0"/>
              <a:t>Να εμμείνει στην εκπλήρωση της αντιπαροχής (Αρ. 62)</a:t>
            </a:r>
            <a:endParaRPr lang="el-GR" sz="2800" dirty="0"/>
          </a:p>
        </p:txBody>
      </p:sp>
      <p:sp>
        <p:nvSpPr>
          <p:cNvPr id="3" name="Content Placeholder 2"/>
          <p:cNvSpPr>
            <a:spLocks noGrp="1"/>
          </p:cNvSpPr>
          <p:nvPr>
            <p:ph idx="1"/>
          </p:nvPr>
        </p:nvSpPr>
        <p:spPr>
          <a:xfrm>
            <a:off x="457200" y="1905000"/>
            <a:ext cx="8229600" cy="4724400"/>
          </a:xfrm>
        </p:spPr>
        <p:txBody>
          <a:bodyPr>
            <a:normAutofit fontScale="85000" lnSpcReduction="20000"/>
          </a:bodyPr>
          <a:lstStyle/>
          <a:p>
            <a:pPr marL="0" indent="0" algn="just">
              <a:buNone/>
            </a:pPr>
            <a:r>
              <a:rPr lang="el-GR" dirty="0" smtClean="0"/>
              <a:t>- Μπορεί να τάξει πρόσθετη προθεσμία εύλογης διάρκειας στον αγοραστή για την εκπλήρωση των υποχρεώσεών του.</a:t>
            </a:r>
          </a:p>
          <a:p>
            <a:pPr marL="0" indent="0" algn="just">
              <a:buNone/>
            </a:pPr>
            <a:r>
              <a:rPr lang="el-GR" dirty="0" smtClean="0"/>
              <a:t> </a:t>
            </a:r>
          </a:p>
          <a:p>
            <a:pPr marL="0" indent="0" algn="just">
              <a:buNone/>
            </a:pPr>
            <a:r>
              <a:rPr lang="el-GR" dirty="0" smtClean="0"/>
              <a:t>Δεν μπορεί να ασκήσει οποιοδήποτε έννομο βοήθημα λόγω    αθέτησης της σύμβασης κατά τη διάρκεια αυτής της προθεσμίας, εκτός αν ο αγοραστής τον έχει ειδοποιήσει ότι δεν θα εκπληρώσει τις υποχρεώσεις του μέσα στην προθεσμία που του τάχθηκε (Άρθρο 63). </a:t>
            </a:r>
          </a:p>
          <a:p>
            <a:pPr marL="0" indent="0" algn="just">
              <a:buNone/>
            </a:pPr>
            <a:r>
              <a:rPr lang="el-GR" dirty="0" smtClean="0"/>
              <a:t> </a:t>
            </a:r>
          </a:p>
          <a:p>
            <a:pPr marL="0" indent="0" algn="just">
              <a:buNone/>
            </a:pPr>
            <a:r>
              <a:rPr lang="el-GR" dirty="0" smtClean="0"/>
              <a:t>- Ο πωλητής δεν χάνει το δικαίωμα να απαιτήσει αποζημίωση λόγω καθυστέρησης της εκπλήρωσης. </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sz="4000" dirty="0" smtClean="0"/>
              <a:t>II. </a:t>
            </a:r>
            <a:r>
              <a:rPr lang="el-GR" sz="4000" dirty="0" smtClean="0"/>
              <a:t>Υπαναχώρηση (Άρθρο 64)</a:t>
            </a:r>
            <a:endParaRPr lang="el-GR" sz="4000" dirty="0"/>
          </a:p>
        </p:txBody>
      </p:sp>
      <p:sp>
        <p:nvSpPr>
          <p:cNvPr id="3" name="Content Placeholder 2"/>
          <p:cNvSpPr>
            <a:spLocks noGrp="1"/>
          </p:cNvSpPr>
          <p:nvPr>
            <p:ph idx="1"/>
          </p:nvPr>
        </p:nvSpPr>
        <p:spPr>
          <a:xfrm>
            <a:off x="457200" y="1371600"/>
            <a:ext cx="8458200" cy="5181600"/>
          </a:xfrm>
        </p:spPr>
        <p:txBody>
          <a:bodyPr>
            <a:normAutofit/>
          </a:bodyPr>
          <a:lstStyle/>
          <a:p>
            <a:pPr marL="0" indent="0" algn="just">
              <a:buNone/>
            </a:pPr>
            <a:r>
              <a:rPr lang="el-GR" dirty="0" smtClean="0"/>
              <a:t>(α) αν η μη εκπλήρωση από τον αγοραστή οποιασδήποτε υποχρέωσής του από τη σύμβαση πώλησης ή την ΔΣ </a:t>
            </a:r>
            <a:r>
              <a:rPr lang="el-GR" b="1" dirty="0" smtClean="0"/>
              <a:t>συνιστά ουσιώδη αθέτηση της σύμβασης πώλησης</a:t>
            </a:r>
            <a:r>
              <a:rPr lang="el-GR" dirty="0" smtClean="0"/>
              <a:t> ή</a:t>
            </a:r>
          </a:p>
          <a:p>
            <a:pPr marL="0" indent="0" algn="just">
              <a:buNone/>
            </a:pPr>
            <a:r>
              <a:rPr lang="el-GR" dirty="0" smtClean="0"/>
              <a:t> </a:t>
            </a:r>
          </a:p>
          <a:p>
            <a:pPr marL="0" indent="0" algn="just">
              <a:buNone/>
            </a:pPr>
            <a:r>
              <a:rPr lang="el-GR" dirty="0" smtClean="0"/>
              <a:t>(β) αν ο αγοραστής δεν εκπληρώσει, μέσα στην πρόσθετη προθεσμία που του έταξε ο πωλητής, την υποχρέωσή του να καταβάλει το τίμημα ή να παραλάβει τα πράγματα στην παραπάνω ταχθείσα προθεσμία.</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686800" cy="6172200"/>
          </a:xfrm>
        </p:spPr>
        <p:txBody>
          <a:bodyPr>
            <a:normAutofit/>
          </a:bodyPr>
          <a:lstStyle/>
          <a:p>
            <a:pPr marL="0" indent="0" algn="ctr">
              <a:buNone/>
            </a:pPr>
            <a:r>
              <a:rPr lang="el-GR" b="1" dirty="0" smtClean="0"/>
              <a:t>Ουσιώδης αθέτηση σύμβασης </a:t>
            </a:r>
          </a:p>
          <a:p>
            <a:pPr marL="0" indent="0" algn="just">
              <a:buNone/>
            </a:pPr>
            <a:endParaRPr lang="el-GR" sz="500" dirty="0" smtClean="0"/>
          </a:p>
          <a:p>
            <a:pPr marL="0" indent="0" algn="just">
              <a:buNone/>
            </a:pPr>
            <a:endParaRPr lang="el-GR" sz="3000" dirty="0" smtClean="0"/>
          </a:p>
          <a:p>
            <a:pPr marL="0" indent="0" algn="just">
              <a:buNone/>
            </a:pPr>
            <a:r>
              <a:rPr lang="el-GR" sz="3000" dirty="0" smtClean="0"/>
              <a:t>Αν επιφέρει τέτοια </a:t>
            </a:r>
            <a:r>
              <a:rPr lang="el-GR" sz="3000" b="1" dirty="0" smtClean="0"/>
              <a:t>βλάβη </a:t>
            </a:r>
            <a:r>
              <a:rPr lang="el-GR" sz="3000" dirty="0" smtClean="0"/>
              <a:t>στον αντισυμβαλλόμενο, </a:t>
            </a:r>
            <a:r>
              <a:rPr lang="el-GR" sz="3000" b="1" dirty="0" smtClean="0"/>
              <a:t>ώστε να του αποστερεί ουσιαστικά</a:t>
            </a:r>
            <a:r>
              <a:rPr lang="el-GR" sz="3000" dirty="0" smtClean="0"/>
              <a:t>, </a:t>
            </a:r>
            <a:r>
              <a:rPr lang="el-GR" sz="3000" b="1" dirty="0" err="1" smtClean="0"/>
              <a:t>ό,τι</a:t>
            </a:r>
            <a:r>
              <a:rPr lang="el-GR" sz="3000" b="1" dirty="0" smtClean="0"/>
              <a:t> αυτός </a:t>
            </a:r>
            <a:r>
              <a:rPr lang="el-GR" sz="3000" b="1" dirty="0" err="1" smtClean="0"/>
              <a:t>εδικαιούτο</a:t>
            </a:r>
            <a:r>
              <a:rPr lang="el-GR" sz="3000" dirty="0" smtClean="0"/>
              <a:t> να προσδοκά από τη σύμβαση, </a:t>
            </a:r>
            <a:r>
              <a:rPr lang="el-GR" sz="3000" b="1" dirty="0" smtClean="0"/>
              <a:t>εκτός αν </a:t>
            </a:r>
            <a:r>
              <a:rPr lang="el-GR" sz="3000" dirty="0" smtClean="0"/>
              <a:t>ο αθετών δεν προέβλεψε μια τέτοια συνέπεια και ένας </a:t>
            </a:r>
            <a:r>
              <a:rPr lang="el-GR" sz="3000" b="1" dirty="0" smtClean="0"/>
              <a:t>συνετός συναλλασσόμενος </a:t>
            </a:r>
            <a:r>
              <a:rPr lang="el-GR" sz="3000" dirty="0" smtClean="0"/>
              <a:t>της ίδιας κατηγορίας και υπό τις ίδιες περιστάσεις επίσης δεν θα την είχε προβλέψει (Άρθρο 25).</a:t>
            </a:r>
          </a:p>
          <a:p>
            <a:pPr marL="87313" indent="-87313" algn="just">
              <a:buNone/>
            </a:pPr>
            <a:r>
              <a:rPr lang="el-GR" dirty="0" smtClean="0"/>
              <a:t>Εδώ</a:t>
            </a:r>
            <a:r>
              <a:rPr lang="en-US" dirty="0" smtClean="0"/>
              <a:t>: </a:t>
            </a:r>
            <a:r>
              <a:rPr lang="el-GR" dirty="0" smtClean="0"/>
              <a:t>Πτώχευση αγοραστή, αναίτια άρνηση παραλαβής, μη λήψη απαραίτητων αδειών εισαγωγής</a:t>
            </a:r>
          </a:p>
          <a:p>
            <a:pPr marL="182563" indent="0"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Autofit/>
          </a:bodyPr>
          <a:lstStyle/>
          <a:p>
            <a:pPr marL="0" indent="0" algn="just">
              <a:buNone/>
            </a:pPr>
            <a:r>
              <a:rPr lang="el-GR" sz="2400" b="1" dirty="0" smtClean="0"/>
              <a:t>Αν ο αγοραστής έχει καταβάλει το τίμημα</a:t>
            </a:r>
            <a:r>
              <a:rPr lang="el-GR" sz="2400" dirty="0" smtClean="0"/>
              <a:t>, ο πωλητής δεν μπορεί να υπαναχωρήσει εκτός:</a:t>
            </a:r>
          </a:p>
          <a:p>
            <a:pPr marL="0" indent="0" algn="just">
              <a:buNone/>
            </a:pPr>
            <a:r>
              <a:rPr lang="el-GR" sz="2400" dirty="0" smtClean="0"/>
              <a:t>(α) σε περίπτωση καθυστερημένης εκπλήρωσης από τον αγοραστή, πριν ο πωλητής λάβει γνώση της εκπλήρωσης.</a:t>
            </a:r>
          </a:p>
          <a:p>
            <a:pPr marL="0" indent="0" algn="just">
              <a:buNone/>
            </a:pPr>
            <a:r>
              <a:rPr lang="el-GR" sz="2400" dirty="0" smtClean="0"/>
              <a:t>(β) σε περίπτωση άλλης αθέτησης της σύμβασης εκτός της καθυστερημένης εκπλήρωσης από τον αγοραστή, μέσα σε εύλογο χρόνο:</a:t>
            </a:r>
          </a:p>
          <a:p>
            <a:pPr marL="0" indent="0" algn="just">
              <a:buNone/>
            </a:pPr>
            <a:r>
              <a:rPr lang="el-GR" sz="2400" dirty="0" smtClean="0"/>
              <a:t>	(I) αφότου ο πωλητής έλαβε ή έπρεπε να λάβει γνώση της αθέτησης ή</a:t>
            </a:r>
          </a:p>
          <a:p>
            <a:pPr marL="0" indent="0" algn="just">
              <a:buNone/>
            </a:pPr>
            <a:r>
              <a:rPr lang="el-GR" sz="2400" dirty="0" smtClean="0"/>
              <a:t>	(II) αφότου παρήλθε οποιαδήποτε πρόσθετη προθεσμία που τάχθηκε από τον πωλητή ή αφότου ο αγοραστής δήλωσε ότι δεν θα εκπληρώσει τις υποχρεώσεις του μέσα σ’ αυτήν την πρόσθετη προθεσμία.</a:t>
            </a:r>
            <a:endParaRPr lang="el-GR"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1143000"/>
          </a:xfrm>
        </p:spPr>
        <p:txBody>
          <a:bodyPr>
            <a:noAutofit/>
          </a:bodyPr>
          <a:lstStyle/>
          <a:p>
            <a:r>
              <a:rPr lang="el-GR" sz="3200" b="1" dirty="0" smtClean="0"/>
              <a:t>ΙΙΙ</a:t>
            </a:r>
            <a:r>
              <a:rPr lang="en-US" sz="3200" b="1" dirty="0" smtClean="0"/>
              <a:t>. </a:t>
            </a:r>
            <a:r>
              <a:rPr lang="el-GR" sz="3200" b="1" dirty="0" smtClean="0"/>
              <a:t>Αποζημίωση</a:t>
            </a:r>
            <a:r>
              <a:rPr lang="el-GR" sz="3200" dirty="0" smtClean="0"/>
              <a:t> </a:t>
            </a:r>
            <a:br>
              <a:rPr lang="el-GR" sz="3200" dirty="0" smtClean="0"/>
            </a:br>
            <a:r>
              <a:rPr lang="el-GR" sz="3200" dirty="0" smtClean="0"/>
              <a:t>(α) Θετική ζημία και διαφυγόν κέρδος (Άρθρο 74)</a:t>
            </a:r>
            <a:endParaRPr lang="el-GR" sz="3200" dirty="0"/>
          </a:p>
        </p:txBody>
      </p:sp>
      <p:sp>
        <p:nvSpPr>
          <p:cNvPr id="3" name="Content Placeholder 2"/>
          <p:cNvSpPr>
            <a:spLocks noGrp="1"/>
          </p:cNvSpPr>
          <p:nvPr>
            <p:ph idx="1"/>
          </p:nvPr>
        </p:nvSpPr>
        <p:spPr/>
        <p:txBody>
          <a:bodyPr/>
          <a:lstStyle/>
          <a:p>
            <a:pPr marL="72000" indent="0" algn="just">
              <a:buNone/>
            </a:pPr>
            <a:r>
              <a:rPr lang="el-GR" dirty="0" smtClean="0"/>
              <a:t>Η αποζημίωση αυτή δεν μπορεί να υπερβαίνει τη ζημία, την οποία το μέρος που παρέβη τη σύμβαση </a:t>
            </a:r>
            <a:r>
              <a:rPr lang="el-GR" b="1" dirty="0" smtClean="0"/>
              <a:t>προέβλεψε ή όφειλε να είχε προβλέψει</a:t>
            </a:r>
            <a:r>
              <a:rPr lang="el-GR" dirty="0" smtClean="0"/>
              <a:t>, ως δυνατή  συνέπεια της αθέτησης της σύμβασης, κατά το χρόνο κατάρτισής της εν όψει των γεγονότων και των συνθηκών που τότε γνώριζε ή όφειλε να γνωρίζει.</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Title 1"/>
          <p:cNvSpPr>
            <a:spLocks noGrp="1"/>
          </p:cNvSpPr>
          <p:nvPr>
            <p:ph idx="1"/>
          </p:nvPr>
        </p:nvSpPr>
        <p:spPr>
          <a:xfrm>
            <a:off x="304800" y="304800"/>
            <a:ext cx="8610600" cy="6324600"/>
          </a:xfrm>
        </p:spPr>
        <p:txBody>
          <a:bodyPr>
            <a:normAutofit fontScale="85000" lnSpcReduction="20000"/>
          </a:bodyPr>
          <a:lstStyle/>
          <a:p>
            <a:pPr marL="36000" indent="0" algn="just">
              <a:spcBef>
                <a:spcPts val="600"/>
              </a:spcBef>
              <a:buNone/>
            </a:pPr>
            <a:r>
              <a:rPr lang="en-US" b="1" dirty="0" smtClean="0"/>
              <a:t>(</a:t>
            </a:r>
            <a:r>
              <a:rPr lang="el-GR" b="1" dirty="0" smtClean="0"/>
              <a:t>β</a:t>
            </a:r>
            <a:r>
              <a:rPr lang="en-US" b="1" dirty="0" smtClean="0"/>
              <a:t>) </a:t>
            </a:r>
            <a:r>
              <a:rPr lang="el-GR" b="1" dirty="0" smtClean="0"/>
              <a:t>Εφόσον ασκήθηκε υπαναχώρηση</a:t>
            </a:r>
            <a:endParaRPr lang="el-GR" dirty="0" smtClean="0"/>
          </a:p>
          <a:p>
            <a:pPr marL="36000" indent="0" algn="just">
              <a:spcBef>
                <a:spcPts val="600"/>
              </a:spcBef>
              <a:buNone/>
            </a:pPr>
            <a:r>
              <a:rPr lang="el-GR" sz="3400" dirty="0" smtClean="0"/>
              <a:t>Ό,τι ανωτέρω και</a:t>
            </a:r>
          </a:p>
          <a:p>
            <a:pPr marL="36000" indent="0" algn="just">
              <a:spcBef>
                <a:spcPts val="600"/>
              </a:spcBef>
              <a:buFontTx/>
              <a:buChar char="-"/>
            </a:pPr>
            <a:r>
              <a:rPr lang="el-GR" sz="3400" dirty="0" smtClean="0"/>
              <a:t>Την διαφορά μεταξύ του συμφωνημένου στη σύμβαση τιμήματος και του τιμήματος της σύμβασης (πώλησης) κάλυψης (Άρθρο 75) ή</a:t>
            </a:r>
          </a:p>
          <a:p>
            <a:pPr marL="36000" indent="0" algn="just">
              <a:spcBef>
                <a:spcPts val="600"/>
              </a:spcBef>
              <a:buFontTx/>
              <a:buChar char="-"/>
            </a:pPr>
            <a:r>
              <a:rPr lang="el-GR" sz="3400" dirty="0" smtClean="0"/>
              <a:t>Αν δεν ακολούθησε πώληση κάλυψης, την διαφορά μεταξύ του συμφωνημένου στη σύμβαση τιμήματος και της τρέχουσας τιμής κατά το χρόνο της υπαναχώρησης, </a:t>
            </a:r>
          </a:p>
          <a:p>
            <a:pPr marL="36000" indent="0" algn="just">
              <a:spcBef>
                <a:spcPts val="600"/>
              </a:spcBef>
              <a:buNone/>
            </a:pPr>
            <a:r>
              <a:rPr lang="el-GR" sz="3400" dirty="0" smtClean="0"/>
              <a:t>	</a:t>
            </a:r>
            <a:r>
              <a:rPr lang="el-GR" dirty="0" smtClean="0"/>
              <a:t>Τρέχουσα τιμή είναι η τιμή που επικρατεί στον τόπο, στον οποίο θα έπρεπε να γίνει η παράδοση των κινητών πραγμάτων ή εφόσον δεν υπάρχει τρέχουσα τιμή σε αυτόν τον  τόπο, η τρέχουσα τιμή σε κάποιον άλλο τόπο που θα μπορούσε να θεωρηθεί ως εύλογο υποκατάστατο του πρώτου, λαμβανομένων υπόψη των διαφορών στο κόστος μεταφοράς των πραγμάτων (Άρθρο 76)</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867400"/>
          </a:xfrm>
        </p:spPr>
        <p:txBody>
          <a:bodyPr>
            <a:normAutofit lnSpcReduction="10000"/>
          </a:bodyPr>
          <a:lstStyle/>
          <a:p>
            <a:pPr marL="182563" indent="-182563" algn="ctr">
              <a:buNone/>
            </a:pPr>
            <a:r>
              <a:rPr lang="en-US" dirty="0" smtClean="0"/>
              <a:t>	</a:t>
            </a:r>
            <a:r>
              <a:rPr lang="el-GR" dirty="0" smtClean="0"/>
              <a:t>Μείωση ζημίας. Συντρέχον Πταίσμα</a:t>
            </a:r>
          </a:p>
          <a:p>
            <a:pPr marL="182563" indent="-182563" algn="just">
              <a:buNone/>
            </a:pPr>
            <a:r>
              <a:rPr lang="el-GR" dirty="0" smtClean="0"/>
              <a:t>	</a:t>
            </a:r>
          </a:p>
          <a:p>
            <a:pPr marL="182563" indent="-182563" algn="just">
              <a:buNone/>
            </a:pPr>
            <a:r>
              <a:rPr lang="el-GR" dirty="0" smtClean="0"/>
              <a:t>	Το μέρος που επικαλείται την αθέτηση της σύμβασης πρέπει να λάβει όλα το κατά τις περιστάσεις πρόσφορα μέτρα για να περιορίσει τη ζημία,</a:t>
            </a:r>
            <a:r>
              <a:rPr lang="el-GR" sz="100" dirty="0" smtClean="0"/>
              <a:t>   </a:t>
            </a:r>
            <a:r>
              <a:rPr lang="el-GR" dirty="0" smtClean="0"/>
              <a:t>συμπεριλαμβανομένου και του διαφυγόντος κέρδους, που προκύπτει από την    αθέτηση. Αν παραλείψει να λάβει τέτοια μέτρα, το μέρος που παρέβη τη σύμβαση μπορεί να απαιτήσει μείωση της αποζημίωσης κατά το ποσό, κατά το οποίο η ζημία θα μπορούσε να έχει περιορισθεί (Άρθρο 77).</a:t>
            </a:r>
          </a:p>
          <a:p>
            <a:pPr>
              <a:buNone/>
            </a:pPr>
            <a:endParaRPr lang="el-GR" dirty="0" smtClean="0"/>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Title 1"/>
          <p:cNvSpPr>
            <a:spLocks noGrp="1"/>
          </p:cNvSpPr>
          <p:nvPr>
            <p:ph idx="1"/>
          </p:nvPr>
        </p:nvSpPr>
        <p:spPr>
          <a:xfrm>
            <a:off x="152400" y="152400"/>
            <a:ext cx="8763000" cy="6553200"/>
          </a:xfrm>
        </p:spPr>
        <p:txBody>
          <a:bodyPr>
            <a:normAutofit fontScale="25000" lnSpcReduction="20000"/>
          </a:bodyPr>
          <a:lstStyle/>
          <a:p>
            <a:pPr marL="0" indent="0" algn="just">
              <a:buNone/>
            </a:pPr>
            <a:endParaRPr lang="el-GR" sz="2800" dirty="0" smtClean="0"/>
          </a:p>
          <a:p>
            <a:pPr marL="87313" indent="0" algn="ctr">
              <a:buNone/>
            </a:pPr>
            <a:r>
              <a:rPr lang="el-GR" sz="14000" b="1" dirty="0" smtClean="0"/>
              <a:t>ΔΙΚΑΙΩΜΑΤΑ ΚΑΙ ΤΩΝ ΔΥΟ ΜΕΡΩΝ </a:t>
            </a:r>
            <a:endParaRPr lang="en-US" sz="14000" b="1" dirty="0" smtClean="0"/>
          </a:p>
          <a:p>
            <a:pPr marL="87313" indent="0" algn="just">
              <a:buNone/>
            </a:pPr>
            <a:endParaRPr lang="en-US" sz="6000" dirty="0" smtClean="0"/>
          </a:p>
          <a:p>
            <a:pPr marL="87313" indent="0" algn="just"/>
            <a:r>
              <a:rPr lang="el-GR" sz="8800" dirty="0" smtClean="0"/>
              <a:t> Δικαίωμα αναστολής εκπλήρωσης</a:t>
            </a:r>
            <a:endParaRPr lang="en-US" sz="8800" dirty="0" smtClean="0"/>
          </a:p>
          <a:p>
            <a:pPr marL="87313" indent="0" algn="just">
              <a:buNone/>
            </a:pPr>
            <a:endParaRPr lang="en-US" sz="4000" dirty="0" smtClean="0"/>
          </a:p>
          <a:p>
            <a:pPr marL="87313" indent="0" algn="just">
              <a:buNone/>
            </a:pPr>
            <a:r>
              <a:rPr lang="el-GR" sz="8800" dirty="0" smtClean="0"/>
              <a:t>Ένα μέρος μπορεί να αναστείλει την εκπλήρωση των υποχρεώσεών του, αν </a:t>
            </a:r>
            <a:r>
              <a:rPr lang="el-GR" sz="8800" b="1" dirty="0" smtClean="0"/>
              <a:t>μετά τη σύναψη </a:t>
            </a:r>
            <a:r>
              <a:rPr lang="el-GR" sz="8800" dirty="0" smtClean="0"/>
              <a:t>της σύμβασης </a:t>
            </a:r>
            <a:r>
              <a:rPr lang="el-GR" sz="8800" b="1" dirty="0" smtClean="0"/>
              <a:t>καθίσταται προφανές </a:t>
            </a:r>
            <a:r>
              <a:rPr lang="el-GR" sz="8800" dirty="0" smtClean="0"/>
              <a:t>ότι το άλλο μέρος δεν θα εκπληρώσει ουσιώδες μέρος των υποχρεώσεών του λόγω</a:t>
            </a:r>
            <a:r>
              <a:rPr lang="en-US" sz="8800" dirty="0" smtClean="0"/>
              <a:t>:</a:t>
            </a:r>
            <a:endParaRPr lang="el-GR" sz="8800" dirty="0" smtClean="0"/>
          </a:p>
          <a:p>
            <a:pPr marL="87313" indent="0" algn="just">
              <a:buNone/>
            </a:pPr>
            <a:r>
              <a:rPr lang="el-GR" sz="8800" dirty="0" smtClean="0"/>
              <a:t> </a:t>
            </a:r>
          </a:p>
          <a:p>
            <a:pPr marL="87313" indent="0" algn="just">
              <a:buNone/>
            </a:pPr>
            <a:r>
              <a:rPr lang="el-GR" sz="8800" dirty="0" smtClean="0"/>
              <a:t>(α) σοβαρής ανεπάρκειας ως προς την ικανότητά του να εκπληρώσει ή ως προς τη φερεγγυότητά του ή</a:t>
            </a:r>
          </a:p>
          <a:p>
            <a:pPr marL="87313" indent="0" algn="just">
              <a:buNone/>
            </a:pPr>
            <a:r>
              <a:rPr lang="el-GR" sz="8800" dirty="0" smtClean="0"/>
              <a:t> </a:t>
            </a:r>
          </a:p>
          <a:p>
            <a:pPr marL="87313" indent="0" algn="just">
              <a:buNone/>
            </a:pPr>
            <a:r>
              <a:rPr lang="el-GR" sz="8800" dirty="0" smtClean="0"/>
              <a:t> (β) της συμπεριφοράς του κατά την προετοιμασία της εκπλήρωσης ή κατά την εκπλήρωση της σύμβασης (Άρθρο 71).</a:t>
            </a:r>
          </a:p>
          <a:p>
            <a:pPr marL="87313" indent="0" algn="just">
              <a:buNone/>
            </a:pPr>
            <a:endParaRPr lang="el-GR" sz="8800" dirty="0" smtClean="0"/>
          </a:p>
          <a:p>
            <a:pPr marL="87313" indent="0" algn="just"/>
            <a:r>
              <a:rPr lang="el-GR" sz="8800" dirty="0" smtClean="0"/>
              <a:t> Το μέρος που αναστέλλει την εκπλήρωση </a:t>
            </a:r>
            <a:r>
              <a:rPr lang="el-GR" sz="8800" b="1" dirty="0" smtClean="0"/>
              <a:t>οφείλει να ειδοποιήσει αμέσως </a:t>
            </a:r>
            <a:r>
              <a:rPr lang="el-GR" sz="8800" dirty="0" smtClean="0"/>
              <a:t>το άλλο μέρος για την αναστολή </a:t>
            </a:r>
            <a:r>
              <a:rPr lang="el-GR" sz="8800" b="1" dirty="0" smtClean="0"/>
              <a:t>και να συνεχίσει </a:t>
            </a:r>
            <a:r>
              <a:rPr lang="el-GR" sz="8800" dirty="0" smtClean="0"/>
              <a:t>την εκπλήρωση, εφόσον το άλλο μέρος παρέχει επαρκή εξασφάλιση για την εκπλήρωση των υποχρεώσεών του.</a:t>
            </a:r>
          </a:p>
          <a:p>
            <a:pPr marL="87313" indent="0">
              <a:buNone/>
            </a:pPr>
            <a:r>
              <a:rPr lang="el-GR" sz="8800" dirty="0" smtClean="0"/>
              <a:t> </a:t>
            </a:r>
          </a:p>
          <a:p>
            <a:pPr marL="87313" indent="0" algn="just">
              <a:buNone/>
            </a:pPr>
            <a:endParaRPr lang="el-GR" sz="8800" dirty="0" smtClean="0"/>
          </a:p>
          <a:p>
            <a:pPr marL="87313" indent="0" algn="just">
              <a:buNone/>
            </a:pPr>
            <a:r>
              <a:rPr lang="el-GR" sz="8800" dirty="0" smtClean="0"/>
              <a:t> </a:t>
            </a:r>
          </a:p>
          <a:p>
            <a:pPr marL="87313" indent="0" algn="just">
              <a:buNone/>
            </a:pPr>
            <a:endParaRPr lang="el-GR" sz="8800" dirty="0" smtClean="0"/>
          </a:p>
          <a:p>
            <a:pPr marL="87313" indent="0" algn="just">
              <a:buNone/>
            </a:pPr>
            <a:r>
              <a:rPr lang="el-GR" sz="8800" dirty="0" smtClean="0"/>
              <a:t> </a:t>
            </a:r>
            <a:endParaRPr lang="el-GR" sz="8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248400"/>
          </a:xfrm>
        </p:spPr>
        <p:txBody>
          <a:bodyPr>
            <a:normAutofit/>
          </a:bodyPr>
          <a:lstStyle/>
          <a:p>
            <a:pPr marL="0" indent="0" algn="just"/>
            <a:r>
              <a:rPr lang="el-GR" dirty="0" smtClean="0"/>
              <a:t>Αν ο πωλητής έχει ήδη αποστείλει τα κινητά πράγματα πριν ανακύψουν τα περιστατικά που δικαιολογούν την αναστολή, </a:t>
            </a:r>
            <a:r>
              <a:rPr lang="el-GR" b="1" dirty="0" smtClean="0"/>
              <a:t>μπορεί να αντιταχθεί </a:t>
            </a:r>
            <a:r>
              <a:rPr lang="el-GR" dirty="0" smtClean="0"/>
              <a:t>στην παράδοση των πραγμάτων στον αγοραστή, </a:t>
            </a:r>
            <a:r>
              <a:rPr lang="el-GR" b="1" dirty="0" smtClean="0"/>
              <a:t>έστω και αν  ο αγοραστής κατέχει έγγραφο που του δίνει το δικαίωμα να τα αποκτήσει.</a:t>
            </a:r>
            <a:r>
              <a:rPr lang="el-GR" dirty="0" smtClean="0"/>
              <a:t> Η διάταξη αυτή αναφέρεται μόνο στα δικαιώματα μεταξύ πωλητή και αγοραστή επί των κινητών πραγμάτων (Όχι έναντι του μεταφορέα) (Άρθρο 71 παρ. 2) </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70000" lnSpcReduction="20000"/>
          </a:bodyPr>
          <a:lstStyle/>
          <a:p>
            <a:pPr marL="87313" indent="0">
              <a:buNone/>
            </a:pPr>
            <a:r>
              <a:rPr lang="el-GR" b="1" dirty="0" smtClean="0"/>
              <a:t>Βασικός κανόνας </a:t>
            </a:r>
            <a:endParaRPr lang="el-GR" dirty="0" smtClean="0"/>
          </a:p>
          <a:p>
            <a:pPr marL="87313" indent="0">
              <a:buNone/>
            </a:pPr>
            <a:r>
              <a:rPr lang="el-GR" sz="3100" dirty="0" smtClean="0"/>
              <a:t>Αν δεν ισχύει καμιά από τις υπό (α) – (γ) περιπτώσεις, </a:t>
            </a:r>
            <a:r>
              <a:rPr lang="el-GR" sz="3100" b="1" dirty="0" smtClean="0"/>
              <a:t>τα πράγματα παραδίδονται σε εγκατάσταση του πωλητή</a:t>
            </a:r>
            <a:r>
              <a:rPr lang="el-GR" sz="3100" dirty="0" smtClean="0"/>
              <a:t> =&gt; άρθρο 69 παρ. 1 </a:t>
            </a:r>
          </a:p>
          <a:p>
            <a:pPr marL="87313" indent="0">
              <a:buNone/>
            </a:pPr>
            <a:r>
              <a:rPr lang="el-GR" dirty="0" smtClean="0"/>
              <a:t> </a:t>
            </a:r>
          </a:p>
          <a:p>
            <a:pPr marL="87313" indent="0">
              <a:buNone/>
            </a:pPr>
            <a:r>
              <a:rPr lang="el-GR" sz="3900" dirty="0" smtClean="0"/>
              <a:t>Σχέση με </a:t>
            </a:r>
            <a:r>
              <a:rPr lang="en-US" sz="3900" dirty="0" smtClean="0"/>
              <a:t>INCOTERMS</a:t>
            </a:r>
            <a:r>
              <a:rPr lang="el-GR" sz="3900" dirty="0" smtClean="0"/>
              <a:t> </a:t>
            </a:r>
            <a:r>
              <a:rPr lang="el-GR" sz="3900" dirty="0" smtClean="0"/>
              <a:t>2020</a:t>
            </a:r>
            <a:endParaRPr lang="el-GR" sz="3900" dirty="0" smtClean="0"/>
          </a:p>
          <a:p>
            <a:pPr marL="87313" indent="0">
              <a:buNone/>
            </a:pPr>
            <a:r>
              <a:rPr lang="el-GR" sz="3900" b="1" dirty="0" smtClean="0"/>
              <a:t>Ρήτρα </a:t>
            </a:r>
            <a:r>
              <a:rPr lang="en-US" sz="3900" b="1" dirty="0" smtClean="0"/>
              <a:t>EXW</a:t>
            </a:r>
            <a:r>
              <a:rPr lang="el-GR" sz="3900" b="1" dirty="0" smtClean="0"/>
              <a:t> (</a:t>
            </a:r>
            <a:r>
              <a:rPr lang="en-US" sz="3900" b="1" dirty="0" smtClean="0"/>
              <a:t>Ex Works</a:t>
            </a:r>
            <a:r>
              <a:rPr lang="el-GR" sz="3900" b="1" dirty="0" smtClean="0"/>
              <a:t>)</a:t>
            </a:r>
            <a:r>
              <a:rPr lang="el-GR" sz="3900" dirty="0" smtClean="0"/>
              <a:t> =&gt; ο κίνδυνος μετατίθεται στον αγοραστή μόλις ο πωλητής θέσει </a:t>
            </a:r>
            <a:r>
              <a:rPr lang="el-GR" sz="3900" dirty="0" smtClean="0"/>
              <a:t>στον </a:t>
            </a:r>
            <a:r>
              <a:rPr lang="el-GR" sz="3900" dirty="0" smtClean="0"/>
              <a:t>τόπο εγκατάστασης του τα πράγματα στη διάθεση του αγοραστή (μάλιστα χωρίς να είναι φορτωμένα στο μέσο μεταφοράς που τυχόν ήρθε για να τα παραλάβει). Αρκεί μονομερής ενέργεια εκ μέρους του πωλητή. </a:t>
            </a:r>
          </a:p>
          <a:p>
            <a:pPr marL="87313" indent="0">
              <a:buNone/>
            </a:pPr>
            <a:r>
              <a:rPr lang="el-GR" sz="3900" dirty="0" smtClean="0"/>
              <a:t> </a:t>
            </a:r>
          </a:p>
          <a:p>
            <a:pPr marL="87313" indent="0">
              <a:buNone/>
            </a:pPr>
            <a:r>
              <a:rPr lang="el-GR" sz="3900" b="1" dirty="0" smtClean="0"/>
              <a:t>Ρήτρα </a:t>
            </a:r>
            <a:r>
              <a:rPr lang="en-US" sz="3900" b="1" dirty="0" smtClean="0"/>
              <a:t>FCA</a:t>
            </a:r>
            <a:r>
              <a:rPr lang="el-GR" sz="3900" b="1" dirty="0" smtClean="0"/>
              <a:t> (</a:t>
            </a:r>
            <a:r>
              <a:rPr lang="en-US" sz="3900" b="1" dirty="0" smtClean="0"/>
              <a:t>Free Carrier</a:t>
            </a:r>
            <a:r>
              <a:rPr lang="el-GR" sz="3900" b="1" dirty="0" smtClean="0"/>
              <a:t>)</a:t>
            </a:r>
            <a:r>
              <a:rPr lang="el-GR" sz="3900" dirty="0" smtClean="0"/>
              <a:t> =&gt; ο κίνδυνος μετατίθεται στον αγοραστή, μόλις ο πωλητής φορτώσει τα πράγματα σε μέσο μεταφοράς που έχει παράσχει ο αγοραστής (αφού στην περίπτωση αυτή για τη μεταφορά φροντίζει ο αγοραστής). Δηλαδή στην περίπτωση αυτή ο πωλητής φέρει τον κίνδυνο και κατά τη διαδικασία της φόρτωσης. </a:t>
            </a:r>
          </a:p>
          <a:p>
            <a:pPr>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lgn="just">
              <a:buNone/>
            </a:pPr>
            <a:r>
              <a:rPr lang="el-GR" dirty="0" smtClean="0"/>
              <a:t> </a:t>
            </a:r>
          </a:p>
          <a:p>
            <a:pPr marL="0" indent="0" algn="just"/>
            <a:r>
              <a:rPr lang="el-GR" sz="2800" dirty="0" smtClean="0"/>
              <a:t> Αν πριν από τον χρόνο εκπλήρωσης της σύμβασης καθίσταται σαφές ότι ένα από τα μέρη θα διαπράξει ουσιώδη αθέτηση της σύμβασης, το άλλο μέρος μπορεί να υπαναχωρήσει (Άρθρο 72).</a:t>
            </a:r>
          </a:p>
          <a:p>
            <a:pPr algn="just">
              <a:buNone/>
            </a:pP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l-GR" b="1" dirty="0" smtClean="0"/>
              <a:t>Συντήρηση των πραγμάτων</a:t>
            </a:r>
            <a:endParaRPr lang="el-GR" b="1" dirty="0"/>
          </a:p>
        </p:txBody>
      </p:sp>
      <p:sp>
        <p:nvSpPr>
          <p:cNvPr id="3" name="Content Placeholder 2"/>
          <p:cNvSpPr>
            <a:spLocks noGrp="1"/>
          </p:cNvSpPr>
          <p:nvPr>
            <p:ph idx="1"/>
          </p:nvPr>
        </p:nvSpPr>
        <p:spPr>
          <a:xfrm>
            <a:off x="228600" y="762000"/>
            <a:ext cx="8686800" cy="5867400"/>
          </a:xfrm>
        </p:spPr>
        <p:txBody>
          <a:bodyPr>
            <a:normAutofit fontScale="92500" lnSpcReduction="20000"/>
          </a:bodyPr>
          <a:lstStyle/>
          <a:p>
            <a:pPr marL="0" indent="0" algn="just">
              <a:buNone/>
            </a:pPr>
            <a:r>
              <a:rPr lang="en-US" dirty="0" smtClean="0">
                <a:sym typeface="Wingdings"/>
              </a:rPr>
              <a:t></a:t>
            </a:r>
            <a:r>
              <a:rPr lang="en-US" dirty="0" smtClean="0"/>
              <a:t>O</a:t>
            </a:r>
            <a:r>
              <a:rPr lang="el-GR" dirty="0" smtClean="0"/>
              <a:t> πωλητής υποχρεούται να λάβει τα κατά τις περιστάσεις κατάλληλα μέτρα για να συντηρήσει τα πράγματα όταν </a:t>
            </a:r>
            <a:r>
              <a:rPr lang="el-GR" b="1" dirty="0" smtClean="0"/>
              <a:t>ο αγοραστής</a:t>
            </a:r>
            <a:r>
              <a:rPr lang="en-US" dirty="0" smtClean="0"/>
              <a:t>:</a:t>
            </a:r>
            <a:r>
              <a:rPr lang="el-GR" dirty="0" smtClean="0"/>
              <a:t> </a:t>
            </a:r>
            <a:endParaRPr lang="en-US" dirty="0" smtClean="0"/>
          </a:p>
          <a:p>
            <a:pPr marL="0" indent="0" algn="just"/>
            <a:r>
              <a:rPr lang="el-GR" dirty="0" smtClean="0"/>
              <a:t> καθυστερεί να παραλάβει τα κινητά πράγματα ή       </a:t>
            </a:r>
          </a:p>
          <a:p>
            <a:pPr marL="0" indent="0" algn="just"/>
            <a:r>
              <a:rPr lang="el-GR" dirty="0" smtClean="0"/>
              <a:t> αρνείται να καταβάλει το τίμημα, στην περίπτωση όπου η πληρωμή του τιμήματος και η παράδοση των πραγμάτων πρέπει να γίνουν ταυτόχρονα, </a:t>
            </a:r>
            <a:endParaRPr lang="el-GR" dirty="0" smtClean="0"/>
          </a:p>
          <a:p>
            <a:pPr marL="0" indent="0" algn="just">
              <a:buNone/>
            </a:pPr>
            <a:r>
              <a:rPr lang="el-GR" b="1" dirty="0" smtClean="0"/>
              <a:t>και </a:t>
            </a:r>
            <a:r>
              <a:rPr lang="el-GR" dirty="0" smtClean="0"/>
              <a:t> </a:t>
            </a:r>
            <a:r>
              <a:rPr lang="el-GR" b="1" dirty="0" smtClean="0"/>
              <a:t>ο πωλητής</a:t>
            </a:r>
            <a:r>
              <a:rPr lang="en-US" dirty="0" smtClean="0"/>
              <a:t>:</a:t>
            </a:r>
            <a:r>
              <a:rPr lang="el-GR" dirty="0" smtClean="0"/>
              <a:t> </a:t>
            </a:r>
          </a:p>
          <a:p>
            <a:pPr marL="0" indent="0" algn="just"/>
            <a:r>
              <a:rPr lang="el-GR" dirty="0" smtClean="0"/>
              <a:t> είτε έχει στην κατοχή του τα πράγματα είτε </a:t>
            </a:r>
          </a:p>
          <a:p>
            <a:pPr marL="0" indent="0" algn="just"/>
            <a:r>
              <a:rPr lang="el-GR" dirty="0" smtClean="0"/>
              <a:t> είναι με άλλον τρόπο σε θέση να ελέγξει τη διάθεσή τους.</a:t>
            </a:r>
          </a:p>
          <a:p>
            <a:pPr marL="0" indent="0" algn="just">
              <a:buNone/>
            </a:pPr>
            <a:r>
              <a:rPr lang="el-GR" dirty="0" err="1" smtClean="0">
                <a:sym typeface="Wingdings"/>
              </a:rPr>
              <a:t></a:t>
            </a:r>
            <a:r>
              <a:rPr lang="el-GR" dirty="0" err="1" smtClean="0"/>
              <a:t>Ο</a:t>
            </a:r>
            <a:r>
              <a:rPr lang="el-GR" dirty="0" smtClean="0"/>
              <a:t> πωλητής δικαιούται να παρακρατήσει τα πράγματα εωσότου του αποδοθούν οι εύλογες δαπάνες του από τον αγοραστή (Άρθρο 85).</a:t>
            </a:r>
          </a:p>
          <a:p>
            <a:pPr marL="36000" indent="0" algn="just">
              <a:spcBef>
                <a:spcPts val="0"/>
              </a:spcBef>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10600" cy="6248400"/>
          </a:xfrm>
        </p:spPr>
        <p:txBody>
          <a:bodyPr>
            <a:normAutofit/>
          </a:bodyPr>
          <a:lstStyle/>
          <a:p>
            <a:pPr marL="0" indent="0" algn="just">
              <a:buNone/>
            </a:pPr>
            <a:endParaRPr lang="el-GR" dirty="0" smtClean="0"/>
          </a:p>
          <a:p>
            <a:pPr marL="0" indent="0" algn="just"/>
            <a:r>
              <a:rPr lang="el-GR" dirty="0" smtClean="0"/>
              <a:t>Αν ο αγοραστής έχει παραλάβει τα κινητά πράγματα και προτίθεται να ασκήσει οποιοδήποτε </a:t>
            </a:r>
            <a:r>
              <a:rPr lang="el-GR" b="1" dirty="0" smtClean="0"/>
              <a:t>«δικαίωμα αποποίησης τους», </a:t>
            </a:r>
            <a:r>
              <a:rPr lang="el-GR" dirty="0" smtClean="0"/>
              <a:t>(π.χ. αντικατάσταση, υπαναχώρηση) σύμφωνα με τη σύμβαση πώλησης ή την Δ.Σ., πρέπει να λάβει τα κατά τις περιστάσεις κατάλληλα μέτρα για τη συντήρηση τους. </a:t>
            </a:r>
          </a:p>
          <a:p>
            <a:pPr marL="0" indent="0" algn="just"/>
            <a:r>
              <a:rPr lang="el-GR" dirty="0" smtClean="0"/>
              <a:t>Δικαιούται να τα παρακρατήσει εωσότου του αποδοθούν οι εύλογες δαπάνες του από τον πωλητή (Άρθρο 86).</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marL="0" indent="0"/>
            <a:r>
              <a:rPr lang="el-GR" b="1" dirty="0" smtClean="0"/>
              <a:t> Δικαίωμα φύλαξης</a:t>
            </a:r>
          </a:p>
          <a:p>
            <a:pPr marL="0" indent="0" algn="just">
              <a:buNone/>
            </a:pPr>
            <a:endParaRPr lang="el-GR" dirty="0" smtClean="0"/>
          </a:p>
          <a:p>
            <a:pPr marL="0" indent="0" algn="just">
              <a:buNone/>
            </a:pPr>
            <a:r>
              <a:rPr lang="el-GR" dirty="0" smtClean="0"/>
              <a:t>Το μέρος που υποχρεούται σε συντήρηση των πραγμάτων δικαιούται να τα φυλάξει σε αποθήκη τρίτου προσώπου, </a:t>
            </a:r>
            <a:r>
              <a:rPr lang="el-GR" b="1" dirty="0" err="1" smtClean="0"/>
              <a:t>δαπάναις</a:t>
            </a:r>
            <a:r>
              <a:rPr lang="el-GR" b="1" dirty="0" smtClean="0"/>
              <a:t> του άλλου μέρους</a:t>
            </a:r>
            <a:r>
              <a:rPr lang="el-GR" dirty="0" smtClean="0"/>
              <a:t>, εφόσον η προκαλούμενη δαπάνη δεν είναι δυσανάλογη (Άρθρο 87).</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686800" cy="6553200"/>
          </a:xfrm>
        </p:spPr>
        <p:txBody>
          <a:bodyPr>
            <a:normAutofit/>
          </a:bodyPr>
          <a:lstStyle/>
          <a:p>
            <a:pPr marL="0" indent="0" algn="just"/>
            <a:r>
              <a:rPr lang="el-GR" b="1" dirty="0" smtClean="0"/>
              <a:t> Δικαίωμα πώλησης</a:t>
            </a:r>
          </a:p>
          <a:p>
            <a:pPr marL="0" indent="0" algn="just">
              <a:buNone/>
            </a:pPr>
            <a:r>
              <a:rPr lang="el-GR" dirty="0" smtClean="0"/>
              <a:t>Συμβαλλόμενος που υποχρεούται να συντηρήσει τα πράγματα, μπορεί να τα πωλήσει με οποιονδήποτε κατάλληλο τρόπο, αν ο άλλος συμβαλλόμενος </a:t>
            </a:r>
            <a:r>
              <a:rPr lang="el-GR" b="1" dirty="0" smtClean="0"/>
              <a:t>καθυστερεί υπέρμετρα </a:t>
            </a:r>
            <a:r>
              <a:rPr lang="el-GR" dirty="0" smtClean="0"/>
              <a:t>να αναλάβει τα πράγματα ή να τα αναλάβει επιστρεφόμενα ή να καταβάλλει το τίμημα ή τη δαπάνη συντήρησης, </a:t>
            </a:r>
            <a:r>
              <a:rPr lang="el-GR" b="1" dirty="0" smtClean="0"/>
              <a:t>υπό τον όρο ότι έχει ειδοποιήσει τον άλλο συμβαλλόμενο με εύλογο τρόπο για την πρόθεση πώλησης</a:t>
            </a:r>
            <a:r>
              <a:rPr lang="el-GR" dirty="0" smtClean="0"/>
              <a:t>.</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35</a:t>
            </a:fld>
            <a:endParaRPr lang="en-US"/>
          </a:p>
        </p:txBody>
      </p:sp>
      <p:sp>
        <p:nvSpPr>
          <p:cNvPr id="3" name="Rectangle 2"/>
          <p:cNvSpPr/>
          <p:nvPr/>
        </p:nvSpPr>
        <p:spPr>
          <a:xfrm>
            <a:off x="457200" y="381000"/>
            <a:ext cx="8153400" cy="5170646"/>
          </a:xfrm>
          <a:prstGeom prst="rect">
            <a:avLst/>
          </a:prstGeom>
        </p:spPr>
        <p:txBody>
          <a:bodyPr wrap="square">
            <a:spAutoFit/>
          </a:bodyPr>
          <a:lstStyle/>
          <a:p>
            <a:pPr algn="just"/>
            <a:endParaRPr lang="el-GR" dirty="0" smtClean="0"/>
          </a:p>
          <a:p>
            <a:pPr algn="just"/>
            <a:r>
              <a:rPr lang="el-GR" dirty="0" smtClean="0"/>
              <a:t> </a:t>
            </a:r>
            <a:r>
              <a:rPr lang="el-GR" sz="2400" b="1" dirty="0" smtClean="0"/>
              <a:t>Υποχρέωση πώλησης</a:t>
            </a:r>
            <a:endParaRPr lang="el-GR" sz="2400" dirty="0" smtClean="0"/>
          </a:p>
          <a:p>
            <a:pPr algn="just"/>
            <a:r>
              <a:rPr lang="el-GR" sz="2400" dirty="0" smtClean="0"/>
              <a:t>Αν τα κινητά πράγματα είναι εκτεθειμένα σε </a:t>
            </a:r>
            <a:r>
              <a:rPr lang="el-GR" sz="2400" b="1" dirty="0" smtClean="0"/>
              <a:t>κίνδυνο ταχείας χειροτέρευσης</a:t>
            </a:r>
            <a:r>
              <a:rPr lang="el-GR" sz="2400" dirty="0" smtClean="0"/>
              <a:t> ή αν η συντήρησή τους θα συνεπαγόταν </a:t>
            </a:r>
            <a:r>
              <a:rPr lang="el-GR" sz="2400" b="1" dirty="0" smtClean="0"/>
              <a:t>δυσανάλογα έξοδα</a:t>
            </a:r>
            <a:r>
              <a:rPr lang="el-GR" sz="2400" dirty="0" smtClean="0"/>
              <a:t>, ο συμβαλλόμενος που δεσμεύεται να συντηρήσει τα πράγματα, πρέπει να λάβει κατάλληλα μέτρα για να τα πωλήσει. </a:t>
            </a:r>
            <a:r>
              <a:rPr lang="el-GR" sz="2400" b="1" dirty="0" smtClean="0"/>
              <a:t>Κατά το μέτρο του δυνατού οφείλει να ειδοποιήσει</a:t>
            </a:r>
            <a:r>
              <a:rPr lang="el-GR" sz="2400" dirty="0" smtClean="0"/>
              <a:t> το άλλο μέρος για την πρόθεση της πώλησης.</a:t>
            </a:r>
          </a:p>
          <a:p>
            <a:pPr algn="just"/>
            <a:r>
              <a:rPr lang="el-GR" sz="2400" dirty="0" smtClean="0"/>
              <a:t> </a:t>
            </a:r>
          </a:p>
          <a:p>
            <a:pPr algn="just"/>
            <a:r>
              <a:rPr lang="el-GR" sz="2400" dirty="0" smtClean="0"/>
              <a:t> Συμβαλλόμενος που πωλεί τα κινητά πράγματα έχει το δικαίωμα να παρακρατήσει από το προϊόν της πώλησης ποσό ίσο με τις εύλογες δαπάνες συντήρησης των πραγμάτων και πώλησής τους. Το επιπλέον ποσό το οφείλει στον άλλο συμβαλλόμενο (Άρθρο 88).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248400"/>
          </a:xfrm>
        </p:spPr>
        <p:txBody>
          <a:bodyPr>
            <a:normAutofit/>
          </a:bodyPr>
          <a:lstStyle/>
          <a:p>
            <a:pPr marL="0" indent="0" algn="just">
              <a:lnSpc>
                <a:spcPct val="150000"/>
              </a:lnSpc>
              <a:buNone/>
            </a:pPr>
            <a:r>
              <a:rPr lang="el-GR" sz="2800" dirty="0" smtClean="0"/>
              <a:t>Εν τούτοις, αν ο αγοραστής είναι υποχρεωμένος να αναλάβει τα κινητά πράγματα σε τόπο άλλον από τις εγκαταστάσεις του πωλητή, ο κίνδυνος μετατίθεται, όταν η παράδοση είναι ληξιπρόθεσμη και </a:t>
            </a:r>
            <a:r>
              <a:rPr lang="el-GR" sz="2800" b="1" i="1" u="sng" dirty="0" smtClean="0"/>
              <a:t>ο πωλητής (εννοείται αγοραστής) </a:t>
            </a:r>
            <a:r>
              <a:rPr lang="el-GR" sz="2800" dirty="0" smtClean="0"/>
              <a:t>γνωρίζει το γεγονός ότι τα πράγματα έχουν τεθεί στη διάθεσή του σε αυτόν τον τόπο (Άρθρο 69 παρ. 2) (</a:t>
            </a:r>
            <a:r>
              <a:rPr lang="en-US" sz="2800" dirty="0" smtClean="0"/>
              <a:t>INCOTERMS </a:t>
            </a:r>
            <a:r>
              <a:rPr lang="en-US" sz="2800" dirty="0" smtClean="0"/>
              <a:t>20</a:t>
            </a:r>
            <a:r>
              <a:rPr lang="el-GR" sz="2800" dirty="0" smtClean="0"/>
              <a:t>2</a:t>
            </a:r>
            <a:r>
              <a:rPr lang="en-US" sz="2800" dirty="0" smtClean="0"/>
              <a:t>0</a:t>
            </a:r>
            <a:r>
              <a:rPr lang="el-GR" sz="2800" dirty="0" smtClean="0"/>
              <a:t> </a:t>
            </a:r>
            <a:r>
              <a:rPr lang="en-US" sz="2800" dirty="0" smtClean="0"/>
              <a:t>DAP, DPU, DDP)</a:t>
            </a:r>
            <a:r>
              <a:rPr lang="el-GR" sz="2800" dirty="0" smtClean="0"/>
              <a:t>.</a:t>
            </a:r>
          </a:p>
          <a:p>
            <a:pPr>
              <a:lnSpc>
                <a:spcPct val="150000"/>
              </a:lnSpc>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l-GR" sz="3600" b="1" dirty="0" smtClean="0"/>
              <a:t>ΚΑΤΑ ΓΕΝΟΣ ΟΡΙΣΜΕΝΗ ΠΑΡΟΧΗ</a:t>
            </a:r>
            <a:endParaRPr lang="el-GR" sz="3600" b="1" dirty="0"/>
          </a:p>
        </p:txBody>
      </p:sp>
      <p:sp>
        <p:nvSpPr>
          <p:cNvPr id="3" name="Content Placeholder 2"/>
          <p:cNvSpPr>
            <a:spLocks noGrp="1"/>
          </p:cNvSpPr>
          <p:nvPr>
            <p:ph idx="1"/>
          </p:nvPr>
        </p:nvSpPr>
        <p:spPr>
          <a:xfrm>
            <a:off x="228600" y="1524000"/>
            <a:ext cx="8686800" cy="4953000"/>
          </a:xfrm>
        </p:spPr>
        <p:txBody>
          <a:bodyPr>
            <a:normAutofit/>
          </a:bodyPr>
          <a:lstStyle/>
          <a:p>
            <a:pPr marL="182563" indent="0" algn="just">
              <a:spcBef>
                <a:spcPts val="600"/>
              </a:spcBef>
              <a:spcAft>
                <a:spcPts val="600"/>
              </a:spcAft>
              <a:buNone/>
            </a:pPr>
            <a:r>
              <a:rPr lang="el-GR" dirty="0" smtClean="0"/>
              <a:t>Αν η σύμβαση πώλησης αφορά πράγματα που δεν έχουν ακόμη εξατομικευθεί,</a:t>
            </a:r>
            <a:r>
              <a:rPr lang="en-US" dirty="0" smtClean="0"/>
              <a:t> </a:t>
            </a:r>
            <a:r>
              <a:rPr lang="el-GR" dirty="0" smtClean="0"/>
              <a:t>τα πράγματα τίθενται στην διάθεση του αγοραστή, όταν διαπιστωθεί ότι τα πράγματα είναι τα αναφερόμενα στη σύμβαση πώλησης (Άρθρο 69 παρ. 3).</a:t>
            </a:r>
          </a:p>
          <a:p>
            <a:pPr marL="182563" indent="0" algn="just">
              <a:spcBef>
                <a:spcPts val="600"/>
              </a:spcBef>
              <a:spcAft>
                <a:spcPts val="600"/>
              </a:spcAft>
              <a:buNone/>
            </a:pPr>
            <a:r>
              <a:rPr lang="el-GR" dirty="0" smtClean="0"/>
              <a:t> </a:t>
            </a: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l-GR" sz="3600" b="1" dirty="0" smtClean="0"/>
              <a:t>Συμφωνία Αποστολής</a:t>
            </a:r>
            <a:br>
              <a:rPr lang="el-GR" sz="3600" b="1" dirty="0" smtClean="0"/>
            </a:br>
            <a:r>
              <a:rPr lang="el-GR" sz="3600" b="1" dirty="0" smtClean="0"/>
              <a:t>(Άρθρο 67)</a:t>
            </a:r>
            <a:endParaRPr lang="el-GR" sz="3600" b="1" dirty="0"/>
          </a:p>
        </p:txBody>
      </p:sp>
      <p:sp>
        <p:nvSpPr>
          <p:cNvPr id="3" name="Content Placeholder 2"/>
          <p:cNvSpPr>
            <a:spLocks noGrp="1"/>
          </p:cNvSpPr>
          <p:nvPr>
            <p:ph idx="1"/>
          </p:nvPr>
        </p:nvSpPr>
        <p:spPr>
          <a:xfrm>
            <a:off x="304800" y="1371600"/>
            <a:ext cx="8534400" cy="4953000"/>
          </a:xfrm>
        </p:spPr>
        <p:txBody>
          <a:bodyPr/>
          <a:lstStyle/>
          <a:p>
            <a:pPr marL="36000" indent="0" algn="just">
              <a:spcBef>
                <a:spcPts val="600"/>
              </a:spcBef>
              <a:buNone/>
            </a:pPr>
            <a:endParaRPr lang="el-GR" sz="2000" dirty="0" smtClean="0"/>
          </a:p>
          <a:p>
            <a:pPr marL="36000" indent="0" algn="just">
              <a:spcBef>
                <a:spcPts val="600"/>
              </a:spcBef>
              <a:buNone/>
            </a:pPr>
            <a:r>
              <a:rPr lang="el-GR" dirty="0" smtClean="0"/>
              <a:t>Αν η σύμβαση πώλησης προβλέπει μεταφορά των κινητών πραγμάτων και ο πωλητής δεν είναι υποχρεωμένος να τα παραδώσει σε ορισμένο τόπο, ο κίνδυνος μετατίθεται στον αγοραστή, όταν τα πράγματα παραδίδονται στον πρώτο μεταφορέα, προκειμένου να διαβιβασθούν στον αγοραστή, σύμφωνα με τη σύμβαση πώλησης (Άρθρο 67 παρ. 1 </a:t>
            </a:r>
            <a:r>
              <a:rPr lang="el-GR" dirty="0" err="1" smtClean="0"/>
              <a:t>εδ</a:t>
            </a:r>
            <a:r>
              <a:rPr lang="el-GR" dirty="0" smtClean="0"/>
              <a:t>. </a:t>
            </a:r>
            <a:r>
              <a:rPr lang="el-GR" dirty="0" err="1" smtClean="0"/>
              <a:t>α΄</a:t>
            </a:r>
            <a:r>
              <a:rPr lang="el-GR" dirty="0" smtClean="0"/>
              <a:t>).</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228600"/>
            <a:ext cx="8610600" cy="6324600"/>
          </a:xfrm>
        </p:spPr>
        <p:txBody>
          <a:bodyPr>
            <a:normAutofit fontScale="92500"/>
          </a:bodyPr>
          <a:lstStyle/>
          <a:p>
            <a:pPr marL="0" indent="0" algn="just">
              <a:buNone/>
              <a:tabLst>
                <a:tab pos="3138488" algn="l"/>
              </a:tabLst>
            </a:pPr>
            <a:r>
              <a:rPr lang="el-GR" sz="3000" b="1" dirty="0" smtClean="0"/>
              <a:t>Πλεονεκτήματα</a:t>
            </a:r>
            <a:r>
              <a:rPr lang="el-GR" sz="3000" dirty="0" smtClean="0"/>
              <a:t> άρθρου 67 παρ. 1 </a:t>
            </a:r>
            <a:r>
              <a:rPr lang="el-GR" sz="3000" dirty="0" err="1" smtClean="0"/>
              <a:t>εδ</a:t>
            </a:r>
            <a:r>
              <a:rPr lang="el-GR" sz="3000" dirty="0" smtClean="0"/>
              <a:t>. α’, (ιδίως επί εμπορευματοκιβωτίων). </a:t>
            </a:r>
          </a:p>
          <a:p>
            <a:pPr marL="0" indent="0" algn="just">
              <a:buNone/>
            </a:pPr>
            <a:r>
              <a:rPr lang="el-GR" sz="3000" dirty="0" smtClean="0"/>
              <a:t>Μεταφορά εντός εμπορευματοκιβωτίου (</a:t>
            </a:r>
            <a:r>
              <a:rPr lang="en-US" sz="3000" dirty="0" smtClean="0"/>
              <a:t>container</a:t>
            </a:r>
            <a:r>
              <a:rPr lang="el-GR" sz="3000" dirty="0" smtClean="0"/>
              <a:t>) και ζημία κατά τη μεταφορά, δυσκολία διακρίβωσης σε ποιο χρονικό σημείο έλαβε χώρα το τυχαίο ζημιογόνο γεγονός (οπότε να κριθεί με βεβαιότητα αν έλαβε χώρα πριν ή μετά τη μετάθεση του κινδύνου του αγοραστή). </a:t>
            </a:r>
          </a:p>
          <a:p>
            <a:pPr lvl="0" algn="just">
              <a:buNone/>
            </a:pPr>
            <a:r>
              <a:rPr lang="el-GR" sz="3000" dirty="0" err="1" smtClean="0">
                <a:sym typeface="Wingdings"/>
              </a:rPr>
              <a:t></a:t>
            </a:r>
            <a:r>
              <a:rPr lang="el-GR" sz="3000" dirty="0" err="1" smtClean="0"/>
              <a:t>Ευκολότερος</a:t>
            </a:r>
            <a:r>
              <a:rPr lang="el-GR" sz="3000" dirty="0" smtClean="0"/>
              <a:t> έλεγχος πριν το κλείσιμο του   εμπορευματοκιβωτίου</a:t>
            </a:r>
          </a:p>
          <a:p>
            <a:pPr lvl="0" algn="just">
              <a:buNone/>
            </a:pPr>
            <a:r>
              <a:rPr lang="el-GR" sz="3000" dirty="0" err="1" smtClean="0">
                <a:sym typeface="Wingdings"/>
              </a:rPr>
              <a:t></a:t>
            </a:r>
            <a:r>
              <a:rPr lang="el-GR" sz="3000" dirty="0" err="1" smtClean="0"/>
              <a:t>ο</a:t>
            </a:r>
            <a:r>
              <a:rPr lang="el-GR" sz="1100" dirty="0" smtClean="0"/>
              <a:t> </a:t>
            </a:r>
            <a:r>
              <a:rPr lang="el-GR" sz="3000" dirty="0" smtClean="0"/>
              <a:t>αγοραστής φέρει τον κίνδυνο για τα </a:t>
            </a:r>
            <a:r>
              <a:rPr lang="el-GR" sz="3000" dirty="0" err="1" smtClean="0"/>
              <a:t>τυχηρά</a:t>
            </a:r>
            <a:r>
              <a:rPr lang="el-GR" sz="3000" dirty="0" smtClean="0"/>
              <a:t> περιστατικά καθ’ όλη τη διάρκεια της μεταφοράς και όχι από κάποιο ενδιάμεσο σημείο (λ.χ. την παράδοση των πραγμάτων στο θαλάσσιο μεταφορέα για εξαγωγή), βλ. και άρθρο 20 ν. 2496/1997</a:t>
            </a:r>
          </a:p>
          <a:p>
            <a:pPr>
              <a:buNone/>
            </a:pPr>
            <a:endParaRPr lang="el-GR"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l-GR" b="1" dirty="0" smtClean="0"/>
              <a:t/>
            </a:r>
            <a:br>
              <a:rPr lang="el-GR" b="1" dirty="0" smtClean="0"/>
            </a:br>
            <a:r>
              <a:rPr lang="el-GR" sz="3200" b="1" dirty="0" smtClean="0"/>
              <a:t>Έννοια «παράδοσης» στο άρθρο 67 παρ. 1 </a:t>
            </a:r>
            <a:r>
              <a:rPr lang="el-GR" sz="3200" b="1" dirty="0" err="1" smtClean="0"/>
              <a:t>εδ</a:t>
            </a:r>
            <a:r>
              <a:rPr lang="el-GR" sz="3200" b="1" dirty="0" smtClean="0"/>
              <a:t>. </a:t>
            </a:r>
            <a:r>
              <a:rPr lang="el-GR" sz="3200" b="1" dirty="0" err="1" smtClean="0"/>
              <a:t>α΄</a:t>
            </a:r>
            <a:r>
              <a:rPr lang="el-GR" sz="3200" b="1" dirty="0" smtClean="0"/>
              <a:t>. </a:t>
            </a:r>
            <a:r>
              <a:rPr lang="el-GR" dirty="0" smtClean="0"/>
              <a:t/>
            </a:r>
            <a:br>
              <a:rPr lang="el-GR" dirty="0" smtClean="0"/>
            </a:br>
            <a:endParaRPr lang="el-GR" dirty="0"/>
          </a:p>
        </p:txBody>
      </p:sp>
      <p:sp>
        <p:nvSpPr>
          <p:cNvPr id="3" name="Content Placeholder 2"/>
          <p:cNvSpPr>
            <a:spLocks noGrp="1"/>
          </p:cNvSpPr>
          <p:nvPr>
            <p:ph idx="1"/>
          </p:nvPr>
        </p:nvSpPr>
        <p:spPr>
          <a:xfrm>
            <a:off x="457200" y="990600"/>
            <a:ext cx="8382000" cy="5410200"/>
          </a:xfrm>
        </p:spPr>
        <p:txBody>
          <a:bodyPr>
            <a:normAutofit fontScale="85000" lnSpcReduction="20000"/>
          </a:bodyPr>
          <a:lstStyle/>
          <a:p>
            <a:pPr marL="0" indent="0" algn="just">
              <a:buNone/>
            </a:pPr>
            <a:r>
              <a:rPr lang="el-GR" dirty="0" err="1" smtClean="0"/>
              <a:t>Περιέλευση</a:t>
            </a:r>
            <a:r>
              <a:rPr lang="el-GR" dirty="0" smtClean="0"/>
              <a:t> του πράγματος από την κατοχή του πωλητή στην κατοχή του μεταφορέα, με σκοπό την περαιτέρω διαβίβαση του στον αγοραστή. </a:t>
            </a:r>
          </a:p>
          <a:p>
            <a:pPr marL="0" indent="0" algn="just">
              <a:buNone/>
            </a:pPr>
            <a:r>
              <a:rPr lang="el-GR" dirty="0" smtClean="0"/>
              <a:t>Ο μεταφορέας πρέπει να είναι </a:t>
            </a:r>
            <a:r>
              <a:rPr lang="el-GR" b="1" dirty="0" smtClean="0"/>
              <a:t>ανεξάρτητος από τον πωλητή</a:t>
            </a:r>
            <a:r>
              <a:rPr lang="el-GR" dirty="0" smtClean="0"/>
              <a:t>. Αν ελέγχεται από τον πωλητή τότε δεν υπάρχει παράδοση. </a:t>
            </a:r>
          </a:p>
          <a:p>
            <a:pPr marL="0" indent="0" algn="just">
              <a:buNone/>
            </a:pPr>
            <a:r>
              <a:rPr lang="el-GR" dirty="0" smtClean="0"/>
              <a:t>Το ζήτημα του πότε ο μεταφορέας έχει το πράγμα στην κατοχή του είναι πραγματικό. </a:t>
            </a:r>
          </a:p>
          <a:p>
            <a:pPr marL="0" indent="0" algn="just">
              <a:buNone/>
            </a:pPr>
            <a:r>
              <a:rPr lang="el-GR" dirty="0" smtClean="0"/>
              <a:t>Π.χ. αν πλήρωμα του πλοίου ή λιμενεργάτες προβούν σε κάποια ενέργεια που σηματοδοτεί την έναρξη της κατοχής του θαλάσσιου μεταφορέα π.χ. εφαρμόσουν τα μέσα φορτώσεως επί των πραγμάτων </a:t>
            </a:r>
            <a:r>
              <a:rPr lang="el-GR" dirty="0" smtClean="0">
                <a:sym typeface="Wingdings"/>
              </a:rPr>
              <a:t></a:t>
            </a:r>
            <a:r>
              <a:rPr lang="el-GR" dirty="0" smtClean="0"/>
              <a:t> για τους σκοπούς άρθρου 67 παρ. 1 </a:t>
            </a:r>
            <a:r>
              <a:rPr lang="el-GR" dirty="0" err="1" smtClean="0"/>
              <a:t>εδ</a:t>
            </a:r>
            <a:r>
              <a:rPr lang="el-GR" dirty="0" smtClean="0"/>
              <a:t>. </a:t>
            </a:r>
            <a:r>
              <a:rPr lang="el-GR" dirty="0" err="1" smtClean="0"/>
              <a:t>α΄</a:t>
            </a:r>
            <a:r>
              <a:rPr lang="el-GR" dirty="0" smtClean="0"/>
              <a:t>, υπάρχει παράδοση και ο κίνδυνος μετατίθεται.  </a:t>
            </a:r>
          </a:p>
          <a:p>
            <a:pPr algn="just">
              <a:buNone/>
            </a:pP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marL="36000" indent="0" algn="ctr">
              <a:spcBef>
                <a:spcPts val="600"/>
              </a:spcBef>
              <a:buNone/>
            </a:pPr>
            <a:r>
              <a:rPr lang="el-GR" b="1" dirty="0" smtClean="0"/>
              <a:t>Άρθρο 67 παρ. 1 </a:t>
            </a:r>
            <a:r>
              <a:rPr lang="el-GR" b="1" dirty="0" err="1" smtClean="0"/>
              <a:t>εδ</a:t>
            </a:r>
            <a:r>
              <a:rPr lang="el-GR" b="1" dirty="0" smtClean="0"/>
              <a:t>. </a:t>
            </a:r>
            <a:r>
              <a:rPr lang="el-GR" b="1" dirty="0" err="1" smtClean="0"/>
              <a:t>β΄</a:t>
            </a:r>
            <a:endParaRPr lang="el-GR" b="1" dirty="0" smtClean="0"/>
          </a:p>
          <a:p>
            <a:pPr marL="36000" indent="0" algn="just">
              <a:spcBef>
                <a:spcPts val="600"/>
              </a:spcBef>
              <a:buNone/>
            </a:pPr>
            <a:endParaRPr lang="el-GR" sz="1500" dirty="0" smtClean="0"/>
          </a:p>
          <a:p>
            <a:pPr marL="36000" indent="0" algn="just">
              <a:spcBef>
                <a:spcPts val="600"/>
              </a:spcBef>
              <a:buNone/>
            </a:pPr>
            <a:r>
              <a:rPr lang="el-GR" dirty="0" smtClean="0"/>
              <a:t>Αν ο πωλητής είναι υποχρεωμένος να  παραδώσει τα πράγματα </a:t>
            </a:r>
            <a:r>
              <a:rPr lang="el-GR" b="1" dirty="0" smtClean="0"/>
              <a:t>σε μεταφορέα σε ορισμένο τόπο</a:t>
            </a:r>
            <a:r>
              <a:rPr lang="el-GR" dirty="0" smtClean="0"/>
              <a:t>, ο κίνδυνος μετατίθεται στον αγοραστή μόνον όταν τα πράγματα παραδοθούν στον μεταφορέα σε αυτόν τον τόπο. </a:t>
            </a:r>
          </a:p>
          <a:p>
            <a:pPr marL="0" indent="0" algn="just">
              <a:buNone/>
              <a:tabLst>
                <a:tab pos="0" algn="l"/>
              </a:tabLst>
            </a:pPr>
            <a:endParaRPr lang="el-GR" dirty="0" smtClean="0"/>
          </a:p>
          <a:p>
            <a:pPr marL="0" indent="0" algn="just">
              <a:buNone/>
              <a:tabLst>
                <a:tab pos="0" algn="l"/>
              </a:tabLst>
            </a:pPr>
            <a:r>
              <a:rPr lang="el-GR" dirty="0" smtClean="0"/>
              <a:t>Π.χ. εσωτερική μεταφορά πριν την παράδοση στον διεθνή μεταφορέα που έχει συμφωνηθεί;</a:t>
            </a:r>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TotalTime>
  <Words>2222</Words>
  <Application>Microsoft Office PowerPoint</Application>
  <PresentationFormat>On-screen Show (4:3)</PresentationFormat>
  <Paragraphs>212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Slide 1</vt:lpstr>
      <vt:lpstr>Slide 2</vt:lpstr>
      <vt:lpstr>Slide 3</vt:lpstr>
      <vt:lpstr>Slide 4</vt:lpstr>
      <vt:lpstr>ΚΑΤΑ ΓΕΝΟΣ ΟΡΙΣΜΕΝΗ ΠΑΡΟΧΗ</vt:lpstr>
      <vt:lpstr>Συμφωνία Αποστολής (Άρθρο 67)</vt:lpstr>
      <vt:lpstr>Slide 7</vt:lpstr>
      <vt:lpstr> Έννοια «παράδοσης» στο άρθρο 67 παρ. 1 εδ. α΄.  </vt:lpstr>
      <vt:lpstr>Slide 9</vt:lpstr>
      <vt:lpstr>Slide 10</vt:lpstr>
      <vt:lpstr>Slide 11</vt:lpstr>
      <vt:lpstr>Slide 12</vt:lpstr>
      <vt:lpstr>Slide 13</vt:lpstr>
      <vt:lpstr>Παροχή ορισμένη κατά γένος  Άρθρο 67 § 2</vt:lpstr>
      <vt:lpstr>Slide 15</vt:lpstr>
      <vt:lpstr>Slide 16</vt:lpstr>
      <vt:lpstr>Slide 17</vt:lpstr>
      <vt:lpstr>Τόπος καταβολής</vt:lpstr>
      <vt:lpstr>Χρόνος καταβολής</vt:lpstr>
      <vt:lpstr>Slide 20</vt:lpstr>
      <vt:lpstr>ΔΙΚΑΙΩΜΑΤΑ ΠΩΛΗΤΗ I.Να εμμείνει στην εκπλήρωση της αντιπαροχής (Αρ. 62)</vt:lpstr>
      <vt:lpstr>II. Υπαναχώρηση (Άρθρο 64)</vt:lpstr>
      <vt:lpstr>Slide 23</vt:lpstr>
      <vt:lpstr>Slide 24</vt:lpstr>
      <vt:lpstr>ΙΙΙ. Αποζημίωση  (α) Θετική ζημία και διαφυγόν κέρδος (Άρθρο 74)</vt:lpstr>
      <vt:lpstr>Slide 26</vt:lpstr>
      <vt:lpstr>Slide 27</vt:lpstr>
      <vt:lpstr>Slide 28</vt:lpstr>
      <vt:lpstr>Slide 29</vt:lpstr>
      <vt:lpstr>Slide 30</vt:lpstr>
      <vt:lpstr>Συντήρηση των πραγμάτων</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CPLawSec01</dc:creator>
  <cp:lastModifiedBy>Dimitris</cp:lastModifiedBy>
  <cp:revision>137</cp:revision>
  <dcterms:created xsi:type="dcterms:W3CDTF">2006-08-16T00:00:00Z</dcterms:created>
  <dcterms:modified xsi:type="dcterms:W3CDTF">2020-04-09T13:04:05Z</dcterms:modified>
</cp:coreProperties>
</file>