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75" r:id="rId5"/>
    <p:sldId id="276" r:id="rId6"/>
    <p:sldId id="260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71" r:id="rId16"/>
    <p:sldId id="269" r:id="rId17"/>
    <p:sldId id="273" r:id="rId18"/>
    <p:sldId id="272" r:id="rId19"/>
    <p:sldId id="270" r:id="rId20"/>
    <p:sldId id="278" r:id="rId21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F3653-0ECC-4E70-883A-DB5403724013}" type="datetimeFigureOut">
              <a:rPr lang="el-GR" smtClean="0"/>
              <a:pPr/>
              <a:t>27/2/2020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09585-8B40-4588-8002-805AEE5D6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9585-8B40-4588-8002-805AEE5D6E93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l-GR" sz="5900" b="1" dirty="0" smtClean="0"/>
              <a:t>Διεθνής Πώληση- Το ζήτημα </a:t>
            </a:r>
            <a:endParaRPr lang="en-US" sz="5900" dirty="0" smtClean="0"/>
          </a:p>
          <a:p>
            <a:pPr marL="0" indent="12700" algn="just">
              <a:buNone/>
            </a:pPr>
            <a:endParaRPr lang="el-GR" sz="5900" b="1" dirty="0" smtClean="0"/>
          </a:p>
          <a:p>
            <a:pPr marL="0" indent="12700" algn="just">
              <a:buFont typeface="Wingdings"/>
              <a:buChar char="ð"/>
            </a:pPr>
            <a:r>
              <a:rPr lang="en-US" sz="5900" b="1" dirty="0" smtClean="0"/>
              <a:t> </a:t>
            </a:r>
            <a:r>
              <a:rPr lang="el-GR" sz="5900" b="1" dirty="0" smtClean="0"/>
              <a:t>στοιχείο </a:t>
            </a:r>
            <a:r>
              <a:rPr lang="el-GR" sz="5900" b="1" smtClean="0"/>
              <a:t>αλλοδαπότητας</a:t>
            </a:r>
            <a:r>
              <a:rPr lang="el-GR" sz="5900" b="1" smtClean="0">
                <a:sym typeface="Wingdings"/>
              </a:rPr>
              <a:t> (διεθνής συναλλαγή)</a:t>
            </a:r>
            <a:endParaRPr lang="el-GR" sz="5900" b="1" dirty="0" smtClean="0">
              <a:sym typeface="Wingdings"/>
            </a:endParaRPr>
          </a:p>
          <a:p>
            <a:pPr marL="0" indent="12700" algn="just">
              <a:buFont typeface="Wingdings"/>
              <a:buChar char="ð"/>
            </a:pPr>
            <a:r>
              <a:rPr lang="en-US" sz="5900" b="1" dirty="0" smtClean="0"/>
              <a:t> </a:t>
            </a:r>
            <a:r>
              <a:rPr lang="el-GR" sz="5900" b="1" dirty="0" smtClean="0"/>
              <a:t>αμφιβολία περί τα δικαιώματα και τις υποχρεώσεις </a:t>
            </a:r>
            <a:r>
              <a:rPr lang="en-US" sz="5900" b="1" dirty="0" smtClean="0"/>
              <a:t>(</a:t>
            </a:r>
            <a:r>
              <a:rPr lang="el-GR" sz="5900" b="1" dirty="0" smtClean="0"/>
              <a:t>διαφ</a:t>
            </a:r>
            <a:r>
              <a:rPr lang="en-US" sz="5900" b="1" dirty="0" smtClean="0"/>
              <a:t>.</a:t>
            </a:r>
            <a:r>
              <a:rPr lang="el-GR" sz="5900" b="1" dirty="0" smtClean="0"/>
              <a:t> έννομες</a:t>
            </a:r>
            <a:r>
              <a:rPr lang="en-US" sz="5900" b="1" dirty="0" smtClean="0"/>
              <a:t> </a:t>
            </a:r>
            <a:r>
              <a:rPr lang="el-GR" sz="5900" b="1" dirty="0" smtClean="0"/>
              <a:t>τάξεις)</a:t>
            </a:r>
          </a:p>
          <a:p>
            <a:pPr marL="0" indent="12700" algn="just">
              <a:buFont typeface="Wingdings"/>
              <a:buChar char="ð"/>
            </a:pPr>
            <a:r>
              <a:rPr lang="el-GR" sz="5900" b="1" dirty="0" smtClean="0"/>
              <a:t> ανασφάλεια δικαίου</a:t>
            </a:r>
            <a:endParaRPr lang="el-GR" sz="5900" dirty="0" smtClean="0"/>
          </a:p>
          <a:p>
            <a:pPr algn="ctr">
              <a:buNone/>
            </a:pPr>
            <a:endParaRPr lang="en-US" sz="5900" b="1" dirty="0" smtClean="0"/>
          </a:p>
          <a:p>
            <a:pPr marL="514350" indent="-514350">
              <a:buAutoNum type="arabicPeriod"/>
            </a:pPr>
            <a:r>
              <a:rPr lang="el-GR" sz="5900" dirty="0" smtClean="0"/>
              <a:t> </a:t>
            </a:r>
            <a:r>
              <a:rPr lang="en-US" sz="5900" dirty="0" smtClean="0"/>
              <a:t>ICC </a:t>
            </a:r>
            <a:r>
              <a:rPr lang="el-GR" sz="5900" dirty="0" smtClean="0">
                <a:sym typeface="Wingdings"/>
              </a:rPr>
              <a:t></a:t>
            </a:r>
            <a:r>
              <a:rPr lang="el-GR" sz="5900" dirty="0" smtClean="0"/>
              <a:t> Ιδιωτικός φορέας </a:t>
            </a:r>
          </a:p>
          <a:p>
            <a:pPr marL="625475" indent="-625475">
              <a:buAutoNum type="arabicPeriod" startAt="2"/>
            </a:pPr>
            <a:r>
              <a:rPr lang="el-GR" sz="5900" dirty="0" smtClean="0"/>
              <a:t>απλή γλώσσα για επιχειρηματίες χωρίς την ανάγκη </a:t>
            </a:r>
            <a:r>
              <a:rPr lang="en-US" sz="5900" dirty="0" smtClean="0"/>
              <a:t>  </a:t>
            </a:r>
            <a:r>
              <a:rPr lang="el-GR" sz="5900" dirty="0" smtClean="0"/>
              <a:t>νομικής   συμβουλής </a:t>
            </a:r>
          </a:p>
          <a:p>
            <a:pPr marL="514350" indent="-514350">
              <a:buFont typeface="Arial" pitchFamily="34" charset="0"/>
              <a:buAutoNum type="arabicPeriod" startAt="3"/>
            </a:pPr>
            <a:r>
              <a:rPr lang="el-GR" sz="5900" dirty="0" smtClean="0"/>
              <a:t>  διεθνές εμπόριο</a:t>
            </a:r>
            <a:r>
              <a:rPr lang="en-US" sz="5900" dirty="0" smtClean="0"/>
              <a:t> </a:t>
            </a:r>
            <a:r>
              <a:rPr lang="el-GR" sz="5900" dirty="0" smtClean="0"/>
              <a:t> </a:t>
            </a:r>
            <a:r>
              <a:rPr lang="el-GR" sz="5900" b="1" dirty="0" smtClean="0">
                <a:sym typeface="Wingdings"/>
              </a:rPr>
              <a:t></a:t>
            </a:r>
            <a:r>
              <a:rPr lang="en-US" sz="5900" dirty="0" smtClean="0"/>
              <a:t> </a:t>
            </a:r>
            <a:r>
              <a:rPr lang="el-GR" sz="5900" b="1" dirty="0" smtClean="0"/>
              <a:t> </a:t>
            </a:r>
            <a:r>
              <a:rPr lang="el-GR" sz="5900" dirty="0" smtClean="0"/>
              <a:t>δυναμικός χαρακτήρας </a:t>
            </a:r>
            <a:r>
              <a:rPr lang="el-GR" sz="5900" b="1" dirty="0" smtClean="0">
                <a:sym typeface="Wingdings"/>
              </a:rPr>
              <a:t></a:t>
            </a:r>
            <a:endParaRPr lang="el-GR" sz="5900" dirty="0" smtClean="0"/>
          </a:p>
          <a:p>
            <a:pPr marL="514350" indent="-514350">
              <a:buNone/>
            </a:pPr>
            <a:r>
              <a:rPr lang="el-GR" sz="5900" b="1" dirty="0" smtClean="0"/>
              <a:t> </a:t>
            </a:r>
            <a:r>
              <a:rPr lang="en-US" sz="5900" b="1" dirty="0" smtClean="0"/>
              <a:t> </a:t>
            </a:r>
            <a:r>
              <a:rPr lang="en-US" sz="5900" dirty="0" smtClean="0"/>
              <a:t>  	 </a:t>
            </a:r>
            <a:r>
              <a:rPr lang="el-GR" sz="5900" dirty="0" smtClean="0">
                <a:sym typeface="Wingdings"/>
              </a:rPr>
              <a:t>Ι</a:t>
            </a:r>
            <a:r>
              <a:rPr lang="en-US" sz="5900" dirty="0" smtClean="0"/>
              <a:t>NCOTERMS </a:t>
            </a:r>
            <a:r>
              <a:rPr lang="el-GR" sz="5900" dirty="0" smtClean="0"/>
              <a:t>συνεχείς αλλαγές από το 1936, 1953,1967, 1976,</a:t>
            </a:r>
            <a:r>
              <a:rPr lang="en-US" sz="5900" dirty="0" smtClean="0"/>
              <a:t> </a:t>
            </a:r>
            <a:r>
              <a:rPr lang="el-GR" sz="5900" dirty="0" smtClean="0"/>
              <a:t>1980, 1990, 2000, 2010, 2020	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3600" b="1" dirty="0" smtClean="0"/>
              <a:t>Υποχρεώσεις Πωλητή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82000" cy="60198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endParaRPr lang="en-US" sz="4000" dirty="0" smtClean="0"/>
          </a:p>
          <a:p>
            <a:pPr algn="just">
              <a:buNone/>
            </a:pPr>
            <a:r>
              <a:rPr lang="el-GR" sz="6000" dirty="0" smtClean="0"/>
              <a:t>1. Τα παραδοθέντα πρέπει να πληρούν τους όρους της πώλησης</a:t>
            </a:r>
          </a:p>
          <a:p>
            <a:pPr algn="just">
              <a:buNone/>
            </a:pPr>
            <a:r>
              <a:rPr lang="el-GR" sz="6000" dirty="0" smtClean="0"/>
              <a:t>2. Άδεια εξαγωγής </a:t>
            </a:r>
          </a:p>
          <a:p>
            <a:pPr algn="just">
              <a:buNone/>
            </a:pPr>
            <a:r>
              <a:rPr lang="el-GR" sz="6000" dirty="0" smtClean="0"/>
              <a:t>3. Εκτελωνισμός </a:t>
            </a:r>
          </a:p>
          <a:p>
            <a:pPr algn="just">
              <a:buNone/>
            </a:pPr>
            <a:r>
              <a:rPr lang="el-GR" sz="6000" dirty="0" smtClean="0"/>
              <a:t>4. Φόρος για την εξαγωγή</a:t>
            </a:r>
          </a:p>
          <a:p>
            <a:pPr algn="just">
              <a:buNone/>
            </a:pPr>
            <a:r>
              <a:rPr lang="el-GR" sz="6000" dirty="0" smtClean="0"/>
              <a:t>5. Έξοδα μεταφοράς μέχρι τον λιμένα φόρτωσης</a:t>
            </a:r>
          </a:p>
          <a:p>
            <a:pPr marL="0" indent="12700">
              <a:buNone/>
            </a:pPr>
            <a:r>
              <a:rPr lang="el-GR" sz="6000" dirty="0" smtClean="0"/>
              <a:t>6. Προετοιμασία για θαλάσσια μεταφορά: 	Συσκευασία, ζύγισμα, καταμέτρηση</a:t>
            </a:r>
          </a:p>
          <a:p>
            <a:pPr marL="0" indent="12700">
              <a:buNone/>
            </a:pPr>
            <a:r>
              <a:rPr lang="el-GR" sz="6000" dirty="0" smtClean="0"/>
              <a:t>7. Έξοδα φόρτωσης</a:t>
            </a:r>
          </a:p>
          <a:p>
            <a:pPr algn="just">
              <a:buNone/>
            </a:pPr>
            <a:r>
              <a:rPr lang="el-GR" sz="6000" dirty="0" smtClean="0"/>
              <a:t>8. Δεν υποχρεούται να βρει μεταφορέα ούτε να συνάψει σύμβαση μεταφοράς. Ο αγοραστής μπορεί να του το ζητήσει </a:t>
            </a:r>
            <a:r>
              <a:rPr lang="el-GR" sz="6000" dirty="0" smtClean="0">
                <a:sym typeface="Wingdings"/>
              </a:rPr>
              <a:t></a:t>
            </a:r>
            <a:r>
              <a:rPr lang="el-GR" sz="6000" dirty="0" smtClean="0"/>
              <a:t> υπό προϋποθέσεις σύμβαση παραγγελίας </a:t>
            </a:r>
          </a:p>
          <a:p>
            <a:pPr algn="just">
              <a:buNone/>
            </a:pPr>
            <a:r>
              <a:rPr lang="el-GR" sz="6000" dirty="0" smtClean="0"/>
              <a:t> </a:t>
            </a:r>
          </a:p>
          <a:p>
            <a:pPr algn="just">
              <a:buNone/>
            </a:pPr>
            <a:r>
              <a:rPr lang="el-GR" sz="4000" dirty="0" smtClean="0"/>
              <a:t> 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Υποχρεώσεις Πωλητή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l-GR" dirty="0" smtClean="0"/>
              <a:t>9. Παράδοση των πραγμάτων τον συμφωνημένο χρόνο (συγκεκριμένη ημερομηνία) ή εντός της συμφωνημένης περιόδου</a:t>
            </a:r>
          </a:p>
          <a:p>
            <a:pPr algn="just">
              <a:buNone/>
            </a:pPr>
            <a:r>
              <a:rPr lang="el-GR" dirty="0" smtClean="0"/>
              <a:t>10. Έκδοση φορτωτικής για λογαριασμό του αγοραστή, ή άλλου φορτωτικού εγγράφου </a:t>
            </a:r>
            <a:r>
              <a:rPr lang="el-GR" b="1" dirty="0" smtClean="0"/>
              <a:t>σύμφωνου με την σύμβαση πώλησης</a:t>
            </a:r>
          </a:p>
          <a:p>
            <a:pPr algn="just">
              <a:buNone/>
            </a:pPr>
            <a:r>
              <a:rPr lang="el-GR" dirty="0" smtClean="0"/>
              <a:t>11. Ενημέρωση αγοραστή περί της παράδοσης ή περί της μη παράδοσης π.χ. διότι το κατονομασθέν πλοίο δεν εμφανίστηκε εντός της χρονικής περιόδου, ή ημέρας που συμφωνήθηκε ή αρνείται ή δεν μπορεί να φορτώσει τα πράγματα και αποστολή τυχόν φορτωτικών εγγράφων </a:t>
            </a:r>
          </a:p>
          <a:p>
            <a:pPr algn="just">
              <a:buNone/>
            </a:pPr>
            <a:r>
              <a:rPr lang="el-GR" dirty="0" smtClean="0"/>
              <a:t>(Άποψη Τσιριντάνη: δεν υπάρχει παράδοση αν δεν υπάρξει ειδοποίηση)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572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Υποχρεώσεις</a:t>
            </a:r>
            <a:r>
              <a:rPr lang="en-US" sz="3200" b="1" dirty="0" smtClean="0"/>
              <a:t>/</a:t>
            </a:r>
            <a:r>
              <a:rPr lang="el-GR" sz="3200" b="1" dirty="0" smtClean="0"/>
              <a:t>Βάρη Αγοραστή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534400" cy="6172200"/>
          </a:xfrm>
        </p:spPr>
        <p:txBody>
          <a:bodyPr>
            <a:normAutofit fontScale="55000" lnSpcReduction="20000"/>
          </a:bodyPr>
          <a:lstStyle/>
          <a:p>
            <a:pPr indent="0">
              <a:buNone/>
            </a:pPr>
            <a:endParaRPr lang="el-GR" sz="3600" dirty="0" smtClean="0"/>
          </a:p>
          <a:p>
            <a:pPr indent="0">
              <a:buNone/>
            </a:pPr>
            <a:r>
              <a:rPr lang="el-GR" sz="4200" dirty="0" smtClean="0"/>
              <a:t>1. Τίμημα </a:t>
            </a:r>
          </a:p>
          <a:p>
            <a:pPr indent="0">
              <a:buNone/>
            </a:pPr>
            <a:r>
              <a:rPr lang="el-GR" sz="4200" dirty="0" smtClean="0"/>
              <a:t>2. Έξοδα – άδειες εισαγωγής (φόροι, τέλη, δασμοί)</a:t>
            </a:r>
          </a:p>
          <a:p>
            <a:pPr indent="0">
              <a:buNone/>
            </a:pPr>
            <a:r>
              <a:rPr lang="el-GR" sz="4200" dirty="0" smtClean="0"/>
              <a:t>3. Σύμβαση θαλάσσιας μεταφοράς με μεταφορέα και σύμβαση ασφάλισης </a:t>
            </a:r>
          </a:p>
          <a:p>
            <a:pPr indent="0">
              <a:buNone/>
            </a:pPr>
            <a:r>
              <a:rPr lang="el-GR" sz="4200" dirty="0" smtClean="0"/>
              <a:t>4. Να κατονομάσει το πλοίο στον πωλητή</a:t>
            </a:r>
          </a:p>
          <a:p>
            <a:pPr indent="0">
              <a:buNone/>
            </a:pPr>
            <a:r>
              <a:rPr lang="el-GR" sz="4200" dirty="0" smtClean="0"/>
              <a:t>Αν δεν κατονομάσει</a:t>
            </a:r>
            <a:r>
              <a:rPr lang="de-DE" sz="4200" dirty="0" smtClean="0"/>
              <a:t>,</a:t>
            </a:r>
            <a:r>
              <a:rPr lang="el-GR" sz="4200" dirty="0" smtClean="0"/>
              <a:t> το κατονομασθέν δεν εμφανιστεί ή αργήσει τότε ο αγοραστής φέρει τις δαπάνες και τον κίνδυνο από την συμφωνηθείσα ημέρα ή αν δεν υπάρχει από την ημέρα που  ειδοποιήθηκε  από τον πωλητή ή από την ημέρα  που έληξε η περίοδος που θα έπρεπε να είχαν παραδοθεί τα πράγματα</a:t>
            </a:r>
          </a:p>
          <a:p>
            <a:pPr indent="0">
              <a:buNone/>
            </a:pPr>
            <a:r>
              <a:rPr lang="el-GR" sz="4200" dirty="0" smtClean="0"/>
              <a:t>5. </a:t>
            </a:r>
            <a:r>
              <a:rPr lang="en-US" sz="4200" dirty="0" smtClean="0"/>
              <a:t>A</a:t>
            </a:r>
            <a:r>
              <a:rPr lang="el-GR" sz="4200" dirty="0" smtClean="0"/>
              <a:t>ν έχει συμφωνηθεί έξοδα φόρτωσης</a:t>
            </a:r>
            <a:r>
              <a:rPr lang="en-US" sz="4200" dirty="0" smtClean="0"/>
              <a:t> </a:t>
            </a:r>
            <a:r>
              <a:rPr lang="el-GR" sz="4200" dirty="0" smtClean="0"/>
              <a:t> </a:t>
            </a:r>
            <a:r>
              <a:rPr lang="en-US" sz="4200" b="1" dirty="0" smtClean="0"/>
              <a:t>(</a:t>
            </a:r>
            <a:r>
              <a:rPr lang="de-DE" sz="4200" b="1" dirty="0" smtClean="0"/>
              <a:t>Incoterms 2010</a:t>
            </a:r>
            <a:r>
              <a:rPr lang="en-US" sz="4200" b="1" dirty="0" smtClean="0"/>
              <a:t>:</a:t>
            </a:r>
            <a:r>
              <a:rPr lang="el-GR" sz="4200" b="1" dirty="0" smtClean="0"/>
              <a:t>“</a:t>
            </a:r>
            <a:r>
              <a:rPr lang="en-US" sz="4200" b="1" dirty="0" err="1" smtClean="0"/>
              <a:t>FoB</a:t>
            </a:r>
            <a:r>
              <a:rPr lang="en-US" sz="4200" b="1" dirty="0" smtClean="0"/>
              <a:t> stowed</a:t>
            </a:r>
            <a:r>
              <a:rPr lang="el-GR" sz="4200" b="1" dirty="0" smtClean="0"/>
              <a:t>” ή «</a:t>
            </a:r>
            <a:r>
              <a:rPr lang="en-US" sz="4200" b="1" dirty="0" err="1" smtClean="0"/>
              <a:t>FoB</a:t>
            </a:r>
            <a:r>
              <a:rPr lang="en-US" sz="4200" b="1" dirty="0" smtClean="0"/>
              <a:t> trimmed</a:t>
            </a:r>
            <a:r>
              <a:rPr lang="el-GR" sz="4200" b="1" dirty="0" smtClean="0"/>
              <a:t>” όμως, αυτές οι προσθήκες δεν μεταβάλλουν το σημείο παράδοσης)</a:t>
            </a:r>
            <a:r>
              <a:rPr lang="el-GR" sz="4200" dirty="0" smtClean="0"/>
              <a:t>. </a:t>
            </a:r>
          </a:p>
          <a:p>
            <a:pPr indent="0">
              <a:buNone/>
            </a:pPr>
            <a:r>
              <a:rPr lang="el-GR" sz="4200" dirty="0" smtClean="0"/>
              <a:t>6. Έξοδα τυχόν επιθεωρήσεων στον λιμένα</a:t>
            </a:r>
          </a:p>
          <a:p>
            <a:pPr indent="0">
              <a:buNone/>
            </a:pPr>
            <a:r>
              <a:rPr lang="el-GR" sz="4200" dirty="0" smtClean="0"/>
              <a:t>7. Παραλαβή των πραγμάτων. Αν δεν παραλάβει ο αγοραστής φέρει τον κίνδυνο και τα έξοδα συντήρησης φύλαξης (Υπερημερία δανειστή ΑΚ 351, 352 και 381).</a:t>
            </a:r>
          </a:p>
          <a:p>
            <a:pPr indent="0">
              <a:buNone/>
            </a:pPr>
            <a:r>
              <a:rPr lang="el-GR" sz="3600" dirty="0" smtClean="0"/>
              <a:t> 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000" b="1" dirty="0" smtClean="0"/>
              <a:t>FAS</a:t>
            </a:r>
            <a:r>
              <a:rPr lang="el-GR" sz="3000" b="1" dirty="0" smtClean="0"/>
              <a:t> (</a:t>
            </a:r>
            <a:r>
              <a:rPr lang="en-US" sz="3000" b="1" dirty="0" smtClean="0"/>
              <a:t>Free Alongside Side</a:t>
            </a:r>
            <a:r>
              <a:rPr lang="el-GR" sz="3000" b="1" dirty="0" smtClean="0"/>
              <a:t>) </a:t>
            </a:r>
            <a:br>
              <a:rPr lang="el-GR" sz="3000" b="1" dirty="0" smtClean="0"/>
            </a:br>
            <a:r>
              <a:rPr lang="el-GR" sz="3000" b="1" dirty="0" smtClean="0"/>
              <a:t>Ελεύθερο επί προκυμαίας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l-GR" dirty="0" smtClean="0"/>
              <a:t>Ο πωλητής παραδίδει μόλις θέσει τα πράγματα στην αποβάθρα κατά μήκος του πλοίου στον συμβατικά καθορισμένο λιμένα φόρτωσης. Σε περίπτωση χρήσης φορτηγίδων παράδοση στις φορτηγίδες. </a:t>
            </a:r>
          </a:p>
          <a:p>
            <a:pPr algn="just">
              <a:buNone/>
            </a:pPr>
            <a:r>
              <a:rPr lang="el-GR" dirty="0" smtClean="0"/>
              <a:t>	Οι δαπάνες φόρτωσης βαρύνουν τον αγοραστή.</a:t>
            </a:r>
          </a:p>
          <a:p>
            <a:pPr algn="just">
              <a:buNone/>
            </a:pPr>
            <a:r>
              <a:rPr lang="el-GR" dirty="0" smtClean="0"/>
              <a:t>	Κατά τα λοιπά </a:t>
            </a:r>
            <a:r>
              <a:rPr lang="en-US" dirty="0" err="1" smtClean="0"/>
              <a:t>FoB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 smtClean="0"/>
              <a:t>CIF</a:t>
            </a:r>
            <a:r>
              <a:rPr lang="el-GR" sz="3000" b="1" dirty="0" smtClean="0"/>
              <a:t> (</a:t>
            </a:r>
            <a:r>
              <a:rPr lang="en-US" sz="3000" b="1" dirty="0" smtClean="0"/>
              <a:t>Cost Insurance Freight</a:t>
            </a:r>
            <a:r>
              <a:rPr lang="el-GR" sz="3000" b="1" dirty="0" smtClean="0"/>
              <a:t>)</a:t>
            </a: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b="1" dirty="0" smtClean="0"/>
              <a:t>συμβατικά καθορισμένος λιμένας άφιξης / προορισμού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indent="-514350">
              <a:buAutoNum type="arabicPeriod"/>
            </a:pPr>
            <a:r>
              <a:rPr lang="el-GR" i="1" dirty="0" smtClean="0"/>
              <a:t>Κλασσική Ναυτική Πώληση </a:t>
            </a:r>
          </a:p>
          <a:p>
            <a:pPr marL="857250" indent="-514350">
              <a:buNone/>
            </a:pPr>
            <a:r>
              <a:rPr lang="el-GR" dirty="0" smtClean="0"/>
              <a:t>Φόρτωση σε </a:t>
            </a:r>
            <a:r>
              <a:rPr lang="en-US" dirty="0" smtClean="0"/>
              <a:t> </a:t>
            </a:r>
            <a:r>
              <a:rPr lang="el-GR" dirty="0" smtClean="0"/>
              <a:t>πλοίο.</a:t>
            </a:r>
          </a:p>
          <a:p>
            <a:pPr marL="465138" indent="-109538">
              <a:buNone/>
            </a:pPr>
            <a:r>
              <a:rPr lang="el-GR" dirty="0" smtClean="0"/>
              <a:t> Νομολογία: μπορεί να χρησιμοποιηθεί και σε μη ναυτική πώληση.</a:t>
            </a:r>
          </a:p>
          <a:p>
            <a:pPr indent="0">
              <a:buNone/>
            </a:pPr>
            <a:r>
              <a:rPr lang="el-GR" dirty="0" smtClean="0"/>
              <a:t> </a:t>
            </a:r>
            <a:endParaRPr lang="en-US" dirty="0" smtClean="0"/>
          </a:p>
          <a:p>
            <a:pPr marL="808038" indent="-465138">
              <a:buNone/>
            </a:pPr>
            <a:r>
              <a:rPr lang="el-GR" dirty="0" smtClean="0"/>
              <a:t>2. </a:t>
            </a:r>
            <a:r>
              <a:rPr lang="en-US" dirty="0" smtClean="0"/>
              <a:t> CIF Piraeus</a:t>
            </a:r>
            <a:r>
              <a:rPr lang="el-GR" dirty="0" smtClean="0"/>
              <a:t>: Τόπος προορισμού όχι τόπος </a:t>
            </a:r>
            <a:r>
              <a:rPr lang="en-US" dirty="0" smtClean="0"/>
              <a:t> </a:t>
            </a:r>
            <a:r>
              <a:rPr lang="el-GR" dirty="0" smtClean="0"/>
              <a:t>παράδοσης</a:t>
            </a:r>
          </a:p>
          <a:p>
            <a:pPr indent="0"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Υποχρεώσεις Πωλητή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Παράδοση πραγμάτων: με τη φόρτωση στο πλοίο στον λιμένα φόρτωσης και κατά την ημερομηνία ή εντός της περιόδου που έχει συμφωνηθεί.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Τόπος παροχής: ο λιμένας φόρτωσης (</a:t>
            </a:r>
            <a:r>
              <a:rPr lang="el-GR" dirty="0" err="1" smtClean="0"/>
              <a:t>Πρβλ</a:t>
            </a:r>
            <a:r>
              <a:rPr lang="el-GR" dirty="0" smtClean="0"/>
              <a:t>. ΑΚ 320)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Ο αγοραστής φέρει τον κίνδυνο από την στιγμή που τα πράγματα έχουν φορτωθεί </a:t>
            </a:r>
            <a:r>
              <a:rPr lang="en-US" dirty="0" smtClean="0"/>
              <a:t>(</a:t>
            </a:r>
            <a:r>
              <a:rPr lang="el-GR" dirty="0" smtClean="0"/>
              <a:t>φόρτωση και στοιβασία) ή απλώς “</a:t>
            </a:r>
            <a:r>
              <a:rPr lang="en-US" dirty="0" smtClean="0"/>
              <a:t>pass the ship</a:t>
            </a:r>
            <a:r>
              <a:rPr lang="el-GR" dirty="0" smtClean="0"/>
              <a:t>’</a:t>
            </a:r>
            <a:r>
              <a:rPr lang="en-US" dirty="0" smtClean="0"/>
              <a:t>s rail</a:t>
            </a:r>
            <a:r>
              <a:rPr lang="el-GR" dirty="0" smtClean="0"/>
              <a:t>”΄;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Μπορεί να μην ορίζεται τόπος φόρτωσης (λιμένας). Πώληση εν πλω, </a:t>
            </a:r>
            <a:r>
              <a:rPr lang="en-US" dirty="0" smtClean="0"/>
              <a:t>in transit</a:t>
            </a:r>
            <a:r>
              <a:rPr lang="el-GR" dirty="0" smtClean="0"/>
              <a:t> (</a:t>
            </a:r>
            <a:r>
              <a:rPr lang="en-US" dirty="0" smtClean="0"/>
              <a:t>"</a:t>
            </a:r>
            <a:r>
              <a:rPr lang="de-DE" dirty="0" smtClean="0"/>
              <a:t>procuring the goods so delivered</a:t>
            </a:r>
            <a:r>
              <a:rPr lang="en-US" dirty="0" smtClean="0"/>
              <a:t>")</a:t>
            </a:r>
            <a:r>
              <a:rPr lang="de-DE" dirty="0" smtClean="0"/>
              <a:t> </a:t>
            </a:r>
            <a:r>
              <a:rPr lang="en-US" dirty="0" smtClean="0"/>
              <a:t>.</a:t>
            </a:r>
            <a:endParaRPr lang="el-GR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Άδειες εξαγωγής / σχετικές δαπάνες.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Συσκευασία, προετοιμασία για θαλάσσια μεταφορά. Ζύγισμα / καταμέτρηση.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Να συνάψει σύμβαση μεταφοράς με προορισμό τον συμφωνηθέντα λιμένα προορισμού, δια της συνήθους διαδρομής, με το κατάλληλο πλοίο (</a:t>
            </a:r>
            <a:r>
              <a:rPr lang="el-GR" dirty="0" err="1" smtClean="0"/>
              <a:t>seaworthiness</a:t>
            </a:r>
            <a:r>
              <a:rPr lang="el-GR" dirty="0" smtClean="0"/>
              <a:t>, </a:t>
            </a:r>
            <a:r>
              <a:rPr lang="en-US" dirty="0" smtClean="0"/>
              <a:t>cargo</a:t>
            </a:r>
            <a:r>
              <a:rPr lang="el-GR" dirty="0" err="1" smtClean="0"/>
              <a:t>worthiness</a:t>
            </a:r>
            <a:r>
              <a:rPr lang="el-GR" dirty="0" smtClean="0"/>
              <a:t>) και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l-GR" dirty="0" smtClean="0"/>
              <a:t>Να καταβάλει τον ναύλο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marL="269875" lvl="0" indent="0" algn="just">
              <a:buNone/>
              <a:tabLst>
                <a:tab pos="182563" algn="l"/>
              </a:tabLst>
            </a:pPr>
            <a:r>
              <a:rPr lang="en-US" sz="3000" dirty="0" smtClean="0"/>
              <a:t>9. </a:t>
            </a:r>
            <a:r>
              <a:rPr lang="el-GR" sz="3000" dirty="0" smtClean="0"/>
              <a:t>Συνήθως, να καταβάλει όλα τα έξοδα φόρτωσης / στοιβασίας, τις δαπάνες εκφόρτωσης στον λιμένα προορισμού. </a:t>
            </a:r>
            <a:endParaRPr lang="en-US" sz="3000" dirty="0" smtClean="0"/>
          </a:p>
          <a:p>
            <a:pPr marL="269875" lvl="0" indent="0" algn="just">
              <a:buNone/>
              <a:tabLst>
                <a:tab pos="182563" algn="l"/>
              </a:tabLst>
            </a:pPr>
            <a:r>
              <a:rPr lang="el-GR" sz="3000" dirty="0" smtClean="0"/>
              <a:t>=&gt; Εάν το φορτίο είναι </a:t>
            </a:r>
            <a:r>
              <a:rPr lang="el-GR" sz="3000" b="1" dirty="0" smtClean="0"/>
              <a:t>χύδην</a:t>
            </a:r>
            <a:r>
              <a:rPr lang="el-GR" sz="3000" dirty="0" smtClean="0"/>
              <a:t> </a:t>
            </a:r>
            <a:r>
              <a:rPr lang="el-GR" sz="3000" dirty="0" smtClean="0">
                <a:sym typeface="Wingdings"/>
              </a:rPr>
              <a:t></a:t>
            </a:r>
            <a:r>
              <a:rPr lang="el-GR" sz="3000" dirty="0" smtClean="0"/>
              <a:t> </a:t>
            </a:r>
            <a:r>
              <a:rPr lang="el-GR" sz="3000" b="1" dirty="0" smtClean="0"/>
              <a:t>ναύλωση</a:t>
            </a:r>
            <a:r>
              <a:rPr lang="el-GR" sz="3000" dirty="0" smtClean="0"/>
              <a:t>. </a:t>
            </a:r>
          </a:p>
          <a:p>
            <a:pPr marL="269875" indent="0" algn="just">
              <a:buNone/>
              <a:tabLst>
                <a:tab pos="182563" algn="l"/>
              </a:tabLst>
            </a:pPr>
            <a:r>
              <a:rPr lang="el-GR" sz="3000" dirty="0" smtClean="0"/>
              <a:t>Εάν το φορτίο μεταφέρεται σε παλέτα ή εμπορευματοκιβώτιο </a:t>
            </a:r>
            <a:r>
              <a:rPr lang="el-GR" sz="3000" dirty="0" smtClean="0">
                <a:sym typeface="Wingdings"/>
              </a:rPr>
              <a:t></a:t>
            </a:r>
            <a:r>
              <a:rPr lang="el-GR" sz="3000" dirty="0" smtClean="0"/>
              <a:t> μάλλον </a:t>
            </a:r>
            <a:r>
              <a:rPr lang="el-GR" sz="3000" b="1" dirty="0" smtClean="0"/>
              <a:t>θαλάσσια μεταφορά</a:t>
            </a:r>
            <a:r>
              <a:rPr lang="el-GR" sz="3000" dirty="0" smtClean="0"/>
              <a:t>. </a:t>
            </a:r>
          </a:p>
          <a:p>
            <a:pPr marL="269875" lvl="0" indent="0" algn="just">
              <a:buNone/>
              <a:tabLst>
                <a:tab pos="182563" algn="l"/>
              </a:tabLst>
            </a:pPr>
            <a:r>
              <a:rPr lang="el-GR" sz="3000" dirty="0" smtClean="0"/>
              <a:t>=&gt; Εάν θαλάσσια μεταφορά: δαπάνες εκφόρτωσης μάλλον του μεταφορέα. Επομένως, έχουν συμπεριληφθεί στον ναύλο και στην τιμή </a:t>
            </a:r>
            <a:r>
              <a:rPr lang="en-US" sz="3000" dirty="0" err="1" smtClean="0"/>
              <a:t>cif</a:t>
            </a:r>
            <a:r>
              <a:rPr lang="el-GR" sz="3000" dirty="0" smtClean="0"/>
              <a:t>. </a:t>
            </a:r>
          </a:p>
          <a:p>
            <a:pPr marL="269875" indent="0" algn="just">
              <a:buNone/>
              <a:tabLst>
                <a:tab pos="182563" algn="l"/>
              </a:tabLst>
            </a:pPr>
            <a:r>
              <a:rPr lang="el-GR" sz="3000" dirty="0" smtClean="0"/>
              <a:t>Εάν ναύλωση συνήθης η χρήση ρήτρας </a:t>
            </a:r>
            <a:r>
              <a:rPr lang="en-US" sz="3000" dirty="0" smtClean="0"/>
              <a:t>FIO</a:t>
            </a:r>
            <a:r>
              <a:rPr lang="el-GR" sz="3000" dirty="0" smtClean="0"/>
              <a:t> [“</a:t>
            </a:r>
            <a:r>
              <a:rPr lang="en-US" sz="3000" dirty="0" smtClean="0"/>
              <a:t>Free in</a:t>
            </a:r>
            <a:r>
              <a:rPr lang="el-GR" sz="3000" dirty="0" smtClean="0"/>
              <a:t>” /“</a:t>
            </a:r>
            <a:r>
              <a:rPr lang="en-US" sz="3000" dirty="0" smtClean="0"/>
              <a:t>Free out</a:t>
            </a:r>
            <a:r>
              <a:rPr lang="el-GR" sz="3000" dirty="0" smtClean="0"/>
              <a:t>”]. Επομένως, οι δαπάνες μάλλον βαρύνουν τον αγοραστή.</a:t>
            </a:r>
          </a:p>
          <a:p>
            <a:pPr lvl="0" algn="just">
              <a:buNone/>
            </a:pPr>
            <a:r>
              <a:rPr lang="el-GR" dirty="0" smtClean="0"/>
              <a:t>	=&gt;Ειδοποίηση αγοραστή περί φορτώσεως</a:t>
            </a:r>
            <a:endParaRPr lang="en-US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97563"/>
          </a:xfrm>
        </p:spPr>
        <p:txBody>
          <a:bodyPr>
            <a:normAutofit fontScale="85000" lnSpcReduction="10000"/>
          </a:bodyPr>
          <a:lstStyle/>
          <a:p>
            <a:pPr lvl="0" indent="0" algn="just">
              <a:buNone/>
            </a:pPr>
            <a:r>
              <a:rPr lang="en-US" dirty="0" smtClean="0"/>
              <a:t>10. </a:t>
            </a:r>
            <a:r>
              <a:rPr lang="el-GR" dirty="0" smtClean="0"/>
              <a:t>Να συνάψει σύμβαση ασφάλισης και να καταβάλει το ασφάλιστρο: ασφάλιση ξένου συμφέροντος αρ. 9 ν. 2496/1997, ΑΚ 411. Η σύμβαση ασφάλισης πρέπει να καλύπτει τους βασικούς κινδύνους της θαλάσσιας μεταφοράς (</a:t>
            </a:r>
            <a:r>
              <a:rPr lang="en-US" dirty="0" smtClean="0"/>
              <a:t>Institute Cargo Clauses </a:t>
            </a:r>
            <a:r>
              <a:rPr lang="el-GR" dirty="0" smtClean="0"/>
              <a:t>“</a:t>
            </a:r>
            <a:r>
              <a:rPr lang="en-US" dirty="0" smtClean="0"/>
              <a:t>C</a:t>
            </a:r>
            <a:r>
              <a:rPr lang="el-GR" dirty="0" smtClean="0"/>
              <a:t>”). Κάλυψη περαιτέρω κινδύνων (π.χ. πολεμικοί κίνδυνοι) εφόσον προβλέπεται συμβατικά. Ασφάλιση του φορτίου στην αξία του τιμήματος + 10% =&gt; υπερασφάλιση</a:t>
            </a:r>
          </a:p>
          <a:p>
            <a:pPr lvl="0" indent="0" algn="just">
              <a:buNone/>
            </a:pPr>
            <a:r>
              <a:rPr lang="en-US" dirty="0" smtClean="0"/>
              <a:t>11. </a:t>
            </a:r>
            <a:r>
              <a:rPr lang="el-GR" dirty="0" smtClean="0"/>
              <a:t>Να εκδώσει τιμολόγιο για τα πωληθέντα και να το αποστείλει στον αγοραστή.</a:t>
            </a:r>
          </a:p>
          <a:p>
            <a:pPr lvl="0" indent="0" algn="just">
              <a:buNone/>
            </a:pPr>
            <a:r>
              <a:rPr lang="en-US" dirty="0" smtClean="0"/>
              <a:t>12. </a:t>
            </a:r>
            <a:r>
              <a:rPr lang="el-GR" dirty="0" smtClean="0"/>
              <a:t>Να μεριμνήσει για την έκδοση της φορτωτικής (</a:t>
            </a:r>
            <a:r>
              <a:rPr lang="en-US" dirty="0" smtClean="0"/>
              <a:t>freight prepaid)</a:t>
            </a:r>
            <a:r>
              <a:rPr lang="de-DE" dirty="0" smtClean="0"/>
              <a:t> </a:t>
            </a:r>
            <a:r>
              <a:rPr lang="el-GR" dirty="0" smtClean="0"/>
              <a:t>ή άλλου φορτωτικού εγγράφου και να τα αποστείλει μαζί με όλα τα σχετικά με τα πράγματα έγγραφα, του ασφαλιστηρίου συμπεριλαμβανομένου, στον αγοραστή. </a:t>
            </a:r>
          </a:p>
          <a:p>
            <a:pPr indent="0" algn="just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0" indent="0" algn="just">
              <a:buNone/>
            </a:pP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. </a:t>
            </a:r>
            <a:r>
              <a:rPr lang="el-GR" dirty="0" smtClean="0"/>
              <a:t>Τα έγγραφα πρέπει να είναι συντεταγμένα και να περιέχουν τις πληροφορίες που επιβάλλει η σύμβαση πώλησης. Η σύμβαση </a:t>
            </a:r>
            <a:r>
              <a:rPr lang="en-US" dirty="0" smtClean="0"/>
              <a:t>CIF </a:t>
            </a:r>
            <a:r>
              <a:rPr lang="el-GR" dirty="0" smtClean="0"/>
              <a:t>χαρακτηρίζεται ως </a:t>
            </a:r>
            <a:r>
              <a:rPr lang="el-GR" b="1" dirty="0" smtClean="0"/>
              <a:t>πώληση εγγράφων</a:t>
            </a:r>
            <a:r>
              <a:rPr lang="el-GR" dirty="0" smtClean="0"/>
              <a:t>: </a:t>
            </a:r>
          </a:p>
          <a:p>
            <a:pPr lvl="0" indent="0" algn="just">
              <a:buNone/>
            </a:pPr>
            <a:r>
              <a:rPr lang="el-GR" dirty="0" smtClean="0"/>
              <a:t>Ο αγοραστής υποχρεούται να καταβάλει το τίμημα έναντι εγγράφων, δηλαδή αν τα φορτωτικά έγγραφα τού παραδοθούν σύμφωνα με τη σύμβαση, οφείλει το τίμημα ανεξάρτητα από την τύχη ή την κατάσταση των πραγμάτων.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b="1" dirty="0" smtClean="0"/>
              <a:t>Υποχρεώσεις αγοραστή</a:t>
            </a:r>
            <a:endParaRPr lang="en-US" sz="2800" dirty="0" smtClean="0"/>
          </a:p>
          <a:p>
            <a:pPr lvl="0" indent="0" algn="just">
              <a:buNone/>
            </a:pPr>
            <a:r>
              <a:rPr lang="en-US" sz="2800" dirty="0" smtClean="0"/>
              <a:t>1</a:t>
            </a:r>
            <a:r>
              <a:rPr lang="en-US" dirty="0" smtClean="0"/>
              <a:t>. </a:t>
            </a:r>
            <a:r>
              <a:rPr lang="el-GR" sz="2800" dirty="0" smtClean="0"/>
              <a:t>Τίμημα (περιλαμβάνει τον ναύλο και το ασφάλιστρο). Σημαντικό ρόλο παίζει η φορτωτική. Το ύψος του τιμήματος καθορίζεται από την ποσότητα που περιλαμβάνεται στην φορτωτική.</a:t>
            </a:r>
            <a:endParaRPr lang="en-US" sz="2800" dirty="0" smtClean="0"/>
          </a:p>
          <a:p>
            <a:pPr lvl="0" indent="0" algn="just">
              <a:buNone/>
            </a:pPr>
            <a:r>
              <a:rPr lang="en-US" sz="2800" dirty="0" smtClean="0"/>
              <a:t>2. </a:t>
            </a:r>
            <a:r>
              <a:rPr lang="el-GR" sz="2800" dirty="0" smtClean="0"/>
              <a:t>Άδειες / δαπάνες εισαγωγής.</a:t>
            </a:r>
            <a:endParaRPr lang="en-US" sz="2800" dirty="0" smtClean="0"/>
          </a:p>
          <a:p>
            <a:pPr lvl="0" indent="0" algn="just">
              <a:buNone/>
            </a:pPr>
            <a:r>
              <a:rPr lang="en-US" sz="2800" dirty="0" smtClean="0"/>
              <a:t>3. </a:t>
            </a:r>
            <a:r>
              <a:rPr lang="el-GR" sz="2800" dirty="0" smtClean="0"/>
              <a:t>Να παραλάβει τα πράγματα μόλις παραδοθούν – φορτωθούν. </a:t>
            </a:r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4. </a:t>
            </a:r>
            <a:r>
              <a:rPr lang="el-GR" sz="2800" dirty="0" smtClean="0"/>
              <a:t>Έξοδα εκφόρτωσης στον λιμένα προορισμού εκτός κι αν έχει συμφωνηθεί διαφορετικά.</a:t>
            </a:r>
            <a:endParaRPr lang="en-US" sz="2800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CFR</a:t>
            </a:r>
            <a:endParaRPr lang="en-US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err="1" smtClean="0"/>
              <a:t>Ό,τι</a:t>
            </a:r>
            <a:r>
              <a:rPr lang="el-GR" dirty="0" smtClean="0"/>
              <a:t> η </a:t>
            </a:r>
            <a:r>
              <a:rPr lang="en-US" dirty="0" smtClean="0"/>
              <a:t>CIF</a:t>
            </a:r>
            <a:r>
              <a:rPr lang="el-GR" dirty="0" smtClean="0"/>
              <a:t> εκτός από την ασφάλιση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 smtClean="0"/>
              <a:t>Νομική φύση </a:t>
            </a:r>
            <a:r>
              <a:rPr lang="en-US" b="1" dirty="0" smtClean="0"/>
              <a:t>INCOTERMS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pPr indent="0" algn="just">
              <a:buNone/>
            </a:pPr>
            <a:r>
              <a:rPr lang="el-GR" sz="3000" dirty="0" smtClean="0"/>
              <a:t>Δεν είναι πηγή δικαίου (Διεθνής Σύμβαση, εθνικό δίκαιο, έθιμο) αλλά ερμηνευτικό κριτήριο ομοιόμορφης ερμηνείας εμπορικών ρητρών.</a:t>
            </a:r>
          </a:p>
          <a:p>
            <a:pPr indent="0" algn="just">
              <a:buNone/>
            </a:pPr>
            <a:r>
              <a:rPr lang="en-US" sz="3000" dirty="0" smtClean="0">
                <a:sym typeface="Wingdings"/>
              </a:rPr>
              <a:t>	</a:t>
            </a:r>
            <a:r>
              <a:rPr lang="el-GR" sz="3000" dirty="0" smtClean="0">
                <a:sym typeface="Wingdings"/>
              </a:rPr>
              <a:t></a:t>
            </a:r>
            <a:r>
              <a:rPr lang="el-GR" sz="3000" dirty="0" smtClean="0"/>
              <a:t> Ισχύουν εφόσον προβλέπεται στην σύμβαση πώλησης. Εφόσον προβλέπονται: αυστηρό δίκαιο. </a:t>
            </a:r>
            <a:r>
              <a:rPr lang="el-GR" sz="3000" u="sng" dirty="0" smtClean="0"/>
              <a:t>ΟΜΩΣ</a:t>
            </a:r>
            <a:r>
              <a:rPr lang="el-GR" sz="3000" dirty="0" smtClean="0"/>
              <a:t> Τα μέρη μπορούν να παραλλάξουν τις ρήτρες. </a:t>
            </a:r>
          </a:p>
          <a:p>
            <a:pPr indent="0" algn="just">
              <a:buNone/>
            </a:pPr>
            <a:r>
              <a:rPr lang="en-US" sz="3000" dirty="0" smtClean="0">
                <a:sym typeface="Wingdings"/>
              </a:rPr>
              <a:t>	</a:t>
            </a:r>
            <a:r>
              <a:rPr lang="el-GR" sz="3000" dirty="0" smtClean="0">
                <a:sym typeface="Wingdings"/>
              </a:rPr>
              <a:t></a:t>
            </a:r>
            <a:r>
              <a:rPr lang="el-GR" sz="3000" dirty="0" smtClean="0"/>
              <a:t> Αν δεν προβλέπεται στη σύμβαση, τότε μπορεί να χρησιμοποιηθούν ως κριτήρια για την ανεύρεση της αληθούς βούλησης των μερών  ως εκφάνσεις των συναλλακτικών ηθών (ΑΚ 173, 200).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4040188" cy="838199"/>
          </a:xfrm>
        </p:spPr>
        <p:txBody>
          <a:bodyPr>
            <a:normAutofit fontScale="47500" lnSpcReduction="20000"/>
          </a:bodyPr>
          <a:lstStyle/>
          <a:p>
            <a:endParaRPr lang="en-US" sz="2300" dirty="0" smtClean="0"/>
          </a:p>
          <a:p>
            <a:r>
              <a:rPr lang="en-US" sz="3800" dirty="0" smtClean="0"/>
              <a:t>INSTITUTE CARGO CLAUSES (C) </a:t>
            </a:r>
          </a:p>
          <a:p>
            <a:r>
              <a:rPr lang="en-US" sz="3800" dirty="0" smtClean="0"/>
              <a:t>RISKS COVERED</a:t>
            </a:r>
            <a:endParaRPr lang="el-GR" sz="3800" dirty="0" smtClean="0"/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95400"/>
            <a:ext cx="4040188" cy="5486400"/>
          </a:xfrm>
        </p:spPr>
        <p:txBody>
          <a:bodyPr>
            <a:normAutofit fontScale="92500" lnSpcReduction="20000"/>
          </a:bodyPr>
          <a:lstStyle/>
          <a:p>
            <a:pPr marL="3175" indent="-3175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1.  </a:t>
            </a:r>
            <a:r>
              <a:rPr lang="en-US" dirty="0" smtClean="0">
                <a:solidFill>
                  <a:srgbClr val="FF0000"/>
                </a:solidFill>
              </a:rPr>
              <a:t>This insurance covers, except as excluded by the provisions of Clauses 4, 5, 6 and 7 below, </a:t>
            </a:r>
          </a:p>
          <a:p>
            <a:pPr marL="3175" indent="-3175">
              <a:buNone/>
            </a:pPr>
            <a:r>
              <a:rPr lang="en-US" dirty="0" smtClean="0">
                <a:solidFill>
                  <a:srgbClr val="FF0000"/>
                </a:solidFill>
              </a:rPr>
              <a:t>	1.1  loss of or damage to the subject-matter insured reasonably attributable to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1.1.1   fire or explosion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1.1.2   vessel or craft being stranded grounded sunk or capsized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1.1.3   overturning or derailment of land conveyance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1.1.4   collision or contact of vessel craft or conveyance with any external object other than water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1.1.5   discharge of cargo at a port of distress, </a:t>
            </a:r>
          </a:p>
          <a:p>
            <a:pPr marL="3175" indent="-3175">
              <a:buNone/>
            </a:pPr>
            <a:r>
              <a:rPr lang="en-US" dirty="0" smtClean="0">
                <a:solidFill>
                  <a:srgbClr val="FF0000"/>
                </a:solidFill>
              </a:rPr>
              <a:t>1.2  loss of or damage to the subject-matter insured caused by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1.2.1   general average sacrifice </a:t>
            </a:r>
          </a:p>
          <a:p>
            <a:pPr marL="403225" lvl="2" indent="-3175"/>
            <a:r>
              <a:rPr lang="en-US" dirty="0" smtClean="0">
                <a:solidFill>
                  <a:srgbClr val="FF0000"/>
                </a:solidFill>
              </a:rPr>
              <a:t>1.2.2   jettison. </a:t>
            </a:r>
          </a:p>
          <a:p>
            <a:pPr marL="3175" indent="-3175"/>
            <a:endParaRPr lang="en-US" b="1" dirty="0" smtClean="0"/>
          </a:p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57201"/>
            <a:ext cx="4041775" cy="9906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3300" dirty="0" smtClean="0"/>
              <a:t>INSTITUTE CARGO CLAUSES (A)</a:t>
            </a:r>
            <a:endParaRPr lang="el-GR" sz="3300" dirty="0" smtClean="0"/>
          </a:p>
          <a:p>
            <a:r>
              <a:rPr lang="en-US" sz="3300" dirty="0" smtClean="0"/>
              <a:t>RISKS COVERED</a:t>
            </a:r>
            <a:endParaRPr lang="el-GR" sz="3300" dirty="0" smtClean="0"/>
          </a:p>
          <a:p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4830763"/>
          </a:xfrm>
        </p:spPr>
        <p:txBody>
          <a:bodyPr>
            <a:normAutofit fontScale="47500" lnSpcReduction="20000"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1 </a:t>
            </a:r>
            <a:r>
              <a:rPr lang="en-US" sz="4400" dirty="0" smtClean="0">
                <a:solidFill>
                  <a:srgbClr val="C00000"/>
                </a:solidFill>
              </a:rPr>
              <a:t>This insurance covers all risks of loss of or damage to the subject-matter insured except as provided in Clauses 4, 5, 6 and 7 below.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 smtClean="0"/>
          </a:p>
          <a:p>
            <a:r>
              <a:rPr lang="en-US" sz="2200" b="1" dirty="0" smtClean="0"/>
              <a:t>2 </a:t>
            </a:r>
            <a:r>
              <a:rPr lang="en-US" sz="2200" dirty="0" smtClean="0"/>
              <a:t>This insurance covers general average and salvage charges, adjusted or determined according to the contract of </a:t>
            </a:r>
            <a:r>
              <a:rPr lang="en-US" sz="2200" dirty="0" err="1" smtClean="0"/>
              <a:t>affreightment</a:t>
            </a:r>
            <a:r>
              <a:rPr lang="en-US" sz="2200" dirty="0" smtClean="0"/>
              <a:t> and/or the governing law and practice, incurred to avoid or in connection with the avoidance of loss from any cause except those excluded in Clauses 4, 5, 6 and 7 or elsewhere in this insurance.</a:t>
            </a:r>
          </a:p>
          <a:p>
            <a:r>
              <a:rPr lang="en-US" sz="2200" b="1" dirty="0" smtClean="0"/>
              <a:t>3 </a:t>
            </a:r>
            <a:r>
              <a:rPr lang="en-US" sz="2200" dirty="0" smtClean="0"/>
              <a:t>This insurance is extended to indemnify the Assured against such proportion of liability under the contract of </a:t>
            </a:r>
            <a:r>
              <a:rPr lang="en-US" sz="2200" dirty="0" err="1" smtClean="0"/>
              <a:t>affreightment</a:t>
            </a:r>
            <a:r>
              <a:rPr lang="en-US" sz="2200" dirty="0" smtClean="0"/>
              <a:t> "Both to Blame Collision” Clause as is in respect of a loss recoverable hereunder. In the event of any claim by </a:t>
            </a:r>
            <a:r>
              <a:rPr lang="en-US" sz="2200" dirty="0" err="1" smtClean="0"/>
              <a:t>shipowners</a:t>
            </a:r>
            <a:r>
              <a:rPr lang="en-US" sz="2200" dirty="0" smtClean="0"/>
              <a:t> under the said Clause the Assured agree to notify the Underwriters, who shall have the right, at their own cost and expense, to defend the Assured against such claim.</a:t>
            </a:r>
            <a:endParaRPr lang="el-GR" sz="22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4000" b="1" dirty="0" smtClean="0"/>
              <a:t>INCOTERMS</a:t>
            </a:r>
            <a:endParaRPr lang="en-US" sz="4000" dirty="0" smtClean="0">
              <a:sym typeface="Wingdings"/>
            </a:endParaRPr>
          </a:p>
          <a:p>
            <a:pPr algn="just">
              <a:buNone/>
            </a:pPr>
            <a:endParaRPr lang="en-US" sz="4000" dirty="0" smtClean="0">
              <a:sym typeface="Wingdings"/>
            </a:endParaRPr>
          </a:p>
          <a:p>
            <a:pPr algn="just">
              <a:buNone/>
            </a:pPr>
            <a:r>
              <a:rPr lang="el-GR" sz="4000" dirty="0" smtClean="0">
                <a:sym typeface="Wingdings"/>
              </a:rPr>
              <a:t></a:t>
            </a:r>
            <a:r>
              <a:rPr lang="el-GR" sz="4000" dirty="0" smtClean="0"/>
              <a:t>Αφορούν σε όρους παράδοσης των πραγμάτων και παρεπόμενες υποχρεώσεις.</a:t>
            </a:r>
          </a:p>
          <a:p>
            <a:pPr algn="just">
              <a:buFont typeface="Wingdings"/>
              <a:buChar char="ð"/>
            </a:pPr>
            <a:r>
              <a:rPr lang="el-GR" sz="4000" dirty="0" smtClean="0"/>
              <a:t>Δεν αφορούν: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4000" dirty="0" smtClean="0"/>
              <a:t>Τρόπο καταβολής του τιμήματος </a:t>
            </a:r>
          </a:p>
          <a:p>
            <a:pPr lvl="0" algn="just">
              <a:buFont typeface="Wingdings" pitchFamily="2" charset="2"/>
              <a:buChar char="§"/>
            </a:pPr>
            <a:r>
              <a:rPr lang="el-GR" sz="4000" dirty="0" smtClean="0"/>
              <a:t>Μεταβίβαση κυριότητας</a:t>
            </a:r>
          </a:p>
          <a:p>
            <a:pPr lvl="0" algn="just">
              <a:buFont typeface="Wingdings" pitchFamily="2" charset="2"/>
              <a:buChar char="§"/>
            </a:pPr>
            <a:r>
              <a:rPr lang="el-GR" sz="4000" dirty="0" smtClean="0"/>
              <a:t>Πλημμελή εκπλήρωση</a:t>
            </a:r>
          </a:p>
          <a:p>
            <a:pPr lvl="0" algn="just">
              <a:buFont typeface="Wingdings" pitchFamily="2" charset="2"/>
              <a:buChar char="§"/>
            </a:pPr>
            <a:r>
              <a:rPr lang="el-GR" sz="4000" dirty="0" smtClean="0"/>
              <a:t>Πραγματικά ελαττώματα </a:t>
            </a:r>
          </a:p>
          <a:p>
            <a:pPr lvl="0" algn="just">
              <a:buFont typeface="Wingdings" pitchFamily="2" charset="2"/>
              <a:buChar char="§"/>
            </a:pPr>
            <a:r>
              <a:rPr lang="el-GR" sz="4000" dirty="0" smtClean="0"/>
              <a:t>Ζητήματα ευθύνης</a:t>
            </a:r>
          </a:p>
          <a:p>
            <a:pPr lvl="0" algn="just">
              <a:buFont typeface="Wingdings" pitchFamily="2" charset="2"/>
              <a:buChar char="§"/>
            </a:pPr>
            <a:r>
              <a:rPr lang="el-GR" sz="4000" dirty="0" smtClean="0"/>
              <a:t>Παραγραφή κλπ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ΟΜΑΔΑ </a:t>
            </a:r>
          </a:p>
          <a:p>
            <a:pPr algn="ctr">
              <a:buNone/>
            </a:pPr>
            <a:r>
              <a:rPr lang="el-GR" b="1" dirty="0" smtClean="0"/>
              <a:t>Πώληση ανεξαρτήτως μεταφορικού μέσου με το οποίο μεταφέρονται τα πράγματα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n-US" dirty="0" err="1" smtClean="0"/>
              <a:t>ExW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Ex Works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FCA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Free Carrier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CPT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Carriage Paid to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CIP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Carriage Insurance Paid to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DAP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Delivered at Place</a:t>
            </a:r>
            <a:endParaRPr lang="el-GR" dirty="0" smtClean="0"/>
          </a:p>
          <a:p>
            <a:pPr>
              <a:buNone/>
            </a:pPr>
            <a:r>
              <a:rPr lang="de-DE" dirty="0" smtClean="0"/>
              <a:t>DPU</a:t>
            </a:r>
            <a:r>
              <a:rPr lang="en-US" dirty="0" smtClean="0">
                <a:sym typeface="Wingdings"/>
              </a:rPr>
              <a:t>  Delivered at Place Unloaded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(</a:t>
            </a:r>
            <a:r>
              <a:rPr lang="en-US" dirty="0" smtClean="0"/>
              <a:t>DAT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Delivered at Terminal/</a:t>
            </a:r>
            <a:r>
              <a:rPr lang="en-US" dirty="0" err="1" smtClean="0"/>
              <a:t>Incoterms</a:t>
            </a:r>
            <a:r>
              <a:rPr lang="en-US" dirty="0" smtClean="0"/>
              <a:t> 2010)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sz="3600" b="1" dirty="0" smtClean="0"/>
              <a:t>2</a:t>
            </a:r>
            <a:r>
              <a:rPr lang="el-GR" sz="3600" b="1" baseline="30000" dirty="0" smtClean="0"/>
              <a:t>η</a:t>
            </a:r>
            <a:r>
              <a:rPr lang="el-GR" sz="3600" b="1" dirty="0" smtClean="0"/>
              <a:t> ΟΜΑΔΑ</a:t>
            </a:r>
            <a:r>
              <a:rPr lang="en-US" sz="3600" b="1" dirty="0" smtClean="0"/>
              <a:t>: 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b="1" dirty="0" smtClean="0"/>
              <a:t>Πώληση και θαλάσσια μεταφορά των πραγμάτων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n-US" dirty="0" smtClean="0"/>
              <a:t> 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/>
              <a:t>FAS</a:t>
            </a:r>
            <a:r>
              <a:rPr lang="en-US" b="1" dirty="0" smtClean="0"/>
              <a:t>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Free Alongside Ship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FOB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Free On Board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CFR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Cost and Freight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CIF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/>
              <a:t> Cost Insurance Freight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6096000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sz="3300" dirty="0" smtClean="0">
              <a:cs typeface="Times New Roman" pitchFamily="18" charset="0"/>
            </a:endParaRPr>
          </a:p>
          <a:p>
            <a:pPr algn="just"/>
            <a:r>
              <a:rPr lang="en-US" sz="3300" dirty="0" smtClean="0">
                <a:cs typeface="Times New Roman" pitchFamily="18" charset="0"/>
              </a:rPr>
              <a:t>O</a:t>
            </a:r>
            <a:r>
              <a:rPr lang="el-GR" sz="3300" dirty="0" smtClean="0">
                <a:cs typeface="Times New Roman" pitchFamily="18" charset="0"/>
              </a:rPr>
              <a:t>ι ρήτρες διακρίνονται σε 4 ομάδες ανάλογα με τις κοινές υποχρεώσεις του πωλητή.</a:t>
            </a:r>
          </a:p>
          <a:p>
            <a:pPr algn="just"/>
            <a:r>
              <a:rPr lang="el-GR" sz="3300" b="1" dirty="0" smtClean="0">
                <a:cs typeface="Times New Roman" pitchFamily="18" charset="0"/>
              </a:rPr>
              <a:t>Ομάδα (-Ε).</a:t>
            </a:r>
            <a:r>
              <a:rPr lang="el-GR" sz="3300" dirty="0" smtClean="0">
                <a:cs typeface="Times New Roman" pitchFamily="18" charset="0"/>
              </a:rPr>
              <a:t> Η πρώτη ομάδα (-Ε) περιλαμβάνει μόνο τη ρήτρα </a:t>
            </a:r>
            <a:r>
              <a:rPr lang="en-US" sz="3300" dirty="0" smtClean="0">
                <a:cs typeface="Times New Roman" pitchFamily="18" charset="0"/>
              </a:rPr>
              <a:t>EXW </a:t>
            </a:r>
            <a:r>
              <a:rPr lang="el-GR" sz="3300" dirty="0" smtClean="0">
                <a:cs typeface="Times New Roman" pitchFamily="18" charset="0"/>
              </a:rPr>
              <a:t>όπου ο πωλητής απλά θέτει τα πράγματα στη διάθεσή του αγοραστή χωρίς οποιαδήποτε άλλη υποχρέωση.</a:t>
            </a:r>
          </a:p>
          <a:p>
            <a:pPr algn="just"/>
            <a:r>
              <a:rPr lang="el-GR" sz="3300" b="1" dirty="0" smtClean="0">
                <a:cs typeface="Times New Roman" pitchFamily="18" charset="0"/>
              </a:rPr>
              <a:t>Ομάδα (-</a:t>
            </a:r>
            <a:r>
              <a:rPr lang="en-US" sz="3300" b="1" dirty="0" smtClean="0">
                <a:cs typeface="Times New Roman" pitchFamily="18" charset="0"/>
              </a:rPr>
              <a:t>F</a:t>
            </a:r>
            <a:r>
              <a:rPr lang="el-GR" sz="3300" b="1" dirty="0" smtClean="0">
                <a:cs typeface="Times New Roman" pitchFamily="18" charset="0"/>
              </a:rPr>
              <a:t>). </a:t>
            </a:r>
            <a:r>
              <a:rPr lang="en-US" sz="3300" dirty="0" smtClean="0">
                <a:cs typeface="Times New Roman" pitchFamily="18" charset="0"/>
              </a:rPr>
              <a:t>H </a:t>
            </a:r>
            <a:r>
              <a:rPr lang="el-GR" sz="3300" dirty="0" smtClean="0">
                <a:cs typeface="Times New Roman" pitchFamily="18" charset="0"/>
              </a:rPr>
              <a:t>δεύτερη ομάδα (-</a:t>
            </a:r>
            <a:r>
              <a:rPr lang="en-US" sz="3300" dirty="0" smtClean="0">
                <a:cs typeface="Times New Roman" pitchFamily="18" charset="0"/>
              </a:rPr>
              <a:t>F</a:t>
            </a:r>
            <a:r>
              <a:rPr lang="el-GR" sz="3300" dirty="0" smtClean="0">
                <a:cs typeface="Times New Roman" pitchFamily="18" charset="0"/>
              </a:rPr>
              <a:t>)</a:t>
            </a:r>
            <a:r>
              <a:rPr lang="el-GR" sz="3300" b="1" dirty="0" smtClean="0">
                <a:cs typeface="Times New Roman" pitchFamily="18" charset="0"/>
              </a:rPr>
              <a:t> </a:t>
            </a:r>
            <a:r>
              <a:rPr lang="el-GR" sz="3300" dirty="0" smtClean="0">
                <a:cs typeface="Times New Roman" pitchFamily="18" charset="0"/>
              </a:rPr>
              <a:t>περιλαμβάνει τις ρήτρες </a:t>
            </a:r>
            <a:r>
              <a:rPr lang="en-US" sz="3300" dirty="0" smtClean="0">
                <a:cs typeface="Times New Roman" pitchFamily="18" charset="0"/>
              </a:rPr>
              <a:t>FCA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FAS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FOB </a:t>
            </a:r>
            <a:r>
              <a:rPr lang="el-GR" sz="3300" dirty="0" smtClean="0">
                <a:cs typeface="Times New Roman" pitchFamily="18" charset="0"/>
              </a:rPr>
              <a:t>των οποίων κοινό χαρακτηριστικό είναι ότι ο πωλητής δεν πληρώνει το ναύλο για την κύρια διεθνή μεταφορά, αλλά μόνο το ναύλο για τη μεταφορά των πραγμάτων ως το σημείο παράδοσης στο διεθνή μεταφορέα εντός της χώρας εξαγωγής. </a:t>
            </a:r>
          </a:p>
          <a:p>
            <a:pPr algn="just"/>
            <a:r>
              <a:rPr lang="el-GR" sz="3300" b="1" dirty="0" smtClean="0">
                <a:cs typeface="Times New Roman" pitchFamily="18" charset="0"/>
              </a:rPr>
              <a:t>Ομάδα (-</a:t>
            </a:r>
            <a:r>
              <a:rPr lang="en-US" sz="3300" b="1" dirty="0" smtClean="0">
                <a:cs typeface="Times New Roman" pitchFamily="18" charset="0"/>
              </a:rPr>
              <a:t>C</a:t>
            </a:r>
            <a:r>
              <a:rPr lang="el-GR" sz="3300" b="1" dirty="0" smtClean="0">
                <a:cs typeface="Times New Roman" pitchFamily="18" charset="0"/>
              </a:rPr>
              <a:t>). </a:t>
            </a:r>
            <a:r>
              <a:rPr lang="el-GR" sz="3300" dirty="0" smtClean="0">
                <a:cs typeface="Times New Roman" pitchFamily="18" charset="0"/>
              </a:rPr>
              <a:t>Η τρίτη ομάδα (-</a:t>
            </a:r>
            <a:r>
              <a:rPr lang="en-US" sz="3300" dirty="0" smtClean="0">
                <a:cs typeface="Times New Roman" pitchFamily="18" charset="0"/>
              </a:rPr>
              <a:t>C</a:t>
            </a:r>
            <a:r>
              <a:rPr lang="el-GR" sz="3300" dirty="0" smtClean="0">
                <a:cs typeface="Times New Roman" pitchFamily="18" charset="0"/>
              </a:rPr>
              <a:t>)</a:t>
            </a:r>
            <a:r>
              <a:rPr lang="el-GR" sz="3300" b="1" dirty="0" smtClean="0">
                <a:cs typeface="Times New Roman" pitchFamily="18" charset="0"/>
              </a:rPr>
              <a:t> </a:t>
            </a:r>
            <a:r>
              <a:rPr lang="el-GR" sz="3300" dirty="0" smtClean="0">
                <a:cs typeface="Times New Roman" pitchFamily="18" charset="0"/>
              </a:rPr>
              <a:t>περιλαμβάνει τις ρήτρες </a:t>
            </a:r>
            <a:r>
              <a:rPr lang="en-US" sz="3300" dirty="0" smtClean="0">
                <a:cs typeface="Times New Roman" pitchFamily="18" charset="0"/>
              </a:rPr>
              <a:t>CFR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CIF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CPT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CIP </a:t>
            </a:r>
            <a:r>
              <a:rPr lang="el-GR" sz="3300" dirty="0" smtClean="0">
                <a:cs typeface="Times New Roman" pitchFamily="18" charset="0"/>
              </a:rPr>
              <a:t>των οποίων κοινό χαρακτηριστικό είναι ότι ο πωλητής πληρώνει το ναύλο για την κύρια διεθνή μεταφορά, χωρίς όμως παράλληλα να φέρει τον κίνδυνο για την περίπτωση όπου τα πράγματα θα χαθούν ή καταστραφούν κατά τη μεταφορά αυτή.</a:t>
            </a:r>
          </a:p>
          <a:p>
            <a:pPr algn="just"/>
            <a:r>
              <a:rPr lang="el-GR" sz="3300" b="1" dirty="0" smtClean="0">
                <a:cs typeface="Times New Roman" pitchFamily="18" charset="0"/>
              </a:rPr>
              <a:t>Ομάδα (-</a:t>
            </a:r>
            <a:r>
              <a:rPr lang="en-US" sz="3300" b="1" dirty="0" smtClean="0">
                <a:cs typeface="Times New Roman" pitchFamily="18" charset="0"/>
              </a:rPr>
              <a:t>D</a:t>
            </a:r>
            <a:r>
              <a:rPr lang="el-GR" sz="3300" b="1" dirty="0" smtClean="0">
                <a:cs typeface="Times New Roman" pitchFamily="18" charset="0"/>
              </a:rPr>
              <a:t>). </a:t>
            </a:r>
            <a:r>
              <a:rPr lang="el-GR" sz="3300" dirty="0" smtClean="0">
                <a:cs typeface="Times New Roman" pitchFamily="18" charset="0"/>
              </a:rPr>
              <a:t>Η τέταρτη ομάδα (-</a:t>
            </a:r>
            <a:r>
              <a:rPr lang="en-US" sz="3300" dirty="0" smtClean="0">
                <a:cs typeface="Times New Roman" pitchFamily="18" charset="0"/>
              </a:rPr>
              <a:t>D</a:t>
            </a:r>
            <a:r>
              <a:rPr lang="el-GR" sz="3300" dirty="0" smtClean="0">
                <a:cs typeface="Times New Roman" pitchFamily="18" charset="0"/>
              </a:rPr>
              <a:t>)</a:t>
            </a:r>
            <a:r>
              <a:rPr lang="el-GR" sz="3300" b="1" dirty="0" smtClean="0">
                <a:cs typeface="Times New Roman" pitchFamily="18" charset="0"/>
              </a:rPr>
              <a:t> </a:t>
            </a:r>
            <a:r>
              <a:rPr lang="el-GR" sz="3300" dirty="0" smtClean="0">
                <a:cs typeface="Times New Roman" pitchFamily="18" charset="0"/>
              </a:rPr>
              <a:t>περιλαμβάνει τις ρήτρες </a:t>
            </a:r>
            <a:r>
              <a:rPr lang="en-US" sz="3300" dirty="0" smtClean="0">
                <a:cs typeface="Times New Roman" pitchFamily="18" charset="0"/>
              </a:rPr>
              <a:t>DPU </a:t>
            </a:r>
            <a:r>
              <a:rPr lang="el-GR" sz="3300" dirty="0" smtClean="0">
                <a:cs typeface="Times New Roman" pitchFamily="18" charset="0"/>
              </a:rPr>
              <a:t>, </a:t>
            </a:r>
            <a:r>
              <a:rPr lang="en-US" sz="3300" dirty="0" smtClean="0">
                <a:cs typeface="Times New Roman" pitchFamily="18" charset="0"/>
              </a:rPr>
              <a:t>DDP </a:t>
            </a:r>
            <a:r>
              <a:rPr lang="el-GR" sz="3300" dirty="0" smtClean="0">
                <a:cs typeface="Times New Roman" pitchFamily="18" charset="0"/>
              </a:rPr>
              <a:t>και </a:t>
            </a:r>
            <a:r>
              <a:rPr lang="en-US" sz="3300" dirty="0" smtClean="0">
                <a:cs typeface="Times New Roman" pitchFamily="18" charset="0"/>
              </a:rPr>
              <a:t>DAP </a:t>
            </a:r>
            <a:r>
              <a:rPr lang="el-GR" sz="3300" dirty="0" smtClean="0">
                <a:cs typeface="Times New Roman" pitchFamily="18" charset="0"/>
              </a:rPr>
              <a:t>των οποίων κοινό χαρακτηριστικό είναι ότι ο πωλητής πρέπει να θέσει τα πράγματα στη διάθεση του αγοραστή στο συμβατικά καθορισμένο τόπο προορισμού.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534400" cy="5745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000" b="1" dirty="0" err="1" smtClean="0"/>
              <a:t>FoB</a:t>
            </a:r>
            <a:r>
              <a:rPr lang="en-US" sz="3000" b="1" dirty="0" smtClean="0"/>
              <a:t> </a:t>
            </a:r>
            <a:r>
              <a:rPr lang="el-GR" sz="3000" b="1" dirty="0" smtClean="0"/>
              <a:t>(</a:t>
            </a:r>
            <a:r>
              <a:rPr lang="en-US" sz="3000" b="1" dirty="0" smtClean="0"/>
              <a:t>Free on Board</a:t>
            </a:r>
            <a:r>
              <a:rPr lang="el-GR" sz="3000" b="1" dirty="0" smtClean="0"/>
              <a:t>) Ελεύθερο επί πλοίου</a:t>
            </a:r>
            <a:endParaRPr lang="en-US" sz="3000" dirty="0" smtClean="0"/>
          </a:p>
          <a:p>
            <a:pPr algn="ctr">
              <a:buNone/>
            </a:pPr>
            <a:r>
              <a:rPr lang="el-GR" sz="3000" b="1" dirty="0" smtClean="0"/>
              <a:t>Κατονομαζόμενος λιμένας παράδοσης / φόρτωσης </a:t>
            </a:r>
            <a:endParaRPr lang="el-GR" sz="30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ym typeface="Wingdings"/>
              </a:rPr>
              <a:t></a:t>
            </a:r>
            <a:r>
              <a:rPr lang="el-GR" dirty="0" smtClean="0"/>
              <a:t> θαλάσσια μεταφορά </a:t>
            </a:r>
          </a:p>
          <a:p>
            <a:pPr>
              <a:buNone/>
            </a:pPr>
            <a:r>
              <a:rPr lang="el-GR" dirty="0" smtClean="0">
                <a:sym typeface="Wingdings"/>
              </a:rPr>
              <a:t></a:t>
            </a:r>
            <a:r>
              <a:rPr lang="el-GR" dirty="0" smtClean="0"/>
              <a:t> παράδοση στο πλοίο (πωληθέντα σύμφωνα με τη σύμβαση πώλησης)</a:t>
            </a:r>
          </a:p>
          <a:p>
            <a:pPr>
              <a:buNone/>
            </a:pPr>
            <a:r>
              <a:rPr lang="el-GR" dirty="0" smtClean="0">
                <a:sym typeface="Wingdings"/>
              </a:rPr>
              <a:t></a:t>
            </a:r>
            <a:r>
              <a:rPr lang="el-GR" dirty="0" smtClean="0"/>
              <a:t> παράδοση στο πλοίο στον συμφωνημένο λιμένα φόρτωσης </a:t>
            </a:r>
          </a:p>
          <a:p>
            <a:pPr>
              <a:buNone/>
            </a:pPr>
            <a:r>
              <a:rPr lang="el-GR" dirty="0" smtClean="0">
                <a:sym typeface="Wingdings"/>
              </a:rPr>
              <a:t></a:t>
            </a:r>
            <a:r>
              <a:rPr lang="el-GR" dirty="0" smtClean="0"/>
              <a:t> από την παράδοση ο αγοραστής φέρει τον κίνδυνο και τα έξοδα</a:t>
            </a:r>
          </a:p>
          <a:p>
            <a:pPr>
              <a:buNone/>
            </a:pPr>
            <a:r>
              <a:rPr lang="el-GR" dirty="0" smtClean="0">
                <a:sym typeface="Wingdings"/>
              </a:rPr>
              <a:t> δεν ενδείκνυται για εμπορευματοκιβώτια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Δύο απόψεις περί «παραδόσεως»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l-GR" dirty="0" smtClean="0"/>
              <a:t>Κιγκλίδωμα (</a:t>
            </a:r>
            <a:r>
              <a:rPr lang="en-US" dirty="0" smtClean="0"/>
              <a:t>when the goods pass the ship</a:t>
            </a:r>
            <a:r>
              <a:rPr lang="el-GR" dirty="0" smtClean="0"/>
              <a:t>’</a:t>
            </a:r>
            <a:r>
              <a:rPr lang="en-US" dirty="0" smtClean="0"/>
              <a:t>s rail</a:t>
            </a:r>
            <a:r>
              <a:rPr lang="el-GR" dirty="0" smtClean="0"/>
              <a:t>) </a:t>
            </a:r>
          </a:p>
          <a:p>
            <a:pPr marL="514350" indent="-514350">
              <a:buNone/>
            </a:pPr>
            <a:r>
              <a:rPr lang="el-GR" dirty="0" smtClean="0"/>
              <a:t>Παραδοσιακή άποψη </a:t>
            </a:r>
          </a:p>
          <a:p>
            <a:pPr marL="514350" indent="-514350">
              <a:buNone/>
            </a:pPr>
            <a:r>
              <a:rPr lang="el-GR" dirty="0" smtClean="0"/>
              <a:t>Θεωρία: Ν. Ρόκας, Θ. Λιακόπουλος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2. Επί του πλοίου ή έτοιμα προς φόρτωση στο πλοίο (ΑΠ 908/2001)</a:t>
            </a:r>
          </a:p>
          <a:p>
            <a:pPr>
              <a:buNone/>
            </a:pPr>
            <a:r>
              <a:rPr lang="el-GR" dirty="0" smtClean="0"/>
              <a:t>	=&gt; ο πωλητής βαρύνεται με τα έξοδα φόρτωσης </a:t>
            </a:r>
          </a:p>
          <a:p>
            <a:pPr>
              <a:buNone/>
            </a:pPr>
            <a:r>
              <a:rPr lang="en-US" dirty="0" err="1" smtClean="0"/>
              <a:t>Incoterms</a:t>
            </a:r>
            <a:r>
              <a:rPr lang="en-US" dirty="0" smtClean="0"/>
              <a:t> 2020: “the loading should be done entirely by the seller”</a:t>
            </a:r>
            <a:r>
              <a:rPr lang="el-GR" dirty="0" smtClean="0"/>
              <a:t>, δηλαδή φόρτωση και στοιβασία. Επομένως, δεν νοείται παράδοση μέχρι την φόρτωση και τη στοιβασία.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3600" dirty="0" smtClean="0"/>
              <a:t>Μειονεκτήματα  ρήτρας </a:t>
            </a:r>
            <a:r>
              <a:rPr lang="en-US" sz="3600" dirty="0" err="1" smtClean="0"/>
              <a:t>FoB</a:t>
            </a:r>
            <a:r>
              <a:rPr lang="el-GR" sz="3600" dirty="0" smtClean="0"/>
              <a:t> ιδίως της άποψης «...</a:t>
            </a:r>
            <a:r>
              <a:rPr lang="en-US" sz="3200" dirty="0" smtClean="0"/>
              <a:t>when the goods pass the ship</a:t>
            </a:r>
            <a:r>
              <a:rPr lang="el-GR" sz="3200" dirty="0" smtClean="0"/>
              <a:t>’</a:t>
            </a:r>
            <a:r>
              <a:rPr lang="en-US" sz="3200" dirty="0" smtClean="0"/>
              <a:t>s rail</a:t>
            </a:r>
            <a:r>
              <a:rPr lang="el-GR" sz="3200" dirty="0" smtClean="0"/>
              <a:t>»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857250" indent="-514350" algn="just">
              <a:buAutoNum type="arabicPeriod"/>
            </a:pPr>
            <a:endParaRPr lang="el-GR" dirty="0" smtClean="0"/>
          </a:p>
          <a:p>
            <a:pPr marL="857250" indent="-514350" algn="just">
              <a:buAutoNum type="arabicPeriod"/>
            </a:pPr>
            <a:r>
              <a:rPr lang="el-GR" dirty="0" smtClean="0"/>
              <a:t>Απώλεια ή βλάβη κατά την φόρτωση: </a:t>
            </a:r>
            <a:r>
              <a:rPr lang="en-US" dirty="0" smtClean="0"/>
              <a:t>  </a:t>
            </a:r>
            <a:r>
              <a:rPr lang="el-GR" dirty="0" smtClean="0"/>
              <a:t>Δυσκολία εντοπισμού</a:t>
            </a:r>
            <a:endParaRPr lang="en-US" dirty="0" smtClean="0"/>
          </a:p>
          <a:p>
            <a:pPr marL="857250" indent="-514350" algn="just">
              <a:buAutoNum type="arabicPeriod"/>
            </a:pPr>
            <a:r>
              <a:rPr lang="el-GR" dirty="0" smtClean="0"/>
              <a:t>Χύδην φορτία (πετρέλαιο, δημητριακά): φόρτωση με σωλήνες </a:t>
            </a:r>
            <a:r>
              <a:rPr lang="el-GR" dirty="0" smtClean="0">
                <a:sym typeface="Wingdings"/>
              </a:rPr>
              <a:t></a:t>
            </a:r>
            <a:r>
              <a:rPr lang="el-GR" dirty="0" smtClean="0"/>
              <a:t> παράδοση απευθείας από την ξηρά (δεξαμενή, σιλό)</a:t>
            </a:r>
          </a:p>
          <a:p>
            <a:pPr marL="857250" indent="-514350" algn="just">
              <a:buNone/>
            </a:pPr>
            <a:r>
              <a:rPr lang="el-GR" dirty="0" smtClean="0"/>
              <a:t>	=&gt; Παράδοση από το σημείο που ο σωλήνας εφάπτεται του πλοίου</a:t>
            </a:r>
          </a:p>
          <a:p>
            <a:pPr marL="857250" indent="-514350" algn="just">
              <a:buNone/>
            </a:pPr>
            <a:r>
              <a:rPr lang="el-GR" dirty="0" smtClean="0"/>
              <a:t>3. Εμπορευματοκιβώτια: δύσκολη η ανεύρεση τού αν η ζημία επήλθε στο κιγκλίδωμα 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1407</Words>
  <Application>Microsoft Office PowerPoint</Application>
  <PresentationFormat>On-screen Show (4:3)</PresentationFormat>
  <Paragraphs>188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 2η ΟΜΑΔΑ:  Πώληση και θαλάσσια μεταφορά των πραγμάτων  </vt:lpstr>
      <vt:lpstr>Slide 6</vt:lpstr>
      <vt:lpstr>Slide 7</vt:lpstr>
      <vt:lpstr>Δύο απόψεις περί «παραδόσεως» </vt:lpstr>
      <vt:lpstr> Μειονεκτήματα  ρήτρας FoB ιδίως της άποψης «...when the goods pass the ship’s rail»</vt:lpstr>
      <vt:lpstr> Υποχρεώσεις Πωλητή </vt:lpstr>
      <vt:lpstr>Υποχρεώσεις Πωλητή </vt:lpstr>
      <vt:lpstr> Υποχρεώσεις/Βάρη Αγοραστή </vt:lpstr>
      <vt:lpstr> FAS (Free Alongside Side)  Ελεύθερο επί προκυμαίας </vt:lpstr>
      <vt:lpstr> CIF (Cost Insurance Freight) συμβατικά καθορισμένος λιμένας άφιξης / προορισμού </vt:lpstr>
      <vt:lpstr>Υποχρεώσεις Πωλητή 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CPLawSec01</dc:creator>
  <cp:lastModifiedBy>Dimitris</cp:lastModifiedBy>
  <cp:revision>41</cp:revision>
  <dcterms:created xsi:type="dcterms:W3CDTF">2006-08-16T00:00:00Z</dcterms:created>
  <dcterms:modified xsi:type="dcterms:W3CDTF">2020-02-27T11:34:07Z</dcterms:modified>
</cp:coreProperties>
</file>