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81" r:id="rId2"/>
    <p:sldId id="282" r:id="rId3"/>
    <p:sldId id="280" r:id="rId4"/>
    <p:sldId id="258" r:id="rId5"/>
    <p:sldId id="259" r:id="rId6"/>
    <p:sldId id="260" r:id="rId7"/>
    <p:sldId id="261" r:id="rId8"/>
    <p:sldId id="262" r:id="rId9"/>
    <p:sldId id="263" r:id="rId10"/>
    <p:sldId id="264" r:id="rId11"/>
    <p:sldId id="265" r:id="rId12"/>
    <p:sldId id="266" r:id="rId13"/>
    <p:sldId id="267" r:id="rId14"/>
    <p:sldId id="268" r:id="rId15"/>
    <p:sldId id="269" r:id="rId16"/>
    <p:sldId id="283" r:id="rId17"/>
    <p:sldId id="284" r:id="rId18"/>
    <p:sldId id="279" r:id="rId19"/>
    <p:sldId id="285" r:id="rId20"/>
    <p:sldId id="270" r:id="rId21"/>
    <p:sldId id="274" r:id="rId22"/>
    <p:sldId id="275" r:id="rId23"/>
    <p:sldId id="276" r:id="rId24"/>
    <p:sldId id="277" r:id="rId25"/>
    <p:sldId id="278" r:id="rId26"/>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42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FD8440A0-7722-446D-BD34-096A564A3318}" type="datetimeFigureOut">
              <a:rPr lang="el-GR" smtClean="0"/>
              <a:pPr/>
              <a:t>16/3/2023</a:t>
            </a:fld>
            <a:endParaRPr lang="el-GR"/>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66750" y="4714875"/>
            <a:ext cx="5335588" cy="44672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a:defRPr sz="1200"/>
            </a:lvl1pPr>
          </a:lstStyle>
          <a:p>
            <a:fld id="{A550A7D6-B7AB-405B-80E3-F7EF39B107DE}"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05528A9-A5EC-4A4A-A552-4DFB83783079}" type="datetime1">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BB4F67-322D-4BD9-A365-15EB77039ACE}" type="datetime1">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A58962-5813-4636-97E5-01600C9B89BC}" type="datetime1">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CDCB47-E5CC-4081-9B66-7173D52353D4}" type="datetime1">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56A512-EC7B-4C50-B3E8-6D45FB943103}" type="datetime1">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9DA801C-6BFC-40FC-AC3A-A60815B05433}" type="datetime1">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C30D29-D1C9-49CE-8F22-1EEC9F840093}" type="datetime1">
              <a:rPr lang="en-US" smtClean="0"/>
              <a:pPr/>
              <a:t>3/16/2023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A7D8086-839F-4508-B149-D7EE0847B2A7}" type="datetime1">
              <a:rPr lang="en-US" smtClean="0"/>
              <a:pPr/>
              <a:t>3/16/2023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6EBCB0-7818-4473-B76A-FCBB9D66D15E}" type="datetime1">
              <a:rPr lang="en-US" smtClean="0"/>
              <a:pPr/>
              <a:t>3/16/2023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FFF920-9ABE-4E72-97C7-C694C44F0AD2}" type="datetime1">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D51F16-984A-45E8-91A0-31B1BB096452}" type="datetime1">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3E64B5-9F87-48B3-A4CB-6006B8234840}" type="datetime1">
              <a:rPr lang="en-US" smtClean="0"/>
              <a:pPr/>
              <a:t>3/16/2023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a:t>
            </a:fld>
            <a:endParaRPr lang="en-US"/>
          </a:p>
        </p:txBody>
      </p:sp>
      <p:sp>
        <p:nvSpPr>
          <p:cNvPr id="3" name="Rectangle 2"/>
          <p:cNvSpPr/>
          <p:nvPr/>
        </p:nvSpPr>
        <p:spPr>
          <a:xfrm>
            <a:off x="381000" y="381000"/>
            <a:ext cx="8534400" cy="6001643"/>
          </a:xfrm>
          <a:prstGeom prst="rect">
            <a:avLst/>
          </a:prstGeom>
        </p:spPr>
        <p:txBody>
          <a:bodyPr wrap="square">
            <a:spAutoFit/>
          </a:bodyPr>
          <a:lstStyle/>
          <a:p>
            <a:pPr algn="ctr">
              <a:buNone/>
            </a:pPr>
            <a:r>
              <a:rPr lang="el-GR" sz="3200" b="1" dirty="0"/>
              <a:t>1</a:t>
            </a:r>
            <a:r>
              <a:rPr lang="el-GR" sz="3200" b="1" baseline="30000" dirty="0"/>
              <a:t>η</a:t>
            </a:r>
            <a:r>
              <a:rPr lang="el-GR" sz="3200" b="1" dirty="0"/>
              <a:t> ΟΜΑΔΑ </a:t>
            </a:r>
          </a:p>
          <a:p>
            <a:pPr algn="ctr">
              <a:buNone/>
            </a:pPr>
            <a:r>
              <a:rPr lang="el-GR" sz="3200" b="1" dirty="0"/>
              <a:t>Πώληση ανεξαρτήτως μεταφορικού μέσου</a:t>
            </a:r>
            <a:endParaRPr lang="el-GR" sz="3200" dirty="0"/>
          </a:p>
          <a:p>
            <a:pPr>
              <a:buNone/>
            </a:pPr>
            <a:r>
              <a:rPr lang="el-GR" sz="3200" dirty="0"/>
              <a:t> </a:t>
            </a:r>
          </a:p>
          <a:p>
            <a:pPr>
              <a:buNone/>
            </a:pPr>
            <a:r>
              <a:rPr lang="en-US" sz="3200" dirty="0" err="1"/>
              <a:t>ExW</a:t>
            </a:r>
            <a:r>
              <a:rPr lang="en-US" sz="3200" dirty="0"/>
              <a:t> </a:t>
            </a:r>
            <a:r>
              <a:rPr lang="en-US" sz="3200" dirty="0">
                <a:sym typeface="Wingdings"/>
              </a:rPr>
              <a:t></a:t>
            </a:r>
            <a:r>
              <a:rPr lang="en-US" sz="3200" dirty="0"/>
              <a:t> Ex Works</a:t>
            </a:r>
            <a:endParaRPr lang="el-GR" sz="3200" dirty="0"/>
          </a:p>
          <a:p>
            <a:pPr>
              <a:buNone/>
            </a:pPr>
            <a:r>
              <a:rPr lang="en-US" sz="3200" dirty="0"/>
              <a:t>FCA</a:t>
            </a:r>
            <a:r>
              <a:rPr lang="en-US" sz="3200" dirty="0">
                <a:sym typeface="Wingdings"/>
              </a:rPr>
              <a:t></a:t>
            </a:r>
            <a:r>
              <a:rPr lang="en-US" sz="3200" dirty="0"/>
              <a:t> Free Carrier</a:t>
            </a:r>
            <a:endParaRPr lang="el-GR" sz="3200" dirty="0"/>
          </a:p>
          <a:p>
            <a:pPr>
              <a:buNone/>
            </a:pPr>
            <a:r>
              <a:rPr lang="en-US" sz="3200" dirty="0"/>
              <a:t>CPT </a:t>
            </a:r>
            <a:r>
              <a:rPr lang="en-US" sz="3200" dirty="0">
                <a:sym typeface="Wingdings"/>
              </a:rPr>
              <a:t></a:t>
            </a:r>
            <a:r>
              <a:rPr lang="en-US" sz="3200" dirty="0"/>
              <a:t> Carriage Paid to</a:t>
            </a:r>
            <a:endParaRPr lang="el-GR" sz="3200" dirty="0"/>
          </a:p>
          <a:p>
            <a:pPr>
              <a:buNone/>
            </a:pPr>
            <a:r>
              <a:rPr lang="en-US" sz="3200" dirty="0"/>
              <a:t>CIP </a:t>
            </a:r>
            <a:r>
              <a:rPr lang="en-US" sz="3200" dirty="0">
                <a:sym typeface="Wingdings"/>
              </a:rPr>
              <a:t></a:t>
            </a:r>
            <a:r>
              <a:rPr lang="en-US" sz="3200" dirty="0"/>
              <a:t> Carriage Insurance Paid to</a:t>
            </a:r>
            <a:endParaRPr lang="el-GR" sz="3200" dirty="0"/>
          </a:p>
          <a:p>
            <a:pPr>
              <a:buNone/>
            </a:pPr>
            <a:r>
              <a:rPr lang="en-US" sz="3200" dirty="0"/>
              <a:t>DAP </a:t>
            </a:r>
            <a:r>
              <a:rPr lang="en-US" sz="3200" dirty="0">
                <a:sym typeface="Wingdings"/>
              </a:rPr>
              <a:t></a:t>
            </a:r>
            <a:r>
              <a:rPr lang="en-US" sz="3200" dirty="0"/>
              <a:t> Delivered at Place</a:t>
            </a:r>
            <a:endParaRPr lang="el-GR" sz="3200" dirty="0"/>
          </a:p>
          <a:p>
            <a:r>
              <a:rPr lang="en-US" sz="3200" dirty="0"/>
              <a:t>DPU </a:t>
            </a:r>
            <a:r>
              <a:rPr lang="en-US" sz="3200" dirty="0">
                <a:sym typeface="Wingdings"/>
              </a:rPr>
              <a:t></a:t>
            </a:r>
            <a:r>
              <a:rPr lang="en-US" sz="3200" dirty="0"/>
              <a:t> Delivered At Place Unloaded (replaces Incoterm® 2010 DAT</a:t>
            </a:r>
            <a:r>
              <a:rPr lang="en-US" sz="3200" dirty="0">
                <a:sym typeface="Wingdings"/>
              </a:rPr>
              <a:t></a:t>
            </a:r>
            <a:r>
              <a:rPr lang="en-US" sz="3200" dirty="0"/>
              <a:t> Delivered at Terminal)</a:t>
            </a:r>
          </a:p>
          <a:p>
            <a:pPr>
              <a:buNone/>
            </a:pPr>
            <a:r>
              <a:rPr lang="en-US" sz="3200" dirty="0"/>
              <a:t>DDP Delivered Duty Paid </a:t>
            </a:r>
            <a:br>
              <a:rPr lang="en-US" sz="3200" b="1" dirty="0"/>
            </a:b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153400" cy="381000"/>
          </a:xfrm>
        </p:spPr>
        <p:txBody>
          <a:bodyPr>
            <a:normAutofit fontScale="90000"/>
          </a:bodyPr>
          <a:lstStyle/>
          <a:p>
            <a:r>
              <a:rPr lang="el-GR" dirty="0"/>
              <a:t>Υποχρεώσεις Πωλητή</a:t>
            </a:r>
          </a:p>
        </p:txBody>
      </p:sp>
      <p:sp>
        <p:nvSpPr>
          <p:cNvPr id="3" name="Content Placeholder 2"/>
          <p:cNvSpPr>
            <a:spLocks noGrp="1"/>
          </p:cNvSpPr>
          <p:nvPr>
            <p:ph idx="1"/>
          </p:nvPr>
        </p:nvSpPr>
        <p:spPr>
          <a:xfrm>
            <a:off x="304800" y="533400"/>
            <a:ext cx="8534400" cy="6096000"/>
          </a:xfrm>
        </p:spPr>
        <p:txBody>
          <a:bodyPr>
            <a:noAutofit/>
          </a:bodyPr>
          <a:lstStyle/>
          <a:p>
            <a:pPr marL="539750" indent="-357188" algn="just">
              <a:buAutoNum type="arabicPeriod"/>
              <a:tabLst>
                <a:tab pos="539750" algn="l"/>
              </a:tabLst>
            </a:pPr>
            <a:r>
              <a:rPr lang="el-GR" sz="2400" dirty="0"/>
              <a:t>Δαπάνες και μερίμνα για</a:t>
            </a:r>
            <a:r>
              <a:rPr lang="en-US" sz="2400" dirty="0"/>
              <a:t>:</a:t>
            </a:r>
            <a:endParaRPr lang="el-GR" sz="2400" dirty="0"/>
          </a:p>
          <a:p>
            <a:pPr marL="857250" indent="-514350" algn="just">
              <a:buFontTx/>
              <a:buChar char="-"/>
            </a:pPr>
            <a:r>
              <a:rPr lang="el-GR" sz="2400" dirty="0"/>
              <a:t>Άδεια εξαγωγής</a:t>
            </a:r>
          </a:p>
          <a:p>
            <a:pPr marL="857250" indent="-514350" algn="just">
              <a:buFontTx/>
              <a:buChar char="-"/>
            </a:pPr>
            <a:r>
              <a:rPr lang="el-GR" sz="2400" dirty="0"/>
              <a:t>Φόρους / δασμούς </a:t>
            </a:r>
          </a:p>
          <a:p>
            <a:pPr marL="857250" indent="-514350" algn="just">
              <a:buFontTx/>
              <a:buChar char="-"/>
            </a:pPr>
            <a:r>
              <a:rPr lang="el-GR" sz="2400" dirty="0"/>
              <a:t>Συσκευασία, μέτρηση, ζύγισμα</a:t>
            </a:r>
          </a:p>
          <a:p>
            <a:pPr marL="857250" indent="-514350" algn="just">
              <a:buFontTx/>
              <a:buChar char="-"/>
            </a:pPr>
            <a:r>
              <a:rPr lang="el-GR" sz="2400" dirty="0"/>
              <a:t>Μεταφορά μέχρι τον συμφωνηθέντα τόπο παράδοσης</a:t>
            </a:r>
          </a:p>
          <a:p>
            <a:pPr marL="87313" indent="0" algn="just">
              <a:buNone/>
            </a:pPr>
            <a:r>
              <a:rPr lang="el-GR" sz="2400" dirty="0"/>
              <a:t>Όμως, είναι δυνατό να συμφωνηθεί ότι ο πωλητής θα αναλάβει τις δαπάνες για όλο το χερσαίο σκέλος μιας (εθνικής) μεταφοράς και μέχρι αυτά παραδοθούν σε πλοίο για (διεθνή) θαλάσσια μεταφορά</a:t>
            </a:r>
            <a:endParaRPr lang="en-US" sz="2400" dirty="0"/>
          </a:p>
          <a:p>
            <a:pPr marL="87313" indent="0" algn="just">
              <a:buNone/>
            </a:pPr>
            <a:r>
              <a:rPr lang="en-US" sz="2400" dirty="0"/>
              <a:t>“</a:t>
            </a:r>
            <a:r>
              <a:rPr lang="en-US" sz="2400" i="1" dirty="0"/>
              <a:t>Storage and </a:t>
            </a:r>
            <a:r>
              <a:rPr lang="en-US" sz="2400" b="1" i="1" dirty="0"/>
              <a:t>transport handling charges </a:t>
            </a:r>
            <a:r>
              <a:rPr lang="en-US" sz="2400" i="1" dirty="0"/>
              <a:t>before loading on board the ship to be paid by seller</a:t>
            </a:r>
            <a:r>
              <a:rPr lang="en-US" sz="2400" dirty="0"/>
              <a:t>” </a:t>
            </a:r>
          </a:p>
          <a:p>
            <a:pPr marL="87313" indent="0" algn="just">
              <a:buNone/>
            </a:pPr>
            <a:r>
              <a:rPr lang="el-GR" sz="2400" dirty="0"/>
              <a:t>Τα μέρη θα μπορούσαν να χρησιμοποιήσουν </a:t>
            </a:r>
            <a:r>
              <a:rPr lang="en-US" sz="2400" dirty="0"/>
              <a:t>FOB </a:t>
            </a:r>
            <a:r>
              <a:rPr lang="el-GR" sz="2400" dirty="0"/>
              <a:t>αντί για </a:t>
            </a:r>
            <a:r>
              <a:rPr lang="en-US" sz="2400" dirty="0"/>
              <a:t>FCA</a:t>
            </a:r>
            <a:r>
              <a:rPr lang="el-GR" sz="2400" dirty="0"/>
              <a:t>;</a:t>
            </a:r>
            <a:endParaRPr lang="en-US" sz="2400" dirty="0"/>
          </a:p>
          <a:p>
            <a:pPr marL="87313" indent="0" algn="just">
              <a:buNone/>
            </a:pPr>
            <a:r>
              <a:rPr lang="en-US" sz="2400" dirty="0"/>
              <a:t>2. </a:t>
            </a:r>
            <a:r>
              <a:rPr lang="el-GR" sz="2400" dirty="0"/>
              <a:t>Να ειδοποιήσει εγκαίρως τον αγοραστή για τη φόρτωση</a:t>
            </a:r>
          </a:p>
          <a:p>
            <a:pPr marL="87313" indent="0" algn="just">
              <a:buNone/>
            </a:pPr>
            <a:r>
              <a:rPr lang="el-GR" sz="2400" dirty="0"/>
              <a:t>3. Να παράσχει το αποδεικτικό παραλαβής από τον μεταφορέα</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l-GR" dirty="0"/>
              <a:t>Υποχρεώσεις Αγοραστή </a:t>
            </a:r>
          </a:p>
        </p:txBody>
      </p:sp>
      <p:sp>
        <p:nvSpPr>
          <p:cNvPr id="3" name="Content Placeholder 2"/>
          <p:cNvSpPr>
            <a:spLocks noGrp="1"/>
          </p:cNvSpPr>
          <p:nvPr>
            <p:ph idx="1"/>
          </p:nvPr>
        </p:nvSpPr>
        <p:spPr>
          <a:xfrm>
            <a:off x="609600" y="990600"/>
            <a:ext cx="7696200" cy="5257800"/>
          </a:xfrm>
        </p:spPr>
        <p:txBody>
          <a:bodyPr>
            <a:noAutofit/>
          </a:bodyPr>
          <a:lstStyle/>
          <a:p>
            <a:pPr marL="514350" indent="-514350">
              <a:buFont typeface="+mj-lt"/>
              <a:buAutoNum type="arabicPeriod"/>
            </a:pPr>
            <a:r>
              <a:rPr lang="el-GR" sz="3400" dirty="0"/>
              <a:t>Τίμημα</a:t>
            </a:r>
          </a:p>
          <a:p>
            <a:pPr marL="514350" indent="-514350">
              <a:buFont typeface="+mj-lt"/>
              <a:buAutoNum type="arabicPeriod"/>
            </a:pPr>
            <a:r>
              <a:rPr lang="el-GR" sz="3600" dirty="0"/>
              <a:t>Πληροφορίες για το πρόσωπο στο οποίο πρέπει να παραδώσει ο πωλητής ( αν δεν παράσχει πληροφορίες φέρει τον κίνδυνο)</a:t>
            </a:r>
          </a:p>
          <a:p>
            <a:pPr marL="514350" indent="-514350">
              <a:buFont typeface="+mj-lt"/>
              <a:buAutoNum type="arabicPeriod"/>
            </a:pPr>
            <a:r>
              <a:rPr lang="el-GR" sz="3400" dirty="0"/>
              <a:t>Παραλαβή των πραγμάτων</a:t>
            </a:r>
          </a:p>
          <a:p>
            <a:pPr marL="514350" indent="-514350" algn="just">
              <a:buFont typeface="+mj-lt"/>
              <a:buAutoNum type="arabicPeriod"/>
            </a:pPr>
            <a:r>
              <a:rPr lang="el-GR" sz="3400" dirty="0"/>
              <a:t>Δαπάνες / λήψη άδειας εισαγωγής Εκτελωνισμός</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1401762"/>
          </a:xfrm>
        </p:spPr>
        <p:txBody>
          <a:bodyPr>
            <a:noAutofit/>
          </a:bodyPr>
          <a:lstStyle/>
          <a:p>
            <a:r>
              <a:rPr lang="en-US" sz="3800" b="1" dirty="0"/>
              <a:t>Carriage Paid To (CPT)</a:t>
            </a:r>
            <a:r>
              <a:rPr lang="el-GR" sz="3800" b="1" dirty="0"/>
              <a:t>                       </a:t>
            </a:r>
            <a:r>
              <a:rPr lang="el-GR" sz="3600" dirty="0"/>
              <a:t>(Συμβατικά καθορισμένος τόπος προορισμού – πληρωμένος ναύλος)</a:t>
            </a:r>
          </a:p>
        </p:txBody>
      </p:sp>
      <p:sp>
        <p:nvSpPr>
          <p:cNvPr id="3" name="Content Placeholder 2"/>
          <p:cNvSpPr>
            <a:spLocks noGrp="1"/>
          </p:cNvSpPr>
          <p:nvPr>
            <p:ph idx="1"/>
          </p:nvPr>
        </p:nvSpPr>
        <p:spPr>
          <a:xfrm>
            <a:off x="228600" y="1828800"/>
            <a:ext cx="8763000" cy="4495800"/>
          </a:xfrm>
        </p:spPr>
        <p:txBody>
          <a:bodyPr>
            <a:normAutofit lnSpcReduction="10000"/>
          </a:bodyPr>
          <a:lstStyle/>
          <a:p>
            <a:pPr algn="just">
              <a:buNone/>
            </a:pPr>
            <a:endParaRPr lang="el-GR" sz="2800" dirty="0"/>
          </a:p>
          <a:p>
            <a:pPr algn="just">
              <a:buNone/>
            </a:pPr>
            <a:r>
              <a:rPr lang="el-GR" sz="2800" dirty="0"/>
              <a:t>Υποχρεώσεις του Πωλητή</a:t>
            </a:r>
          </a:p>
          <a:p>
            <a:pPr algn="just">
              <a:buNone/>
            </a:pPr>
            <a:endParaRPr lang="el-GR" sz="2800" dirty="0"/>
          </a:p>
          <a:p>
            <a:pPr marL="514350" indent="-514350" algn="just">
              <a:buAutoNum type="arabicParenR"/>
            </a:pPr>
            <a:r>
              <a:rPr lang="el-GR" sz="2800" dirty="0"/>
              <a:t>Να συνάψει </a:t>
            </a:r>
            <a:r>
              <a:rPr lang="el-GR" sz="2800" dirty="0" err="1"/>
              <a:t>δαπάναις</a:t>
            </a:r>
            <a:r>
              <a:rPr lang="el-GR" sz="2800" dirty="0"/>
              <a:t> του σύμβαση μεταφοράς για τη μεταφορά των πραγμάτων στον συμφωνημένο τόπο προορισμού</a:t>
            </a:r>
          </a:p>
          <a:p>
            <a:pPr marL="514350" indent="-514350" algn="just">
              <a:buNone/>
            </a:pPr>
            <a:endParaRPr lang="el-GR" sz="2800" dirty="0"/>
          </a:p>
          <a:p>
            <a:pPr marL="514350" indent="-514350" algn="just">
              <a:buNone/>
            </a:pPr>
            <a:r>
              <a:rPr lang="el-GR" sz="2800" dirty="0"/>
              <a:t>2) Να παραδώσει τα πράγματα στον μεταφορέα. Ο κίνδυνος μεταβαίνει στον αγοραστή από την παράδοση στον μεταφορέα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normAutofit fontScale="92500" lnSpcReduction="20000"/>
          </a:bodyPr>
          <a:lstStyle/>
          <a:p>
            <a:pPr marL="182563" indent="0">
              <a:buNone/>
            </a:pPr>
            <a:r>
              <a:rPr lang="el-GR" dirty="0"/>
              <a:t>3.  Διαδοχικοί μεταφορείς</a:t>
            </a:r>
          </a:p>
          <a:p>
            <a:pPr marL="625475" indent="-85725" algn="just">
              <a:buNone/>
              <a:tabLst>
                <a:tab pos="539750" algn="l"/>
              </a:tabLst>
            </a:pPr>
            <a:r>
              <a:rPr lang="el-GR" dirty="0"/>
              <a:t> Πωλητής εκπληρώνει όταν παραδώσει στον πρώτο μεταφορέα (ΑΚ 320, 524). Κίνδυνος μεταβαίνει στον αγοραστή σε αυτό το σημείο.</a:t>
            </a:r>
          </a:p>
          <a:p>
            <a:pPr marL="625475" indent="-85725" algn="just">
              <a:buNone/>
              <a:tabLst>
                <a:tab pos="539750" algn="l"/>
              </a:tabLst>
            </a:pPr>
            <a:endParaRPr lang="el-GR" dirty="0"/>
          </a:p>
          <a:p>
            <a:pPr marL="182563" indent="-95250" algn="just">
              <a:buNone/>
            </a:pPr>
            <a:r>
              <a:rPr lang="el-GR" dirty="0"/>
              <a:t>4.  Δαπάνες / λήψη άδειας εξαγωγής</a:t>
            </a:r>
          </a:p>
          <a:p>
            <a:pPr marL="182563" indent="0" algn="just">
              <a:buNone/>
            </a:pPr>
            <a:endParaRPr lang="el-GR" dirty="0"/>
          </a:p>
          <a:p>
            <a:pPr marL="539750" indent="-452438" algn="just">
              <a:buNone/>
            </a:pPr>
            <a:r>
              <a:rPr lang="el-GR" dirty="0"/>
              <a:t>5. Να καλύψει τα έξοδα μέχρι την παράδοση στον  μεταφορέα</a:t>
            </a:r>
          </a:p>
          <a:p>
            <a:pPr marL="182563" indent="0" algn="just">
              <a:buNone/>
            </a:pPr>
            <a:endParaRPr lang="el-GR" dirty="0"/>
          </a:p>
          <a:p>
            <a:pPr marL="182563" indent="0" algn="just">
              <a:buNone/>
            </a:pPr>
            <a:r>
              <a:rPr lang="el-GR" dirty="0"/>
              <a:t>6. Να καταβάλει τα έξοδα φόρτωσης</a:t>
            </a:r>
          </a:p>
          <a:p>
            <a:pPr marL="182563" indent="0" algn="just">
              <a:buNone/>
            </a:pPr>
            <a:endParaRPr lang="el-GR" dirty="0"/>
          </a:p>
          <a:p>
            <a:pPr marL="182563" indent="0" algn="just">
              <a:buNone/>
            </a:pPr>
            <a:r>
              <a:rPr lang="el-GR" dirty="0"/>
              <a:t>7. Να καταβάλει τα έξοδα εκφόρτωσης </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839200" cy="5791200"/>
          </a:xfrm>
        </p:spPr>
        <p:txBody>
          <a:bodyPr>
            <a:normAutofit/>
          </a:bodyPr>
          <a:lstStyle/>
          <a:p>
            <a:pPr marL="179388" indent="3175" algn="just">
              <a:buNone/>
            </a:pPr>
            <a:r>
              <a:rPr lang="el-GR" sz="2800" dirty="0"/>
              <a:t>8. Να ειδοποιήσει τον αγοραστή για τη φόρτωση των πραγμάτων και</a:t>
            </a:r>
          </a:p>
          <a:p>
            <a:pPr marL="179388" indent="3175" algn="just">
              <a:buNone/>
            </a:pPr>
            <a:r>
              <a:rPr lang="el-GR" sz="2800" dirty="0"/>
              <a:t>9. Να αποστείλει τα έγγραφα μεταφοράς</a:t>
            </a:r>
          </a:p>
          <a:p>
            <a:pPr marL="179388" indent="3175" algn="just">
              <a:buFontTx/>
              <a:buChar char="-"/>
            </a:pPr>
            <a:r>
              <a:rPr lang="el-GR" sz="2800" dirty="0"/>
              <a:t>Φορτωτική</a:t>
            </a:r>
          </a:p>
          <a:p>
            <a:pPr marL="179388" indent="3175" algn="just">
              <a:buFontTx/>
              <a:buChar char="-"/>
            </a:pPr>
            <a:r>
              <a:rPr lang="el-GR" sz="2800" dirty="0"/>
              <a:t>Φορτωτική για μεταφορά από διαδοχικούς μεταφορείς (</a:t>
            </a:r>
            <a:r>
              <a:rPr lang="en-US" sz="2800" dirty="0"/>
              <a:t>Combined Transport Document)</a:t>
            </a:r>
          </a:p>
          <a:p>
            <a:pPr marL="179388" indent="3175" algn="just">
              <a:buFontTx/>
              <a:buChar char="-"/>
            </a:pPr>
            <a:r>
              <a:rPr lang="el-GR" sz="2800" dirty="0"/>
              <a:t>Έγγραφο </a:t>
            </a:r>
            <a:r>
              <a:rPr lang="en-US" sz="2800" dirty="0"/>
              <a:t>CMR </a:t>
            </a:r>
            <a:r>
              <a:rPr lang="el-GR" sz="2800" dirty="0"/>
              <a:t>για χερσαία μεταφορά  </a:t>
            </a:r>
          </a:p>
          <a:p>
            <a:pPr marL="179388" indent="3175" algn="just">
              <a:buNone/>
            </a:pPr>
            <a:endParaRPr lang="el-GR" sz="3000" dirty="0"/>
          </a:p>
          <a:p>
            <a:pPr indent="0" algn="just">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l-GR" dirty="0"/>
              <a:t>Υποχρεώσεις </a:t>
            </a:r>
            <a:r>
              <a:rPr lang="en-US" dirty="0"/>
              <a:t>/</a:t>
            </a:r>
            <a:r>
              <a:rPr lang="el-GR" dirty="0"/>
              <a:t> Βάρη</a:t>
            </a:r>
            <a:r>
              <a:rPr lang="en-US" dirty="0"/>
              <a:t>/</a:t>
            </a:r>
            <a:r>
              <a:rPr lang="el-GR" dirty="0"/>
              <a:t>Δαπάνες Αγοραστή</a:t>
            </a:r>
          </a:p>
        </p:txBody>
      </p:sp>
      <p:sp>
        <p:nvSpPr>
          <p:cNvPr id="3" name="Content Placeholder 2"/>
          <p:cNvSpPr>
            <a:spLocks noGrp="1"/>
          </p:cNvSpPr>
          <p:nvPr>
            <p:ph idx="1"/>
          </p:nvPr>
        </p:nvSpPr>
        <p:spPr>
          <a:xfrm>
            <a:off x="457200" y="1219200"/>
            <a:ext cx="8229600" cy="4906963"/>
          </a:xfrm>
        </p:spPr>
        <p:txBody>
          <a:bodyPr/>
          <a:lstStyle/>
          <a:p>
            <a:pPr marL="514350" indent="-514350">
              <a:buFont typeface="+mj-lt"/>
              <a:buAutoNum type="arabicPeriod"/>
            </a:pPr>
            <a:r>
              <a:rPr lang="el-GR" dirty="0"/>
              <a:t>Τίμημα</a:t>
            </a:r>
          </a:p>
          <a:p>
            <a:pPr marL="514350" indent="-514350">
              <a:buFont typeface="+mj-lt"/>
              <a:buAutoNum type="arabicPeriod"/>
            </a:pPr>
            <a:endParaRPr lang="el-GR" dirty="0"/>
          </a:p>
          <a:p>
            <a:pPr marL="514350" indent="-514350">
              <a:buFont typeface="+mj-lt"/>
              <a:buAutoNum type="arabicPeriod"/>
            </a:pPr>
            <a:r>
              <a:rPr lang="el-GR" b="1" dirty="0"/>
              <a:t>Ασφάλιση</a:t>
            </a:r>
          </a:p>
          <a:p>
            <a:pPr marL="514350" indent="-514350">
              <a:buFont typeface="+mj-lt"/>
              <a:buAutoNum type="arabicPeriod"/>
            </a:pPr>
            <a:endParaRPr lang="el-GR" dirty="0"/>
          </a:p>
          <a:p>
            <a:pPr marL="514350" indent="-514350" algn="just">
              <a:buFont typeface="+mj-lt"/>
              <a:buAutoNum type="arabicPeriod"/>
            </a:pPr>
            <a:r>
              <a:rPr lang="el-GR" dirty="0"/>
              <a:t>Φόροι/δασμοί εισαγωγής, εκτελωνισμός </a:t>
            </a:r>
          </a:p>
          <a:p>
            <a:pPr marL="514350" indent="-514350" algn="just">
              <a:buNone/>
            </a:pPr>
            <a:endParaRPr lang="el-GR" dirty="0"/>
          </a:p>
          <a:p>
            <a:pPr marL="514350" indent="-514350" algn="just">
              <a:buNone/>
            </a:pPr>
            <a:r>
              <a:rPr lang="el-GR" dirty="0"/>
              <a:t>4.  Παραλαβή</a:t>
            </a:r>
          </a:p>
          <a:p>
            <a:pPr marL="514350" indent="-514350" algn="just">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16</a:t>
            </a:fld>
            <a:endParaRPr lang="en-US"/>
          </a:p>
        </p:txBody>
      </p:sp>
      <p:sp>
        <p:nvSpPr>
          <p:cNvPr id="3" name="Rectangle 2"/>
          <p:cNvSpPr/>
          <p:nvPr/>
        </p:nvSpPr>
        <p:spPr>
          <a:xfrm>
            <a:off x="228600" y="457200"/>
            <a:ext cx="8534400" cy="5016758"/>
          </a:xfrm>
          <a:prstGeom prst="rect">
            <a:avLst/>
          </a:prstGeom>
        </p:spPr>
        <p:txBody>
          <a:bodyPr wrap="square">
            <a:spAutoFit/>
          </a:bodyPr>
          <a:lstStyle/>
          <a:p>
            <a:pPr indent="0" algn="just">
              <a:buNone/>
            </a:pPr>
            <a:r>
              <a:rPr lang="el-GR" sz="3200" dirty="0"/>
              <a:t>Η ρήτρα </a:t>
            </a:r>
            <a:r>
              <a:rPr lang="en-US" sz="3200" dirty="0"/>
              <a:t>CPT</a:t>
            </a:r>
            <a:r>
              <a:rPr lang="el-GR" sz="3200" dirty="0"/>
              <a:t> μπορεί να χρησιμοποιείται στις ακόλουθες περιπτώσεις</a:t>
            </a:r>
            <a:r>
              <a:rPr lang="en-US" sz="3200" dirty="0"/>
              <a:t> </a:t>
            </a:r>
            <a:r>
              <a:rPr lang="el-GR" sz="3200" dirty="0"/>
              <a:t>αντί των </a:t>
            </a:r>
            <a:r>
              <a:rPr lang="en-US" sz="3200" dirty="0"/>
              <a:t>CIF </a:t>
            </a:r>
            <a:r>
              <a:rPr lang="el-GR" sz="3200" dirty="0"/>
              <a:t>και </a:t>
            </a:r>
            <a:r>
              <a:rPr lang="en-US" sz="3200" dirty="0"/>
              <a:t>CFR:</a:t>
            </a:r>
            <a:r>
              <a:rPr lang="el-GR" sz="3200" dirty="0"/>
              <a:t> </a:t>
            </a:r>
          </a:p>
          <a:p>
            <a:pPr indent="0" algn="just">
              <a:buNone/>
            </a:pPr>
            <a:r>
              <a:rPr lang="en-US" sz="3200" dirty="0"/>
              <a:t>	</a:t>
            </a:r>
          </a:p>
          <a:p>
            <a:pPr indent="0" algn="just">
              <a:buNone/>
            </a:pPr>
            <a:r>
              <a:rPr lang="el-GR" sz="3200" dirty="0"/>
              <a:t>α)</a:t>
            </a:r>
            <a:r>
              <a:rPr lang="en-US" sz="3200" dirty="0"/>
              <a:t> </a:t>
            </a:r>
            <a:r>
              <a:rPr lang="el-GR" sz="3200" dirty="0"/>
              <a:t>όταν τα πράγματα θα παραδοθούν σε μεταφορικό μέσο διαφορετικό από πλοίο (φορτηγό, αμαξοστοιχία, αεροπλάνο)</a:t>
            </a:r>
          </a:p>
          <a:p>
            <a:pPr indent="0" algn="just">
              <a:buNone/>
            </a:pPr>
            <a:r>
              <a:rPr lang="en-US" sz="3200" dirty="0"/>
              <a:t>	</a:t>
            </a:r>
          </a:p>
          <a:p>
            <a:pPr indent="0" algn="just">
              <a:buNone/>
            </a:pPr>
            <a:r>
              <a:rPr lang="el-GR" sz="3200" dirty="0"/>
              <a:t>β) όταν η σύμβαση της πώλησης αφήνει στον πωλητή το δικαίωμα να επιλέξει το μέσο μεταφοράς (</a:t>
            </a:r>
            <a:r>
              <a:rPr lang="en-US" sz="3200" dirty="0"/>
              <a:t>unnamed transport)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17</a:t>
            </a:fld>
            <a:endParaRPr lang="en-US"/>
          </a:p>
        </p:txBody>
      </p:sp>
      <p:sp>
        <p:nvSpPr>
          <p:cNvPr id="3" name="Rectangle 2"/>
          <p:cNvSpPr/>
          <p:nvPr/>
        </p:nvSpPr>
        <p:spPr>
          <a:xfrm>
            <a:off x="533400" y="197346"/>
            <a:ext cx="8229600" cy="6370975"/>
          </a:xfrm>
          <a:prstGeom prst="rect">
            <a:avLst/>
          </a:prstGeom>
        </p:spPr>
        <p:txBody>
          <a:bodyPr wrap="square">
            <a:spAutoFit/>
          </a:bodyPr>
          <a:lstStyle/>
          <a:p>
            <a:pPr algn="just">
              <a:buNone/>
            </a:pPr>
            <a:r>
              <a:rPr lang="el-GR" sz="2400" dirty="0"/>
              <a:t>γ) όταν υπάρχει διαδοχή διαφορετικών μεταφορέων για τα διάφορα στάδια από τα οποία απαρτίζεται η μεταφορά των πραγμάτων (</a:t>
            </a:r>
            <a:r>
              <a:rPr lang="en-US" sz="2400" dirty="0"/>
              <a:t>multimodal transport) </a:t>
            </a:r>
            <a:r>
              <a:rPr lang="el-GR" sz="2400" dirty="0"/>
              <a:t>ή</a:t>
            </a:r>
          </a:p>
          <a:p>
            <a:pPr algn="just">
              <a:buNone/>
            </a:pPr>
            <a:r>
              <a:rPr lang="el-GR" sz="2400" dirty="0"/>
              <a:t>	</a:t>
            </a:r>
            <a:endParaRPr lang="en-US" sz="2400" dirty="0"/>
          </a:p>
          <a:p>
            <a:pPr algn="just"/>
            <a:r>
              <a:rPr lang="el-GR" sz="2400" dirty="0"/>
              <a:t>δ) όταν τα πράγματα παραδίδονται μεν σε θαλάσσιο μεταφορέα, </a:t>
            </a:r>
            <a:r>
              <a:rPr lang="el-GR" sz="2400" b="1" dirty="0"/>
              <a:t>αλλά το σημείο παράδοσης δεν συμπίπτει με τη νοητή προέκταση του κιγκλιδώματος της κουπαστής του πλοίου</a:t>
            </a:r>
            <a:r>
              <a:rPr lang="en-US" sz="2400" dirty="0"/>
              <a:t>.</a:t>
            </a:r>
            <a:r>
              <a:rPr lang="el-GR" sz="2400" dirty="0"/>
              <a:t> </a:t>
            </a:r>
          </a:p>
          <a:p>
            <a:pPr algn="just"/>
            <a:r>
              <a:rPr lang="el-GR" sz="2400" dirty="0"/>
              <a:t>Πράγματα που </a:t>
            </a:r>
          </a:p>
          <a:p>
            <a:pPr algn="just"/>
            <a:r>
              <a:rPr lang="el-GR" sz="2400" dirty="0"/>
              <a:t>=&gt; φορτώνονται σε πλοίο και είναι συσκευασμένα σε εμπορευματοκιβώτια, </a:t>
            </a:r>
          </a:p>
          <a:p>
            <a:pPr algn="just">
              <a:buFont typeface="Symbol"/>
              <a:buChar char="Þ"/>
            </a:pPr>
            <a:r>
              <a:rPr lang="el-GR" sz="2400" dirty="0"/>
              <a:t>τοποθετούνται σε εμπορική αμαξοστοιχία ή φορτηγό αυτοκίνητο τα οποία για τμήμα της μεταφοράς εισέρχονται σε </a:t>
            </a:r>
            <a:r>
              <a:rPr lang="en-US" sz="2400" dirty="0"/>
              <a:t>ferry-boat</a:t>
            </a:r>
            <a:r>
              <a:rPr lang="el-GR" sz="2400" dirty="0"/>
              <a:t> ή </a:t>
            </a:r>
          </a:p>
          <a:p>
            <a:pPr algn="just">
              <a:buFont typeface="Symbol"/>
              <a:buChar char="Þ"/>
            </a:pPr>
            <a:r>
              <a:rPr lang="el-GR" sz="2400" dirty="0"/>
              <a:t>παραδίδονται στις χερσαίες λιμενικές εγκαταστάσεις του θαλάσσιου μεταφορέα για φύλαξη ή περαιτέρω συσκευασία και προετοιμασία πριν τη θαλάσσια μεταφορά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935162"/>
          </a:xfrm>
        </p:spPr>
        <p:txBody>
          <a:bodyPr>
            <a:normAutofit fontScale="90000"/>
          </a:bodyPr>
          <a:lstStyle/>
          <a:p>
            <a:pPr algn="l"/>
            <a:br>
              <a:rPr lang="el-GR" dirty="0"/>
            </a:br>
            <a:br>
              <a:rPr lang="el-GR" dirty="0"/>
            </a:br>
            <a:endParaRPr lang="el-GR" dirty="0"/>
          </a:p>
        </p:txBody>
      </p:sp>
      <p:sp>
        <p:nvSpPr>
          <p:cNvPr id="3" name="Content Placeholder 2"/>
          <p:cNvSpPr>
            <a:spLocks noGrp="1"/>
          </p:cNvSpPr>
          <p:nvPr>
            <p:ph idx="1"/>
          </p:nvPr>
        </p:nvSpPr>
        <p:spPr>
          <a:xfrm>
            <a:off x="457200" y="381000"/>
            <a:ext cx="8229600" cy="5745163"/>
          </a:xfrm>
        </p:spPr>
        <p:txBody>
          <a:bodyPr>
            <a:normAutofit fontScale="92500" lnSpcReduction="10000"/>
          </a:bodyPr>
          <a:lstStyle/>
          <a:p>
            <a:pPr>
              <a:buNone/>
            </a:pPr>
            <a:r>
              <a:rPr lang="el-GR" dirty="0"/>
              <a:t>Το πρόβλημα στη χρήση εμπορευματοκιβωτίων </a:t>
            </a:r>
            <a:r>
              <a:rPr lang="en-US" dirty="0"/>
              <a:t>(containers) </a:t>
            </a:r>
            <a:r>
              <a:rPr lang="el-GR" dirty="0"/>
              <a:t>είναι ότι τα εμπορευματοκιβώτια συνήθως κλείνονται και ασφαλίζονται πολύ πριν παραδοθούν στο θαλάσσιο μεταφορέα. Αν τα μέρη συμφωνήσουν πώληση με ρήτρα </a:t>
            </a:r>
            <a:r>
              <a:rPr lang="en-US" dirty="0"/>
              <a:t>CIF </a:t>
            </a:r>
            <a:r>
              <a:rPr lang="el-GR" dirty="0"/>
              <a:t>ή </a:t>
            </a:r>
            <a:r>
              <a:rPr lang="en-US" dirty="0"/>
              <a:t>CFR</a:t>
            </a:r>
            <a:r>
              <a:rPr lang="el-GR" dirty="0"/>
              <a:t> και τα πράγματα μέσα στο εμπορευματοκιβώτιο υποστούν ζημία τότε είναι δύσκολο να προσδιοριστεί με βεβαιότητα αν η  ζημία αυτή έλαβε χώρα πριν ή αφότου τα πράγματα διήλθαν από την προς τα πάνω ή προς τα κάτω νοητή προέκταση του κιγκλιδώματος της κουπαστής του πλοίου στο λιμένα φόρτωσης (δηλαδή πριν ή μετά το σημείο της μετάθεσης του κινδύνου</a:t>
            </a:r>
            <a:r>
              <a:rPr lang="en-US" dirty="0"/>
              <a:t>)</a:t>
            </a:r>
            <a:r>
              <a:rPr lang="el-GR" dirty="0"/>
              <a:t>.</a:t>
            </a:r>
          </a:p>
          <a:p>
            <a:pPr>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19</a:t>
            </a:fld>
            <a:endParaRPr lang="en-US"/>
          </a:p>
        </p:txBody>
      </p:sp>
      <p:sp>
        <p:nvSpPr>
          <p:cNvPr id="3" name="Rectangle 2"/>
          <p:cNvSpPr/>
          <p:nvPr/>
        </p:nvSpPr>
        <p:spPr>
          <a:xfrm>
            <a:off x="304800" y="457201"/>
            <a:ext cx="8001000" cy="4524315"/>
          </a:xfrm>
          <a:prstGeom prst="rect">
            <a:avLst/>
          </a:prstGeom>
        </p:spPr>
        <p:txBody>
          <a:bodyPr wrap="square">
            <a:spAutoFit/>
          </a:bodyPr>
          <a:lstStyle/>
          <a:p>
            <a:pPr indent="0" algn="just">
              <a:buNone/>
            </a:pPr>
            <a:r>
              <a:rPr lang="el-GR" sz="3200" dirty="0"/>
              <a:t>Χρήση της ρήτρας </a:t>
            </a:r>
            <a:r>
              <a:rPr lang="en-US" sz="3200" dirty="0"/>
              <a:t>CPT: </a:t>
            </a:r>
            <a:r>
              <a:rPr lang="el-GR" sz="3200" dirty="0"/>
              <a:t>παράδοση των πραγμάτων και μετάθεση του κινδύνου λαμβάνει χώρα στις εγκαταστάσεις του πρώτου εσωτερικού μεταφορέα από τον οποίο τα πράγματα παραλαμβάνονται προκειμένου να συσκευαστούν σε εμπορευματοκιβώτια και στη συνέχεια να μεταφερθούν στο λιμένα φόρτωσης για παράδοση σε θαλάσσιο μεταφορέα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2</a:t>
            </a:fld>
            <a:endParaRPr lang="en-US"/>
          </a:p>
        </p:txBody>
      </p:sp>
      <p:sp>
        <p:nvSpPr>
          <p:cNvPr id="3" name="Rectangle 2"/>
          <p:cNvSpPr/>
          <p:nvPr/>
        </p:nvSpPr>
        <p:spPr>
          <a:xfrm>
            <a:off x="381000" y="762001"/>
            <a:ext cx="7696200" cy="3816429"/>
          </a:xfrm>
          <a:prstGeom prst="rect">
            <a:avLst/>
          </a:prstGeom>
        </p:spPr>
        <p:txBody>
          <a:bodyPr wrap="square">
            <a:spAutoFit/>
          </a:bodyPr>
          <a:lstStyle/>
          <a:p>
            <a:pPr>
              <a:buNone/>
            </a:pPr>
            <a:r>
              <a:rPr lang="en-US" sz="3200" b="1" dirty="0"/>
              <a:t>2</a:t>
            </a:r>
            <a:r>
              <a:rPr lang="el-GR" sz="3200" b="1" baseline="30000" dirty="0"/>
              <a:t>η</a:t>
            </a:r>
            <a:r>
              <a:rPr lang="el-GR" sz="3200" b="1" dirty="0"/>
              <a:t> ΟΜΑΔΑ</a:t>
            </a:r>
            <a:r>
              <a:rPr lang="en-US" sz="3200" b="1" dirty="0"/>
              <a:t>: </a:t>
            </a:r>
            <a:br>
              <a:rPr lang="el-GR" sz="3200" dirty="0"/>
            </a:br>
            <a:r>
              <a:rPr lang="el-GR" sz="3200" b="1" dirty="0"/>
              <a:t>Πώληση και θαλάσσια μεταφορά των πραγμάτων</a:t>
            </a:r>
            <a:endParaRPr lang="en-US" sz="3200" b="1" dirty="0"/>
          </a:p>
          <a:p>
            <a:pPr>
              <a:buNone/>
            </a:pPr>
            <a:r>
              <a:rPr lang="en-US" sz="3200" dirty="0"/>
              <a:t>FAS</a:t>
            </a:r>
            <a:r>
              <a:rPr lang="en-US" sz="3200" b="1" dirty="0"/>
              <a:t> </a:t>
            </a:r>
            <a:r>
              <a:rPr lang="en-US" sz="3200" dirty="0">
                <a:sym typeface="Wingdings"/>
              </a:rPr>
              <a:t></a:t>
            </a:r>
            <a:r>
              <a:rPr lang="en-US" sz="3200" dirty="0"/>
              <a:t> Free Alongside Ship </a:t>
            </a:r>
            <a:endParaRPr lang="el-GR" sz="3200" dirty="0"/>
          </a:p>
          <a:p>
            <a:pPr>
              <a:buNone/>
            </a:pPr>
            <a:r>
              <a:rPr lang="en-US" sz="3200" dirty="0"/>
              <a:t>FOB </a:t>
            </a:r>
            <a:r>
              <a:rPr lang="en-US" sz="3200" dirty="0">
                <a:sym typeface="Wingdings"/>
              </a:rPr>
              <a:t></a:t>
            </a:r>
            <a:r>
              <a:rPr lang="en-US" sz="3200" dirty="0"/>
              <a:t> Free On Board</a:t>
            </a:r>
            <a:endParaRPr lang="el-GR" sz="3200" dirty="0"/>
          </a:p>
          <a:p>
            <a:pPr>
              <a:buNone/>
            </a:pPr>
            <a:r>
              <a:rPr lang="en-US" sz="3200" dirty="0"/>
              <a:t>CFR </a:t>
            </a:r>
            <a:r>
              <a:rPr lang="en-US" sz="3200" dirty="0">
                <a:sym typeface="Wingdings"/>
              </a:rPr>
              <a:t></a:t>
            </a:r>
            <a:r>
              <a:rPr lang="en-US" sz="3200" dirty="0"/>
              <a:t> Cost and Freight </a:t>
            </a:r>
            <a:endParaRPr lang="el-GR" sz="3200" dirty="0"/>
          </a:p>
          <a:p>
            <a:pPr>
              <a:buNone/>
            </a:pPr>
            <a:r>
              <a:rPr lang="en-US" sz="3200" dirty="0"/>
              <a:t>CIF </a:t>
            </a:r>
            <a:r>
              <a:rPr lang="en-US" sz="3200" dirty="0">
                <a:sym typeface="Wingdings"/>
              </a:rPr>
              <a:t></a:t>
            </a:r>
            <a:r>
              <a:rPr lang="en-US" sz="3200" dirty="0"/>
              <a:t> Cost Insurance Freight </a:t>
            </a:r>
            <a:endParaRPr lang="el-GR" sz="3200" dirty="0"/>
          </a:p>
          <a:p>
            <a:pPr algn="ct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019800"/>
          </a:xfrm>
        </p:spPr>
        <p:txBody>
          <a:bodyPr>
            <a:normAutofit lnSpcReduction="10000"/>
          </a:bodyPr>
          <a:lstStyle/>
          <a:p>
            <a:pPr indent="0">
              <a:buNone/>
            </a:pPr>
            <a:r>
              <a:rPr lang="en-US" b="1" dirty="0"/>
              <a:t>Carriage and Insurance paid to (CIP)</a:t>
            </a:r>
            <a:r>
              <a:rPr lang="el-GR" b="1" dirty="0"/>
              <a:t> </a:t>
            </a:r>
          </a:p>
          <a:p>
            <a:pPr indent="0">
              <a:buNone/>
            </a:pPr>
            <a:r>
              <a:rPr lang="el-GR" dirty="0"/>
              <a:t>Συμβατικά καθορισμένος τόπος προορισμού/ ναύλος και ασφάλιση πληρωμένα </a:t>
            </a:r>
          </a:p>
          <a:p>
            <a:pPr indent="0">
              <a:buNone/>
            </a:pPr>
            <a:endParaRPr lang="el-GR" dirty="0"/>
          </a:p>
          <a:p>
            <a:pPr marL="179388" indent="3175" algn="just">
              <a:buNone/>
            </a:pPr>
            <a:r>
              <a:rPr lang="el-GR" dirty="0"/>
              <a:t>Ό,τι </a:t>
            </a:r>
            <a:r>
              <a:rPr lang="en-US" dirty="0"/>
              <a:t>CPT </a:t>
            </a:r>
            <a:r>
              <a:rPr lang="el-GR" dirty="0"/>
              <a:t>+ ασφάλιση που υποχρεούται να συνάψει ο πωλητής</a:t>
            </a:r>
          </a:p>
          <a:p>
            <a:pPr marL="179388" indent="3175" algn="just">
              <a:buNone/>
            </a:pPr>
            <a:r>
              <a:rPr lang="el-GR" dirty="0"/>
              <a:t>Η ασφάλιση καλύπτει τα πράγματα από την παράδοση στον μεταφορέα μέχρι την άφιξη στον τόπο προορισμού</a:t>
            </a:r>
            <a:r>
              <a:rPr lang="en-US"/>
              <a:t>. </a:t>
            </a:r>
          </a:p>
          <a:p>
            <a:pPr marL="179388" indent="3175" algn="just">
              <a:buNone/>
            </a:pPr>
            <a:r>
              <a:rPr lang="en-US"/>
              <a:t>=&gt; INSTITUTE CARGO CLAUSES A</a:t>
            </a:r>
            <a:endParaRPr lang="el-GR" dirty="0"/>
          </a:p>
          <a:p>
            <a:pPr indent="0">
              <a:buNone/>
            </a:pPr>
            <a:br>
              <a:rPr lang="el-GR" sz="2800" dirty="0"/>
            </a:br>
            <a:endParaRPr lang="el-GR"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1477962"/>
          </a:xfrm>
        </p:spPr>
        <p:txBody>
          <a:bodyPr>
            <a:noAutofit/>
          </a:bodyPr>
          <a:lstStyle/>
          <a:p>
            <a:br>
              <a:rPr lang="en-US" sz="3600" b="1" dirty="0"/>
            </a:br>
            <a:br>
              <a:rPr lang="en-US" sz="3600" b="1" dirty="0"/>
            </a:br>
            <a:r>
              <a:rPr lang="en-US" sz="3200" b="1" dirty="0"/>
              <a:t>Delivered at Place Unloaded (DPU) </a:t>
            </a:r>
            <a:br>
              <a:rPr lang="en-US" sz="3200" b="1" dirty="0"/>
            </a:br>
            <a:r>
              <a:rPr lang="en-US" sz="3200" b="1" dirty="0"/>
              <a:t>/INCOTERMS 2010:Delivered at Terminal (DAT) </a:t>
            </a:r>
            <a:br>
              <a:rPr lang="en-US" sz="3200" dirty="0"/>
            </a:br>
            <a:r>
              <a:rPr lang="el-GR" sz="3200" dirty="0"/>
              <a:t>παράδοση στον συμφωνημένο τόπο</a:t>
            </a:r>
            <a:r>
              <a:rPr lang="en-US" sz="3200" dirty="0"/>
              <a:t>/</a:t>
            </a:r>
            <a:r>
              <a:rPr lang="el-GR" sz="3200" dirty="0"/>
              <a:t> </a:t>
            </a:r>
            <a:r>
              <a:rPr lang="en-US" sz="3200" dirty="0"/>
              <a:t>terminal</a:t>
            </a:r>
            <a:br>
              <a:rPr lang="en-US" sz="3600" dirty="0"/>
            </a:br>
            <a:endParaRPr lang="el-GR" sz="3600" dirty="0"/>
          </a:p>
        </p:txBody>
      </p:sp>
      <p:sp>
        <p:nvSpPr>
          <p:cNvPr id="3" name="Content Placeholder 2"/>
          <p:cNvSpPr>
            <a:spLocks noGrp="1"/>
          </p:cNvSpPr>
          <p:nvPr>
            <p:ph idx="1"/>
          </p:nvPr>
        </p:nvSpPr>
        <p:spPr>
          <a:xfrm>
            <a:off x="304800" y="1447800"/>
            <a:ext cx="8686800" cy="5105400"/>
          </a:xfrm>
        </p:spPr>
        <p:txBody>
          <a:bodyPr>
            <a:normAutofit lnSpcReduction="10000"/>
          </a:bodyPr>
          <a:lstStyle/>
          <a:p>
            <a:pPr algn="just">
              <a:spcBef>
                <a:spcPts val="0"/>
              </a:spcBef>
              <a:buNone/>
            </a:pPr>
            <a:endParaRPr lang="en-US" dirty="0"/>
          </a:p>
          <a:p>
            <a:pPr algn="just">
              <a:spcBef>
                <a:spcPts val="0"/>
              </a:spcBef>
              <a:buNone/>
            </a:pPr>
            <a:r>
              <a:rPr lang="el-GR" dirty="0"/>
              <a:t>Υποχρεώσεις πωλητή</a:t>
            </a:r>
          </a:p>
          <a:p>
            <a:pPr marL="514350" indent="-514350" algn="just">
              <a:spcBef>
                <a:spcPts val="0"/>
              </a:spcBef>
              <a:buFont typeface="+mj-lt"/>
              <a:buAutoNum type="arabicPeriod"/>
              <a:tabLst>
                <a:tab pos="2060575" algn="l"/>
              </a:tabLst>
            </a:pPr>
            <a:r>
              <a:rPr lang="el-GR" dirty="0"/>
              <a:t>Δαπάνες / λήψη άδειας εξαγωγής</a:t>
            </a:r>
          </a:p>
          <a:p>
            <a:pPr marL="514350" indent="-514350" algn="just">
              <a:spcBef>
                <a:spcPts val="0"/>
              </a:spcBef>
              <a:buFont typeface="+mj-lt"/>
              <a:buAutoNum type="arabicPeriod"/>
              <a:tabLst>
                <a:tab pos="2060575" algn="l"/>
              </a:tabLst>
            </a:pPr>
            <a:r>
              <a:rPr lang="el-GR" dirty="0"/>
              <a:t>Να μεταφέρει τα πράγματα στον συμφωνημένο τερματικό σταθμό στον συμφωνημένο τόπο προορισμού. Επομένως, </a:t>
            </a:r>
            <a:r>
              <a:rPr lang="el-GR" b="1" dirty="0"/>
              <a:t>να συνάψει </a:t>
            </a:r>
            <a:r>
              <a:rPr lang="el-GR" b="1" dirty="0" err="1"/>
              <a:t>δαπάναις</a:t>
            </a:r>
            <a:r>
              <a:rPr lang="el-GR" b="1" dirty="0"/>
              <a:t> του σύμβαση μεταφοράς</a:t>
            </a:r>
            <a:r>
              <a:rPr lang="el-GR" dirty="0"/>
              <a:t> και να προετοιμάσει τα πράγματα προς μεταφορά. Ο όρος </a:t>
            </a:r>
            <a:r>
              <a:rPr lang="en-US" dirty="0"/>
              <a:t>“Terminal” </a:t>
            </a:r>
            <a:r>
              <a:rPr lang="el-GR" dirty="0"/>
              <a:t>περικλείει οποιοδήποτε λιμάνι, σταθμό εμπορευματοκιβωτίων, σιδηροδρομικό σταθμό, αποθήκη κλπ.</a:t>
            </a:r>
            <a:r>
              <a:rPr lang="en-US" dirty="0"/>
              <a:t> </a:t>
            </a:r>
            <a:r>
              <a:rPr lang="el-GR" dirty="0"/>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553200"/>
          </a:xfrm>
        </p:spPr>
        <p:txBody>
          <a:bodyPr>
            <a:noAutofit/>
          </a:bodyPr>
          <a:lstStyle/>
          <a:p>
            <a:pPr marL="0" indent="-514350">
              <a:spcBef>
                <a:spcPts val="0"/>
              </a:spcBef>
              <a:buAutoNum type="arabicPeriod" startAt="3"/>
            </a:pPr>
            <a:r>
              <a:rPr lang="el-GR" sz="2900" dirty="0"/>
              <a:t>Να εκφορτώσει </a:t>
            </a:r>
            <a:r>
              <a:rPr lang="el-GR" sz="2900" dirty="0" err="1"/>
              <a:t>δαπάναις</a:t>
            </a:r>
            <a:r>
              <a:rPr lang="el-GR" sz="2900" dirty="0"/>
              <a:t> του τα πράγματα </a:t>
            </a:r>
          </a:p>
          <a:p>
            <a:pPr marL="0" indent="-514350" algn="just">
              <a:spcBef>
                <a:spcPts val="0"/>
              </a:spcBef>
              <a:buAutoNum type="arabicPeriod" startAt="3"/>
            </a:pPr>
            <a:r>
              <a:rPr lang="el-GR" sz="2900" dirty="0"/>
              <a:t>Να παραδώσει τα πράγματα κατά τον συμφωνηθέντα χρόνο ή εντός της περιόδου που συμφωνήθηκε. </a:t>
            </a:r>
          </a:p>
          <a:p>
            <a:pPr marL="0" indent="-514350" algn="just">
              <a:spcBef>
                <a:spcPts val="0"/>
              </a:spcBef>
              <a:buNone/>
            </a:pPr>
            <a:r>
              <a:rPr lang="el-GR" sz="2900" dirty="0"/>
              <a:t>	</a:t>
            </a:r>
            <a:r>
              <a:rPr lang="el-GR" sz="2900" b="1" dirty="0"/>
              <a:t>Παράδοση και μετάθεση του κινδύνου από τότε που ο πωλητής θέτει τα πράγματα στη διάθεση του αγοραστή</a:t>
            </a:r>
            <a:r>
              <a:rPr lang="el-GR" sz="2900" dirty="0"/>
              <a:t>. </a:t>
            </a:r>
          </a:p>
          <a:p>
            <a:pPr marL="0" indent="-514350" algn="just">
              <a:spcBef>
                <a:spcPts val="0"/>
              </a:spcBef>
              <a:buNone/>
            </a:pPr>
            <a:r>
              <a:rPr lang="el-GR" sz="2900" dirty="0"/>
              <a:t>5. Να ειδοποιήσει τον αγοραστή για την έλευση των πραγμάτων (αν έχει συμφωνηθεί περίοδος εντός της οποίας πρέπει να παραδοθούν), ώστε ο αγοραστής να προετοιμαστεί  </a:t>
            </a:r>
          </a:p>
          <a:p>
            <a:pPr marL="0" indent="-514350" algn="just">
              <a:spcBef>
                <a:spcPts val="0"/>
              </a:spcBef>
              <a:buNone/>
            </a:pPr>
            <a:r>
              <a:rPr lang="el-GR" sz="2900" dirty="0"/>
              <a:t>6. Ασφάλιση</a:t>
            </a:r>
          </a:p>
          <a:p>
            <a:pPr marL="0" indent="-514350" algn="just">
              <a:spcBef>
                <a:spcPts val="0"/>
              </a:spcBef>
              <a:buNone/>
            </a:pPr>
            <a:r>
              <a:rPr lang="el-GR" sz="2900" dirty="0"/>
              <a:t>7. Να παραδώσει όλα τα σχετικά έγγραφα που νομιμοποιούν τον αγοραστή να αναλάβει τα πράγματα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Υποχρεώσεις Αγοραστή</a:t>
            </a:r>
          </a:p>
        </p:txBody>
      </p:sp>
      <p:sp>
        <p:nvSpPr>
          <p:cNvPr id="3" name="Content Placeholder 2"/>
          <p:cNvSpPr>
            <a:spLocks noGrp="1"/>
          </p:cNvSpPr>
          <p:nvPr>
            <p:ph idx="1"/>
          </p:nvPr>
        </p:nvSpPr>
        <p:spPr>
          <a:xfrm>
            <a:off x="914400" y="1600201"/>
            <a:ext cx="7239000" cy="4267200"/>
          </a:xfrm>
        </p:spPr>
        <p:txBody>
          <a:bodyPr/>
          <a:lstStyle/>
          <a:p>
            <a:pPr marL="514350" indent="-514350">
              <a:buFont typeface="+mj-lt"/>
              <a:buAutoNum type="arabicPeriod"/>
            </a:pPr>
            <a:r>
              <a:rPr lang="el-GR" dirty="0"/>
              <a:t>Τίμημα </a:t>
            </a:r>
          </a:p>
          <a:p>
            <a:pPr marL="514350" indent="-514350" algn="just">
              <a:buFont typeface="+mj-lt"/>
              <a:buAutoNum type="arabicPeriod"/>
            </a:pPr>
            <a:r>
              <a:rPr lang="el-GR" dirty="0"/>
              <a:t>Δαπάνες / λήψη άδειας εισαγωγής, εκτελωνισμός</a:t>
            </a:r>
          </a:p>
          <a:p>
            <a:pPr marL="514350" indent="-514350" algn="just">
              <a:buNone/>
            </a:pPr>
            <a:r>
              <a:rPr lang="en-US" dirty="0"/>
              <a:t>3. </a:t>
            </a:r>
            <a:r>
              <a:rPr lang="el-GR" dirty="0"/>
              <a:t>Παραλαβή</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600" b="1" dirty="0"/>
              <a:t>Delivered at Place (DAP)</a:t>
            </a:r>
            <a:br>
              <a:rPr lang="en-US" sz="3600" dirty="0"/>
            </a:br>
            <a:r>
              <a:rPr lang="el-GR" sz="3600" dirty="0"/>
              <a:t>παράδοση στον συμφωνημένο τόπο</a:t>
            </a:r>
          </a:p>
        </p:txBody>
      </p:sp>
      <p:sp>
        <p:nvSpPr>
          <p:cNvPr id="3" name="Content Placeholder 2"/>
          <p:cNvSpPr>
            <a:spLocks noGrp="1"/>
          </p:cNvSpPr>
          <p:nvPr>
            <p:ph idx="1"/>
          </p:nvPr>
        </p:nvSpPr>
        <p:spPr>
          <a:xfrm>
            <a:off x="304800" y="1447800"/>
            <a:ext cx="8534400" cy="5105400"/>
          </a:xfrm>
        </p:spPr>
        <p:txBody>
          <a:bodyPr>
            <a:normAutofit lnSpcReduction="10000"/>
          </a:bodyPr>
          <a:lstStyle/>
          <a:p>
            <a:pPr indent="0" algn="just">
              <a:buNone/>
            </a:pPr>
            <a:r>
              <a:rPr lang="el-GR" dirty="0" err="1"/>
              <a:t>Ό,τι</a:t>
            </a:r>
            <a:r>
              <a:rPr lang="el-GR" dirty="0"/>
              <a:t> και στην ρήτρα </a:t>
            </a:r>
            <a:r>
              <a:rPr lang="en-US" dirty="0"/>
              <a:t>DAT. </a:t>
            </a:r>
            <a:r>
              <a:rPr lang="el-GR" b="1" dirty="0"/>
              <a:t>Όμως </a:t>
            </a:r>
            <a:r>
              <a:rPr lang="el-GR" dirty="0"/>
              <a:t>ο πωλητής παραδίδει τα πράγματα στον συμφωνημένο τόπο </a:t>
            </a:r>
            <a:r>
              <a:rPr lang="el-GR" b="1" dirty="0"/>
              <a:t>επί του μεταφορικού μέσου </a:t>
            </a:r>
            <a:r>
              <a:rPr lang="el-GR" dirty="0"/>
              <a:t>που χρησιμοποίησε. </a:t>
            </a:r>
            <a:endParaRPr lang="en-US" dirty="0"/>
          </a:p>
          <a:p>
            <a:pPr indent="0" algn="just">
              <a:buNone/>
            </a:pPr>
            <a:r>
              <a:rPr lang="el-GR" dirty="0"/>
              <a:t>Ο </a:t>
            </a:r>
            <a:r>
              <a:rPr lang="el-GR" b="1" dirty="0"/>
              <a:t>αγοραστής</a:t>
            </a:r>
            <a:r>
              <a:rPr lang="el-GR" dirty="0"/>
              <a:t> φέρει τις </a:t>
            </a:r>
            <a:r>
              <a:rPr lang="el-GR" b="1" dirty="0"/>
              <a:t>δαπάνες </a:t>
            </a:r>
            <a:r>
              <a:rPr lang="el-GR" dirty="0"/>
              <a:t>και τον </a:t>
            </a:r>
            <a:r>
              <a:rPr lang="el-GR" b="1" dirty="0"/>
              <a:t>κίνδυνο</a:t>
            </a:r>
            <a:r>
              <a:rPr lang="el-GR" dirty="0"/>
              <a:t> της </a:t>
            </a:r>
            <a:r>
              <a:rPr lang="el-GR" b="1" dirty="0"/>
              <a:t>εκφόρτωσης</a:t>
            </a:r>
            <a:r>
              <a:rPr lang="el-GR" dirty="0"/>
              <a:t>.</a:t>
            </a:r>
          </a:p>
          <a:p>
            <a:pPr indent="0" algn="just">
              <a:buNone/>
            </a:pPr>
            <a:r>
              <a:rPr lang="el-GR" dirty="0"/>
              <a:t>Τα Μέρη πρέπει να προσέξουν ιδιαίτερα τον καθορισμό του ακριβούς σημείου στον «τόπο» προορισμού. Μέχρι εκείνο το σημείο τον κίνδυνο φέρει ο πωλητής.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1828800"/>
          </a:xfrm>
        </p:spPr>
        <p:txBody>
          <a:bodyPr>
            <a:normAutofit/>
          </a:bodyPr>
          <a:lstStyle/>
          <a:p>
            <a:r>
              <a:rPr lang="en-US" sz="3200" b="1" dirty="0"/>
              <a:t>Delivered Duty Paid (DDP)</a:t>
            </a:r>
            <a:br>
              <a:rPr lang="en-US" sz="3200" b="1" dirty="0"/>
            </a:br>
            <a:endParaRPr lang="el-GR" sz="3200" b="1" dirty="0"/>
          </a:p>
        </p:txBody>
      </p:sp>
      <p:sp>
        <p:nvSpPr>
          <p:cNvPr id="3" name="Content Placeholder 2"/>
          <p:cNvSpPr>
            <a:spLocks noGrp="1"/>
          </p:cNvSpPr>
          <p:nvPr>
            <p:ph idx="1"/>
          </p:nvPr>
        </p:nvSpPr>
        <p:spPr>
          <a:xfrm>
            <a:off x="457200" y="1371600"/>
            <a:ext cx="8229600" cy="4754563"/>
          </a:xfrm>
        </p:spPr>
        <p:txBody>
          <a:bodyPr>
            <a:normAutofit lnSpcReduction="10000"/>
          </a:bodyPr>
          <a:lstStyle/>
          <a:p>
            <a:pPr marL="0" indent="0" algn="just">
              <a:buNone/>
            </a:pPr>
            <a:r>
              <a:rPr lang="el-GR" dirty="0"/>
              <a:t>παράδοση στον συμφωνημένο τόπο και αφού    έχουν καταβληθεί τα έξοδα για την εισαγωγή</a:t>
            </a:r>
          </a:p>
          <a:p>
            <a:pPr marL="0" indent="0" algn="just">
              <a:buNone/>
            </a:pPr>
            <a:r>
              <a:rPr lang="el-GR" dirty="0"/>
              <a:t> </a:t>
            </a:r>
          </a:p>
          <a:p>
            <a:pPr marL="0" indent="0" algn="just">
              <a:buFontTx/>
              <a:buChar char="-"/>
            </a:pPr>
            <a:r>
              <a:rPr lang="en-US" dirty="0"/>
              <a:t>DDP</a:t>
            </a:r>
            <a:r>
              <a:rPr lang="el-GR" dirty="0"/>
              <a:t> είναι η πιο επιβαρυντική ρήτρα για τον πωλητή</a:t>
            </a:r>
          </a:p>
          <a:p>
            <a:pPr marL="0" indent="0" algn="just">
              <a:buFontTx/>
              <a:buChar char="-"/>
            </a:pPr>
            <a:r>
              <a:rPr lang="el-GR" dirty="0"/>
              <a:t>Ό,τι και η </a:t>
            </a:r>
            <a:r>
              <a:rPr lang="en-US" dirty="0"/>
              <a:t>DAP. </a:t>
            </a:r>
            <a:r>
              <a:rPr lang="el-GR" b="1" dirty="0"/>
              <a:t>Όμως</a:t>
            </a:r>
            <a:r>
              <a:rPr lang="en-US" b="1" dirty="0"/>
              <a:t>:</a:t>
            </a:r>
            <a:r>
              <a:rPr lang="el-GR" b="1" dirty="0"/>
              <a:t> </a:t>
            </a:r>
            <a:r>
              <a:rPr lang="el-GR" dirty="0"/>
              <a:t>ο Πωλητής αναλαμβάνει επιπροσθέτως και την κάλυψη τυχόν δασμών εισαγωγής, το κόστος εκτελωνισμού, την καταβολή Φ.Π.Α.</a:t>
            </a:r>
            <a:endParaRPr lang="el-GR"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3</a:t>
            </a:fld>
            <a:endParaRPr lang="en-US"/>
          </a:p>
        </p:txBody>
      </p:sp>
      <p:sp>
        <p:nvSpPr>
          <p:cNvPr id="5" name="Rectangle 4"/>
          <p:cNvSpPr/>
          <p:nvPr/>
        </p:nvSpPr>
        <p:spPr>
          <a:xfrm>
            <a:off x="1066800" y="685800"/>
            <a:ext cx="7620000" cy="4462760"/>
          </a:xfrm>
          <a:prstGeom prst="rect">
            <a:avLst/>
          </a:prstGeom>
        </p:spPr>
        <p:txBody>
          <a:bodyPr wrap="square">
            <a:spAutoFit/>
          </a:bodyPr>
          <a:lstStyle/>
          <a:p>
            <a:r>
              <a:rPr lang="en-US" sz="3200" b="1" dirty="0"/>
              <a:t>Ex Works</a:t>
            </a:r>
            <a:br>
              <a:rPr lang="en-US" sz="3200" dirty="0"/>
            </a:br>
            <a:r>
              <a:rPr lang="el-GR" sz="3200" dirty="0"/>
              <a:t>(συμβατικά ορισμένος τόπος παράδοσης)</a:t>
            </a:r>
            <a:endParaRPr lang="en-US" sz="3200" dirty="0"/>
          </a:p>
          <a:p>
            <a:endParaRPr lang="en-US" sz="2800" dirty="0"/>
          </a:p>
          <a:p>
            <a:pPr marL="514350" indent="-514350" algn="just"/>
            <a:r>
              <a:rPr lang="el-GR" sz="2800" dirty="0"/>
              <a:t>Θέτει τις λιγότερες υποχρεώσεις και κινδύνους στον πωλητή</a:t>
            </a:r>
            <a:endParaRPr lang="en-US" sz="2800" dirty="0"/>
          </a:p>
          <a:p>
            <a:pPr marL="514350" indent="-514350" algn="just">
              <a:buNone/>
            </a:pPr>
            <a:endParaRPr lang="el-GR" sz="2800" dirty="0"/>
          </a:p>
          <a:p>
            <a:endParaRPr lang="en-US" dirty="0"/>
          </a:p>
          <a:p>
            <a:endParaRPr lang="en-US" dirty="0"/>
          </a:p>
          <a:p>
            <a:endParaRPr lang="en-US" dirty="0"/>
          </a:p>
          <a:p>
            <a:endParaRPr lang="en-US" dirty="0"/>
          </a:p>
          <a:p>
            <a:endParaRPr lang="en-US" dirty="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br>
              <a:rPr lang="en-US" dirty="0"/>
            </a:br>
            <a:r>
              <a:rPr lang="en-US" dirty="0"/>
              <a:t> </a:t>
            </a:r>
            <a:r>
              <a:rPr lang="el-GR" dirty="0"/>
              <a:t>Υποχρεώσεις Πωλητή</a:t>
            </a:r>
            <a:br>
              <a:rPr lang="el-GR" dirty="0"/>
            </a:br>
            <a:endParaRPr lang="el-GR" dirty="0"/>
          </a:p>
        </p:txBody>
      </p:sp>
      <p:sp>
        <p:nvSpPr>
          <p:cNvPr id="3" name="Content Placeholder 2"/>
          <p:cNvSpPr>
            <a:spLocks noGrp="1"/>
          </p:cNvSpPr>
          <p:nvPr>
            <p:ph idx="1"/>
          </p:nvPr>
        </p:nvSpPr>
        <p:spPr>
          <a:xfrm>
            <a:off x="457200" y="1219200"/>
            <a:ext cx="8229600" cy="4906963"/>
          </a:xfrm>
        </p:spPr>
        <p:txBody>
          <a:bodyPr>
            <a:normAutofit/>
          </a:bodyPr>
          <a:lstStyle/>
          <a:p>
            <a:pPr marL="985838" indent="-514350" algn="just">
              <a:buNone/>
              <a:tabLst>
                <a:tab pos="981075" algn="l"/>
              </a:tabLst>
            </a:pPr>
            <a:r>
              <a:rPr lang="el-GR" dirty="0"/>
              <a:t>α) Παράδοση στον τόπο της επαγγελματικής δραστηριότητας του πωλητή κατά τον συμφωνημένο χρόνο ή εντός της συμφωνημένης περιόδου(βλ. και ΑΚ 320)</a:t>
            </a:r>
          </a:p>
          <a:p>
            <a:pPr marL="514350" indent="-514350" algn="just">
              <a:buNone/>
            </a:pPr>
            <a:endParaRPr lang="el-GR" dirty="0"/>
          </a:p>
          <a:p>
            <a:pPr marL="514350" indent="-514350" algn="just">
              <a:buNone/>
            </a:pPr>
            <a:r>
              <a:rPr lang="en-US" dirty="0"/>
              <a:t>	</a:t>
            </a:r>
            <a:r>
              <a:rPr lang="el-GR" dirty="0"/>
              <a:t>β)    Τόπος επαγγελματικής δραστηριότητας</a:t>
            </a:r>
            <a:r>
              <a:rPr lang="en-US" dirty="0"/>
              <a:t>:</a:t>
            </a:r>
            <a:endParaRPr lang="el-GR" dirty="0"/>
          </a:p>
          <a:p>
            <a:pPr marL="1314450" lvl="2" indent="-514350" algn="just"/>
            <a:r>
              <a:rPr lang="el-GR" sz="3000" dirty="0"/>
              <a:t>Έδρα / υποκατάστημα </a:t>
            </a:r>
          </a:p>
          <a:p>
            <a:pPr marL="1314450" lvl="2" indent="-514350" algn="just"/>
            <a:r>
              <a:rPr lang="el-GR" sz="3000" dirty="0"/>
              <a:t>Εργοστάσιο (</a:t>
            </a:r>
            <a:r>
              <a:rPr lang="en-US" sz="3000" dirty="0"/>
              <a:t>ex factory)</a:t>
            </a:r>
            <a:endParaRPr lang="el-GR" sz="3000" dirty="0"/>
          </a:p>
          <a:p>
            <a:pPr marL="1314450" lvl="2" indent="-514350" algn="just"/>
            <a:r>
              <a:rPr lang="el-GR" sz="3000" dirty="0"/>
              <a:t>Αποθήκη (</a:t>
            </a:r>
            <a:r>
              <a:rPr lang="en-US" sz="3000" dirty="0"/>
              <a:t>ex Warehouse)</a:t>
            </a:r>
            <a:endParaRPr lang="el-GR" sz="3000" dirty="0"/>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172200"/>
          </a:xfrm>
        </p:spPr>
        <p:txBody>
          <a:bodyPr>
            <a:normAutofit lnSpcReduction="10000"/>
          </a:bodyPr>
          <a:lstStyle/>
          <a:p>
            <a:pPr marL="452438" indent="-452438" algn="just">
              <a:buNone/>
            </a:pPr>
            <a:r>
              <a:rPr lang="el-GR" sz="2900" dirty="0"/>
              <a:t>γ) Δαπάνες ελέγχου και προετοιμασίας των πραγμάτων</a:t>
            </a:r>
            <a:r>
              <a:rPr lang="en-US" sz="2900" dirty="0"/>
              <a:t>:</a:t>
            </a:r>
            <a:r>
              <a:rPr lang="el-GR" sz="2900" dirty="0"/>
              <a:t>   συσκευασία, ζύγισμα καταμέτρηση</a:t>
            </a:r>
          </a:p>
          <a:p>
            <a:pPr algn="just">
              <a:buNone/>
            </a:pPr>
            <a:r>
              <a:rPr lang="el-GR" sz="2900" dirty="0"/>
              <a:t>δ)  Δεν υποχρεούται</a:t>
            </a:r>
            <a:r>
              <a:rPr lang="en-US" sz="2900" dirty="0"/>
              <a:t>:</a:t>
            </a:r>
            <a:endParaRPr lang="el-GR" sz="2900" dirty="0"/>
          </a:p>
          <a:p>
            <a:pPr algn="just">
              <a:buFontTx/>
              <a:buChar char="-"/>
            </a:pPr>
            <a:r>
              <a:rPr lang="el-GR" sz="2900" dirty="0"/>
              <a:t>Να λάβει άδεια εξαγωγής </a:t>
            </a:r>
          </a:p>
          <a:p>
            <a:pPr algn="just">
              <a:buFontTx/>
              <a:buChar char="-"/>
            </a:pPr>
            <a:r>
              <a:rPr lang="el-GR" sz="2900" dirty="0"/>
              <a:t>Να εκτελωνίσει </a:t>
            </a:r>
          </a:p>
          <a:p>
            <a:pPr algn="just">
              <a:buFontTx/>
              <a:buChar char="-"/>
            </a:pPr>
            <a:r>
              <a:rPr lang="el-GR" sz="2900" dirty="0"/>
              <a:t>Να φορτώσει εκτός κι αν η πώληση έχει συμφωνηθεί ως</a:t>
            </a:r>
            <a:r>
              <a:rPr lang="en-US" sz="2900" dirty="0"/>
              <a:t> </a:t>
            </a:r>
            <a:r>
              <a:rPr lang="el-GR" sz="2900" dirty="0"/>
              <a:t>  </a:t>
            </a:r>
            <a:r>
              <a:rPr lang="en-US" sz="2900" b="1" dirty="0"/>
              <a:t>Ex Works loaded</a:t>
            </a:r>
            <a:r>
              <a:rPr lang="en-US" sz="2900" dirty="0"/>
              <a:t>. </a:t>
            </a:r>
            <a:r>
              <a:rPr lang="el-GR" sz="2900" dirty="0"/>
              <a:t>Σε αυτή την περίπτωση, ο πωλητής φέρει τις δαπάνες για την φόρτωση. Αμφισβητείται αν φέρει και τον κίνδυνο μέχρι να ολοκληρωθεί η φόρτωση. </a:t>
            </a:r>
            <a:r>
              <a:rPr lang="el-GR" sz="2900" b="1" dirty="0"/>
              <a:t>Αν τον φέρει: η </a:t>
            </a:r>
            <a:r>
              <a:rPr lang="en-US" sz="2900" b="1" dirty="0"/>
              <a:t>Ex Works </a:t>
            </a:r>
            <a:r>
              <a:rPr lang="el-GR" sz="2900" b="1" dirty="0"/>
              <a:t>μετατρέπεται σε </a:t>
            </a:r>
            <a:r>
              <a:rPr lang="en-US" sz="2900" b="1" dirty="0"/>
              <a:t>FCA.</a:t>
            </a:r>
            <a:r>
              <a:rPr lang="en-US" sz="2900" dirty="0"/>
              <a:t> </a:t>
            </a:r>
          </a:p>
          <a:p>
            <a:pPr algn="just">
              <a:buNone/>
            </a:pPr>
            <a:r>
              <a:rPr lang="el-GR" sz="2900" dirty="0"/>
              <a:t>	Ο </a:t>
            </a:r>
            <a:r>
              <a:rPr lang="el-GR" sz="2900" b="1" dirty="0"/>
              <a:t>κίνδυνος</a:t>
            </a:r>
            <a:r>
              <a:rPr lang="el-GR" sz="2900" dirty="0"/>
              <a:t> μεταβαίνει στον αγοραστή από τη στιγμή που τα πράγματα θα τεθούν στη διάθεση του στον ορισμένο τόπο.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l-GR" dirty="0"/>
              <a:t>4. Υποχρεώσεις / βάρη Αγοραστή</a:t>
            </a:r>
          </a:p>
        </p:txBody>
      </p:sp>
      <p:sp>
        <p:nvSpPr>
          <p:cNvPr id="3" name="Content Placeholder 2"/>
          <p:cNvSpPr>
            <a:spLocks noGrp="1"/>
          </p:cNvSpPr>
          <p:nvPr>
            <p:ph idx="1"/>
          </p:nvPr>
        </p:nvSpPr>
        <p:spPr/>
        <p:txBody>
          <a:bodyPr/>
          <a:lstStyle/>
          <a:p>
            <a:pPr indent="0">
              <a:buNone/>
            </a:pPr>
            <a:r>
              <a:rPr lang="el-GR" dirty="0"/>
              <a:t>α) Τίμημα</a:t>
            </a:r>
          </a:p>
          <a:p>
            <a:pPr indent="0">
              <a:buNone/>
            </a:pPr>
            <a:endParaRPr lang="el-GR" dirty="0"/>
          </a:p>
          <a:p>
            <a:pPr indent="0" algn="just">
              <a:buNone/>
              <a:tabLst>
                <a:tab pos="808038" algn="l"/>
              </a:tabLst>
            </a:pPr>
            <a:r>
              <a:rPr lang="el-GR" dirty="0"/>
              <a:t>β) Να καλύψει όλα τα έξοδα / δαπάνες για τα 	πράγματα μετά την παράδοσή τους</a:t>
            </a:r>
          </a:p>
          <a:p>
            <a:pPr indent="0" algn="just">
              <a:buNone/>
            </a:pPr>
            <a:endParaRPr lang="el-GR" dirty="0"/>
          </a:p>
          <a:p>
            <a:pPr indent="0" algn="just">
              <a:buNone/>
            </a:pPr>
            <a:r>
              <a:rPr lang="el-GR" dirty="0"/>
              <a:t>γ) Να μεριμνήσει για φόρτωση, μεταφορά, 	ασφάλιση</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944562"/>
          </a:xfrm>
        </p:spPr>
        <p:txBody>
          <a:bodyPr>
            <a:normAutofit fontScale="90000"/>
          </a:bodyPr>
          <a:lstStyle/>
          <a:p>
            <a:br>
              <a:rPr lang="el-GR" sz="3800" dirty="0"/>
            </a:br>
            <a:r>
              <a:rPr lang="en-US" sz="3800" b="1" dirty="0"/>
              <a:t>Free Carrier (FCA)</a:t>
            </a:r>
            <a:br>
              <a:rPr lang="en-US" sz="3800" dirty="0"/>
            </a:br>
            <a:r>
              <a:rPr lang="el-GR" sz="3800" dirty="0"/>
              <a:t>(συμβατικά ορισμένος τόπος παράδοσης)</a:t>
            </a:r>
            <a:br>
              <a:rPr lang="en-US" dirty="0"/>
            </a:br>
            <a:endParaRPr lang="el-GR" dirty="0"/>
          </a:p>
        </p:txBody>
      </p:sp>
      <p:sp>
        <p:nvSpPr>
          <p:cNvPr id="3" name="Content Placeholder 2"/>
          <p:cNvSpPr>
            <a:spLocks noGrp="1"/>
          </p:cNvSpPr>
          <p:nvPr>
            <p:ph idx="1"/>
          </p:nvPr>
        </p:nvSpPr>
        <p:spPr>
          <a:xfrm>
            <a:off x="152400" y="1219200"/>
            <a:ext cx="8839200" cy="5257800"/>
          </a:xfrm>
        </p:spPr>
        <p:txBody>
          <a:bodyPr>
            <a:normAutofit lnSpcReduction="10000"/>
          </a:bodyPr>
          <a:lstStyle/>
          <a:p>
            <a:pPr marL="182563" indent="0" algn="just">
              <a:buFontTx/>
              <a:buChar char="-"/>
            </a:pPr>
            <a:r>
              <a:rPr lang="el-GR" sz="3400" dirty="0"/>
              <a:t>Πωλητής παραδίδει τα πράγματα έτοιμα προς εξαγωγή σε καθορισμένο τόπο και σε πρόσωπο (μεταφορέα) που υποδεικνύει ο αγοραστής</a:t>
            </a:r>
            <a:endParaRPr lang="en-US" sz="3400" dirty="0"/>
          </a:p>
          <a:p>
            <a:pPr marL="182563" indent="0" algn="just">
              <a:buNone/>
            </a:pPr>
            <a:endParaRPr lang="el-GR" sz="3400" dirty="0"/>
          </a:p>
          <a:p>
            <a:pPr marL="182563" indent="0" algn="just">
              <a:buFontTx/>
              <a:buChar char="-"/>
            </a:pPr>
            <a:r>
              <a:rPr lang="el-GR" sz="3400" dirty="0"/>
              <a:t>Διαφορά από </a:t>
            </a:r>
            <a:r>
              <a:rPr lang="en-US" sz="3400" dirty="0"/>
              <a:t>FOB </a:t>
            </a:r>
            <a:r>
              <a:rPr lang="el-GR" sz="3400" dirty="0"/>
              <a:t>και </a:t>
            </a:r>
            <a:r>
              <a:rPr lang="en-US" sz="3400" dirty="0"/>
              <a:t>FAS </a:t>
            </a:r>
            <a:r>
              <a:rPr lang="el-GR" sz="3400" dirty="0">
                <a:sym typeface="Wingdings"/>
              </a:rPr>
              <a:t>;</a:t>
            </a:r>
          </a:p>
          <a:p>
            <a:pPr marL="182563" indent="0" algn="just">
              <a:buNone/>
            </a:pPr>
            <a:endParaRPr lang="el-GR" sz="3400" dirty="0">
              <a:sym typeface="Wingdings"/>
            </a:endParaRPr>
          </a:p>
          <a:p>
            <a:pPr marL="182563" indent="0" algn="just">
              <a:buNone/>
            </a:pPr>
            <a:r>
              <a:rPr lang="el-GR" sz="3400" dirty="0">
                <a:sym typeface="Wingdings"/>
              </a:rPr>
              <a:t>Η </a:t>
            </a:r>
            <a:r>
              <a:rPr lang="en-US" sz="3400" dirty="0"/>
              <a:t>FCA</a:t>
            </a:r>
            <a:r>
              <a:rPr lang="el-GR" sz="3400" dirty="0"/>
              <a:t> χρησιμοποιείται ανεξαρτήτως μεταφορικού μέσου και ανεξαρτήτως αριθμών μεταφορέων. Η </a:t>
            </a:r>
            <a:r>
              <a:rPr lang="en-US" sz="3400" dirty="0"/>
              <a:t>FCA</a:t>
            </a:r>
            <a:r>
              <a:rPr lang="el-GR" sz="3400" dirty="0"/>
              <a:t> καλύπτει και την συνδυασμένη μεταφορά (</a:t>
            </a:r>
            <a:r>
              <a:rPr lang="en-US" sz="3400" dirty="0"/>
              <a:t>multimodal transport) </a:t>
            </a:r>
            <a:endParaRPr lang="el-GR" sz="3400" dirty="0">
              <a:sym typeface="Wingdings"/>
            </a:endParaRPr>
          </a:p>
          <a:p>
            <a:pPr indent="0" algn="just">
              <a:buFontTx/>
              <a:buChar char="-"/>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dirty="0"/>
              <a:t>H FCA </a:t>
            </a:r>
            <a:r>
              <a:rPr lang="el-GR" sz="3600" dirty="0"/>
              <a:t>χρησιμοποιείται κυρίως</a:t>
            </a:r>
            <a:r>
              <a:rPr lang="en-US" sz="3600" dirty="0"/>
              <a:t>:</a:t>
            </a:r>
            <a:endParaRPr lang="el-GR" sz="3600" dirty="0"/>
          </a:p>
        </p:txBody>
      </p:sp>
      <p:sp>
        <p:nvSpPr>
          <p:cNvPr id="3" name="Content Placeholder 2"/>
          <p:cNvSpPr>
            <a:spLocks noGrp="1"/>
          </p:cNvSpPr>
          <p:nvPr>
            <p:ph idx="1"/>
          </p:nvPr>
        </p:nvSpPr>
        <p:spPr>
          <a:xfrm>
            <a:off x="381000" y="1066800"/>
            <a:ext cx="8305800" cy="5105400"/>
          </a:xfrm>
        </p:spPr>
        <p:txBody>
          <a:bodyPr>
            <a:normAutofit fontScale="85000" lnSpcReduction="20000"/>
          </a:bodyPr>
          <a:lstStyle/>
          <a:p>
            <a:pPr indent="0" algn="just">
              <a:buNone/>
            </a:pPr>
            <a:r>
              <a:rPr lang="el-GR" sz="3500" dirty="0"/>
              <a:t>(α) Τα πράγματα παραδίδονται συσκευασμένα προς μεταφορά (εμπορευματοκιβώτιο/παλέτα) στον τόπο επαγγελματικής </a:t>
            </a:r>
            <a:r>
              <a:rPr lang="el-GR" sz="3500" b="1" dirty="0"/>
              <a:t>εγκατάστασης του πωλητή</a:t>
            </a:r>
            <a:r>
              <a:rPr lang="el-GR" sz="3500" dirty="0"/>
              <a:t> επί του μεταφορικού μέσου που απέστειλε ο αγοραστής (βλ. </a:t>
            </a:r>
            <a:r>
              <a:rPr lang="en-US" sz="3500" dirty="0"/>
              <a:t>Ex Works loaded) </a:t>
            </a:r>
            <a:r>
              <a:rPr lang="el-GR" sz="3500" dirty="0"/>
              <a:t> </a:t>
            </a:r>
            <a:endParaRPr lang="en-US" sz="3500" dirty="0"/>
          </a:p>
          <a:p>
            <a:pPr indent="0" algn="just">
              <a:buNone/>
            </a:pPr>
            <a:endParaRPr lang="en-US" dirty="0"/>
          </a:p>
          <a:p>
            <a:pPr indent="0">
              <a:buNone/>
            </a:pPr>
            <a:r>
              <a:rPr lang="en-US" sz="3500" dirty="0"/>
              <a:t>(</a:t>
            </a:r>
            <a:r>
              <a:rPr lang="el-GR" sz="3500" dirty="0"/>
              <a:t>β</a:t>
            </a:r>
            <a:r>
              <a:rPr lang="en-US" sz="3500" dirty="0"/>
              <a:t>) </a:t>
            </a:r>
            <a:r>
              <a:rPr lang="el-GR" sz="3500" dirty="0"/>
              <a:t>Τα πράγματα παραδίδονται στον τόπο επαγγελματικής </a:t>
            </a:r>
            <a:r>
              <a:rPr lang="el-GR" sz="3500" b="1" dirty="0"/>
              <a:t>εγκατάστασης του μεταφορέα </a:t>
            </a:r>
            <a:r>
              <a:rPr lang="el-GR" sz="3500" dirty="0"/>
              <a:t>ή τρίτου προσώπου (π.χ. σε σταθμό συγκέντρωσης εμπορευματοκιβωτίων</a:t>
            </a:r>
            <a:r>
              <a:rPr lang="en-US" sz="3500" dirty="0"/>
              <a:t>.</a:t>
            </a:r>
            <a:r>
              <a:rPr lang="el-GR" sz="3500" dirty="0"/>
              <a:t>Περίπτωση παραγγελιοδόχου μεταφοράς) όπου εκεί προετοιμάζονται για μεταφορά και φορτώνονται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l-GR" dirty="0"/>
              <a:t>Μετάθεση του κινδύνου</a:t>
            </a:r>
            <a:br>
              <a:rPr lang="el-GR" dirty="0"/>
            </a:br>
            <a:endParaRPr lang="el-GR" dirty="0"/>
          </a:p>
        </p:txBody>
      </p:sp>
      <p:sp>
        <p:nvSpPr>
          <p:cNvPr id="3" name="Content Placeholder 2"/>
          <p:cNvSpPr>
            <a:spLocks noGrp="1"/>
          </p:cNvSpPr>
          <p:nvPr>
            <p:ph idx="1"/>
          </p:nvPr>
        </p:nvSpPr>
        <p:spPr>
          <a:xfrm>
            <a:off x="457200" y="1066800"/>
            <a:ext cx="8229600" cy="5059363"/>
          </a:xfrm>
        </p:spPr>
        <p:txBody>
          <a:bodyPr/>
          <a:lstStyle/>
          <a:p>
            <a:pPr indent="0" algn="just">
              <a:buNone/>
            </a:pPr>
            <a:r>
              <a:rPr lang="el-GR" dirty="0"/>
              <a:t>Στην (α) περίπτωση, ο κίνδυνος μετατίθεται αφού τα πράγματα φορτωθούν.</a:t>
            </a:r>
          </a:p>
          <a:p>
            <a:pPr indent="0" algn="just">
              <a:buNone/>
            </a:pPr>
            <a:endParaRPr lang="el-GR" dirty="0"/>
          </a:p>
          <a:p>
            <a:pPr indent="0" algn="just">
              <a:buNone/>
            </a:pPr>
            <a:r>
              <a:rPr lang="el-GR" dirty="0"/>
              <a:t>Στην (β) περίπτωση, ο κίνδυνος μετατίθεται, όταν τα πράγματα τεθούν στη διάθεση του μεταφορέα ή τρίτου προσώπου που ενεργεί για τον αγοραστή (Πρβλ. αρ. 20 ν. 2496/1997) </a:t>
            </a:r>
          </a:p>
          <a:p>
            <a:pPr indent="0" algn="just">
              <a:buNone/>
            </a:pPr>
            <a:r>
              <a:rPr lang="el-GR" dirty="0"/>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495</TotalTime>
  <Words>1473</Words>
  <Application>Microsoft Office PowerPoint</Application>
  <PresentationFormat>On-screen Show (4:3)</PresentationFormat>
  <Paragraphs>174</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Symbol</vt:lpstr>
      <vt:lpstr>Office Theme</vt:lpstr>
      <vt:lpstr>PowerPoint Presentation</vt:lpstr>
      <vt:lpstr>PowerPoint Presentation</vt:lpstr>
      <vt:lpstr>PowerPoint Presentation</vt:lpstr>
      <vt:lpstr>  Υποχρεώσεις Πωλητή </vt:lpstr>
      <vt:lpstr>PowerPoint Presentation</vt:lpstr>
      <vt:lpstr>4. Υποχρεώσεις / βάρη Αγοραστή</vt:lpstr>
      <vt:lpstr> Free Carrier (FCA) (συμβατικά ορισμένος τόπος παράδοσης) </vt:lpstr>
      <vt:lpstr>H FCA χρησιμοποιείται κυρίως:</vt:lpstr>
      <vt:lpstr>Μετάθεση του κινδύνου </vt:lpstr>
      <vt:lpstr>Υποχρεώσεις Πωλητή</vt:lpstr>
      <vt:lpstr>Υποχρεώσεις Αγοραστή </vt:lpstr>
      <vt:lpstr>Carriage Paid To (CPT)                       (Συμβατικά καθορισμένος τόπος προορισμού – πληρωμένος ναύλος)</vt:lpstr>
      <vt:lpstr>PowerPoint Presentation</vt:lpstr>
      <vt:lpstr>PowerPoint Presentation</vt:lpstr>
      <vt:lpstr>Υποχρεώσεις / Βάρη/Δαπάνες Αγοραστή</vt:lpstr>
      <vt:lpstr>PowerPoint Presentation</vt:lpstr>
      <vt:lpstr>PowerPoint Presentation</vt:lpstr>
      <vt:lpstr>  </vt:lpstr>
      <vt:lpstr>PowerPoint Presentation</vt:lpstr>
      <vt:lpstr>PowerPoint Presentation</vt:lpstr>
      <vt:lpstr>  Delivered at Place Unloaded (DPU)  /INCOTERMS 2010:Delivered at Terminal (DAT)  παράδοση στον συμφωνημένο τόπο/ terminal </vt:lpstr>
      <vt:lpstr>PowerPoint Presentation</vt:lpstr>
      <vt:lpstr>Υποχρεώσεις Αγοραστή</vt:lpstr>
      <vt:lpstr>Delivered at Place (DAP) παράδοση στον συμφωνημένο τόπο</vt:lpstr>
      <vt:lpstr>Delivered Duty Paid (DDP)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 Works Συμβατικά ορισμένος τόπος παράδοσης</dc:title>
  <dc:creator>CPLawSec01</dc:creator>
  <cp:lastModifiedBy>Dimitris Ph. Christodoulou</cp:lastModifiedBy>
  <cp:revision>98</cp:revision>
  <dcterms:created xsi:type="dcterms:W3CDTF">2006-08-16T00:00:00Z</dcterms:created>
  <dcterms:modified xsi:type="dcterms:W3CDTF">2023-03-16T13:31:47Z</dcterms:modified>
</cp:coreProperties>
</file>