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3" r:id="rId6"/>
    <p:sldId id="257" r:id="rId7"/>
    <p:sldId id="258" r:id="rId8"/>
    <p:sldId id="259" r:id="rId9"/>
    <p:sldId id="260" r:id="rId10"/>
    <p:sldId id="261" r:id="rId11"/>
    <p:sldId id="262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232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307F4-D33F-7628-B957-21AD62DC80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D9EAC4-7A7F-219E-4A6C-496394A74E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5A6A9-CF71-EE25-193C-46D0A6241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B20F-2E5C-4E85-A80C-E71FB4E21FAF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8469F-55FC-AAA6-79AD-173794BE2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7A9DF-AD72-0A33-6081-BFA722B1B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F1A7-092F-42D8-B8D0-5F86BEA4E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852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8A14A-12E9-5FA0-8A51-97B41BC63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601A74-15AB-01AA-B26E-CAEFED7E05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54A65-8285-BA86-7ED0-E970DCF13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B20F-2E5C-4E85-A80C-E71FB4E21FAF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1E708D-146A-5B76-3F6C-C4DD1CA65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1C21B-8AF9-769E-ECD2-DE62555EF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F1A7-092F-42D8-B8D0-5F86BEA4E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91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E7D1A4-083C-E5DC-5FB8-D93D1C38F4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A660F8-1685-D9CF-20DB-D6074E0BA4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183948-A13D-DFDB-EC25-E572E9F6E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B20F-2E5C-4E85-A80C-E71FB4E21FAF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DE1509-C905-888D-434E-E94CDF0C1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9D0A0-9EB9-CB71-54D4-09C265853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F1A7-092F-42D8-B8D0-5F86BEA4E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63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8B284-5452-453E-E7EC-28792AA2E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D87B3-E67B-B71E-157C-F71CF30A0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84EF4-1EE5-F385-6D30-0B2AE70EE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B20F-2E5C-4E85-A80C-E71FB4E21FAF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67A5B-A901-8018-41B9-F0332C3B3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2FB5F8-E876-1554-F161-89D1462D6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F1A7-092F-42D8-B8D0-5F86BEA4E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79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01423-BCFC-EE8B-2A05-A49D1C17B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2C1970-8A7A-EEE7-6475-BAD5E0A75B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C350E-FCE9-BC90-0F10-330643E9B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B20F-2E5C-4E85-A80C-E71FB4E21FAF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23A26-9516-62C6-2BA1-D1E72761B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AF320-14BF-CDF5-70AC-EB2C89132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F1A7-092F-42D8-B8D0-5F86BEA4E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88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96816-DBE1-5446-8E8F-EF0F069A2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FCE77-E472-9A9D-A562-F25438171F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E5D62A-7C04-D651-0D3C-D46A7CA6E3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CA8310-A60A-41F3-9846-DC9F972B2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B20F-2E5C-4E85-A80C-E71FB4E21FAF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A58520-2D46-EE58-583F-FC04FA01C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620317-E07A-1C90-A720-E18DDDD12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F1A7-092F-42D8-B8D0-5F86BEA4E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422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5F37A-A88D-6C1F-9940-500A92F51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03578F-3595-F0C7-7701-90F7D64246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2A5021-029E-1393-46BD-D06A8396C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0BAC45-024D-3CF2-185D-55FC702C80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0B41D6-6720-99A2-A80C-355A633150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70961-0D04-69CA-B58A-B3DE767D9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B20F-2E5C-4E85-A80C-E71FB4E21FAF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63FAC4-DB23-5E23-ACA6-6323B8398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F5F905-CEF9-1902-7C8E-541D8A35F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F1A7-092F-42D8-B8D0-5F86BEA4E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817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443B-3C72-1C9D-E120-C740CE810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2EC832-DBE2-D9C1-FA3C-485B069DB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B20F-2E5C-4E85-A80C-E71FB4E21FAF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5D11A5-FA8E-E458-8CC8-0F6C4BEB4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B45593-CB79-ECEC-5260-CDD9D77F4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F1A7-092F-42D8-B8D0-5F86BEA4E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129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5010AC-446A-5460-4035-C459E5BDA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B20F-2E5C-4E85-A80C-E71FB4E21FAF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ED73AC-6664-3DDD-BB65-13CBABE54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C5CADF-67A5-BB08-1336-01284F0E1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F1A7-092F-42D8-B8D0-5F86BEA4E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75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55B3B-0786-EFA1-0AAE-4DF4A639D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DD52E-607F-0FC2-1308-756903209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789BF0-1DB7-8EB0-9260-E8A977C1D1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051718-A058-FBFC-7531-2CC4AF2B6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B20F-2E5C-4E85-A80C-E71FB4E21FAF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21491B-D687-F351-C695-76EE04159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A03F18-DAEC-672D-0FF5-15E3AA258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F1A7-092F-42D8-B8D0-5F86BEA4E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033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924FD-268F-CEB3-DE33-BFA9E292F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790FAB-F906-FA40-ED95-8E2CAA750A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E593AE-A883-3CC8-AD51-8499B4C5E5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78A25D-8213-1EF1-B52F-63284AB61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B20F-2E5C-4E85-A80C-E71FB4E21FAF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AAD7B-2D7B-3FDC-19D3-409FC1B53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6DC9E6-97B2-2F8C-3F2F-E9596D3DF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F1A7-092F-42D8-B8D0-5F86BEA4E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20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50018F-0A76-3063-5487-46AA4425D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D64375-5C05-51B1-7C38-2BFF3F6485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A034F-9CDD-6477-0F0F-0F39FDD675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5B20F-2E5C-4E85-A80C-E71FB4E21FAF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E3F30-6EC8-E467-7C51-0DBBE60E5B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CA74FD-D9FC-AF3C-B3C6-CF8DA99E40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EF1A7-092F-42D8-B8D0-5F86BEA4E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63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liadouk@law.uoa.g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19DE3-C739-1F5A-4A9F-F59236F0DC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Grundrechte </a:t>
            </a:r>
            <a:r>
              <a:rPr lang="el-GR" dirty="0"/>
              <a:t>– </a:t>
            </a:r>
            <a:r>
              <a:rPr lang="en-US" dirty="0" err="1"/>
              <a:t>Einzelfragen</a:t>
            </a:r>
            <a:r>
              <a:rPr lang="en-US" dirty="0"/>
              <a:t> </a:t>
            </a:r>
            <a:endParaRPr lang="de-D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C1218C-4E5A-6F61-AB6A-176CEAABDB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Ekaterini</a:t>
            </a:r>
            <a:r>
              <a:rPr lang="en-US" dirty="0"/>
              <a:t> N. Iliadou </a:t>
            </a:r>
            <a:br>
              <a:rPr lang="en-US" dirty="0"/>
            </a:br>
            <a:r>
              <a:rPr lang="en-US" dirty="0"/>
              <a:t>Dec 2022 </a:t>
            </a:r>
          </a:p>
          <a:p>
            <a:r>
              <a:rPr lang="en-US" dirty="0">
                <a:hlinkClick r:id="rId2"/>
              </a:rPr>
              <a:t>iliadouk@law.uoa.gr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83983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1CCA0-9E50-F794-8A9B-873C0C796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 2 Abs 2 </a:t>
            </a:r>
            <a:r>
              <a:rPr lang="en-US" dirty="0" err="1"/>
              <a:t>Verf</a:t>
            </a:r>
            <a:r>
              <a:rPr lang="en-US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4AA6DF-7304-B1C7-B2BB-9EF340BF87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2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6ECF9-823D-EDE9-A107-4508CEA7D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Menschenbild der </a:t>
            </a:r>
            <a:r>
              <a:rPr lang="de-DE" dirty="0" err="1"/>
              <a:t>griechieschen</a:t>
            </a:r>
            <a:r>
              <a:rPr lang="de-DE" dirty="0"/>
              <a:t> Verfassung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B4168-F5B3-36C0-4BA3-52A41E1CD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Art 2 Abs 1 : “</a:t>
            </a:r>
            <a:r>
              <a:rPr lang="de-DE" i="1" dirty="0"/>
              <a:t>Grundverpflichtung des Staates ist es, den Wert (die Würde) des Menschen zu achten und zu schützen.“</a:t>
            </a:r>
          </a:p>
          <a:p>
            <a:r>
              <a:rPr lang="de-DE" dirty="0"/>
              <a:t>Bonner GG, italienische Verfassung </a:t>
            </a:r>
          </a:p>
          <a:p>
            <a:r>
              <a:rPr lang="de-DE" dirty="0"/>
              <a:t>Grundlegende Bedeutung für das Verständnis des Menschenbildes der Verfassung</a:t>
            </a:r>
          </a:p>
          <a:p>
            <a:r>
              <a:rPr lang="de-DE" dirty="0"/>
              <a:t>Gehört zu den Bestimmungen des sog. „harten Kerns“ der Verfassung (Art 110) – die Revision ist ausgeschlossen </a:t>
            </a:r>
          </a:p>
          <a:p>
            <a:r>
              <a:rPr lang="de-DE" dirty="0"/>
              <a:t>Aus systematischer Hinsicht: Im ersten Teil der Verfassung – Bestimmungen über die Form der Verfassung – unterstreicht den anthropozentrischen Charakter der Verfassung </a:t>
            </a:r>
          </a:p>
          <a:p>
            <a:r>
              <a:rPr lang="de-DE" dirty="0"/>
              <a:t>Die Bedeutung von Art 2 Abs 1 beschränkt sich nicht im Bereich der GR ; auch für die Auslegung der organisatorischen Vorschriften sowie der Rechtsordnung im Allgemeinen </a:t>
            </a:r>
          </a:p>
          <a:p>
            <a:r>
              <a:rPr lang="de-DE" dirty="0"/>
              <a:t>Wird als absolute Garantie vorgesehen, unterliegt keinem Vorbehalt </a:t>
            </a:r>
          </a:p>
          <a:p>
            <a:r>
              <a:rPr lang="de-DE" dirty="0"/>
              <a:t>Die GR der Zweiten Teil der </a:t>
            </a:r>
            <a:r>
              <a:rPr lang="de-DE" dirty="0" err="1"/>
              <a:t>Verf</a:t>
            </a:r>
            <a:r>
              <a:rPr lang="de-DE" dirty="0"/>
              <a:t> (Art 4 -25) werden als spezifische Ausprägungen des Wertes des Menschen verstanden </a:t>
            </a:r>
          </a:p>
          <a:p>
            <a:r>
              <a:rPr lang="de-DE" dirty="0"/>
              <a:t>Status des Menschen als Subjekt – nicht als Mittel zum Zweck „instrumentalisiert“ werden kann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042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C597F-A1C4-F6D7-8C09-11F11B585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Inhalt von Art 2 Abs 1 </a:t>
            </a:r>
            <a:r>
              <a:rPr lang="de-DE" dirty="0" err="1"/>
              <a:t>Verf</a:t>
            </a:r>
            <a:r>
              <a:rPr lang="de-DE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4A838-83A2-5002-3CF1-9E1DE1A0B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„Wert“ (</a:t>
            </a:r>
            <a:r>
              <a:rPr lang="el-GR" dirty="0"/>
              <a:t>αξία)</a:t>
            </a:r>
            <a:r>
              <a:rPr lang="de-DE" dirty="0"/>
              <a:t> und „Würde“ </a:t>
            </a:r>
            <a:r>
              <a:rPr lang="el-GR" dirty="0"/>
              <a:t>(αξιοπρέπεια) – </a:t>
            </a:r>
            <a:r>
              <a:rPr lang="en-US" dirty="0"/>
              <a:t>Art 7 Abs. 2, 106 Abs 2 </a:t>
            </a:r>
          </a:p>
          <a:p>
            <a:r>
              <a:rPr lang="de-DE" dirty="0"/>
              <a:t>Wert : das Wesen der menschlichen Existenz als intelligentes und bewusstes Wesen, als Person, die tatsächliche oder potentielle Fähigkeit zur Selbstbestimmung und Selbststeuerung hat </a:t>
            </a:r>
          </a:p>
          <a:p>
            <a:pPr lvl="1"/>
            <a:r>
              <a:rPr lang="de-DE" dirty="0"/>
              <a:t>Nicht auf Dritte bezogen – setzt keine Anerkennung oder Interaktion voraus</a:t>
            </a:r>
          </a:p>
          <a:p>
            <a:pPr lvl="1"/>
            <a:r>
              <a:rPr lang="de-DE" dirty="0"/>
              <a:t>Selbstwert</a:t>
            </a:r>
          </a:p>
          <a:p>
            <a:r>
              <a:rPr lang="de-DE" dirty="0"/>
              <a:t>Würde : der Wert, der in Bezug auf andere anerkannt wird </a:t>
            </a:r>
            <a:endParaRPr lang="el-GR" dirty="0"/>
          </a:p>
          <a:p>
            <a:r>
              <a:rPr lang="de-DE" dirty="0"/>
              <a:t>Beziehung zu Art 25 Abs 1 &amp; 2 </a:t>
            </a:r>
            <a:r>
              <a:rPr lang="de-DE" dirty="0" err="1"/>
              <a:t>Verf</a:t>
            </a:r>
            <a:r>
              <a:rPr lang="de-DE" dirty="0"/>
              <a:t> – nicht der isolierte Mensch; auch Mitglied der Gesellschaft – Verwirklichung des sozialen Fortschritts in Freiheit und Gerechtigkeit </a:t>
            </a:r>
          </a:p>
          <a:p>
            <a:pPr lvl="1"/>
            <a:r>
              <a:rPr lang="de-DE" dirty="0"/>
              <a:t>Beschränkung der GR + „Schranken-Schranken“; Verhältnismäßigkeit </a:t>
            </a:r>
          </a:p>
        </p:txBody>
      </p:sp>
    </p:spTree>
    <p:extLst>
      <p:ext uri="{BB962C8B-B14F-4D97-AF65-F5344CB8AC3E}">
        <p14:creationId xmlns:p14="http://schemas.microsoft.com/office/powerpoint/2010/main" val="1588653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33458-DF55-3EBE-415C-07CE43F1F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Rechtsprechung</a:t>
            </a:r>
            <a:r>
              <a:rPr lang="en-US" dirty="0"/>
              <a:t> – </a:t>
            </a:r>
            <a:r>
              <a:rPr lang="en-US" dirty="0" err="1"/>
              <a:t>Beispiele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6B263-430A-7AD7-E282-104D575FA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Areopag (PL) 40/1998 – durch Art 2 Abs 2 </a:t>
            </a:r>
            <a:r>
              <a:rPr lang="de-DE" dirty="0" err="1"/>
              <a:t>Verf</a:t>
            </a:r>
            <a:r>
              <a:rPr lang="de-DE" dirty="0"/>
              <a:t> in Verbindung mit Art 1 des 1. Zusatzprotokolls EMRK  Erweiterung des Schutzfunktion von Art 17 – nicht nur dingliche Rechte sondern auch Forderungen – erweiterte Bedeutung des Begriffs Eigentum </a:t>
            </a:r>
          </a:p>
          <a:p>
            <a:r>
              <a:rPr lang="de-DE" dirty="0"/>
              <a:t>Areopag (PL) 1/2017 – ausnahmsweise</a:t>
            </a:r>
            <a:r>
              <a:rPr lang="en-US" dirty="0"/>
              <a:t> &amp; </a:t>
            </a:r>
            <a:r>
              <a:rPr lang="de-DE" dirty="0"/>
              <a:t>trotz Art 19 Abs 3 der Verfassung („</a:t>
            </a:r>
            <a:r>
              <a:rPr lang="de-DE" i="1" dirty="0"/>
              <a:t>Es ist verboten, Beweismittel die unter Durchbruch dieses Artikels und der Artikel 9 und 9a erwirkt sind, zu benutzen.„ - Korrespondenzgeheimnis</a:t>
            </a:r>
            <a:r>
              <a:rPr lang="de-DE" dirty="0"/>
              <a:t>)</a:t>
            </a:r>
            <a:r>
              <a:rPr lang="en-US" dirty="0"/>
              <a:t>, </a:t>
            </a:r>
            <a:r>
              <a:rPr lang="de-DE" dirty="0"/>
              <a:t>rechtswidrig erlangten Beweismittel können zugelassen werden, </a:t>
            </a:r>
            <a:r>
              <a:rPr lang="de-DE" dirty="0" err="1"/>
              <a:t>zB</a:t>
            </a:r>
            <a:r>
              <a:rPr lang="de-DE" dirty="0"/>
              <a:t> für Beweis der Unschuld von Angeklagten – besonders schwere Straftaten - Verhältnismäßigkeit</a:t>
            </a:r>
          </a:p>
          <a:p>
            <a:r>
              <a:rPr lang="de-DE" dirty="0"/>
              <a:t>Staatsrat 250/2008 – Verbot der Ausreise aufgrund von Schulden gegenüber dem Staat als Verwaltungsmaßnahme / der Mensch nicht Mittel zum Zweck benutzt werden kann  </a:t>
            </a:r>
          </a:p>
        </p:txBody>
      </p:sp>
    </p:spTree>
    <p:extLst>
      <p:ext uri="{BB962C8B-B14F-4D97-AF65-F5344CB8AC3E}">
        <p14:creationId xmlns:p14="http://schemas.microsoft.com/office/powerpoint/2010/main" val="2720132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B6D07-60D1-D03E-6C5B-534A7AE76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Finanzkrise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15BAB-89EA-BEC4-F8C8-EA898DF53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/>
              <a:t>Verfassungsrechtliche Grundlage des </a:t>
            </a:r>
            <a:r>
              <a:rPr lang="de-DE" dirty="0" err="1"/>
              <a:t>menschenwuerdingen</a:t>
            </a:r>
            <a:r>
              <a:rPr lang="de-DE" dirty="0"/>
              <a:t> Existenzminimums </a:t>
            </a:r>
          </a:p>
          <a:p>
            <a:r>
              <a:rPr lang="de-DE" dirty="0"/>
              <a:t>Staatsrat (PL) 668/2012 – mit Bezug auf Entscheidungen zu Lohn- und Rentenkürzungen  hat der Gesetzgeber ein weites Feld zum Entscheidungstreffen wegen schwerwiegenden Gründen des öffentlichen Interesses – gerichtliche Kontrolle der Verfassungsmäßigkeit von solchen Maßnahmen bleibt marginal (offensichtlicher Fehler) </a:t>
            </a:r>
          </a:p>
          <a:p>
            <a:pPr lvl="1"/>
            <a:r>
              <a:rPr lang="de-DE" dirty="0"/>
              <a:t>Art 2 Abs 1 garantiert keinen Anspruch auf ein bestimmtes Gehalts- und Rentenniveau, es sei denn es besteht eine Gefahr für einen angemessenen Lebensstandard  </a:t>
            </a:r>
          </a:p>
          <a:p>
            <a:r>
              <a:rPr lang="de-DE" dirty="0"/>
              <a:t>Staatsrat (PL) 2287/2015 </a:t>
            </a:r>
          </a:p>
          <a:p>
            <a:r>
              <a:rPr lang="de-DE" dirty="0"/>
              <a:t>Art 21 Abs 1 </a:t>
            </a:r>
            <a:r>
              <a:rPr lang="de-DE" dirty="0" err="1"/>
              <a:t>Verf</a:t>
            </a:r>
            <a:r>
              <a:rPr lang="de-DE" dirty="0"/>
              <a:t> nach der Revision von 2019: neue Vorschrift – </a:t>
            </a:r>
            <a:r>
              <a:rPr lang="de-DE" i="1" dirty="0"/>
              <a:t>Der Staat stellt sicher, dass die Bedingungen für ein menschenwürdiges Leben aller Bürger durch ein System eines gesetzlich garantierten Mindesteinkommens gewährleistet werden </a:t>
            </a:r>
          </a:p>
        </p:txBody>
      </p:sp>
    </p:spTree>
    <p:extLst>
      <p:ext uri="{BB962C8B-B14F-4D97-AF65-F5344CB8AC3E}">
        <p14:creationId xmlns:p14="http://schemas.microsoft.com/office/powerpoint/2010/main" val="4242653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77CCA-D5B2-F910-5B3F-DD2538EDC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Bezug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einzelnen</a:t>
            </a:r>
            <a:r>
              <a:rPr lang="en-US" dirty="0"/>
              <a:t> GR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A2DE3-823E-7328-8EA6-9E5DCE01AC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Der Wert des Menschen als Fundament der Verfassungsordnung bildet die Grundlage für die Anerkennung des Freiheitsgrundsatzes, dessen konkrete Ausprägungen in einzelnen Bestimmungen (5, 6, 13, 14m 16) konkretisiert sind </a:t>
            </a:r>
          </a:p>
          <a:p>
            <a:r>
              <a:rPr lang="de-DE" dirty="0"/>
              <a:t>Bestimmt den unantastbaren Kern der einzelnen Rechte – Rechtsprechung zum Schutz der unverletzlichen Sphäre des Privatlebens von Personen</a:t>
            </a:r>
          </a:p>
          <a:p>
            <a:r>
              <a:rPr lang="de-DE" dirty="0"/>
              <a:t>Legalitätsprinzip für Privatpersonen : alles was nicht ausdrücklich verboten ist, ist erlaubt ; in </a:t>
            </a:r>
            <a:r>
              <a:rPr lang="de-DE" dirty="0" err="1"/>
              <a:t>dubio</a:t>
            </a:r>
            <a:r>
              <a:rPr lang="de-DE" dirty="0"/>
              <a:t> pro </a:t>
            </a:r>
            <a:r>
              <a:rPr lang="de-DE" dirty="0" err="1"/>
              <a:t>libertate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9138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83AD0-E889-8701-AB59-14959BA9D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“Kern” der GR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76F11-0C96-12A5-6AB9-3B42EFECD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Keine ausdrückliche Vorschrift in der Verfassung </a:t>
            </a:r>
          </a:p>
          <a:p>
            <a:r>
              <a:rPr lang="de-DE" dirty="0"/>
              <a:t>Unantastbarer Kern als Schutzmechanismus des Wertes nach Art 2 Abs 1 </a:t>
            </a:r>
            <a:r>
              <a:rPr lang="de-DE" dirty="0" err="1"/>
              <a:t>Verf</a:t>
            </a:r>
            <a:endParaRPr lang="de-DE" dirty="0"/>
          </a:p>
          <a:p>
            <a:r>
              <a:rPr lang="de-DE" dirty="0"/>
              <a:t>Wenn der normative Inhalt des betreffenden Rechs vernichtet wird; der Kern ist von Fall zu Fall zu bestimmen </a:t>
            </a:r>
          </a:p>
          <a:p>
            <a:r>
              <a:rPr lang="de-DE" dirty="0"/>
              <a:t>Beispiel: Ausnahmen vom Recht auf Sonntagsfeiertag </a:t>
            </a:r>
            <a:r>
              <a:rPr lang="de-DE" dirty="0" err="1"/>
              <a:t>koennen</a:t>
            </a:r>
            <a:r>
              <a:rPr lang="de-DE" dirty="0"/>
              <a:t> als verfassungsmäßig angesehen werden, nur unter bestimmten Voraussetzungen </a:t>
            </a:r>
          </a:p>
        </p:txBody>
      </p:sp>
    </p:spTree>
    <p:extLst>
      <p:ext uri="{BB962C8B-B14F-4D97-AF65-F5344CB8AC3E}">
        <p14:creationId xmlns:p14="http://schemas.microsoft.com/office/powerpoint/2010/main" val="788204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2F6A7-A9C1-0A00-222B-4E86E5718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Struktur</a:t>
            </a:r>
            <a:r>
              <a:rPr lang="en-US" dirty="0"/>
              <a:t> &amp; </a:t>
            </a:r>
            <a:r>
              <a:rPr lang="en-US" dirty="0" err="1"/>
              <a:t>Schutzfunktionen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9532B-9805-7D33-97C6-6A03FF4FD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Vornehmlich subjektive Rechte – Bestimmungen, die Ansprüche des Einzelnen gegenüber dem Staat begründen </a:t>
            </a:r>
          </a:p>
          <a:p>
            <a:r>
              <a:rPr lang="de-DE" dirty="0"/>
              <a:t>Der Staat ist in allen seinen Funktionen gebunden </a:t>
            </a:r>
          </a:p>
          <a:p>
            <a:r>
              <a:rPr lang="de-DE" dirty="0"/>
              <a:t>Abwehrrechte – Ansprüche auf Unterlassung des Staates aus der Sphäre der Freiheit </a:t>
            </a:r>
          </a:p>
          <a:p>
            <a:pPr lvl="1"/>
            <a:r>
              <a:rPr lang="de-DE" dirty="0"/>
              <a:t>Gerichtlich durchsetzbar im Rahmen der Verfassungsmäßigkeitskontrolle </a:t>
            </a:r>
          </a:p>
          <a:p>
            <a:r>
              <a:rPr lang="de-DE" dirty="0"/>
              <a:t>Politische Rechte sind auch gerichtlich einklagbar </a:t>
            </a:r>
          </a:p>
          <a:p>
            <a:r>
              <a:rPr lang="de-DE" dirty="0"/>
              <a:t>Soziale GR verpflichten den Staat positiv zu handeln um Güter und Dienstleistungen bereitzustellen </a:t>
            </a:r>
          </a:p>
          <a:p>
            <a:r>
              <a:rPr lang="de-DE" dirty="0"/>
              <a:t>Objektive Normen ; Drittwirkung – Art 25 Abs 1 </a:t>
            </a:r>
            <a:r>
              <a:rPr lang="de-DE" dirty="0" err="1"/>
              <a:t>Verf</a:t>
            </a:r>
            <a:r>
              <a:rPr lang="de-DE" dirty="0"/>
              <a:t> ; Schutzpflichten </a:t>
            </a:r>
          </a:p>
          <a:p>
            <a:r>
              <a:rPr lang="de-DE" dirty="0"/>
              <a:t>Status </a:t>
            </a:r>
            <a:r>
              <a:rPr lang="de-DE" dirty="0" err="1"/>
              <a:t>mixtus</a:t>
            </a:r>
            <a:r>
              <a:rPr lang="de-DE" dirty="0"/>
              <a:t> 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9133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Έγγραφο" ma:contentTypeID="0x010100A63EBF3207E65C4E975879F38324A3C8" ma:contentTypeVersion="2" ma:contentTypeDescription="Δημιουργία νέου εγγράφου" ma:contentTypeScope="" ma:versionID="5c0815b33aae1483c8bb9a59086a1bfb">
  <xsd:schema xmlns:xsd="http://www.w3.org/2001/XMLSchema" xmlns:xs="http://www.w3.org/2001/XMLSchema" xmlns:p="http://schemas.microsoft.com/office/2006/metadata/properties" xmlns:ns3="d1d54d8b-3eac-461f-a5ba-bb5c8a294fd4" targetNamespace="http://schemas.microsoft.com/office/2006/metadata/properties" ma:root="true" ma:fieldsID="be097106b3dff1c9c0df91fbef6dce30" ns3:_="">
    <xsd:import namespace="d1d54d8b-3eac-461f-a5ba-bb5c8a294fd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d54d8b-3eac-461f-a5ba-bb5c8a294f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Τύπος περιεχομένου"/>
        <xsd:element ref="dc:title" minOccurs="0" maxOccurs="1" ma:index="4" ma:displayName="Τίτλο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41C869B-41E3-4CE6-96F6-8162B43C6E88}">
  <ds:schemaRefs>
    <ds:schemaRef ds:uri="http://www.w3.org/XML/1998/namespace"/>
    <ds:schemaRef ds:uri="d1d54d8b-3eac-461f-a5ba-bb5c8a294fd4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72771F36-11DF-48C0-BACA-2C120F79EB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22967E-6D9D-4733-9DF2-8BCA80F85C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d54d8b-3eac-461f-a5ba-bb5c8a294f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758</Words>
  <Application>Microsoft Office PowerPoint</Application>
  <PresentationFormat>Widescreen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Grundrechte – Einzelfragen </vt:lpstr>
      <vt:lpstr>Art 2 Abs 2 Verf </vt:lpstr>
      <vt:lpstr>Das Menschenbild der griechieschen Verfassung </vt:lpstr>
      <vt:lpstr>Inhalt von Art 2 Abs 1 Verf </vt:lpstr>
      <vt:lpstr>Rechtsprechung – Beispiele </vt:lpstr>
      <vt:lpstr>Finanzkrise </vt:lpstr>
      <vt:lpstr>Bezug mit einzelnen GR</vt:lpstr>
      <vt:lpstr>“Kern” der GR </vt:lpstr>
      <vt:lpstr>Struktur &amp; Schutzfunktionen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Grundrechte – Einzelfragen </dc:title>
  <dc:creator>iliadouk@o365.uoa.gr</dc:creator>
  <cp:lastModifiedBy>iliadouk@o365.uoa.gr</cp:lastModifiedBy>
  <cp:revision>1</cp:revision>
  <dcterms:created xsi:type="dcterms:W3CDTF">2022-12-13T08:18:08Z</dcterms:created>
  <dcterms:modified xsi:type="dcterms:W3CDTF">2022-12-13T10:55:30Z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0x010100A63EBF3207E65C4E975879F38324A3C8</vt:lpwstr>
  </property>
</Properties>
</file>