
<file path=[Content_Types].xml><?xml version="1.0" encoding="utf-8"?>
<Types xmlns="http://schemas.openxmlformats.org/package/2006/content-types">
  <Default Extension="emf" ContentType="image/x-emf"/>
  <Default Extension="gif" ContentType="image/gif"/>
  <Default Extension="img"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96" r:id="rId3"/>
  </p:sldMasterIdLst>
  <p:notesMasterIdLst>
    <p:notesMasterId r:id="rId95"/>
  </p:notesMasterIdLst>
  <p:handoutMasterIdLst>
    <p:handoutMasterId r:id="rId96"/>
  </p:handoutMasterIdLst>
  <p:sldIdLst>
    <p:sldId id="294" r:id="rId4"/>
    <p:sldId id="262" r:id="rId5"/>
    <p:sldId id="328" r:id="rId6"/>
    <p:sldId id="314" r:id="rId7"/>
    <p:sldId id="375" r:id="rId8"/>
    <p:sldId id="296" r:id="rId9"/>
    <p:sldId id="369" r:id="rId10"/>
    <p:sldId id="384" r:id="rId11"/>
    <p:sldId id="385" r:id="rId12"/>
    <p:sldId id="386" r:id="rId13"/>
    <p:sldId id="387" r:id="rId14"/>
    <p:sldId id="297" r:id="rId15"/>
    <p:sldId id="330" r:id="rId16"/>
    <p:sldId id="299" r:id="rId17"/>
    <p:sldId id="376" r:id="rId18"/>
    <p:sldId id="315" r:id="rId19"/>
    <p:sldId id="316" r:id="rId20"/>
    <p:sldId id="377" r:id="rId21"/>
    <p:sldId id="300" r:id="rId22"/>
    <p:sldId id="378" r:id="rId23"/>
    <p:sldId id="379" r:id="rId24"/>
    <p:sldId id="317" r:id="rId25"/>
    <p:sldId id="318" r:id="rId26"/>
    <p:sldId id="319" r:id="rId27"/>
    <p:sldId id="380" r:id="rId28"/>
    <p:sldId id="320" r:id="rId29"/>
    <p:sldId id="381" r:id="rId30"/>
    <p:sldId id="323" r:id="rId31"/>
    <p:sldId id="382" r:id="rId32"/>
    <p:sldId id="326" r:id="rId33"/>
    <p:sldId id="383" r:id="rId34"/>
    <p:sldId id="324" r:id="rId35"/>
    <p:sldId id="327" r:id="rId36"/>
    <p:sldId id="325" r:id="rId37"/>
    <p:sldId id="363" r:id="rId38"/>
    <p:sldId id="364" r:id="rId39"/>
    <p:sldId id="365" r:id="rId40"/>
    <p:sldId id="366" r:id="rId41"/>
    <p:sldId id="367" r:id="rId42"/>
    <p:sldId id="368" r:id="rId43"/>
    <p:sldId id="332" r:id="rId44"/>
    <p:sldId id="351" r:id="rId45"/>
    <p:sldId id="352" r:id="rId46"/>
    <p:sldId id="353" r:id="rId47"/>
    <p:sldId id="355" r:id="rId48"/>
    <p:sldId id="356" r:id="rId49"/>
    <p:sldId id="357" r:id="rId50"/>
    <p:sldId id="358" r:id="rId51"/>
    <p:sldId id="359" r:id="rId52"/>
    <p:sldId id="360" r:id="rId53"/>
    <p:sldId id="361" r:id="rId54"/>
    <p:sldId id="362" r:id="rId55"/>
    <p:sldId id="333" r:id="rId56"/>
    <p:sldId id="301" r:id="rId57"/>
    <p:sldId id="322" r:id="rId58"/>
    <p:sldId id="298" r:id="rId59"/>
    <p:sldId id="344" r:id="rId60"/>
    <p:sldId id="321" r:id="rId61"/>
    <p:sldId id="345" r:id="rId62"/>
    <p:sldId id="346" r:id="rId63"/>
    <p:sldId id="348" r:id="rId64"/>
    <p:sldId id="347" r:id="rId65"/>
    <p:sldId id="350" r:id="rId66"/>
    <p:sldId id="349" r:id="rId67"/>
    <p:sldId id="329" r:id="rId68"/>
    <p:sldId id="331" r:id="rId69"/>
    <p:sldId id="334" r:id="rId70"/>
    <p:sldId id="335" r:id="rId71"/>
    <p:sldId id="343" r:id="rId72"/>
    <p:sldId id="340" r:id="rId73"/>
    <p:sldId id="341" r:id="rId74"/>
    <p:sldId id="342" r:id="rId75"/>
    <p:sldId id="336" r:id="rId76"/>
    <p:sldId id="337" r:id="rId77"/>
    <p:sldId id="338" r:id="rId78"/>
    <p:sldId id="339" r:id="rId79"/>
    <p:sldId id="372" r:id="rId80"/>
    <p:sldId id="373" r:id="rId81"/>
    <p:sldId id="374" r:id="rId82"/>
    <p:sldId id="388" r:id="rId83"/>
    <p:sldId id="371" r:id="rId84"/>
    <p:sldId id="389" r:id="rId85"/>
    <p:sldId id="390" r:id="rId86"/>
    <p:sldId id="391" r:id="rId87"/>
    <p:sldId id="394" r:id="rId88"/>
    <p:sldId id="395" r:id="rId89"/>
    <p:sldId id="396" r:id="rId90"/>
    <p:sldId id="392" r:id="rId91"/>
    <p:sldId id="397" r:id="rId92"/>
    <p:sldId id="295" r:id="rId93"/>
    <p:sldId id="274" r:id="rId94"/>
  </p:sldIdLst>
  <p:sldSz cx="9144000" cy="6858000" type="screen4x3"/>
  <p:notesSz cx="6797675" cy="9926638"/>
  <p:custDataLst>
    <p:tags r:id="rId97"/>
  </p:custData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57416"/>
  </p:normalViewPr>
  <p:slideViewPr>
    <p:cSldViewPr snapToGrid="0" snapToObjects="1">
      <p:cViewPr varScale="1">
        <p:scale>
          <a:sx n="66" d="100"/>
          <a:sy n="66" d="100"/>
        </p:scale>
        <p:origin x="1304" y="2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notesMaster" Target="notesMasters/notesMaster1.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80" Type="http://schemas.openxmlformats.org/officeDocument/2006/relationships/slide" Target="slides/slide77.xml"/><Relationship Id="rId85" Type="http://schemas.openxmlformats.org/officeDocument/2006/relationships/slide" Target="slides/slide82.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tags" Target="tags/tag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customXml" Target="../customXml/item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presProps" Target="presProps.xml"/><Relationship Id="rId3"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09A07647-7183-4CE2-8262-B137A690D9CA}" type="datetimeFigureOut">
              <a:rPr lang="en-US" smtClean="0"/>
              <a:t>12/4/2025</a:t>
            </a:fld>
            <a:endParaRPr lang="en-US"/>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193C8C80-42D2-43F7-9AE9-E40E7CF807C3}" type="slidenum">
              <a:rPr lang="en-US" smtClean="0"/>
              <a:t>‹#›</a:t>
            </a:fld>
            <a:endParaRPr lang="en-US"/>
          </a:p>
        </p:txBody>
      </p:sp>
    </p:spTree>
    <p:extLst>
      <p:ext uri="{BB962C8B-B14F-4D97-AF65-F5344CB8AC3E}">
        <p14:creationId xmlns:p14="http://schemas.microsoft.com/office/powerpoint/2010/main" val="21206448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78CA54C7-143A-D34C-BF65-8B7CCF29399B}" type="datetimeFigureOut">
              <a:rPr lang="fr-FR" smtClean="0"/>
              <a:t>04/12/2025</a:t>
            </a:fld>
            <a:endParaRPr lang="fr-FR"/>
          </a:p>
        </p:txBody>
      </p:sp>
      <p:sp>
        <p:nvSpPr>
          <p:cNvPr id="4" name="Espace réservé de l’image des diapositives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2D10CAA7-EBF2-2248-AFC8-616EB23B6B5D}" type="slidenum">
              <a:rPr lang="fr-FR" smtClean="0"/>
              <a:t>‹#›</a:t>
            </a:fld>
            <a:endParaRPr lang="fr-FR"/>
          </a:p>
        </p:txBody>
      </p:sp>
    </p:spTree>
    <p:extLst>
      <p:ext uri="{BB962C8B-B14F-4D97-AF65-F5344CB8AC3E}">
        <p14:creationId xmlns:p14="http://schemas.microsoft.com/office/powerpoint/2010/main" val="555881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txBody>
          <a:bodyPr/>
          <a:lstStyle/>
          <a:p>
            <a:endParaRPr lang="el-GR"/>
          </a:p>
        </p:txBody>
      </p:sp>
      <p:sp>
        <p:nvSpPr>
          <p:cNvPr id="3" name="Θέση σημειώσεων 2"/>
          <p:cNvSpPr>
            <a:spLocks noGrp="1"/>
          </p:cNvSpPr>
          <p:nvPr>
            <p:ph type="body" idx="1"/>
          </p:nvPr>
        </p:nvSpPr>
        <p:spPr/>
        <p:txBody>
          <a:bodyPr/>
          <a:lstStyle/>
          <a:p>
            <a:r>
              <a:rPr lang="el-GR"/>
              <a:t>Image source: Microsoft 365 content library
Climate change litigation is rising globally, with cases challenging governments and corporations on climate policies. Courts have been pivotal in driving climate action, often compelling stricter emission targets. The landscape is diverse, with cases focusing on human rights, environmental protection, and holding parties accountable for climate impacts.</a:t>
            </a:r>
          </a:p>
        </p:txBody>
      </p:sp>
      <p:sp>
        <p:nvSpPr>
          <p:cNvPr id="4" name="Θέση αριθμού διαφάνειας 3"/>
          <p:cNvSpPr>
            <a:spLocks noGrp="1"/>
          </p:cNvSpPr>
          <p:nvPr>
            <p:ph type="sldNum" sz="quarter" idx="5"/>
          </p:nvPr>
        </p:nvSpPr>
        <p:spPr/>
        <p:txBody>
          <a:bodyPr/>
          <a:lstStyle/>
          <a:p>
            <a:fld id="{2D10CAA7-EBF2-2248-AFC8-616EB23B6B5D}" type="slidenum">
              <a:rPr lang="fr-FR" smtClean="0"/>
              <a:t>81</a:t>
            </a:fld>
            <a:endParaRPr lang="fr-FR"/>
          </a:p>
        </p:txBody>
      </p:sp>
    </p:spTree>
    <p:extLst>
      <p:ext uri="{BB962C8B-B14F-4D97-AF65-F5344CB8AC3E}">
        <p14:creationId xmlns:p14="http://schemas.microsoft.com/office/powerpoint/2010/main" val="8761693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txBody>
          <a:bodyPr/>
          <a:lstStyle/>
          <a:p>
            <a:endParaRPr lang="el-GR"/>
          </a:p>
        </p:txBody>
      </p:sp>
      <p:sp>
        <p:nvSpPr>
          <p:cNvPr id="3" name="Espace réservé des commentaires 2"/>
          <p:cNvSpPr>
            <a:spLocks noGrp="1"/>
          </p:cNvSpPr>
          <p:nvPr>
            <p:ph type="body" idx="1"/>
          </p:nvPr>
        </p:nvSpPr>
        <p:spPr/>
        <p:txBody>
          <a:bodyPr/>
          <a:lstStyle/>
          <a:p>
            <a:r>
              <a:rPr lang="fr-FR" dirty="0"/>
              <a:t> </a:t>
            </a:r>
          </a:p>
        </p:txBody>
      </p:sp>
      <p:sp>
        <p:nvSpPr>
          <p:cNvPr id="4" name="Espace réservé du numéro de diapositive 3"/>
          <p:cNvSpPr>
            <a:spLocks noGrp="1"/>
          </p:cNvSpPr>
          <p:nvPr>
            <p:ph type="sldNum" sz="quarter" idx="10"/>
          </p:nvPr>
        </p:nvSpPr>
        <p:spPr/>
        <p:txBody>
          <a:bodyPr/>
          <a:lstStyle/>
          <a:p>
            <a:fld id="{2D10CAA7-EBF2-2248-AFC8-616EB23B6B5D}" type="slidenum">
              <a:rPr lang="fr-FR" smtClean="0"/>
              <a:t>91</a:t>
            </a:fld>
            <a:endParaRPr lang="fr-FR" dirty="0"/>
          </a:p>
        </p:txBody>
      </p:sp>
    </p:spTree>
    <p:extLst>
      <p:ext uri="{BB962C8B-B14F-4D97-AF65-F5344CB8AC3E}">
        <p14:creationId xmlns:p14="http://schemas.microsoft.com/office/powerpoint/2010/main" val="28926654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631FE7-B327-558D-C914-00FE96404B8F}"/>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CCB48888-B289-ADDD-5A89-DE3460B46C88}"/>
              </a:ext>
            </a:extLst>
          </p:cNvPr>
          <p:cNvSpPr>
            <a:spLocks noGrp="1" noRot="1" noChangeAspect="1"/>
          </p:cNvSpPr>
          <p:nvPr>
            <p:ph type="sldImg"/>
          </p:nvPr>
        </p:nvSpPr>
        <p:spPr/>
        <p:txBody>
          <a:bodyPr/>
          <a:lstStyle/>
          <a:p>
            <a:endParaRPr lang="el-GR"/>
          </a:p>
        </p:txBody>
      </p:sp>
      <p:sp>
        <p:nvSpPr>
          <p:cNvPr id="3" name="Θέση σημειώσεων 2">
            <a:extLst>
              <a:ext uri="{FF2B5EF4-FFF2-40B4-BE49-F238E27FC236}">
                <a16:creationId xmlns:a16="http://schemas.microsoft.com/office/drawing/2014/main" id="{83C67D5D-7D36-C6D0-02C9-37C12A4E3D5B}"/>
              </a:ext>
            </a:extLst>
          </p:cNvPr>
          <p:cNvSpPr>
            <a:spLocks noGrp="1"/>
          </p:cNvSpPr>
          <p:nvPr>
            <p:ph type="body" idx="1"/>
          </p:nvPr>
        </p:nvSpPr>
        <p:spPr/>
        <p:txBody>
          <a:bodyPr/>
          <a:lstStyle/>
          <a:p>
            <a:r>
              <a:rPr lang="el-GR"/>
              <a:t>Image source: Microsoft 365 content library
Climate change litigation is rising globally, with cases challenging governments and corporations on climate policies. Courts have been pivotal in driving climate action, often compelling stricter emission targets. The landscape is diverse, with cases focusing on human rights, environmental protection, and holding parties accountable for climate impacts.</a:t>
            </a:r>
          </a:p>
        </p:txBody>
      </p:sp>
      <p:sp>
        <p:nvSpPr>
          <p:cNvPr id="4" name="Θέση αριθμού διαφάνειας 3">
            <a:extLst>
              <a:ext uri="{FF2B5EF4-FFF2-40B4-BE49-F238E27FC236}">
                <a16:creationId xmlns:a16="http://schemas.microsoft.com/office/drawing/2014/main" id="{BFDE8207-4EFF-1264-FB33-2C3D5E8B5A3B}"/>
              </a:ext>
            </a:extLst>
          </p:cNvPr>
          <p:cNvSpPr>
            <a:spLocks noGrp="1"/>
          </p:cNvSpPr>
          <p:nvPr>
            <p:ph type="sldNum" sz="quarter" idx="5"/>
          </p:nvPr>
        </p:nvSpPr>
        <p:spPr/>
        <p:txBody>
          <a:bodyPr/>
          <a:lstStyle/>
          <a:p>
            <a:fld id="{2D10CAA7-EBF2-2248-AFC8-616EB23B6B5D}" type="slidenum">
              <a:rPr lang="fr-FR" smtClean="0"/>
              <a:t>82</a:t>
            </a:fld>
            <a:endParaRPr lang="fr-FR"/>
          </a:p>
        </p:txBody>
      </p:sp>
    </p:spTree>
    <p:extLst>
      <p:ext uri="{BB962C8B-B14F-4D97-AF65-F5344CB8AC3E}">
        <p14:creationId xmlns:p14="http://schemas.microsoft.com/office/powerpoint/2010/main" val="7857216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8B9946-89AB-447A-41BC-3700F1F17076}"/>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08318B87-ED9A-24B3-1602-E8A6772B3458}"/>
              </a:ext>
            </a:extLst>
          </p:cNvPr>
          <p:cNvSpPr>
            <a:spLocks noGrp="1" noRot="1" noChangeAspect="1"/>
          </p:cNvSpPr>
          <p:nvPr>
            <p:ph type="sldImg"/>
          </p:nvPr>
        </p:nvSpPr>
        <p:spPr/>
        <p:txBody>
          <a:bodyPr/>
          <a:lstStyle/>
          <a:p>
            <a:endParaRPr lang="el-GR"/>
          </a:p>
        </p:txBody>
      </p:sp>
      <p:sp>
        <p:nvSpPr>
          <p:cNvPr id="3" name="Θέση σημειώσεων 2">
            <a:extLst>
              <a:ext uri="{FF2B5EF4-FFF2-40B4-BE49-F238E27FC236}">
                <a16:creationId xmlns:a16="http://schemas.microsoft.com/office/drawing/2014/main" id="{30EE01CD-ABB0-17E3-4F5F-9BB536FFB60E}"/>
              </a:ext>
            </a:extLst>
          </p:cNvPr>
          <p:cNvSpPr>
            <a:spLocks noGrp="1"/>
          </p:cNvSpPr>
          <p:nvPr>
            <p:ph type="body" idx="1"/>
          </p:nvPr>
        </p:nvSpPr>
        <p:spPr/>
        <p:txBody>
          <a:bodyPr/>
          <a:lstStyle/>
          <a:p>
            <a:r>
              <a:rPr lang="el-GR"/>
              <a:t>Image source: Microsoft 365 content library
Climate change litigation is rising globally, with cases challenging governments and corporations on climate policies. Courts have been pivotal in driving climate action, often compelling stricter emission targets. The landscape is diverse, with cases focusing on human rights, environmental protection, and holding parties accountable for climate impacts.</a:t>
            </a:r>
          </a:p>
        </p:txBody>
      </p:sp>
      <p:sp>
        <p:nvSpPr>
          <p:cNvPr id="4" name="Θέση αριθμού διαφάνειας 3">
            <a:extLst>
              <a:ext uri="{FF2B5EF4-FFF2-40B4-BE49-F238E27FC236}">
                <a16:creationId xmlns:a16="http://schemas.microsoft.com/office/drawing/2014/main" id="{860A7B3B-18A6-D3FB-94AA-678351188225}"/>
              </a:ext>
            </a:extLst>
          </p:cNvPr>
          <p:cNvSpPr>
            <a:spLocks noGrp="1"/>
          </p:cNvSpPr>
          <p:nvPr>
            <p:ph type="sldNum" sz="quarter" idx="5"/>
          </p:nvPr>
        </p:nvSpPr>
        <p:spPr/>
        <p:txBody>
          <a:bodyPr/>
          <a:lstStyle/>
          <a:p>
            <a:fld id="{2D10CAA7-EBF2-2248-AFC8-616EB23B6B5D}" type="slidenum">
              <a:rPr lang="fr-FR" smtClean="0"/>
              <a:t>83</a:t>
            </a:fld>
            <a:endParaRPr lang="fr-FR"/>
          </a:p>
        </p:txBody>
      </p:sp>
    </p:spTree>
    <p:extLst>
      <p:ext uri="{BB962C8B-B14F-4D97-AF65-F5344CB8AC3E}">
        <p14:creationId xmlns:p14="http://schemas.microsoft.com/office/powerpoint/2010/main" val="38047067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33CF30-CF3C-ED17-90E0-5F27E731C69B}"/>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D90E7863-C316-2BAD-3F98-75A7268865EA}"/>
              </a:ext>
            </a:extLst>
          </p:cNvPr>
          <p:cNvSpPr>
            <a:spLocks noGrp="1" noRot="1" noChangeAspect="1"/>
          </p:cNvSpPr>
          <p:nvPr>
            <p:ph type="sldImg"/>
          </p:nvPr>
        </p:nvSpPr>
        <p:spPr/>
        <p:txBody>
          <a:bodyPr/>
          <a:lstStyle/>
          <a:p>
            <a:endParaRPr lang="el-GR"/>
          </a:p>
        </p:txBody>
      </p:sp>
      <p:sp>
        <p:nvSpPr>
          <p:cNvPr id="3" name="Θέση σημειώσεων 2">
            <a:extLst>
              <a:ext uri="{FF2B5EF4-FFF2-40B4-BE49-F238E27FC236}">
                <a16:creationId xmlns:a16="http://schemas.microsoft.com/office/drawing/2014/main" id="{A1914F8D-B1E2-2A19-5A8E-03DEF277C15C}"/>
              </a:ext>
            </a:extLst>
          </p:cNvPr>
          <p:cNvSpPr>
            <a:spLocks noGrp="1"/>
          </p:cNvSpPr>
          <p:nvPr>
            <p:ph type="body" idx="1"/>
          </p:nvPr>
        </p:nvSpPr>
        <p:spPr/>
        <p:txBody>
          <a:bodyPr/>
          <a:lstStyle/>
          <a:p>
            <a:r>
              <a:rPr lang="el-GR"/>
              <a:t>Image source: Microsoft 365 content library
Climate change litigation is rising globally, with cases challenging governments and corporations on climate policies. Courts have been pivotal in driving climate action, often compelling stricter emission targets. The landscape is diverse, with cases focusing on human rights, environmental protection, and holding parties accountable for climate impacts.</a:t>
            </a:r>
          </a:p>
        </p:txBody>
      </p:sp>
      <p:sp>
        <p:nvSpPr>
          <p:cNvPr id="4" name="Θέση αριθμού διαφάνειας 3">
            <a:extLst>
              <a:ext uri="{FF2B5EF4-FFF2-40B4-BE49-F238E27FC236}">
                <a16:creationId xmlns:a16="http://schemas.microsoft.com/office/drawing/2014/main" id="{F26A5A58-5905-DD25-721F-28249E81DCD4}"/>
              </a:ext>
            </a:extLst>
          </p:cNvPr>
          <p:cNvSpPr>
            <a:spLocks noGrp="1"/>
          </p:cNvSpPr>
          <p:nvPr>
            <p:ph type="sldNum" sz="quarter" idx="5"/>
          </p:nvPr>
        </p:nvSpPr>
        <p:spPr/>
        <p:txBody>
          <a:bodyPr/>
          <a:lstStyle/>
          <a:p>
            <a:fld id="{2D10CAA7-EBF2-2248-AFC8-616EB23B6B5D}" type="slidenum">
              <a:rPr lang="fr-FR" smtClean="0"/>
              <a:t>84</a:t>
            </a:fld>
            <a:endParaRPr lang="fr-FR"/>
          </a:p>
        </p:txBody>
      </p:sp>
    </p:spTree>
    <p:extLst>
      <p:ext uri="{BB962C8B-B14F-4D97-AF65-F5344CB8AC3E}">
        <p14:creationId xmlns:p14="http://schemas.microsoft.com/office/powerpoint/2010/main" val="23497319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F3B245-5E34-7A17-866C-610BFC061CD1}"/>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6A579167-A5FE-14CC-287D-B2D5B97D4DA0}"/>
              </a:ext>
            </a:extLst>
          </p:cNvPr>
          <p:cNvSpPr>
            <a:spLocks noGrp="1" noRot="1" noChangeAspect="1"/>
          </p:cNvSpPr>
          <p:nvPr>
            <p:ph type="sldImg"/>
          </p:nvPr>
        </p:nvSpPr>
        <p:spPr/>
        <p:txBody>
          <a:bodyPr/>
          <a:lstStyle/>
          <a:p>
            <a:endParaRPr lang="el-GR"/>
          </a:p>
        </p:txBody>
      </p:sp>
      <p:sp>
        <p:nvSpPr>
          <p:cNvPr id="3" name="Θέση σημειώσεων 2">
            <a:extLst>
              <a:ext uri="{FF2B5EF4-FFF2-40B4-BE49-F238E27FC236}">
                <a16:creationId xmlns:a16="http://schemas.microsoft.com/office/drawing/2014/main" id="{F64E6FAC-EF72-1056-DEF2-AA1240ED9656}"/>
              </a:ext>
            </a:extLst>
          </p:cNvPr>
          <p:cNvSpPr>
            <a:spLocks noGrp="1"/>
          </p:cNvSpPr>
          <p:nvPr>
            <p:ph type="body" idx="1"/>
          </p:nvPr>
        </p:nvSpPr>
        <p:spPr/>
        <p:txBody>
          <a:bodyPr/>
          <a:lstStyle/>
          <a:p>
            <a:r>
              <a:rPr lang="el-GR"/>
              <a:t>Image source: Microsoft 365 content library
Climate change litigation is rising globally, with cases challenging governments and corporations on climate policies. Courts have been pivotal in driving climate action, often compelling stricter emission targets. The landscape is diverse, with cases focusing on human rights, environmental protection, and holding parties accountable for climate impacts.</a:t>
            </a:r>
          </a:p>
        </p:txBody>
      </p:sp>
      <p:sp>
        <p:nvSpPr>
          <p:cNvPr id="4" name="Θέση αριθμού διαφάνειας 3">
            <a:extLst>
              <a:ext uri="{FF2B5EF4-FFF2-40B4-BE49-F238E27FC236}">
                <a16:creationId xmlns:a16="http://schemas.microsoft.com/office/drawing/2014/main" id="{875E506F-626D-893E-4F9E-4B1A42D658AB}"/>
              </a:ext>
            </a:extLst>
          </p:cNvPr>
          <p:cNvSpPr>
            <a:spLocks noGrp="1"/>
          </p:cNvSpPr>
          <p:nvPr>
            <p:ph type="sldNum" sz="quarter" idx="5"/>
          </p:nvPr>
        </p:nvSpPr>
        <p:spPr/>
        <p:txBody>
          <a:bodyPr/>
          <a:lstStyle/>
          <a:p>
            <a:fld id="{2D10CAA7-EBF2-2248-AFC8-616EB23B6B5D}" type="slidenum">
              <a:rPr lang="fr-FR" smtClean="0"/>
              <a:t>85</a:t>
            </a:fld>
            <a:endParaRPr lang="fr-FR"/>
          </a:p>
        </p:txBody>
      </p:sp>
    </p:spTree>
    <p:extLst>
      <p:ext uri="{BB962C8B-B14F-4D97-AF65-F5344CB8AC3E}">
        <p14:creationId xmlns:p14="http://schemas.microsoft.com/office/powerpoint/2010/main" val="969139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7A9A72-E556-ADCC-470B-E50A4EF75056}"/>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305BBCA7-32A5-301F-7FF3-37D537DBFC34}"/>
              </a:ext>
            </a:extLst>
          </p:cNvPr>
          <p:cNvSpPr>
            <a:spLocks noGrp="1" noRot="1" noChangeAspect="1"/>
          </p:cNvSpPr>
          <p:nvPr>
            <p:ph type="sldImg"/>
          </p:nvPr>
        </p:nvSpPr>
        <p:spPr/>
        <p:txBody>
          <a:bodyPr/>
          <a:lstStyle/>
          <a:p>
            <a:endParaRPr lang="el-GR"/>
          </a:p>
        </p:txBody>
      </p:sp>
      <p:sp>
        <p:nvSpPr>
          <p:cNvPr id="3" name="Θέση σημειώσεων 2">
            <a:extLst>
              <a:ext uri="{FF2B5EF4-FFF2-40B4-BE49-F238E27FC236}">
                <a16:creationId xmlns:a16="http://schemas.microsoft.com/office/drawing/2014/main" id="{81D4B53F-78F8-FA4D-09B1-DA14C46C60AF}"/>
              </a:ext>
            </a:extLst>
          </p:cNvPr>
          <p:cNvSpPr>
            <a:spLocks noGrp="1"/>
          </p:cNvSpPr>
          <p:nvPr>
            <p:ph type="body" idx="1"/>
          </p:nvPr>
        </p:nvSpPr>
        <p:spPr/>
        <p:txBody>
          <a:bodyPr/>
          <a:lstStyle/>
          <a:p>
            <a:r>
              <a:rPr lang="el-GR"/>
              <a:t>Image source: Microsoft 365 content library
Climate change litigation is rising globally, with cases challenging governments and corporations on climate policies. Courts have been pivotal in driving climate action, often compelling stricter emission targets. The landscape is diverse, with cases focusing on human rights, environmental protection, and holding parties accountable for climate impacts.</a:t>
            </a:r>
          </a:p>
        </p:txBody>
      </p:sp>
      <p:sp>
        <p:nvSpPr>
          <p:cNvPr id="4" name="Θέση αριθμού διαφάνειας 3">
            <a:extLst>
              <a:ext uri="{FF2B5EF4-FFF2-40B4-BE49-F238E27FC236}">
                <a16:creationId xmlns:a16="http://schemas.microsoft.com/office/drawing/2014/main" id="{2A2C49D4-1BC2-1E32-E073-0F75A9882F48}"/>
              </a:ext>
            </a:extLst>
          </p:cNvPr>
          <p:cNvSpPr>
            <a:spLocks noGrp="1"/>
          </p:cNvSpPr>
          <p:nvPr>
            <p:ph type="sldNum" sz="quarter" idx="5"/>
          </p:nvPr>
        </p:nvSpPr>
        <p:spPr/>
        <p:txBody>
          <a:bodyPr/>
          <a:lstStyle/>
          <a:p>
            <a:fld id="{2D10CAA7-EBF2-2248-AFC8-616EB23B6B5D}" type="slidenum">
              <a:rPr lang="fr-FR" smtClean="0"/>
              <a:t>86</a:t>
            </a:fld>
            <a:endParaRPr lang="fr-FR"/>
          </a:p>
        </p:txBody>
      </p:sp>
    </p:spTree>
    <p:extLst>
      <p:ext uri="{BB962C8B-B14F-4D97-AF65-F5344CB8AC3E}">
        <p14:creationId xmlns:p14="http://schemas.microsoft.com/office/powerpoint/2010/main" val="32971080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0A7483-D978-09DE-7688-FA92818A3D1E}"/>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DED45832-C302-88A5-E3B4-0870E6F6C5AF}"/>
              </a:ext>
            </a:extLst>
          </p:cNvPr>
          <p:cNvSpPr>
            <a:spLocks noGrp="1" noRot="1" noChangeAspect="1"/>
          </p:cNvSpPr>
          <p:nvPr>
            <p:ph type="sldImg"/>
          </p:nvPr>
        </p:nvSpPr>
        <p:spPr/>
        <p:txBody>
          <a:bodyPr/>
          <a:lstStyle/>
          <a:p>
            <a:endParaRPr lang="el-GR"/>
          </a:p>
        </p:txBody>
      </p:sp>
      <p:sp>
        <p:nvSpPr>
          <p:cNvPr id="3" name="Θέση σημειώσεων 2">
            <a:extLst>
              <a:ext uri="{FF2B5EF4-FFF2-40B4-BE49-F238E27FC236}">
                <a16:creationId xmlns:a16="http://schemas.microsoft.com/office/drawing/2014/main" id="{237D31A2-F56B-4AF3-25C1-069046736F1C}"/>
              </a:ext>
            </a:extLst>
          </p:cNvPr>
          <p:cNvSpPr>
            <a:spLocks noGrp="1"/>
          </p:cNvSpPr>
          <p:nvPr>
            <p:ph type="body" idx="1"/>
          </p:nvPr>
        </p:nvSpPr>
        <p:spPr/>
        <p:txBody>
          <a:bodyPr/>
          <a:lstStyle/>
          <a:p>
            <a:r>
              <a:rPr lang="el-GR"/>
              <a:t>Image source: Microsoft 365 content library
Climate change litigation is rising globally, with cases challenging governments and corporations on climate policies. Courts have been pivotal in driving climate action, often compelling stricter emission targets. The landscape is diverse, with cases focusing on human rights, environmental protection, and holding parties accountable for climate impacts.</a:t>
            </a:r>
          </a:p>
        </p:txBody>
      </p:sp>
      <p:sp>
        <p:nvSpPr>
          <p:cNvPr id="4" name="Θέση αριθμού διαφάνειας 3">
            <a:extLst>
              <a:ext uri="{FF2B5EF4-FFF2-40B4-BE49-F238E27FC236}">
                <a16:creationId xmlns:a16="http://schemas.microsoft.com/office/drawing/2014/main" id="{D2D501AB-877E-22FB-B102-8251E5B364E0}"/>
              </a:ext>
            </a:extLst>
          </p:cNvPr>
          <p:cNvSpPr>
            <a:spLocks noGrp="1"/>
          </p:cNvSpPr>
          <p:nvPr>
            <p:ph type="sldNum" sz="quarter" idx="5"/>
          </p:nvPr>
        </p:nvSpPr>
        <p:spPr/>
        <p:txBody>
          <a:bodyPr/>
          <a:lstStyle/>
          <a:p>
            <a:fld id="{2D10CAA7-EBF2-2248-AFC8-616EB23B6B5D}" type="slidenum">
              <a:rPr lang="fr-FR" smtClean="0"/>
              <a:t>87</a:t>
            </a:fld>
            <a:endParaRPr lang="fr-FR"/>
          </a:p>
        </p:txBody>
      </p:sp>
    </p:spTree>
    <p:extLst>
      <p:ext uri="{BB962C8B-B14F-4D97-AF65-F5344CB8AC3E}">
        <p14:creationId xmlns:p14="http://schemas.microsoft.com/office/powerpoint/2010/main" val="6189431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45B267-6AFD-3FBE-711E-4705B2775611}"/>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9C353F3B-EC18-FF48-BD95-3654502CEADC}"/>
              </a:ext>
            </a:extLst>
          </p:cNvPr>
          <p:cNvSpPr>
            <a:spLocks noGrp="1" noRot="1" noChangeAspect="1"/>
          </p:cNvSpPr>
          <p:nvPr>
            <p:ph type="sldImg"/>
          </p:nvPr>
        </p:nvSpPr>
        <p:spPr/>
        <p:txBody>
          <a:bodyPr/>
          <a:lstStyle/>
          <a:p>
            <a:endParaRPr lang="el-GR"/>
          </a:p>
        </p:txBody>
      </p:sp>
      <p:sp>
        <p:nvSpPr>
          <p:cNvPr id="3" name="Θέση σημειώσεων 2">
            <a:extLst>
              <a:ext uri="{FF2B5EF4-FFF2-40B4-BE49-F238E27FC236}">
                <a16:creationId xmlns:a16="http://schemas.microsoft.com/office/drawing/2014/main" id="{C2E7A31C-7174-D135-D572-BBD00DA44418}"/>
              </a:ext>
            </a:extLst>
          </p:cNvPr>
          <p:cNvSpPr>
            <a:spLocks noGrp="1"/>
          </p:cNvSpPr>
          <p:nvPr>
            <p:ph type="body" idx="1"/>
          </p:nvPr>
        </p:nvSpPr>
        <p:spPr/>
        <p:txBody>
          <a:bodyPr/>
          <a:lstStyle/>
          <a:p>
            <a:r>
              <a:rPr lang="el-GR"/>
              <a:t>Image source: Microsoft 365 content library
Climate change litigation is rising globally, with cases challenging governments and corporations on climate policies. Courts have been pivotal in driving climate action, often compelling stricter emission targets. The landscape is diverse, with cases focusing on human rights, environmental protection, and holding parties accountable for climate impacts.</a:t>
            </a:r>
          </a:p>
        </p:txBody>
      </p:sp>
      <p:sp>
        <p:nvSpPr>
          <p:cNvPr id="4" name="Θέση αριθμού διαφάνειας 3">
            <a:extLst>
              <a:ext uri="{FF2B5EF4-FFF2-40B4-BE49-F238E27FC236}">
                <a16:creationId xmlns:a16="http://schemas.microsoft.com/office/drawing/2014/main" id="{5D7915B0-7C3D-CB3E-08ED-C23FA76182FD}"/>
              </a:ext>
            </a:extLst>
          </p:cNvPr>
          <p:cNvSpPr>
            <a:spLocks noGrp="1"/>
          </p:cNvSpPr>
          <p:nvPr>
            <p:ph type="sldNum" sz="quarter" idx="5"/>
          </p:nvPr>
        </p:nvSpPr>
        <p:spPr/>
        <p:txBody>
          <a:bodyPr/>
          <a:lstStyle/>
          <a:p>
            <a:fld id="{2D10CAA7-EBF2-2248-AFC8-616EB23B6B5D}" type="slidenum">
              <a:rPr lang="fr-FR" smtClean="0"/>
              <a:t>88</a:t>
            </a:fld>
            <a:endParaRPr lang="fr-FR"/>
          </a:p>
        </p:txBody>
      </p:sp>
    </p:spTree>
    <p:extLst>
      <p:ext uri="{BB962C8B-B14F-4D97-AF65-F5344CB8AC3E}">
        <p14:creationId xmlns:p14="http://schemas.microsoft.com/office/powerpoint/2010/main" val="38715611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58D7FE-2BC3-E37F-8627-FF0AD4BB6958}"/>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CBB4E77A-4DF1-D042-5ACA-1E9C722C206C}"/>
              </a:ext>
            </a:extLst>
          </p:cNvPr>
          <p:cNvSpPr>
            <a:spLocks noGrp="1" noRot="1" noChangeAspect="1"/>
          </p:cNvSpPr>
          <p:nvPr>
            <p:ph type="sldImg"/>
          </p:nvPr>
        </p:nvSpPr>
        <p:spPr/>
        <p:txBody>
          <a:bodyPr/>
          <a:lstStyle/>
          <a:p>
            <a:endParaRPr lang="el-GR"/>
          </a:p>
        </p:txBody>
      </p:sp>
      <p:sp>
        <p:nvSpPr>
          <p:cNvPr id="3" name="Θέση σημειώσεων 2">
            <a:extLst>
              <a:ext uri="{FF2B5EF4-FFF2-40B4-BE49-F238E27FC236}">
                <a16:creationId xmlns:a16="http://schemas.microsoft.com/office/drawing/2014/main" id="{DA85FF3A-287D-4814-39F3-DC94A97A7E97}"/>
              </a:ext>
            </a:extLst>
          </p:cNvPr>
          <p:cNvSpPr>
            <a:spLocks noGrp="1"/>
          </p:cNvSpPr>
          <p:nvPr>
            <p:ph type="body" idx="1"/>
          </p:nvPr>
        </p:nvSpPr>
        <p:spPr/>
        <p:txBody>
          <a:bodyPr/>
          <a:lstStyle/>
          <a:p>
            <a:r>
              <a:rPr lang="el-GR"/>
              <a:t>Image source: Microsoft 365 content library
Climate change litigation is rising globally, with cases challenging governments and corporations on climate policies. Courts have been pivotal in driving climate action, often compelling stricter emission targets. The landscape is diverse, with cases focusing on human rights, environmental protection, and holding parties accountable for climate impacts.</a:t>
            </a:r>
          </a:p>
        </p:txBody>
      </p:sp>
      <p:sp>
        <p:nvSpPr>
          <p:cNvPr id="4" name="Θέση αριθμού διαφάνειας 3">
            <a:extLst>
              <a:ext uri="{FF2B5EF4-FFF2-40B4-BE49-F238E27FC236}">
                <a16:creationId xmlns:a16="http://schemas.microsoft.com/office/drawing/2014/main" id="{BB9592C2-A25C-98F6-9401-200047A59AC0}"/>
              </a:ext>
            </a:extLst>
          </p:cNvPr>
          <p:cNvSpPr>
            <a:spLocks noGrp="1"/>
          </p:cNvSpPr>
          <p:nvPr>
            <p:ph type="sldNum" sz="quarter" idx="5"/>
          </p:nvPr>
        </p:nvSpPr>
        <p:spPr/>
        <p:txBody>
          <a:bodyPr/>
          <a:lstStyle/>
          <a:p>
            <a:fld id="{2D10CAA7-EBF2-2248-AFC8-616EB23B6B5D}" type="slidenum">
              <a:rPr lang="fr-FR" smtClean="0"/>
              <a:t>89</a:t>
            </a:fld>
            <a:endParaRPr lang="fr-FR"/>
          </a:p>
        </p:txBody>
      </p:sp>
    </p:spTree>
    <p:extLst>
      <p:ext uri="{BB962C8B-B14F-4D97-AF65-F5344CB8AC3E}">
        <p14:creationId xmlns:p14="http://schemas.microsoft.com/office/powerpoint/2010/main" val="274030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nl-BE"/>
              <a:t>Cliquez et modifiez le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BE"/>
              <a:t>Cliquez pour modifier le style des sous-titres du masque</a:t>
            </a:r>
            <a:endParaRPr lang="en-US" dirty="0"/>
          </a:p>
        </p:txBody>
      </p:sp>
      <p:sp>
        <p:nvSpPr>
          <p:cNvPr id="4" name="Date Placeholder 3"/>
          <p:cNvSpPr>
            <a:spLocks noGrp="1"/>
          </p:cNvSpPr>
          <p:nvPr>
            <p:ph type="dt" sz="half" idx="10"/>
          </p:nvPr>
        </p:nvSpPr>
        <p:spPr/>
        <p:txBody>
          <a:bodyPr/>
          <a:lstStyle/>
          <a:p>
            <a:fld id="{CCB00C3A-8CF6-43C3-BC01-694871C174C8}" type="datetime1">
              <a:rPr lang="fr-BE" smtClean="0"/>
              <a:t>04-12-25</a:t>
            </a:fld>
            <a:endParaRPr lang="fr-FR"/>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07DC2E9F-3B6E-3649-A5DB-7AD2AC7A2B42}" type="slidenum">
              <a:rPr lang="fr-FR" smtClean="0"/>
              <a:t>‹#›</a:t>
            </a:fld>
            <a:endParaRPr lang="fr-FR"/>
          </a:p>
        </p:txBody>
      </p:sp>
    </p:spTree>
    <p:extLst>
      <p:ext uri="{BB962C8B-B14F-4D97-AF65-F5344CB8AC3E}">
        <p14:creationId xmlns:p14="http://schemas.microsoft.com/office/powerpoint/2010/main" val="565192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t>Cliquez et modifiez le titre</a:t>
            </a:r>
            <a:endParaRPr lang="en-US" dirty="0"/>
          </a:p>
        </p:txBody>
      </p:sp>
      <p:sp>
        <p:nvSpPr>
          <p:cNvPr id="3" name="Vertical Text Placeholder 2"/>
          <p:cNvSpPr>
            <a:spLocks noGrp="1"/>
          </p:cNvSpPr>
          <p:nvPr>
            <p:ph type="body" orient="vert" idx="1"/>
          </p:nvPr>
        </p:nvSpPr>
        <p:spPr/>
        <p:txBody>
          <a:bodyPr vert="eaVert"/>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en-US" dirty="0"/>
          </a:p>
        </p:txBody>
      </p:sp>
      <p:sp>
        <p:nvSpPr>
          <p:cNvPr id="4" name="Date Placeholder 3"/>
          <p:cNvSpPr>
            <a:spLocks noGrp="1"/>
          </p:cNvSpPr>
          <p:nvPr>
            <p:ph type="dt" sz="half" idx="10"/>
          </p:nvPr>
        </p:nvSpPr>
        <p:spPr/>
        <p:txBody>
          <a:bodyPr/>
          <a:lstStyle/>
          <a:p>
            <a:fld id="{FF715B68-E311-4609-9E6D-70924D3E0F61}" type="datetime1">
              <a:rPr lang="fr-BE" smtClean="0"/>
              <a:t>04-12-25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7DC2E9F-3B6E-3649-A5DB-7AD2AC7A2B42}" type="slidenum">
              <a:rPr lang="fr-FR" smtClean="0"/>
              <a:t>‹#›</a:t>
            </a:fld>
            <a:endParaRPr lang="fr-FR"/>
          </a:p>
        </p:txBody>
      </p:sp>
    </p:spTree>
    <p:extLst>
      <p:ext uri="{BB962C8B-B14F-4D97-AF65-F5344CB8AC3E}">
        <p14:creationId xmlns:p14="http://schemas.microsoft.com/office/powerpoint/2010/main" val="20789797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nl-BE"/>
              <a:t>Cliquez et modifiez le titre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en-US" dirty="0"/>
          </a:p>
        </p:txBody>
      </p:sp>
      <p:sp>
        <p:nvSpPr>
          <p:cNvPr id="4" name="Date Placeholder 3"/>
          <p:cNvSpPr>
            <a:spLocks noGrp="1"/>
          </p:cNvSpPr>
          <p:nvPr>
            <p:ph type="dt" sz="half" idx="10"/>
          </p:nvPr>
        </p:nvSpPr>
        <p:spPr/>
        <p:txBody>
          <a:bodyPr/>
          <a:lstStyle/>
          <a:p>
            <a:fld id="{B8C97B72-5B3B-431C-BA5C-5DCA4680F49D}" type="datetime1">
              <a:rPr lang="fr-BE" smtClean="0"/>
              <a:t>04-12-25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7DC2E9F-3B6E-3649-A5DB-7AD2AC7A2B42}" type="slidenum">
              <a:rPr lang="fr-FR" smtClean="0"/>
              <a:t>‹#›</a:t>
            </a:fld>
            <a:endParaRPr lang="fr-FR"/>
          </a:p>
        </p:txBody>
      </p:sp>
    </p:spTree>
    <p:extLst>
      <p:ext uri="{BB962C8B-B14F-4D97-AF65-F5344CB8AC3E}">
        <p14:creationId xmlns:p14="http://schemas.microsoft.com/office/powerpoint/2010/main" val="18530324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FCED9-E4E7-40FE-AFEF-E0739C965A90}"/>
              </a:ext>
            </a:extLst>
          </p:cNvPr>
          <p:cNvSpPr>
            <a:spLocks noGrp="1"/>
          </p:cNvSpPr>
          <p:nvPr>
            <p:ph type="title"/>
          </p:nvPr>
        </p:nvSpPr>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3F3F1D8-90D0-437B-8AC9-37BCD3373AAB}"/>
              </a:ext>
            </a:extLst>
          </p:cNvPr>
          <p:cNvSpPr>
            <a:spLocks noGrp="1"/>
          </p:cNvSpPr>
          <p:nvPr>
            <p:ph type="body"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9BA0C85-0FFE-4672-93BC-BC025625362A}"/>
              </a:ext>
            </a:extLst>
          </p:cNvPr>
          <p:cNvSpPr>
            <a:spLocks noGrp="1"/>
          </p:cNvSpPr>
          <p:nvPr>
            <p:ph type="dt" sz="half" idx="10"/>
          </p:nvPr>
        </p:nvSpPr>
        <p:spPr/>
        <p:txBody>
          <a:bodyPr/>
          <a:lstStyle/>
          <a:p>
            <a:fld id="{53F3BF95-09DC-47A0-97DD-0C026124888C}" type="datetime1">
              <a:rPr lang="fr-BE" smtClean="0"/>
              <a:t>04-12-25</a:t>
            </a:fld>
            <a:endParaRPr lang="fr-FR" dirty="0"/>
          </a:p>
        </p:txBody>
      </p:sp>
      <p:sp>
        <p:nvSpPr>
          <p:cNvPr id="5" name="Footer Placeholder 4">
            <a:extLst>
              <a:ext uri="{FF2B5EF4-FFF2-40B4-BE49-F238E27FC236}">
                <a16:creationId xmlns:a16="http://schemas.microsoft.com/office/drawing/2014/main" id="{5E8F501E-144F-48C5-B44F-6C1CF5639F21}"/>
              </a:ext>
            </a:extLst>
          </p:cNvPr>
          <p:cNvSpPr>
            <a:spLocks noGrp="1"/>
          </p:cNvSpPr>
          <p:nvPr>
            <p:ph type="ftr" sz="quarter" idx="11"/>
          </p:nvPr>
        </p:nvSpPr>
        <p:spPr/>
        <p:txBody>
          <a:bodyPr/>
          <a:lstStyle/>
          <a:p>
            <a:endParaRPr lang="fr-FR" dirty="0"/>
          </a:p>
        </p:txBody>
      </p:sp>
      <p:sp>
        <p:nvSpPr>
          <p:cNvPr id="6" name="Slide Number Placeholder 5">
            <a:extLst>
              <a:ext uri="{FF2B5EF4-FFF2-40B4-BE49-F238E27FC236}">
                <a16:creationId xmlns:a16="http://schemas.microsoft.com/office/drawing/2014/main" id="{7491AE1E-7C56-42D5-A4AE-A01FC833F08B}"/>
              </a:ext>
            </a:extLst>
          </p:cNvPr>
          <p:cNvSpPr>
            <a:spLocks noGrp="1"/>
          </p:cNvSpPr>
          <p:nvPr>
            <p:ph type="sldNum" sz="quarter" idx="12"/>
          </p:nvPr>
        </p:nvSpPr>
        <p:spPr/>
        <p:txBody>
          <a:bodyPr/>
          <a:lstStyle/>
          <a:p>
            <a:fld id="{07DC2E9F-3B6E-3649-A5DB-7AD2AC7A2B42}" type="slidenum">
              <a:rPr lang="fr-FR" smtClean="0"/>
              <a:pPr/>
              <a:t>‹#›</a:t>
            </a:fld>
            <a:endParaRPr lang="fr-FR" dirty="0"/>
          </a:p>
        </p:txBody>
      </p:sp>
    </p:spTree>
    <p:extLst>
      <p:ext uri="{BB962C8B-B14F-4D97-AF65-F5344CB8AC3E}">
        <p14:creationId xmlns:p14="http://schemas.microsoft.com/office/powerpoint/2010/main" val="3765904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t>Cliquez et modifiez le titre</a:t>
            </a:r>
            <a:endParaRPr lang="en-US" dirty="0"/>
          </a:p>
        </p:txBody>
      </p:sp>
      <p:sp>
        <p:nvSpPr>
          <p:cNvPr id="3" name="Content Placeholder 2"/>
          <p:cNvSpPr>
            <a:spLocks noGrp="1"/>
          </p:cNvSpPr>
          <p:nvPr>
            <p:ph idx="1"/>
          </p:nvPr>
        </p:nvSpPr>
        <p:spPr>
          <a:xfrm>
            <a:off x="628650" y="2081561"/>
            <a:ext cx="7886700" cy="4095402"/>
          </a:xfrm>
        </p:spPr>
        <p:txBody>
          <a:bodyPr/>
          <a:lstStyle>
            <a:lvl2pPr>
              <a:defRPr>
                <a:solidFill>
                  <a:schemeClr val="accent3"/>
                </a:solidFill>
              </a:defRPr>
            </a:lvl2pPr>
            <a:lvl3pPr>
              <a:defRPr>
                <a:solidFill>
                  <a:schemeClr val="accent2"/>
                </a:solidFill>
              </a:defRPr>
            </a:lvl3pPr>
            <a:lvl4pPr>
              <a:defRPr>
                <a:solidFill>
                  <a:schemeClr val="accent3"/>
                </a:solidFill>
              </a:defRPr>
            </a:lvl4pPr>
            <a:lvl5pPr>
              <a:defRPr>
                <a:solidFill>
                  <a:schemeClr val="accent3"/>
                </a:solidFill>
              </a:defRPr>
            </a:lvl5pPr>
          </a:lstStyle>
          <a:p>
            <a:pPr lvl="0"/>
            <a:r>
              <a:rPr lang="nl-BE" dirty="0"/>
              <a:t>Cliquez pour modifier les styles du texte du masque</a:t>
            </a:r>
          </a:p>
          <a:p>
            <a:pPr lvl="1"/>
            <a:r>
              <a:rPr lang="nl-BE" dirty="0"/>
              <a:t>Deuxième niveau</a:t>
            </a:r>
          </a:p>
          <a:p>
            <a:pPr lvl="2"/>
            <a:r>
              <a:rPr lang="nl-BE" dirty="0"/>
              <a:t>Troisième niveau</a:t>
            </a:r>
          </a:p>
          <a:p>
            <a:pPr lvl="3"/>
            <a:r>
              <a:rPr lang="nl-BE" dirty="0"/>
              <a:t>Quatrième niveau</a:t>
            </a:r>
          </a:p>
          <a:p>
            <a:pPr lvl="4"/>
            <a:r>
              <a:rPr lang="nl-BE" dirty="0"/>
              <a:t>Cinquième niveau</a:t>
            </a:r>
            <a:endParaRPr lang="en-US" dirty="0"/>
          </a:p>
        </p:txBody>
      </p:sp>
      <p:sp>
        <p:nvSpPr>
          <p:cNvPr id="4" name="Date Placeholder 3"/>
          <p:cNvSpPr>
            <a:spLocks noGrp="1"/>
          </p:cNvSpPr>
          <p:nvPr>
            <p:ph type="dt" sz="half" idx="10"/>
          </p:nvPr>
        </p:nvSpPr>
        <p:spPr>
          <a:xfrm>
            <a:off x="628650" y="6492875"/>
            <a:ext cx="925087" cy="365125"/>
          </a:xfrm>
        </p:spPr>
        <p:txBody>
          <a:bodyPr/>
          <a:lstStyle/>
          <a:p>
            <a:fld id="{E64E9C47-8AD8-4948-B39C-F142033D12B7}" type="datetime1">
              <a:rPr lang="fr-BE" smtClean="0"/>
              <a:t>04-12-25</a:t>
            </a:fld>
            <a:endParaRPr lang="fr-FR"/>
          </a:p>
        </p:txBody>
      </p:sp>
      <p:sp>
        <p:nvSpPr>
          <p:cNvPr id="5" name="Footer Placeholder 4"/>
          <p:cNvSpPr>
            <a:spLocks noGrp="1"/>
          </p:cNvSpPr>
          <p:nvPr>
            <p:ph type="ftr" sz="quarter" idx="11"/>
          </p:nvPr>
        </p:nvSpPr>
        <p:spPr>
          <a:xfrm>
            <a:off x="628650" y="6311899"/>
            <a:ext cx="7886700" cy="546101"/>
          </a:xfrm>
        </p:spPr>
        <p:txBody>
          <a:bodyPr/>
          <a:lstStyle>
            <a:lvl1pPr>
              <a:defRPr sz="1000"/>
            </a:lvl1pPr>
          </a:lstStyle>
          <a:p>
            <a:endParaRPr lang="fr-FR" dirty="0"/>
          </a:p>
        </p:txBody>
      </p:sp>
      <p:sp>
        <p:nvSpPr>
          <p:cNvPr id="6" name="Slide Number Placeholder 5"/>
          <p:cNvSpPr>
            <a:spLocks noGrp="1"/>
          </p:cNvSpPr>
          <p:nvPr>
            <p:ph type="sldNum" sz="quarter" idx="12"/>
          </p:nvPr>
        </p:nvSpPr>
        <p:spPr>
          <a:xfrm>
            <a:off x="7027128" y="6492875"/>
            <a:ext cx="2057400" cy="365125"/>
          </a:xfrm>
        </p:spPr>
        <p:txBody>
          <a:bodyPr/>
          <a:lstStyle>
            <a:lvl1pPr>
              <a:defRPr sz="1000"/>
            </a:lvl1pPr>
          </a:lstStyle>
          <a:p>
            <a:fld id="{07DC2E9F-3B6E-3649-A5DB-7AD2AC7A2B42}" type="slidenum">
              <a:rPr lang="fr-FR" smtClean="0"/>
              <a:pPr/>
              <a:t>‹#›</a:t>
            </a:fld>
            <a:endParaRPr lang="fr-FR"/>
          </a:p>
        </p:txBody>
      </p:sp>
      <p:pic>
        <p:nvPicPr>
          <p:cNvPr id="8" name="Imag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5319" y="6239987"/>
            <a:ext cx="373331" cy="505776"/>
          </a:xfrm>
          <a:prstGeom prst="rect">
            <a:avLst/>
          </a:prstGeom>
        </p:spPr>
      </p:pic>
    </p:spTree>
    <p:extLst>
      <p:ext uri="{BB962C8B-B14F-4D97-AF65-F5344CB8AC3E}">
        <p14:creationId xmlns:p14="http://schemas.microsoft.com/office/powerpoint/2010/main" val="863672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nl-BE"/>
              <a:t>Cliquez et modifiez le titre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BE"/>
              <a:t>Cliquez pour modifier les styles du texte du masque</a:t>
            </a:r>
          </a:p>
        </p:txBody>
      </p:sp>
      <p:sp>
        <p:nvSpPr>
          <p:cNvPr id="4" name="Date Placeholder 3"/>
          <p:cNvSpPr>
            <a:spLocks noGrp="1"/>
          </p:cNvSpPr>
          <p:nvPr>
            <p:ph type="dt" sz="half" idx="10"/>
          </p:nvPr>
        </p:nvSpPr>
        <p:spPr/>
        <p:txBody>
          <a:bodyPr/>
          <a:lstStyle/>
          <a:p>
            <a:fld id="{D759CFF3-5A35-41FE-8EEE-AD004AB5400A}" type="datetime1">
              <a:rPr lang="fr-BE" smtClean="0"/>
              <a:t>04-12-25</a:t>
            </a:fld>
            <a:endParaRPr lang="fr-FR"/>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07DC2E9F-3B6E-3649-A5DB-7AD2AC7A2B42}" type="slidenum">
              <a:rPr lang="fr-FR" smtClean="0"/>
              <a:t>‹#›</a:t>
            </a:fld>
            <a:endParaRPr lang="fr-FR"/>
          </a:p>
        </p:txBody>
      </p:sp>
    </p:spTree>
    <p:extLst>
      <p:ext uri="{BB962C8B-B14F-4D97-AF65-F5344CB8AC3E}">
        <p14:creationId xmlns:p14="http://schemas.microsoft.com/office/powerpoint/2010/main" val="901905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t>Cliquez et modifiez le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en-US" dirty="0"/>
          </a:p>
        </p:txBody>
      </p:sp>
      <p:sp>
        <p:nvSpPr>
          <p:cNvPr id="5" name="Date Placeholder 4"/>
          <p:cNvSpPr>
            <a:spLocks noGrp="1"/>
          </p:cNvSpPr>
          <p:nvPr>
            <p:ph type="dt" sz="half" idx="10"/>
          </p:nvPr>
        </p:nvSpPr>
        <p:spPr/>
        <p:txBody>
          <a:bodyPr/>
          <a:lstStyle/>
          <a:p>
            <a:fld id="{4649135B-D3D8-43AE-B84B-0E1E7F9CA841}" type="datetime1">
              <a:rPr lang="fr-BE" smtClean="0"/>
              <a:t>04-12-25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07DC2E9F-3B6E-3649-A5DB-7AD2AC7A2B42}" type="slidenum">
              <a:rPr lang="fr-FR" smtClean="0"/>
              <a:t>‹#›</a:t>
            </a:fld>
            <a:endParaRPr lang="fr-FR"/>
          </a:p>
        </p:txBody>
      </p:sp>
    </p:spTree>
    <p:extLst>
      <p:ext uri="{BB962C8B-B14F-4D97-AF65-F5344CB8AC3E}">
        <p14:creationId xmlns:p14="http://schemas.microsoft.com/office/powerpoint/2010/main" val="1386107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nl-BE"/>
              <a:t>Cliquez et modifiez le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a:t>Cliquez pour modifier les styles du texte du masque</a:t>
            </a:r>
          </a:p>
        </p:txBody>
      </p:sp>
      <p:sp>
        <p:nvSpPr>
          <p:cNvPr id="4" name="Content Placeholder 3"/>
          <p:cNvSpPr>
            <a:spLocks noGrp="1"/>
          </p:cNvSpPr>
          <p:nvPr>
            <p:ph sz="half" idx="2"/>
          </p:nvPr>
        </p:nvSpPr>
        <p:spPr>
          <a:xfrm>
            <a:off x="629842" y="2505075"/>
            <a:ext cx="3868340" cy="3684588"/>
          </a:xfrm>
        </p:spPr>
        <p:txBody>
          <a:body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a:t>Cliquez pour modifier les styles du texte du masque</a:t>
            </a:r>
          </a:p>
        </p:txBody>
      </p:sp>
      <p:sp>
        <p:nvSpPr>
          <p:cNvPr id="6" name="Content Placeholder 5"/>
          <p:cNvSpPr>
            <a:spLocks noGrp="1"/>
          </p:cNvSpPr>
          <p:nvPr>
            <p:ph sz="quarter" idx="4"/>
          </p:nvPr>
        </p:nvSpPr>
        <p:spPr>
          <a:xfrm>
            <a:off x="4629150" y="2505075"/>
            <a:ext cx="3887391" cy="3684588"/>
          </a:xfrm>
        </p:spPr>
        <p:txBody>
          <a:body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en-US" dirty="0"/>
          </a:p>
        </p:txBody>
      </p:sp>
      <p:sp>
        <p:nvSpPr>
          <p:cNvPr id="7" name="Date Placeholder 6"/>
          <p:cNvSpPr>
            <a:spLocks noGrp="1"/>
          </p:cNvSpPr>
          <p:nvPr>
            <p:ph type="dt" sz="half" idx="10"/>
          </p:nvPr>
        </p:nvSpPr>
        <p:spPr/>
        <p:txBody>
          <a:bodyPr/>
          <a:lstStyle/>
          <a:p>
            <a:fld id="{758094C0-9964-4973-B2E4-3689682E7291}" type="datetime1">
              <a:rPr lang="fr-BE" smtClean="0"/>
              <a:t>04-12-25</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07DC2E9F-3B6E-3649-A5DB-7AD2AC7A2B42}" type="slidenum">
              <a:rPr lang="fr-FR" smtClean="0"/>
              <a:t>‹#›</a:t>
            </a:fld>
            <a:endParaRPr lang="fr-FR"/>
          </a:p>
        </p:txBody>
      </p:sp>
    </p:spTree>
    <p:extLst>
      <p:ext uri="{BB962C8B-B14F-4D97-AF65-F5344CB8AC3E}">
        <p14:creationId xmlns:p14="http://schemas.microsoft.com/office/powerpoint/2010/main" val="407040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t>Cliquez et modifiez le titre</a:t>
            </a:r>
            <a:endParaRPr lang="en-US" dirty="0"/>
          </a:p>
        </p:txBody>
      </p:sp>
      <p:sp>
        <p:nvSpPr>
          <p:cNvPr id="3" name="Date Placeholder 2"/>
          <p:cNvSpPr>
            <a:spLocks noGrp="1"/>
          </p:cNvSpPr>
          <p:nvPr>
            <p:ph type="dt" sz="half" idx="10"/>
          </p:nvPr>
        </p:nvSpPr>
        <p:spPr/>
        <p:txBody>
          <a:bodyPr/>
          <a:lstStyle/>
          <a:p>
            <a:fld id="{D9A595A0-F565-4AB5-B9FA-9AEC9E98E82F}" type="datetime1">
              <a:rPr lang="fr-BE" smtClean="0"/>
              <a:t>04-12-25</a:t>
            </a:fld>
            <a:endParaRPr lang="fr-FR"/>
          </a:p>
        </p:txBody>
      </p:sp>
      <p:sp>
        <p:nvSpPr>
          <p:cNvPr id="4" name="Footer Placeholder 3"/>
          <p:cNvSpPr>
            <a:spLocks noGrp="1"/>
          </p:cNvSpPr>
          <p:nvPr>
            <p:ph type="ftr" sz="quarter" idx="11"/>
          </p:nvPr>
        </p:nvSpPr>
        <p:spPr/>
        <p:txBody>
          <a:bodyPr/>
          <a:lstStyle/>
          <a:p>
            <a:endParaRPr lang="fr-FR" dirty="0"/>
          </a:p>
        </p:txBody>
      </p:sp>
      <p:sp>
        <p:nvSpPr>
          <p:cNvPr id="5" name="Slide Number Placeholder 4"/>
          <p:cNvSpPr>
            <a:spLocks noGrp="1"/>
          </p:cNvSpPr>
          <p:nvPr>
            <p:ph type="sldNum" sz="quarter" idx="12"/>
          </p:nvPr>
        </p:nvSpPr>
        <p:spPr/>
        <p:txBody>
          <a:bodyPr/>
          <a:lstStyle/>
          <a:p>
            <a:fld id="{07DC2E9F-3B6E-3649-A5DB-7AD2AC7A2B42}" type="slidenum">
              <a:rPr lang="fr-FR" smtClean="0"/>
              <a:t>‹#›</a:t>
            </a:fld>
            <a:endParaRPr lang="fr-FR"/>
          </a:p>
        </p:txBody>
      </p:sp>
    </p:spTree>
    <p:extLst>
      <p:ext uri="{BB962C8B-B14F-4D97-AF65-F5344CB8AC3E}">
        <p14:creationId xmlns:p14="http://schemas.microsoft.com/office/powerpoint/2010/main" val="1396200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52474C-5D77-4976-A858-B95CD29A94EE}" type="datetime1">
              <a:rPr lang="fr-BE" smtClean="0"/>
              <a:t>04-12-25</a:t>
            </a:fld>
            <a:endParaRPr lang="fr-FR"/>
          </a:p>
        </p:txBody>
      </p:sp>
      <p:sp>
        <p:nvSpPr>
          <p:cNvPr id="3" name="Footer Placeholder 2"/>
          <p:cNvSpPr>
            <a:spLocks noGrp="1"/>
          </p:cNvSpPr>
          <p:nvPr>
            <p:ph type="ftr" sz="quarter" idx="11"/>
          </p:nvPr>
        </p:nvSpPr>
        <p:spPr/>
        <p:txBody>
          <a:bodyPr/>
          <a:lstStyle/>
          <a:p>
            <a:endParaRPr lang="fr-FR" dirty="0"/>
          </a:p>
        </p:txBody>
      </p:sp>
      <p:sp>
        <p:nvSpPr>
          <p:cNvPr id="4" name="Slide Number Placeholder 3"/>
          <p:cNvSpPr>
            <a:spLocks noGrp="1"/>
          </p:cNvSpPr>
          <p:nvPr>
            <p:ph type="sldNum" sz="quarter" idx="12"/>
          </p:nvPr>
        </p:nvSpPr>
        <p:spPr/>
        <p:txBody>
          <a:bodyPr/>
          <a:lstStyle/>
          <a:p>
            <a:fld id="{07DC2E9F-3B6E-3649-A5DB-7AD2AC7A2B42}" type="slidenum">
              <a:rPr lang="fr-FR" smtClean="0"/>
              <a:t>‹#›</a:t>
            </a:fld>
            <a:endParaRPr lang="fr-FR"/>
          </a:p>
        </p:txBody>
      </p:sp>
    </p:spTree>
    <p:extLst>
      <p:ext uri="{BB962C8B-B14F-4D97-AF65-F5344CB8AC3E}">
        <p14:creationId xmlns:p14="http://schemas.microsoft.com/office/powerpoint/2010/main" val="389841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nl-BE"/>
              <a:t>Cliquez et modifiez le titre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BE"/>
              <a:t>Cliquez pour modifier les styles du texte du masque</a:t>
            </a:r>
          </a:p>
        </p:txBody>
      </p:sp>
      <p:sp>
        <p:nvSpPr>
          <p:cNvPr id="5" name="Date Placeholder 4"/>
          <p:cNvSpPr>
            <a:spLocks noGrp="1"/>
          </p:cNvSpPr>
          <p:nvPr>
            <p:ph type="dt" sz="half" idx="10"/>
          </p:nvPr>
        </p:nvSpPr>
        <p:spPr/>
        <p:txBody>
          <a:bodyPr/>
          <a:lstStyle/>
          <a:p>
            <a:fld id="{356DF2D8-158E-4B1C-97F0-91176D338DF4}" type="datetime1">
              <a:rPr lang="fr-BE" smtClean="0"/>
              <a:t>04-12-25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07DC2E9F-3B6E-3649-A5DB-7AD2AC7A2B42}" type="slidenum">
              <a:rPr lang="fr-FR" smtClean="0"/>
              <a:t>‹#›</a:t>
            </a:fld>
            <a:endParaRPr lang="fr-FR"/>
          </a:p>
        </p:txBody>
      </p:sp>
    </p:spTree>
    <p:extLst>
      <p:ext uri="{BB962C8B-B14F-4D97-AF65-F5344CB8AC3E}">
        <p14:creationId xmlns:p14="http://schemas.microsoft.com/office/powerpoint/2010/main" val="93500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nl-BE"/>
              <a:t>Cliquez et modifiez le titre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BE"/>
              <a:t>Faire glisser l'image vers l'espace réservé ou cliquer sur l'icône pour l'ajouter</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BE"/>
              <a:t>Cliquez pour modifier les styles du texte du masque</a:t>
            </a:r>
          </a:p>
        </p:txBody>
      </p:sp>
      <p:sp>
        <p:nvSpPr>
          <p:cNvPr id="5" name="Date Placeholder 4"/>
          <p:cNvSpPr>
            <a:spLocks noGrp="1"/>
          </p:cNvSpPr>
          <p:nvPr>
            <p:ph type="dt" sz="half" idx="10"/>
          </p:nvPr>
        </p:nvSpPr>
        <p:spPr/>
        <p:txBody>
          <a:bodyPr/>
          <a:lstStyle/>
          <a:p>
            <a:fld id="{FC0D23A7-501F-47F6-B7E0-F37844357C6E}" type="datetime1">
              <a:rPr lang="fr-BE" smtClean="0"/>
              <a:t>04-12-25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07DC2E9F-3B6E-3649-A5DB-7AD2AC7A2B42}" type="slidenum">
              <a:rPr lang="fr-FR" smtClean="0"/>
              <a:t>‹#›</a:t>
            </a:fld>
            <a:endParaRPr lang="fr-FR"/>
          </a:p>
        </p:txBody>
      </p:sp>
    </p:spTree>
    <p:extLst>
      <p:ext uri="{BB962C8B-B14F-4D97-AF65-F5344CB8AC3E}">
        <p14:creationId xmlns:p14="http://schemas.microsoft.com/office/powerpoint/2010/main" val="1649164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nl-BE" dirty="0"/>
              <a:t>Cliquez et modifiez le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nl-BE" dirty="0"/>
              <a:t>Cliquez pour modifier les styles du texte du masque</a:t>
            </a:r>
          </a:p>
          <a:p>
            <a:pPr lvl="1"/>
            <a:r>
              <a:rPr lang="nl-BE" dirty="0"/>
              <a:t>Deuxième niveau</a:t>
            </a:r>
          </a:p>
          <a:p>
            <a:pPr lvl="2"/>
            <a:r>
              <a:rPr lang="nl-BE" dirty="0"/>
              <a:t>Troisième niveau</a:t>
            </a:r>
          </a:p>
          <a:p>
            <a:pPr lvl="3"/>
            <a:r>
              <a:rPr lang="nl-BE" dirty="0"/>
              <a:t>Quatrième niveau</a:t>
            </a:r>
          </a:p>
          <a:p>
            <a:pPr lvl="4"/>
            <a:r>
              <a:rPr lang="nl-BE" dirty="0"/>
              <a:t>Cinquième niveau</a:t>
            </a:r>
            <a:endParaRPr lang="en-US" dirty="0"/>
          </a:p>
        </p:txBody>
      </p:sp>
      <p:sp>
        <p:nvSpPr>
          <p:cNvPr id="4" name="Date Placeholder 3"/>
          <p:cNvSpPr>
            <a:spLocks noGrp="1"/>
          </p:cNvSpPr>
          <p:nvPr>
            <p:ph type="dt" sz="half" idx="2"/>
          </p:nvPr>
        </p:nvSpPr>
        <p:spPr>
          <a:xfrm>
            <a:off x="628650" y="649287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CDF83B-541E-4297-B0D7-4CD5E0989A88}" type="datetime1">
              <a:rPr lang="fr-BE" smtClean="0"/>
              <a:t>04-12-25</a:t>
            </a:fld>
            <a:endParaRPr lang="fr-FR" dirty="0"/>
          </a:p>
        </p:txBody>
      </p:sp>
      <p:sp>
        <p:nvSpPr>
          <p:cNvPr id="5" name="Footer Placeholder 4"/>
          <p:cNvSpPr>
            <a:spLocks noGrp="1"/>
          </p:cNvSpPr>
          <p:nvPr>
            <p:ph type="ftr" sz="quarter" idx="3"/>
          </p:nvPr>
        </p:nvSpPr>
        <p:spPr>
          <a:xfrm>
            <a:off x="3028950" y="6492875"/>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Slide Number Placeholder 5"/>
          <p:cNvSpPr>
            <a:spLocks noGrp="1"/>
          </p:cNvSpPr>
          <p:nvPr>
            <p:ph type="sldNum" sz="quarter" idx="4"/>
          </p:nvPr>
        </p:nvSpPr>
        <p:spPr>
          <a:xfrm>
            <a:off x="7086600" y="6492875"/>
            <a:ext cx="2057400" cy="365125"/>
          </a:xfrm>
          <a:prstGeom prst="rect">
            <a:avLst/>
          </a:prstGeom>
        </p:spPr>
        <p:txBody>
          <a:bodyPr vert="horz" lIns="91440" tIns="45720" rIns="91440" bIns="45720" rtlCol="0" anchor="ctr"/>
          <a:lstStyle>
            <a:lvl1pPr algn="r">
              <a:defRPr sz="1200">
                <a:solidFill>
                  <a:schemeClr val="bg1"/>
                </a:solidFill>
              </a:defRPr>
            </a:lvl1pPr>
          </a:lstStyle>
          <a:p>
            <a:fld id="{07DC2E9F-3B6E-3649-A5DB-7AD2AC7A2B42}" type="slidenum">
              <a:rPr lang="fr-FR" smtClean="0"/>
              <a:pPr/>
              <a:t>‹#›</a:t>
            </a:fld>
            <a:endParaRPr lang="fr-FR" dirty="0"/>
          </a:p>
        </p:txBody>
      </p:sp>
      <p:cxnSp>
        <p:nvCxnSpPr>
          <p:cNvPr id="8" name="Connecteur droit 7"/>
          <p:cNvCxnSpPr/>
          <p:nvPr userDrawn="1"/>
        </p:nvCxnSpPr>
        <p:spPr>
          <a:xfrm flipV="1">
            <a:off x="721112" y="1683255"/>
            <a:ext cx="7794238" cy="42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334404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hf hdr="0" ftr="0" dt="0"/>
  <p:txStyles>
    <p:titleStyle>
      <a:lvl1pPr algn="l" defTabSz="914400" rtl="0" eaLnBrk="1" latinLnBrk="0" hangingPunct="1">
        <a:lnSpc>
          <a:spcPct val="90000"/>
        </a:lnSpc>
        <a:spcBef>
          <a:spcPct val="0"/>
        </a:spcBef>
        <a:buNone/>
        <a:defRPr sz="4400" kern="1200">
          <a:solidFill>
            <a:schemeClr val="accent3"/>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1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4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5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6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78.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8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8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hyperlink" Target="https://www.reuters.com/sustainability/climate-activists-seek-breakthrough-human-rights-court-ruling-against-european-2024-04-09/" TargetMode="External"/></Relationships>
</file>

<file path=ppt/slides/_rels/slide8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hyperlink" Target="https://www.reuters.com/sustainability/climate-activists-seek-breakthrough-human-rights-court-ruling-against-european-2024-04-09/" TargetMode="External"/></Relationships>
</file>

<file path=ppt/slides/_rels/slide8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hyperlink" Target="https://thebluediamondgallery.com/legal/burden-of-proof.html" TargetMode="External"/></Relationships>
</file>

<file path=ppt/slides/_rels/slide8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hyperlink" Target="https://www.acslaw.org/?post_type=acsblog&amp;p=7301" TargetMode="External"/></Relationships>
</file>

<file path=ppt/slides/_rels/slide86.xml.rels><?xml version="1.0" encoding="UTF-8" standalone="yes"?>
<Relationships xmlns="http://schemas.openxmlformats.org/package/2006/relationships"><Relationship Id="rId3" Type="http://schemas.openxmlformats.org/officeDocument/2006/relationships/image" Target="../media/image14.im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hyperlink" Target="https://www.msn.com/en-gb/news/uknews/climate-activists-stage-sit-down-protest-on-the-strand-as-appeal-bids-heard-at-royal-courts-of-justice/ar-AA1y7FuX" TargetMode="External"/></Relationships>
</file>

<file path=ppt/slides/_rels/slide87.xml.rels><?xml version="1.0" encoding="UTF-8" standalone="yes"?>
<Relationships xmlns="http://schemas.openxmlformats.org/package/2006/relationships"><Relationship Id="rId3" Type="http://schemas.openxmlformats.org/officeDocument/2006/relationships/image" Target="../media/image14.im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hyperlink" Target="https://www.msn.com/en-gb/news/uknews/climate-activists-stage-sit-down-protest-on-the-strand-as-appeal-bids-heard-at-royal-courts-of-justice/ar-AA1y7FuX" TargetMode="External"/></Relationships>
</file>

<file path=ppt/slides/_rels/slide8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hyperlink" Target="https://www.usconstitution.net/climate-policy-impact-analysis/" TargetMode="External"/></Relationships>
</file>

<file path=ppt/slides/_rels/slide8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hyperlink" Target="https://kids.britannica.com/kids/article/separation-of-powers/646628"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9.gi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15109354-9C5D-4F8C-B0E6-D1043C7BF2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2494" y="0"/>
            <a:ext cx="5671506"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endParaRPr lang="en-US"/>
          </a:p>
        </p:txBody>
      </p:sp>
      <p:sp>
        <p:nvSpPr>
          <p:cNvPr id="2" name="Τίτλος 1">
            <a:extLst>
              <a:ext uri="{FF2B5EF4-FFF2-40B4-BE49-F238E27FC236}">
                <a16:creationId xmlns:a16="http://schemas.microsoft.com/office/drawing/2014/main" id="{4C5E0941-8E8C-6DC4-6DA3-B94BCE7BE938}"/>
              </a:ext>
            </a:extLst>
          </p:cNvPr>
          <p:cNvSpPr>
            <a:spLocks noGrp="1"/>
          </p:cNvSpPr>
          <p:nvPr>
            <p:ph type="title"/>
          </p:nvPr>
        </p:nvSpPr>
        <p:spPr>
          <a:xfrm>
            <a:off x="3492500" y="77826"/>
            <a:ext cx="5749925" cy="1622425"/>
          </a:xfrm>
        </p:spPr>
        <p:txBody>
          <a:bodyPr anchor="b">
            <a:normAutofit fontScale="90000"/>
          </a:bodyPr>
          <a:lstStyle/>
          <a:p>
            <a:pPr marL="0" marR="0" lvl="0" indent="0" algn="ctr" defTabSz="914400" rtl="0" eaLnBrk="1" fontAlgn="auto" latinLnBrk="0" hangingPunct="1">
              <a:lnSpc>
                <a:spcPct val="90000"/>
              </a:lnSpc>
              <a:spcBef>
                <a:spcPct val="0"/>
              </a:spcBef>
              <a:spcAft>
                <a:spcPts val="800"/>
              </a:spcAft>
              <a:buClrTx/>
              <a:buSzTx/>
              <a:buFontTx/>
              <a:buNone/>
              <a:tabLst/>
              <a:defRPr/>
            </a:pPr>
            <a:br>
              <a:rPr kumimoji="0" lang="el-GR" sz="1300" b="1" i="0" u="none" strike="noStrike" kern="150" cap="none" spc="0" normalizeH="0" baseline="0" noProof="0" dirty="0">
                <a:ln>
                  <a:noFill/>
                </a:ln>
                <a:solidFill>
                  <a:schemeClr val="bg2">
                    <a:lumMod val="25000"/>
                  </a:schemeClr>
                </a:solidFill>
                <a:effectLst/>
                <a:uLnTx/>
                <a:uFillTx/>
                <a:latin typeface="Book Antiqua" panose="02040602050305030304" pitchFamily="18" charset="0"/>
                <a:ea typeface="Noto Sans CJK SC Regular"/>
                <a:cs typeface="FreeSans"/>
              </a:rPr>
            </a:br>
            <a:r>
              <a:rPr kumimoji="0" lang="en-US" sz="1300" b="1" i="0" u="none" strike="noStrike" kern="150" cap="none" spc="0" normalizeH="0" baseline="0" noProof="0" dirty="0">
                <a:ln>
                  <a:noFill/>
                </a:ln>
                <a:solidFill>
                  <a:schemeClr val="bg2">
                    <a:lumMod val="25000"/>
                  </a:schemeClr>
                </a:solidFill>
                <a:effectLst/>
                <a:uLnTx/>
                <a:uFillTx/>
                <a:latin typeface="Book Antiqua" panose="02040602050305030304" pitchFamily="18" charset="0"/>
                <a:ea typeface="Noto Sans CJK SC Regular"/>
                <a:cs typeface="FreeSans"/>
              </a:rPr>
              <a:t>  </a:t>
            </a:r>
            <a:br>
              <a:rPr kumimoji="0" lang="el-GR" sz="1800" b="0" i="0" u="none" strike="noStrike" kern="1200" cap="none" spc="0" normalizeH="0" baseline="0" noProof="0" dirty="0">
                <a:ln>
                  <a:noFill/>
                </a:ln>
                <a:solidFill>
                  <a:schemeClr val="bg2">
                    <a:lumMod val="25000"/>
                  </a:schemeClr>
                </a:solidFill>
                <a:effectLst/>
                <a:uLnTx/>
                <a:uFillTx/>
                <a:latin typeface="Calibri" panose="020F0502020204030204" pitchFamily="34" charset="0"/>
                <a:ea typeface="Calibri" panose="020F0502020204030204" pitchFamily="34" charset="0"/>
                <a:cs typeface="Times New Roman" panose="02020603050405020304" pitchFamily="18" charset="0"/>
              </a:rPr>
            </a:br>
            <a:r>
              <a:rPr kumimoji="0" lang="en-US" sz="2400" b="1" i="0" u="none" strike="noStrike" kern="150" cap="none" spc="0" normalizeH="0" baseline="0" noProof="0" dirty="0">
                <a:ln>
                  <a:noFill/>
                </a:ln>
                <a:solidFill>
                  <a:srgbClr val="E7E6E6">
                    <a:lumMod val="25000"/>
                  </a:srgbClr>
                </a:solidFill>
                <a:effectLst/>
                <a:uLnTx/>
                <a:uFillTx/>
                <a:latin typeface="Book Antiqua" panose="02040602050305030304" pitchFamily="18" charset="0"/>
                <a:ea typeface="Noto Sans CJK SC Regular"/>
                <a:cs typeface="FreeSans"/>
              </a:rPr>
              <a:t>Erasmus+ Programme</a:t>
            </a:r>
            <a:br>
              <a:rPr kumimoji="0" lang="en-US" sz="1800" b="1" i="0" u="none" strike="noStrike" kern="1200" cap="none" spc="0" normalizeH="0" baseline="0" noProof="0" dirty="0">
                <a:ln>
                  <a:noFill/>
                </a:ln>
                <a:solidFill>
                  <a:schemeClr val="bg2">
                    <a:lumMod val="25000"/>
                  </a:schemeClr>
                </a:solidFill>
                <a:effectLst/>
                <a:uLnTx/>
                <a:uFillTx/>
                <a:latin typeface="Book Antiqua" panose="02040602050305030304" pitchFamily="18" charset="0"/>
                <a:ea typeface="+mj-ea"/>
                <a:cs typeface="Times New Roman" panose="02020603050405020304" pitchFamily="18" charset="0"/>
              </a:rPr>
            </a:br>
            <a:r>
              <a:rPr kumimoji="0" lang="en-US" sz="1800" b="0" i="0" u="none" strike="noStrike" kern="150" cap="none" spc="0" normalizeH="0" baseline="0" noProof="0" dirty="0">
                <a:ln>
                  <a:noFill/>
                </a:ln>
                <a:solidFill>
                  <a:schemeClr val="bg2">
                    <a:lumMod val="25000"/>
                  </a:schemeClr>
                </a:solidFill>
                <a:effectLst/>
                <a:uLnTx/>
                <a:uFillTx/>
                <a:latin typeface="Book Antiqua" panose="02040602050305030304" pitchFamily="18" charset="0"/>
                <a:ea typeface="+mj-ea"/>
                <a:cs typeface="Times New Roman" panose="02020603050405020304" pitchFamily="18" charset="0"/>
              </a:rPr>
              <a:t>2025-2026 w</a:t>
            </a:r>
            <a:r>
              <a:rPr kumimoji="0" lang="en-US" sz="1800" b="0" i="0" u="none" strike="noStrike" kern="150" cap="none" spc="0" normalizeH="0" baseline="0" noProof="0" dirty="0">
                <a:ln>
                  <a:noFill/>
                </a:ln>
                <a:solidFill>
                  <a:schemeClr val="bg2">
                    <a:lumMod val="25000"/>
                  </a:schemeClr>
                </a:solidFill>
                <a:effectLst/>
                <a:uLnTx/>
                <a:uFillTx/>
                <a:latin typeface="Book Antiqua" panose="02040602050305030304" pitchFamily="18" charset="0"/>
                <a:ea typeface="Calibri" panose="020F0502020204030204" pitchFamily="34" charset="0"/>
                <a:cs typeface="Times New Roman" panose="02020603050405020304" pitchFamily="18" charset="0"/>
              </a:rPr>
              <a:t>inter semester</a:t>
            </a:r>
            <a:br>
              <a:rPr kumimoji="0" lang="el-GR" sz="2000" b="0" i="0" u="none" strike="noStrike" kern="1200" cap="none" spc="0" normalizeH="0" baseline="0" noProof="0" dirty="0">
                <a:ln>
                  <a:noFill/>
                </a:ln>
                <a:solidFill>
                  <a:schemeClr val="accent3"/>
                </a:solidFill>
                <a:effectLst/>
                <a:uLnTx/>
                <a:uFillTx/>
                <a:latin typeface="Calibri" panose="020F0502020204030204" pitchFamily="34" charset="0"/>
                <a:ea typeface="Calibri" panose="020F0502020204030204" pitchFamily="34" charset="0"/>
                <a:cs typeface="Times New Roman" panose="02020603050405020304" pitchFamily="18" charset="0"/>
              </a:rPr>
            </a:br>
            <a:endParaRPr kumimoji="0" lang="el-GR" sz="4700" b="0" i="0" u="none" strike="noStrike" kern="1200" cap="none" spc="0" normalizeH="0" baseline="0" noProof="0" dirty="0">
              <a:ln>
                <a:noFill/>
              </a:ln>
              <a:solidFill>
                <a:srgbClr val="FFFFFF"/>
              </a:solidFill>
              <a:effectLst/>
              <a:uLnTx/>
              <a:uFillTx/>
              <a:latin typeface="+mj-lt"/>
              <a:ea typeface="+mj-ea"/>
              <a:cs typeface="+mj-cs"/>
            </a:endParaRPr>
          </a:p>
        </p:txBody>
      </p:sp>
      <p:sp>
        <p:nvSpPr>
          <p:cNvPr id="27" name="sketch line">
            <a:extLst>
              <a:ext uri="{FF2B5EF4-FFF2-40B4-BE49-F238E27FC236}">
                <a16:creationId xmlns:a16="http://schemas.microsoft.com/office/drawing/2014/main" id="{49B530FE-A87D-41A0-A920-ADC6539EA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19514" y="2560829"/>
            <a:ext cx="3771900" cy="18288"/>
          </a:xfrm>
          <a:custGeom>
            <a:avLst/>
            <a:gdLst>
              <a:gd name="connsiteX0" fmla="*/ 0 w 3771900"/>
              <a:gd name="connsiteY0" fmla="*/ 0 h 18288"/>
              <a:gd name="connsiteX1" fmla="*/ 704088 w 3771900"/>
              <a:gd name="connsiteY1" fmla="*/ 0 h 18288"/>
              <a:gd name="connsiteX2" fmla="*/ 1370457 w 3771900"/>
              <a:gd name="connsiteY2" fmla="*/ 0 h 18288"/>
              <a:gd name="connsiteX3" fmla="*/ 2036826 w 3771900"/>
              <a:gd name="connsiteY3" fmla="*/ 0 h 18288"/>
              <a:gd name="connsiteX4" fmla="*/ 2552319 w 3771900"/>
              <a:gd name="connsiteY4" fmla="*/ 0 h 18288"/>
              <a:gd name="connsiteX5" fmla="*/ 3105531 w 3771900"/>
              <a:gd name="connsiteY5" fmla="*/ 0 h 18288"/>
              <a:gd name="connsiteX6" fmla="*/ 3771900 w 3771900"/>
              <a:gd name="connsiteY6" fmla="*/ 0 h 18288"/>
              <a:gd name="connsiteX7" fmla="*/ 3771900 w 3771900"/>
              <a:gd name="connsiteY7" fmla="*/ 18288 h 18288"/>
              <a:gd name="connsiteX8" fmla="*/ 3143250 w 3771900"/>
              <a:gd name="connsiteY8" fmla="*/ 18288 h 18288"/>
              <a:gd name="connsiteX9" fmla="*/ 2627757 w 3771900"/>
              <a:gd name="connsiteY9" fmla="*/ 18288 h 18288"/>
              <a:gd name="connsiteX10" fmla="*/ 2112264 w 3771900"/>
              <a:gd name="connsiteY10" fmla="*/ 18288 h 18288"/>
              <a:gd name="connsiteX11" fmla="*/ 1445895 w 3771900"/>
              <a:gd name="connsiteY11" fmla="*/ 18288 h 18288"/>
              <a:gd name="connsiteX12" fmla="*/ 892683 w 3771900"/>
              <a:gd name="connsiteY12" fmla="*/ 18288 h 18288"/>
              <a:gd name="connsiteX13" fmla="*/ 0 w 3771900"/>
              <a:gd name="connsiteY13" fmla="*/ 18288 h 18288"/>
              <a:gd name="connsiteX14" fmla="*/ 0 w 3771900"/>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71900" h="18288" fill="none" extrusionOk="0">
                <a:moveTo>
                  <a:pt x="0" y="0"/>
                </a:moveTo>
                <a:cubicBezTo>
                  <a:pt x="285982" y="-16509"/>
                  <a:pt x="373591" y="28957"/>
                  <a:pt x="704088" y="0"/>
                </a:cubicBezTo>
                <a:cubicBezTo>
                  <a:pt x="1034585" y="-28957"/>
                  <a:pt x="1127575" y="15529"/>
                  <a:pt x="1370457" y="0"/>
                </a:cubicBezTo>
                <a:cubicBezTo>
                  <a:pt x="1613339" y="-15529"/>
                  <a:pt x="1901330" y="-18417"/>
                  <a:pt x="2036826" y="0"/>
                </a:cubicBezTo>
                <a:cubicBezTo>
                  <a:pt x="2172322" y="18417"/>
                  <a:pt x="2391554" y="24426"/>
                  <a:pt x="2552319" y="0"/>
                </a:cubicBezTo>
                <a:cubicBezTo>
                  <a:pt x="2713084" y="-24426"/>
                  <a:pt x="2832344" y="19126"/>
                  <a:pt x="3105531" y="0"/>
                </a:cubicBezTo>
                <a:cubicBezTo>
                  <a:pt x="3378718" y="-19126"/>
                  <a:pt x="3624591" y="4962"/>
                  <a:pt x="3771900" y="0"/>
                </a:cubicBezTo>
                <a:cubicBezTo>
                  <a:pt x="3771400" y="8855"/>
                  <a:pt x="3772009" y="14521"/>
                  <a:pt x="3771900" y="18288"/>
                </a:cubicBezTo>
                <a:cubicBezTo>
                  <a:pt x="3458898" y="17742"/>
                  <a:pt x="3421743" y="-6827"/>
                  <a:pt x="3143250" y="18288"/>
                </a:cubicBezTo>
                <a:cubicBezTo>
                  <a:pt x="2864757" y="43403"/>
                  <a:pt x="2852800" y="27764"/>
                  <a:pt x="2627757" y="18288"/>
                </a:cubicBezTo>
                <a:cubicBezTo>
                  <a:pt x="2402714" y="8812"/>
                  <a:pt x="2240384" y="-3809"/>
                  <a:pt x="2112264" y="18288"/>
                </a:cubicBezTo>
                <a:cubicBezTo>
                  <a:pt x="1984144" y="40385"/>
                  <a:pt x="1648028" y="25259"/>
                  <a:pt x="1445895" y="18288"/>
                </a:cubicBezTo>
                <a:cubicBezTo>
                  <a:pt x="1243762" y="11317"/>
                  <a:pt x="1123026" y="22466"/>
                  <a:pt x="892683" y="18288"/>
                </a:cubicBezTo>
                <a:cubicBezTo>
                  <a:pt x="662340" y="14110"/>
                  <a:pt x="180978" y="-26198"/>
                  <a:pt x="0" y="18288"/>
                </a:cubicBezTo>
                <a:cubicBezTo>
                  <a:pt x="683" y="12014"/>
                  <a:pt x="724" y="5908"/>
                  <a:pt x="0" y="0"/>
                </a:cubicBezTo>
                <a:close/>
              </a:path>
              <a:path w="3771900" h="18288" stroke="0" extrusionOk="0">
                <a:moveTo>
                  <a:pt x="0" y="0"/>
                </a:moveTo>
                <a:cubicBezTo>
                  <a:pt x="168080" y="-24280"/>
                  <a:pt x="426899" y="-27643"/>
                  <a:pt x="590931" y="0"/>
                </a:cubicBezTo>
                <a:cubicBezTo>
                  <a:pt x="754963" y="27643"/>
                  <a:pt x="943937" y="-964"/>
                  <a:pt x="1106424" y="0"/>
                </a:cubicBezTo>
                <a:cubicBezTo>
                  <a:pt x="1268911" y="964"/>
                  <a:pt x="1620128" y="24107"/>
                  <a:pt x="1810512" y="0"/>
                </a:cubicBezTo>
                <a:cubicBezTo>
                  <a:pt x="2000896" y="-24107"/>
                  <a:pt x="2173109" y="23508"/>
                  <a:pt x="2401443" y="0"/>
                </a:cubicBezTo>
                <a:cubicBezTo>
                  <a:pt x="2629777" y="-23508"/>
                  <a:pt x="2762620" y="-19902"/>
                  <a:pt x="2992374" y="0"/>
                </a:cubicBezTo>
                <a:cubicBezTo>
                  <a:pt x="3222128" y="19902"/>
                  <a:pt x="3483193" y="6322"/>
                  <a:pt x="3771900" y="0"/>
                </a:cubicBezTo>
                <a:cubicBezTo>
                  <a:pt x="3771002" y="7180"/>
                  <a:pt x="3772069" y="13790"/>
                  <a:pt x="3771900" y="18288"/>
                </a:cubicBezTo>
                <a:cubicBezTo>
                  <a:pt x="3466427" y="17166"/>
                  <a:pt x="3360902" y="-2444"/>
                  <a:pt x="3143250" y="18288"/>
                </a:cubicBezTo>
                <a:cubicBezTo>
                  <a:pt x="2925598" y="39020"/>
                  <a:pt x="2852709" y="34774"/>
                  <a:pt x="2627757" y="18288"/>
                </a:cubicBezTo>
                <a:cubicBezTo>
                  <a:pt x="2402805" y="1802"/>
                  <a:pt x="2156087" y="-12568"/>
                  <a:pt x="1999107" y="18288"/>
                </a:cubicBezTo>
                <a:cubicBezTo>
                  <a:pt x="1842127" y="49144"/>
                  <a:pt x="1528676" y="3672"/>
                  <a:pt x="1370457" y="18288"/>
                </a:cubicBezTo>
                <a:cubicBezTo>
                  <a:pt x="1212238" y="32905"/>
                  <a:pt x="1007440" y="24475"/>
                  <a:pt x="779526" y="18288"/>
                </a:cubicBezTo>
                <a:cubicBezTo>
                  <a:pt x="551612" y="12101"/>
                  <a:pt x="175765" y="8638"/>
                  <a:pt x="0" y="18288"/>
                </a:cubicBezTo>
                <a:cubicBezTo>
                  <a:pt x="571" y="10093"/>
                  <a:pt x="-125" y="8407"/>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Θέση περιεχομένου 17">
            <a:extLst>
              <a:ext uri="{FF2B5EF4-FFF2-40B4-BE49-F238E27FC236}">
                <a16:creationId xmlns:a16="http://schemas.microsoft.com/office/drawing/2014/main" id="{9AB85888-C643-A557-8C9F-92187B8A779C}"/>
              </a:ext>
            </a:extLst>
          </p:cNvPr>
          <p:cNvSpPr>
            <a:spLocks noGrp="1"/>
          </p:cNvSpPr>
          <p:nvPr>
            <p:ph idx="1"/>
          </p:nvPr>
        </p:nvSpPr>
        <p:spPr>
          <a:xfrm>
            <a:off x="4319515" y="2798064"/>
            <a:ext cx="4095821" cy="3417611"/>
          </a:xfrm>
        </p:spPr>
        <p:txBody>
          <a:bodyPr anchor="t">
            <a:normAutofit/>
          </a:bodyPr>
          <a:lstStyle/>
          <a:p>
            <a:endParaRPr kumimoji="0" lang="en-US" sz="1000" b="0" i="0" u="none" strike="noStrike" kern="1200" cap="none" spc="0" normalizeH="0" baseline="0" noProof="0" dirty="0">
              <a:ln>
                <a:noFill/>
              </a:ln>
              <a:solidFill>
                <a:srgbClr val="FFFFFF"/>
              </a:solidFill>
              <a:effectLst/>
              <a:uLnTx/>
              <a:uFillTx/>
              <a:latin typeface="Arial" panose="020B0604020202020204"/>
              <a:ea typeface="+mj-ea"/>
              <a:cs typeface="+mj-cs"/>
            </a:endParaRPr>
          </a:p>
          <a:p>
            <a:endParaRPr kumimoji="0" lang="en-US" sz="1000" b="0" i="0" u="none" strike="noStrike" kern="1200" cap="none" spc="0" normalizeH="0" baseline="0" noProof="0" dirty="0">
              <a:ln>
                <a:noFill/>
              </a:ln>
              <a:solidFill>
                <a:srgbClr val="FFFFFF"/>
              </a:solidFill>
              <a:effectLst/>
              <a:uLnTx/>
              <a:uFillTx/>
              <a:latin typeface="Arial" panose="020B0604020202020204"/>
              <a:ea typeface="+mj-ea"/>
              <a:cs typeface="+mj-cs"/>
            </a:endParaRPr>
          </a:p>
        </p:txBody>
      </p:sp>
      <p:sp>
        <p:nvSpPr>
          <p:cNvPr id="5" name="Θέση αριθμού διαφάνειας 4">
            <a:extLst>
              <a:ext uri="{FF2B5EF4-FFF2-40B4-BE49-F238E27FC236}">
                <a16:creationId xmlns:a16="http://schemas.microsoft.com/office/drawing/2014/main" id="{AD4245E6-8126-3802-333D-A4D46879AE7C}"/>
              </a:ext>
            </a:extLst>
          </p:cNvPr>
          <p:cNvSpPr>
            <a:spLocks noGrp="1"/>
          </p:cNvSpPr>
          <p:nvPr>
            <p:ph type="sldNum" sz="quarter" idx="12"/>
          </p:nvPr>
        </p:nvSpPr>
        <p:spPr>
          <a:xfrm>
            <a:off x="7543800" y="6356350"/>
            <a:ext cx="971550" cy="365125"/>
          </a:xfrm>
        </p:spPr>
        <p:txBody>
          <a:bodyPr>
            <a:normAutofit/>
          </a:bodyPr>
          <a:lstStyle/>
          <a:p>
            <a:pPr>
              <a:spcAft>
                <a:spcPts val="600"/>
              </a:spcAft>
            </a:pPr>
            <a:fld id="{07DC2E9F-3B6E-3649-A5DB-7AD2AC7A2B42}" type="slidenum">
              <a:rPr lang="fr-FR">
                <a:solidFill>
                  <a:srgbClr val="FFFFFF"/>
                </a:solidFill>
              </a:rPr>
              <a:pPr>
                <a:spcAft>
                  <a:spcPts val="600"/>
                </a:spcAft>
              </a:pPr>
              <a:t>1</a:t>
            </a:fld>
            <a:endParaRPr lang="fr-FR">
              <a:solidFill>
                <a:srgbClr val="FFFFFF"/>
              </a:solidFill>
            </a:endParaRPr>
          </a:p>
        </p:txBody>
      </p:sp>
      <p:sp>
        <p:nvSpPr>
          <p:cNvPr id="10" name="TextBox 9">
            <a:extLst>
              <a:ext uri="{FF2B5EF4-FFF2-40B4-BE49-F238E27FC236}">
                <a16:creationId xmlns:a16="http://schemas.microsoft.com/office/drawing/2014/main" id="{1E14D4AF-D2CD-6539-FC25-DF89F89DDC4C}"/>
              </a:ext>
            </a:extLst>
          </p:cNvPr>
          <p:cNvSpPr txBox="1">
            <a:spLocks/>
          </p:cNvSpPr>
          <p:nvPr/>
        </p:nvSpPr>
        <p:spPr>
          <a:xfrm>
            <a:off x="3091491" y="1526603"/>
            <a:ext cx="6101722" cy="614014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600" b="1" i="0" u="none" strike="noStrike" kern="1200" cap="none" spc="0" normalizeH="0" baseline="0" noProof="0" dirty="0">
              <a:ln>
                <a:noFill/>
              </a:ln>
              <a:solidFill>
                <a:schemeClr val="bg2">
                  <a:lumMod val="25000"/>
                </a:schemeClr>
              </a:solidFill>
              <a:effectLst/>
              <a:uLnTx/>
              <a:uFillTx/>
              <a:latin typeface="Book Antiqua" panose="0204060205030503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 b="1" i="0" u="none" strike="noStrike" kern="1200" cap="none" spc="0" normalizeH="0" baseline="0" noProof="0" dirty="0">
              <a:ln>
                <a:noFill/>
              </a:ln>
              <a:solidFill>
                <a:schemeClr val="bg2">
                  <a:lumMod val="25000"/>
                </a:schemeClr>
              </a:solidFill>
              <a:effectLst/>
              <a:uLnTx/>
              <a:uFillTx/>
              <a:latin typeface="Book Antiqua" panose="0204060205030503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sng" strike="noStrike" kern="1200" cap="none" spc="0" normalizeH="0" baseline="0" noProof="0" dirty="0">
              <a:ln>
                <a:noFill/>
              </a:ln>
              <a:solidFill>
                <a:schemeClr val="bg2">
                  <a:lumMod val="25000"/>
                </a:schemeClr>
              </a:solidFill>
              <a:effectLst/>
              <a:uLnTx/>
              <a:uFillTx/>
              <a:latin typeface="Book Antiqua" panose="0204060205030503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sng" strike="noStrike" kern="1200" cap="none" spc="0" normalizeH="0" baseline="0" noProof="0" dirty="0">
              <a:ln>
                <a:noFill/>
              </a:ln>
              <a:solidFill>
                <a:schemeClr val="bg2">
                  <a:lumMod val="25000"/>
                </a:schemeClr>
              </a:solidFill>
              <a:effectLst/>
              <a:uLnTx/>
              <a:uFillTx/>
              <a:latin typeface="Book Antiqua" panose="02040602050305030304" pitchFamily="18" charset="0"/>
              <a:ea typeface="+mn-ea"/>
              <a:cs typeface="Times New Roman" panose="02020603050405020304" pitchFamily="18" charset="0"/>
            </a:endParaRPr>
          </a:p>
          <a:p>
            <a:pPr lvl="0" algn="ctr">
              <a:defRPr/>
            </a:pPr>
            <a:r>
              <a:rPr kumimoji="0" lang="en-US" sz="3200" b="1" i="0" u="none" strike="noStrike" kern="1200" cap="none" spc="0" normalizeH="0" baseline="0" noProof="0" dirty="0">
                <a:ln>
                  <a:noFill/>
                </a:ln>
                <a:solidFill>
                  <a:schemeClr val="bg2">
                    <a:lumMod val="25000"/>
                  </a:schemeClr>
                </a:solidFill>
                <a:effectLst/>
                <a:uLnTx/>
                <a:uFillTx/>
                <a:latin typeface="Book Antiqua" panose="02040602050305030304" pitchFamily="18" charset="0"/>
                <a:ea typeface="+mn-ea"/>
                <a:cs typeface="Times New Roman" panose="02020603050405020304" pitchFamily="18" charset="0"/>
              </a:rPr>
              <a:t>Climate change litigation:              </a:t>
            </a:r>
            <a:r>
              <a:rPr kumimoji="0" lang="en-US" sz="2800" b="1" i="0" u="none" strike="noStrike" kern="1200" cap="none" spc="0" normalizeH="0" baseline="0" noProof="0" dirty="0">
                <a:ln>
                  <a:noFill/>
                </a:ln>
                <a:solidFill>
                  <a:schemeClr val="bg2">
                    <a:lumMod val="25000"/>
                  </a:schemeClr>
                </a:solidFill>
                <a:effectLst/>
                <a:uLnTx/>
                <a:uFillTx/>
                <a:latin typeface="Book Antiqua" panose="02040602050305030304" pitchFamily="18" charset="0"/>
                <a:ea typeface="+mn-ea"/>
                <a:cs typeface="Times New Roman" panose="02020603050405020304" pitchFamily="18" charset="0"/>
              </a:rPr>
              <a:t>A single</a:t>
            </a:r>
            <a:r>
              <a:rPr lang="en-US" sz="2800" b="1" dirty="0">
                <a:solidFill>
                  <a:schemeClr val="bg2">
                    <a:lumMod val="25000"/>
                  </a:schemeClr>
                </a:solidFill>
                <a:latin typeface="Book Antiqua" panose="02040602050305030304" pitchFamily="18" charset="0"/>
                <a:cs typeface="Times New Roman" panose="02020603050405020304" pitchFamily="18" charset="0"/>
              </a:rPr>
              <a:t> threat,</a:t>
            </a:r>
            <a:endParaRPr lang="el-GR" sz="2800" b="1" dirty="0">
              <a:solidFill>
                <a:schemeClr val="bg2">
                  <a:lumMod val="25000"/>
                </a:schemeClr>
              </a:solidFill>
              <a:latin typeface="Book Antiqua" panose="02040602050305030304" pitchFamily="18" charset="0"/>
              <a:cs typeface="Times New Roman" panose="02020603050405020304" pitchFamily="18" charset="0"/>
            </a:endParaRPr>
          </a:p>
          <a:p>
            <a:pPr lvl="0" algn="ctr">
              <a:defRPr/>
            </a:pPr>
            <a:r>
              <a:rPr lang="en-US" sz="2800" b="1" dirty="0">
                <a:solidFill>
                  <a:schemeClr val="bg2">
                    <a:lumMod val="25000"/>
                  </a:schemeClr>
                </a:solidFill>
                <a:latin typeface="Book Antiqua" panose="02040602050305030304" pitchFamily="18" charset="0"/>
                <a:cs typeface="Times New Roman" panose="02020603050405020304" pitchFamily="18" charset="0"/>
              </a:rPr>
              <a:t>different jurisdictions,</a:t>
            </a:r>
            <a:r>
              <a:rPr kumimoji="0" lang="en-US" sz="3200" b="1" i="0" u="none" strike="noStrike" kern="1200" cap="none" spc="0" normalizeH="0" baseline="0" noProof="0" dirty="0">
                <a:ln>
                  <a:noFill/>
                </a:ln>
                <a:solidFill>
                  <a:schemeClr val="bg2">
                    <a:lumMod val="25000"/>
                  </a:schemeClr>
                </a:solidFill>
                <a:effectLst/>
                <a:uLnTx/>
                <a:uFillTx/>
                <a:latin typeface="Book Antiqua" panose="02040602050305030304" pitchFamily="18" charset="0"/>
                <a:ea typeface="+mn-ea"/>
                <a:cs typeface="Times New Roman" panose="02020603050405020304" pitchFamily="18" charset="0"/>
              </a:rPr>
              <a:t>                                       </a:t>
            </a:r>
            <a:r>
              <a:rPr kumimoji="0" lang="en-US" sz="3000" b="1" i="0" u="none" strike="noStrike" kern="1200" cap="none" spc="0" normalizeH="0" baseline="0" noProof="0" dirty="0">
                <a:ln>
                  <a:noFill/>
                </a:ln>
                <a:solidFill>
                  <a:schemeClr val="bg2">
                    <a:lumMod val="25000"/>
                  </a:schemeClr>
                </a:solidFill>
                <a:effectLst/>
                <a:uLnTx/>
                <a:uFillTx/>
                <a:latin typeface="Book Antiqua" panose="02040602050305030304" pitchFamily="18" charset="0"/>
                <a:ea typeface="+mn-ea"/>
                <a:cs typeface="Times New Roman" panose="02020603050405020304" pitchFamily="18" charset="0"/>
              </a:rPr>
              <a:t> </a:t>
            </a:r>
            <a:r>
              <a:rPr kumimoji="0" lang="en-US" sz="2700" b="1" i="0" u="none" strike="noStrike" kern="1200" cap="none" spc="0" normalizeH="0" baseline="0" noProof="0" dirty="0">
                <a:ln>
                  <a:noFill/>
                </a:ln>
                <a:solidFill>
                  <a:schemeClr val="bg2">
                    <a:lumMod val="25000"/>
                  </a:schemeClr>
                </a:solidFill>
                <a:effectLst/>
                <a:uLnTx/>
                <a:uFillTx/>
                <a:latin typeface="Book Antiqua" panose="02040602050305030304" pitchFamily="18" charset="0"/>
                <a:ea typeface="+mn-ea"/>
                <a:cs typeface="Times New Roman" panose="02020603050405020304" pitchFamily="18" charset="0"/>
              </a:rPr>
              <a:t>multiple doctrines of judicial review</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chemeClr val="bg2">
                  <a:lumMod val="25000"/>
                </a:schemeClr>
              </a:solidFill>
              <a:effectLst/>
              <a:uLnTx/>
              <a:uFillTx/>
              <a:latin typeface="Book Antiqua" panose="0204060205030503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chemeClr val="bg2">
                  <a:lumMod val="25000"/>
                </a:schemeClr>
              </a:solidFill>
              <a:effectLst/>
              <a:uLnTx/>
              <a:uFillTx/>
              <a:latin typeface="Book Antiqua" panose="0204060205030503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chemeClr val="bg2">
                  <a:lumMod val="25000"/>
                </a:schemeClr>
              </a:solidFill>
              <a:effectLst/>
              <a:uLnTx/>
              <a:uFillTx/>
              <a:latin typeface="Book Antiqua" panose="0204060205030503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dirty="0">
              <a:solidFill>
                <a:schemeClr val="bg2">
                  <a:lumMod val="25000"/>
                </a:schemeClr>
              </a:solidFill>
              <a:latin typeface="Book Antiqua" panose="0204060205030503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200" b="1" i="0" u="none" strike="noStrike" kern="1200" cap="none" spc="0" normalizeH="0" baseline="0" noProof="0" dirty="0">
              <a:ln>
                <a:noFill/>
              </a:ln>
              <a:solidFill>
                <a:schemeClr val="bg2">
                  <a:lumMod val="25000"/>
                </a:schemeClr>
              </a:solidFill>
              <a:effectLst/>
              <a:uLnTx/>
              <a:uFillTx/>
              <a:latin typeface="Book Antiqua" panose="0204060205030503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chemeClr val="bg2">
                  <a:lumMod val="25000"/>
                </a:schemeClr>
              </a:solidFill>
              <a:effectLst/>
              <a:uLnTx/>
              <a:uFillTx/>
              <a:latin typeface="Book Antiqua" panose="0204060205030503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200" b="1" i="0" u="none" strike="noStrike" kern="1200" cap="none" spc="0" normalizeH="0" baseline="0" noProof="0" dirty="0">
              <a:ln>
                <a:noFill/>
              </a:ln>
              <a:solidFill>
                <a:schemeClr val="bg2">
                  <a:lumMod val="25000"/>
                </a:schemeClr>
              </a:solidFill>
              <a:effectLst/>
              <a:uLnTx/>
              <a:uFillTx/>
              <a:latin typeface="Book Antiqua" panose="0204060205030503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bg2">
                    <a:lumMod val="25000"/>
                  </a:schemeClr>
                </a:solidFill>
                <a:effectLst/>
                <a:uLnTx/>
                <a:uFillTx/>
                <a:latin typeface="Book Antiqua" panose="02040602050305030304" pitchFamily="18" charset="0"/>
                <a:ea typeface="+mn-ea"/>
                <a:cs typeface="Times New Roman" panose="02020603050405020304" pitchFamily="18" charset="0"/>
              </a:rPr>
              <a:t>Ioannis Angelou </a:t>
            </a:r>
            <a:br>
              <a:rPr kumimoji="0" lang="en-US" sz="1400" b="1" i="0" u="none" strike="noStrike" kern="1200" cap="none" spc="0" normalizeH="0" baseline="0" noProof="0" dirty="0">
                <a:ln>
                  <a:noFill/>
                </a:ln>
                <a:solidFill>
                  <a:schemeClr val="bg2">
                    <a:lumMod val="25000"/>
                  </a:schemeClr>
                </a:solidFill>
                <a:effectLst/>
                <a:uLnTx/>
                <a:uFillTx/>
                <a:latin typeface="Book Antiqua" panose="02040602050305030304" pitchFamily="18" charset="0"/>
                <a:ea typeface="+mn-ea"/>
                <a:cs typeface="Times New Roman" panose="02020603050405020304" pitchFamily="18" charset="0"/>
              </a:rPr>
            </a:br>
            <a:r>
              <a:rPr kumimoji="0" lang="en-US" sz="1600" b="1" i="0" u="none" strike="noStrike" kern="1200" cap="none" spc="0" normalizeH="0" baseline="0" noProof="0" dirty="0">
                <a:ln>
                  <a:noFill/>
                </a:ln>
                <a:solidFill>
                  <a:schemeClr val="bg2">
                    <a:lumMod val="25000"/>
                  </a:schemeClr>
                </a:solidFill>
                <a:effectLst/>
                <a:uLnTx/>
                <a:uFillTx/>
                <a:latin typeface="Book Antiqua" panose="02040602050305030304" pitchFamily="18" charset="0"/>
                <a:ea typeface="+mn-ea"/>
                <a:cs typeface="Times New Roman" panose="02020603050405020304" pitchFamily="18" charset="0"/>
              </a:rPr>
              <a:t>Assistant Professor, NKUA Law School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2">
                    <a:lumMod val="25000"/>
                  </a:schemeClr>
                </a:solidFill>
                <a:effectLst/>
                <a:uLnTx/>
                <a:uFillTx/>
                <a:latin typeface="Book Antiqua" panose="02040602050305030304" pitchFamily="18" charset="0"/>
                <a:ea typeface="+mn-ea"/>
                <a:cs typeface="Times New Roman" panose="02020603050405020304" pitchFamily="18" charset="0"/>
              </a:rPr>
              <a:t>Judge at the Administrative Court of First Instance of Athens</a:t>
            </a:r>
            <a:endParaRPr kumimoji="0" lang="el-GR" sz="1400" b="0" i="0" u="none" strike="noStrike" kern="1200" cap="none" spc="0" normalizeH="0" baseline="0" noProof="0" dirty="0">
              <a:ln>
                <a:noFill/>
              </a:ln>
              <a:solidFill>
                <a:schemeClr val="bg2">
                  <a:lumMod val="25000"/>
                </a:schemeClr>
              </a:solidFill>
              <a:effectLst/>
              <a:uLnTx/>
              <a:uFillTx/>
              <a:latin typeface="Book Antiqua" panose="0204060205030503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400" b="1" i="0" u="none" strike="noStrike" kern="1200" cap="none" spc="0" normalizeH="0" baseline="0" noProof="0" dirty="0">
              <a:ln>
                <a:noFill/>
              </a:ln>
              <a:solidFill>
                <a:schemeClr val="bg2">
                  <a:lumMod val="25000"/>
                </a:schemeClr>
              </a:solidFill>
              <a:effectLst/>
              <a:uLnTx/>
              <a:uFillTx/>
              <a:latin typeface="Book Antiqua" panose="0204060205030503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1" i="0" u="none" strike="noStrike" kern="1200" cap="none" spc="0" normalizeH="0" baseline="0" noProof="0" dirty="0">
              <a:ln>
                <a:noFill/>
              </a:ln>
              <a:solidFill>
                <a:schemeClr val="bg2">
                  <a:lumMod val="25000"/>
                </a:schemeClr>
              </a:solidFill>
              <a:effectLst/>
              <a:uLnTx/>
              <a:uFillTx/>
              <a:latin typeface="Book Antiqua" panose="0204060205030503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400" b="1" i="0" u="none" strike="noStrike" kern="1200" cap="none" spc="0" normalizeH="0" baseline="0" noProof="0" dirty="0">
              <a:ln>
                <a:noFill/>
              </a:ln>
              <a:solidFill>
                <a:schemeClr val="bg2">
                  <a:lumMod val="25000"/>
                </a:schemeClr>
              </a:solidFill>
              <a:effectLst/>
              <a:uLnTx/>
              <a:uFillTx/>
              <a:latin typeface="Book Antiqua" panose="0204060205030503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dirty="0">
              <a:ln>
                <a:noFill/>
              </a:ln>
              <a:solidFill>
                <a:schemeClr val="tx1"/>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dirty="0">
              <a:ln>
                <a:noFill/>
              </a:ln>
              <a:solidFill>
                <a:schemeClr val="tx1"/>
              </a:solidFill>
              <a:effectLst/>
              <a:uLnTx/>
              <a:uFillTx/>
              <a:latin typeface="+mn-lt"/>
              <a:ea typeface="+mn-ea"/>
              <a:cs typeface="+mn-cs"/>
            </a:endParaRPr>
          </a:p>
        </p:txBody>
      </p:sp>
      <p:pic>
        <p:nvPicPr>
          <p:cNvPr id="6" name="Εικόνα 5">
            <a:extLst>
              <a:ext uri="{FF2B5EF4-FFF2-40B4-BE49-F238E27FC236}">
                <a16:creationId xmlns:a16="http://schemas.microsoft.com/office/drawing/2014/main" id="{8478C2C9-77F8-98A1-3271-4A3ACB2E0BFD}"/>
              </a:ext>
            </a:extLst>
          </p:cNvPr>
          <p:cNvPicPr>
            <a:picLocks noChangeAspect="1"/>
          </p:cNvPicPr>
          <p:nvPr/>
        </p:nvPicPr>
        <p:blipFill>
          <a:blip r:embed="rId2"/>
          <a:stretch>
            <a:fillRect/>
          </a:stretch>
        </p:blipFill>
        <p:spPr>
          <a:xfrm>
            <a:off x="0" y="1938528"/>
            <a:ext cx="3266928" cy="1870592"/>
          </a:xfrm>
          <a:prstGeom prst="rect">
            <a:avLst/>
          </a:prstGeom>
        </p:spPr>
      </p:pic>
      <p:pic>
        <p:nvPicPr>
          <p:cNvPr id="8" name="Εικόνα 7">
            <a:extLst>
              <a:ext uri="{FF2B5EF4-FFF2-40B4-BE49-F238E27FC236}">
                <a16:creationId xmlns:a16="http://schemas.microsoft.com/office/drawing/2014/main" id="{B6177ABA-A45A-5C86-3145-046AD2F481E6}"/>
              </a:ext>
            </a:extLst>
          </p:cNvPr>
          <p:cNvPicPr>
            <a:picLocks noChangeAspect="1"/>
          </p:cNvPicPr>
          <p:nvPr/>
        </p:nvPicPr>
        <p:blipFill>
          <a:blip r:embed="rId3"/>
          <a:stretch>
            <a:fillRect/>
          </a:stretch>
        </p:blipFill>
        <p:spPr>
          <a:xfrm>
            <a:off x="723311" y="3866270"/>
            <a:ext cx="1609725" cy="266700"/>
          </a:xfrm>
          <a:prstGeom prst="rect">
            <a:avLst/>
          </a:prstGeom>
        </p:spPr>
      </p:pic>
    </p:spTree>
    <p:extLst>
      <p:ext uri="{BB962C8B-B14F-4D97-AF65-F5344CB8AC3E}">
        <p14:creationId xmlns:p14="http://schemas.microsoft.com/office/powerpoint/2010/main" val="10487866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EA4AF3-0AF9-1D5D-0FF1-E4F0430AF4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8CAB06-56F5-842C-3A36-9ACF14B733DC}"/>
              </a:ext>
            </a:extLst>
          </p:cNvPr>
          <p:cNvSpPr>
            <a:spLocks noGrp="1"/>
          </p:cNvSpPr>
          <p:nvPr>
            <p:ph type="title"/>
          </p:nvPr>
        </p:nvSpPr>
        <p:spPr>
          <a:xfrm>
            <a:off x="589176" y="-180651"/>
            <a:ext cx="7886700" cy="766428"/>
          </a:xfrm>
        </p:spPr>
        <p:txBody>
          <a:bodyPr>
            <a:normAutofit fontScale="90000"/>
          </a:bodyPr>
          <a:lstStyle/>
          <a:p>
            <a:pPr algn="ctr" defTabSz="685800">
              <a:spcBef>
                <a:spcPts val="750"/>
              </a:spcBef>
              <a:defRPr/>
            </a:pPr>
            <a:br>
              <a:rPr lang="en-US" dirty="0"/>
            </a:br>
            <a:br>
              <a:rPr lang="el-GR" b="1" dirty="0">
                <a:solidFill>
                  <a:schemeClr val="bg2">
                    <a:lumMod val="10000"/>
                  </a:schemeClr>
                </a:solidFill>
              </a:rPr>
            </a:br>
            <a:br>
              <a:rPr lang="en-US" sz="2700" b="1" dirty="0">
                <a:solidFill>
                  <a:srgbClr val="FFC000">
                    <a:lumMod val="60000"/>
                    <a:lumOff val="40000"/>
                  </a:srgbClr>
                </a:solidFill>
                <a:latin typeface="Calibri"/>
                <a:ea typeface="+mn-ea"/>
                <a:cs typeface="+mn-cs"/>
              </a:rPr>
            </a:br>
            <a:r>
              <a:rPr lang="en-US" sz="2400" b="1" dirty="0">
                <a:solidFill>
                  <a:schemeClr val="bg2">
                    <a:lumMod val="10000"/>
                  </a:schemeClr>
                </a:solidFill>
                <a:highlight>
                  <a:srgbClr val="FFFF00"/>
                </a:highlight>
                <a:ea typeface="+mn-ea"/>
                <a:cs typeface="+mn-cs"/>
              </a:rPr>
              <a:t>L</a:t>
            </a:r>
            <a:r>
              <a:rPr lang="en-US" sz="2400" b="1" dirty="0">
                <a:solidFill>
                  <a:schemeClr val="bg2">
                    <a:lumMod val="10000"/>
                  </a:schemeClr>
                </a:solidFill>
                <a:highlight>
                  <a:srgbClr val="FFFF00"/>
                </a:highlight>
              </a:rPr>
              <a:t>aw and climate crisis</a:t>
            </a:r>
            <a:br>
              <a:rPr lang="en-US" sz="2250" dirty="0">
                <a:solidFill>
                  <a:srgbClr val="FFFFFF"/>
                </a:solidFill>
                <a:ea typeface="+mn-ea"/>
                <a:cs typeface="+mn-cs"/>
              </a:rPr>
            </a:br>
            <a:br>
              <a:rPr lang="en-US" dirty="0"/>
            </a:br>
            <a:endParaRPr lang="LID4096" dirty="0"/>
          </a:p>
        </p:txBody>
      </p:sp>
      <p:sp>
        <p:nvSpPr>
          <p:cNvPr id="3" name="Content Placeholder 2">
            <a:extLst>
              <a:ext uri="{FF2B5EF4-FFF2-40B4-BE49-F238E27FC236}">
                <a16:creationId xmlns:a16="http://schemas.microsoft.com/office/drawing/2014/main" id="{BDE689AD-8B9E-B97B-DD96-160D93329725}"/>
              </a:ext>
            </a:extLst>
          </p:cNvPr>
          <p:cNvSpPr>
            <a:spLocks noGrp="1"/>
          </p:cNvSpPr>
          <p:nvPr>
            <p:ph idx="1"/>
          </p:nvPr>
        </p:nvSpPr>
        <p:spPr>
          <a:xfrm>
            <a:off x="120016" y="150125"/>
            <a:ext cx="8903968" cy="6397671"/>
          </a:xfrm>
        </p:spPr>
        <p:txBody>
          <a:bodyPr>
            <a:normAutofit fontScale="92500" lnSpcReduction="20000"/>
          </a:bodyPr>
          <a:lstStyle/>
          <a:p>
            <a:pPr marL="0" indent="0">
              <a:buNone/>
            </a:pPr>
            <a:endParaRPr lang="en-US" sz="3200" dirty="0">
              <a:highlight>
                <a:srgbClr val="FFFF00"/>
              </a:highlight>
            </a:endParaRPr>
          </a:p>
          <a:p>
            <a:pPr marL="0" indent="0" algn="ctr">
              <a:buNone/>
            </a:pPr>
            <a:r>
              <a:rPr lang="en-US" sz="3200" dirty="0"/>
              <a:t>Examples of climate crisis legislation</a:t>
            </a:r>
            <a:endParaRPr lang="en-US" sz="3200" dirty="0">
              <a:sym typeface="Wingdings" panose="05000000000000000000" pitchFamily="2" charset="2"/>
            </a:endParaRPr>
          </a:p>
          <a:p>
            <a:pPr marL="0" indent="0" algn="ctr">
              <a:buNone/>
            </a:pPr>
            <a:r>
              <a:rPr lang="en-US" sz="3200" dirty="0">
                <a:highlight>
                  <a:srgbClr val="FF00FF"/>
                </a:highlight>
              </a:rPr>
              <a:t>At EU level</a:t>
            </a:r>
            <a:r>
              <a:rPr lang="en-US" sz="3200" dirty="0"/>
              <a:t> </a:t>
            </a:r>
            <a:r>
              <a:rPr lang="el-GR" sz="3200" dirty="0"/>
              <a:t> </a:t>
            </a:r>
          </a:p>
          <a:p>
            <a:pPr>
              <a:buFontTx/>
              <a:buChar char="-"/>
            </a:pPr>
            <a:r>
              <a:rPr lang="en-US" sz="3200" dirty="0"/>
              <a:t>Clean Energy Package</a:t>
            </a:r>
            <a:r>
              <a:rPr lang="el-GR" sz="3200" dirty="0"/>
              <a:t> (</a:t>
            </a:r>
            <a:r>
              <a:rPr lang="en-US" sz="3200" dirty="0"/>
              <a:t>201</a:t>
            </a:r>
            <a:r>
              <a:rPr lang="el-GR" sz="3200" dirty="0"/>
              <a:t>9) </a:t>
            </a:r>
            <a:r>
              <a:rPr lang="el-GR" sz="3200" dirty="0">
                <a:sym typeface="Wingdings" panose="05000000000000000000" pitchFamily="2" charset="2"/>
              </a:rPr>
              <a:t></a:t>
            </a:r>
            <a:r>
              <a:rPr lang="en-US" sz="3200" dirty="0"/>
              <a:t> adaptation of the EU energy policy framework to facilitate the transition away from fossil fuels towards cleaner energy </a:t>
            </a:r>
            <a:endParaRPr lang="el-GR" sz="3200" dirty="0"/>
          </a:p>
          <a:p>
            <a:pPr>
              <a:buFontTx/>
              <a:buChar char="-"/>
            </a:pPr>
            <a:r>
              <a:rPr lang="en-US" sz="3200" dirty="0"/>
              <a:t>European Green Deal (2019) </a:t>
            </a:r>
            <a:r>
              <a:rPr lang="en-US" sz="3200" dirty="0">
                <a:sym typeface="Wingdings" panose="05000000000000000000" pitchFamily="2" charset="2"/>
              </a:rPr>
              <a:t> the EU’s growth strategy; it consists of a package of policy initiatives, which set the EU on the path to a green transition, with the goal of reaching climate neutrality by 2050</a:t>
            </a:r>
            <a:endParaRPr lang="en-US" sz="3200" dirty="0"/>
          </a:p>
          <a:p>
            <a:pPr>
              <a:buFontTx/>
              <a:buChar char="-"/>
            </a:pPr>
            <a:r>
              <a:rPr lang="en-US" sz="3200" dirty="0"/>
              <a:t>‘European Climate Law’ </a:t>
            </a:r>
            <a:r>
              <a:rPr lang="en-US" sz="3200" dirty="0">
                <a:sym typeface="Wingdings" panose="05000000000000000000" pitchFamily="2" charset="2"/>
              </a:rPr>
              <a:t></a:t>
            </a:r>
            <a:r>
              <a:rPr lang="en-US" sz="3200" dirty="0"/>
              <a:t> Regulation (EU) 2021/1119 establishing a framework for achieving climate neutrality</a:t>
            </a:r>
          </a:p>
          <a:p>
            <a:pPr>
              <a:buFontTx/>
              <a:buChar char="-"/>
            </a:pPr>
            <a:r>
              <a:rPr lang="en-US" sz="3200" dirty="0"/>
              <a:t>REPowerEU </a:t>
            </a:r>
            <a:r>
              <a:rPr lang="en-US" sz="3200" dirty="0">
                <a:sym typeface="Wingdings" panose="05000000000000000000" pitchFamily="2" charset="2"/>
              </a:rPr>
              <a:t> a European Commission plan to end reliance on Russian fossil fuels before 2030</a:t>
            </a:r>
            <a:endParaRPr lang="en-US" sz="3200" dirty="0"/>
          </a:p>
          <a:p>
            <a:pPr>
              <a:buFontTx/>
              <a:buChar char="-"/>
            </a:pPr>
            <a:endParaRPr lang="en-US" sz="3200" dirty="0"/>
          </a:p>
        </p:txBody>
      </p:sp>
      <p:pic>
        <p:nvPicPr>
          <p:cNvPr id="4" name="Εικόνα 3">
            <a:extLst>
              <a:ext uri="{FF2B5EF4-FFF2-40B4-BE49-F238E27FC236}">
                <a16:creationId xmlns:a16="http://schemas.microsoft.com/office/drawing/2014/main" id="{28A834C3-2A7F-8E10-9C6D-3A428693D624}"/>
              </a:ext>
            </a:extLst>
          </p:cNvPr>
          <p:cNvPicPr>
            <a:picLocks noChangeAspect="1"/>
          </p:cNvPicPr>
          <p:nvPr/>
        </p:nvPicPr>
        <p:blipFill>
          <a:blip r:embed="rId2"/>
          <a:stretch>
            <a:fillRect/>
          </a:stretch>
        </p:blipFill>
        <p:spPr>
          <a:xfrm>
            <a:off x="3" y="6318913"/>
            <a:ext cx="941694" cy="539086"/>
          </a:xfrm>
          <a:prstGeom prst="rect">
            <a:avLst/>
          </a:prstGeom>
        </p:spPr>
      </p:pic>
      <p:sp>
        <p:nvSpPr>
          <p:cNvPr id="6" name="Θέση αριθμού διαφάνειας 5">
            <a:extLst>
              <a:ext uri="{FF2B5EF4-FFF2-40B4-BE49-F238E27FC236}">
                <a16:creationId xmlns:a16="http://schemas.microsoft.com/office/drawing/2014/main" id="{B3558B43-E0B8-61B6-B78B-CFF71C0C4B49}"/>
              </a:ext>
            </a:extLst>
          </p:cNvPr>
          <p:cNvSpPr>
            <a:spLocks noGrp="1"/>
          </p:cNvSpPr>
          <p:nvPr>
            <p:ph type="sldNum" sz="quarter" idx="12"/>
          </p:nvPr>
        </p:nvSpPr>
        <p:spPr/>
        <p:txBody>
          <a:bodyPr/>
          <a:lstStyle/>
          <a:p>
            <a:fld id="{07DC2E9F-3B6E-3649-A5DB-7AD2AC7A2B42}" type="slidenum">
              <a:rPr lang="fr-FR" smtClean="0"/>
              <a:pPr/>
              <a:t>10</a:t>
            </a:fld>
            <a:endParaRPr lang="fr-FR"/>
          </a:p>
        </p:txBody>
      </p:sp>
    </p:spTree>
    <p:extLst>
      <p:ext uri="{BB962C8B-B14F-4D97-AF65-F5344CB8AC3E}">
        <p14:creationId xmlns:p14="http://schemas.microsoft.com/office/powerpoint/2010/main" val="29838016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D566EA-F33D-CD0F-BF87-44C4202112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0A1174-E15F-2AE0-145B-3BDC257DFC71}"/>
              </a:ext>
            </a:extLst>
          </p:cNvPr>
          <p:cNvSpPr>
            <a:spLocks noGrp="1"/>
          </p:cNvSpPr>
          <p:nvPr>
            <p:ph type="title"/>
          </p:nvPr>
        </p:nvSpPr>
        <p:spPr>
          <a:xfrm>
            <a:off x="589176" y="10058"/>
            <a:ext cx="7886700" cy="766428"/>
          </a:xfrm>
        </p:spPr>
        <p:txBody>
          <a:bodyPr>
            <a:normAutofit fontScale="90000"/>
          </a:bodyPr>
          <a:lstStyle/>
          <a:p>
            <a:pPr algn="ctr" defTabSz="685800">
              <a:spcBef>
                <a:spcPts val="750"/>
              </a:spcBef>
              <a:defRPr/>
            </a:pPr>
            <a:br>
              <a:rPr lang="en-US" dirty="0"/>
            </a:br>
            <a:br>
              <a:rPr lang="el-GR" b="1" dirty="0">
                <a:solidFill>
                  <a:schemeClr val="bg2">
                    <a:lumMod val="10000"/>
                  </a:schemeClr>
                </a:solidFill>
              </a:rPr>
            </a:br>
            <a:br>
              <a:rPr lang="en-US" sz="2700" b="1" dirty="0">
                <a:solidFill>
                  <a:srgbClr val="FFC000">
                    <a:lumMod val="60000"/>
                    <a:lumOff val="40000"/>
                  </a:srgbClr>
                </a:solidFill>
                <a:latin typeface="Calibri"/>
                <a:ea typeface="+mn-ea"/>
                <a:cs typeface="+mn-cs"/>
              </a:rPr>
            </a:br>
            <a:r>
              <a:rPr lang="en-US" sz="2400" b="1" dirty="0">
                <a:solidFill>
                  <a:schemeClr val="bg2">
                    <a:lumMod val="10000"/>
                  </a:schemeClr>
                </a:solidFill>
                <a:highlight>
                  <a:srgbClr val="FFFF00"/>
                </a:highlight>
                <a:ea typeface="+mn-ea"/>
                <a:cs typeface="+mn-cs"/>
              </a:rPr>
              <a:t>L</a:t>
            </a:r>
            <a:r>
              <a:rPr lang="en-US" sz="2400" b="1" dirty="0">
                <a:solidFill>
                  <a:schemeClr val="bg2">
                    <a:lumMod val="10000"/>
                  </a:schemeClr>
                </a:solidFill>
                <a:highlight>
                  <a:srgbClr val="FFFF00"/>
                </a:highlight>
              </a:rPr>
              <a:t>aw and climate crisis</a:t>
            </a:r>
            <a:br>
              <a:rPr lang="en-US" sz="2250" dirty="0">
                <a:solidFill>
                  <a:srgbClr val="FFFFFF"/>
                </a:solidFill>
                <a:ea typeface="+mn-ea"/>
                <a:cs typeface="+mn-cs"/>
              </a:rPr>
            </a:br>
            <a:br>
              <a:rPr lang="en-US" dirty="0"/>
            </a:br>
            <a:endParaRPr lang="LID4096" dirty="0"/>
          </a:p>
        </p:txBody>
      </p:sp>
      <p:sp>
        <p:nvSpPr>
          <p:cNvPr id="3" name="Content Placeholder 2">
            <a:extLst>
              <a:ext uri="{FF2B5EF4-FFF2-40B4-BE49-F238E27FC236}">
                <a16:creationId xmlns:a16="http://schemas.microsoft.com/office/drawing/2014/main" id="{5D658E44-F3B3-9FA7-A8EE-E9BF11C9A6B9}"/>
              </a:ext>
            </a:extLst>
          </p:cNvPr>
          <p:cNvSpPr>
            <a:spLocks noGrp="1"/>
          </p:cNvSpPr>
          <p:nvPr>
            <p:ph idx="1"/>
          </p:nvPr>
        </p:nvSpPr>
        <p:spPr>
          <a:xfrm>
            <a:off x="120016" y="613072"/>
            <a:ext cx="8903968" cy="6397671"/>
          </a:xfrm>
        </p:spPr>
        <p:txBody>
          <a:bodyPr>
            <a:normAutofit fontScale="85000" lnSpcReduction="20000"/>
          </a:bodyPr>
          <a:lstStyle/>
          <a:p>
            <a:pPr marL="0" indent="0">
              <a:buNone/>
            </a:pPr>
            <a:endParaRPr lang="en-US" sz="3200" dirty="0">
              <a:highlight>
                <a:srgbClr val="FFFF00"/>
              </a:highlight>
            </a:endParaRPr>
          </a:p>
          <a:p>
            <a:pPr marL="0" indent="0" algn="ctr">
              <a:buNone/>
            </a:pPr>
            <a:r>
              <a:rPr lang="en-US" sz="3200" dirty="0"/>
              <a:t>Examples of climate crisis legislation</a:t>
            </a:r>
            <a:endParaRPr lang="en-US" sz="3200" dirty="0">
              <a:sym typeface="Wingdings" panose="05000000000000000000" pitchFamily="2" charset="2"/>
            </a:endParaRPr>
          </a:p>
          <a:p>
            <a:pPr marL="0" indent="0" algn="ctr">
              <a:buNone/>
            </a:pPr>
            <a:r>
              <a:rPr lang="en-US" sz="3200" dirty="0">
                <a:highlight>
                  <a:srgbClr val="00FF00"/>
                </a:highlight>
              </a:rPr>
              <a:t>At international level </a:t>
            </a:r>
            <a:r>
              <a:rPr lang="en-US" sz="3200" dirty="0"/>
              <a:t> </a:t>
            </a:r>
          </a:p>
          <a:p>
            <a:pPr marL="0" indent="0" algn="ctr">
              <a:buNone/>
            </a:pPr>
            <a:r>
              <a:rPr lang="en-US" sz="3200" dirty="0"/>
              <a:t>Notably, the ‘Paris Climate Agreement’</a:t>
            </a:r>
            <a:r>
              <a:rPr lang="el-GR" sz="3200" dirty="0"/>
              <a:t> </a:t>
            </a:r>
            <a:r>
              <a:rPr lang="en-US" sz="3200" dirty="0"/>
              <a:t>(2015)</a:t>
            </a:r>
          </a:p>
          <a:p>
            <a:pPr>
              <a:buFontTx/>
              <a:buChar char="-"/>
            </a:pPr>
            <a:r>
              <a:rPr lang="en-US" sz="3200" dirty="0"/>
              <a:t>A legally binding international treaty on climate change. It was adopted by 195 Parties at the UN Climate Change Conference (COP21) in Paris. In force as of 4 November 2016</a:t>
            </a:r>
          </a:p>
          <a:p>
            <a:pPr>
              <a:buFontTx/>
              <a:buChar char="-"/>
            </a:pPr>
            <a:r>
              <a:rPr lang="en-US" sz="3200" dirty="0"/>
              <a:t>Goal </a:t>
            </a:r>
            <a:r>
              <a:rPr lang="en-US" sz="3200" dirty="0">
                <a:sym typeface="Wingdings" panose="05000000000000000000" pitchFamily="2" charset="2"/>
              </a:rPr>
              <a:t></a:t>
            </a:r>
            <a:r>
              <a:rPr lang="en-US" sz="3200" dirty="0"/>
              <a:t> to hold the increase in the global average temperature to well below 2°C above pre-industrial levels, and pursue efforts to limit the temperature increase to 1.5°C above pre-industrial levels</a:t>
            </a:r>
          </a:p>
          <a:p>
            <a:pPr>
              <a:buFontTx/>
              <a:buChar char="-"/>
            </a:pPr>
            <a:r>
              <a:rPr lang="en-US" sz="3200" dirty="0"/>
              <a:t>To achieve these goals, </a:t>
            </a:r>
            <a:r>
              <a:rPr lang="en-US" sz="3200" dirty="0" err="1"/>
              <a:t>gge</a:t>
            </a:r>
            <a:r>
              <a:rPr lang="en-US" sz="3200" dirty="0"/>
              <a:t> must have peaked before 2025 at the latest and decline 43% by 2030</a:t>
            </a:r>
          </a:p>
          <a:p>
            <a:pPr>
              <a:buFontTx/>
              <a:buChar char="-"/>
            </a:pPr>
            <a:r>
              <a:rPr lang="en-US" sz="3200" dirty="0"/>
              <a:t>A landmark in the multilateral climate change process </a:t>
            </a:r>
            <a:r>
              <a:rPr lang="en-US" sz="3200" dirty="0">
                <a:sym typeface="Wingdings" panose="05000000000000000000" pitchFamily="2" charset="2"/>
              </a:rPr>
              <a:t> </a:t>
            </a:r>
            <a:r>
              <a:rPr lang="en-US" sz="3200" dirty="0"/>
              <a:t>for the first time, a binding agreement brings all nations together to combat climate change and adapt to its 								effects</a:t>
            </a:r>
          </a:p>
        </p:txBody>
      </p:sp>
      <p:pic>
        <p:nvPicPr>
          <p:cNvPr id="4" name="Εικόνα 3">
            <a:extLst>
              <a:ext uri="{FF2B5EF4-FFF2-40B4-BE49-F238E27FC236}">
                <a16:creationId xmlns:a16="http://schemas.microsoft.com/office/drawing/2014/main" id="{E9E35829-831E-F47D-84A4-6A49BD98E74F}"/>
              </a:ext>
            </a:extLst>
          </p:cNvPr>
          <p:cNvPicPr>
            <a:picLocks noChangeAspect="1"/>
          </p:cNvPicPr>
          <p:nvPr/>
        </p:nvPicPr>
        <p:blipFill>
          <a:blip r:embed="rId2"/>
          <a:stretch>
            <a:fillRect/>
          </a:stretch>
        </p:blipFill>
        <p:spPr>
          <a:xfrm>
            <a:off x="2" y="6400800"/>
            <a:ext cx="1178349" cy="457199"/>
          </a:xfrm>
          <a:prstGeom prst="rect">
            <a:avLst/>
          </a:prstGeom>
        </p:spPr>
      </p:pic>
      <p:sp>
        <p:nvSpPr>
          <p:cNvPr id="6" name="Θέση αριθμού διαφάνειας 5">
            <a:extLst>
              <a:ext uri="{FF2B5EF4-FFF2-40B4-BE49-F238E27FC236}">
                <a16:creationId xmlns:a16="http://schemas.microsoft.com/office/drawing/2014/main" id="{7A9D7E75-510F-F090-2C51-B7B851329CB5}"/>
              </a:ext>
            </a:extLst>
          </p:cNvPr>
          <p:cNvSpPr>
            <a:spLocks noGrp="1"/>
          </p:cNvSpPr>
          <p:nvPr>
            <p:ph type="sldNum" sz="quarter" idx="12"/>
          </p:nvPr>
        </p:nvSpPr>
        <p:spPr/>
        <p:txBody>
          <a:bodyPr/>
          <a:lstStyle/>
          <a:p>
            <a:fld id="{07DC2E9F-3B6E-3649-A5DB-7AD2AC7A2B42}" type="slidenum">
              <a:rPr lang="fr-FR" smtClean="0"/>
              <a:pPr/>
              <a:t>11</a:t>
            </a:fld>
            <a:endParaRPr lang="fr-FR"/>
          </a:p>
        </p:txBody>
      </p:sp>
    </p:spTree>
    <p:extLst>
      <p:ext uri="{BB962C8B-B14F-4D97-AF65-F5344CB8AC3E}">
        <p14:creationId xmlns:p14="http://schemas.microsoft.com/office/powerpoint/2010/main" val="7566852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48B131-2287-8FC0-4261-90331DC5D2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ED2800-1A43-0D1F-0550-CE75C23359C6}"/>
              </a:ext>
            </a:extLst>
          </p:cNvPr>
          <p:cNvSpPr>
            <a:spLocks noGrp="1"/>
          </p:cNvSpPr>
          <p:nvPr>
            <p:ph type="title"/>
          </p:nvPr>
        </p:nvSpPr>
        <p:spPr>
          <a:xfrm>
            <a:off x="332696" y="-572700"/>
            <a:ext cx="7886700" cy="1433826"/>
          </a:xfrm>
        </p:spPr>
        <p:txBody>
          <a:bodyPr>
            <a:normAutofit fontScale="90000"/>
          </a:bodyPr>
          <a:lstStyle/>
          <a:p>
            <a:pPr algn="ctr" defTabSz="685800">
              <a:spcBef>
                <a:spcPts val="750"/>
              </a:spcBef>
              <a:defRPr/>
            </a:pPr>
            <a:br>
              <a:rPr lang="en-US" dirty="0"/>
            </a:br>
            <a:br>
              <a:rPr lang="el-GR" b="1" dirty="0">
                <a:solidFill>
                  <a:schemeClr val="bg2">
                    <a:lumMod val="10000"/>
                  </a:schemeClr>
                </a:solidFill>
              </a:rPr>
            </a:br>
            <a:br>
              <a:rPr lang="en-US" sz="2700" b="1" dirty="0">
                <a:solidFill>
                  <a:srgbClr val="FFC000">
                    <a:lumMod val="60000"/>
                    <a:lumOff val="40000"/>
                  </a:srgbClr>
                </a:solidFill>
                <a:latin typeface="Calibri"/>
                <a:ea typeface="+mn-ea"/>
                <a:cs typeface="+mn-cs"/>
              </a:rPr>
            </a:br>
            <a:r>
              <a:rPr lang="ca-ES" sz="3100" b="1" dirty="0">
                <a:solidFill>
                  <a:schemeClr val="bg2">
                    <a:lumMod val="10000"/>
                  </a:schemeClr>
                </a:solidFill>
                <a:highlight>
                  <a:srgbClr val="FFFF00"/>
                </a:highlight>
                <a:ea typeface="+mn-ea"/>
                <a:cs typeface="+mn-cs"/>
              </a:rPr>
              <a:t>In today’s lecture</a:t>
            </a:r>
            <a:br>
              <a:rPr lang="en-US" sz="2400" b="1" dirty="0">
                <a:solidFill>
                  <a:schemeClr val="bg2">
                    <a:lumMod val="10000"/>
                  </a:schemeClr>
                </a:solidFill>
                <a:highlight>
                  <a:srgbClr val="FFFF00"/>
                </a:highlight>
                <a:ea typeface="+mn-ea"/>
                <a:cs typeface="+mn-cs"/>
              </a:rPr>
            </a:br>
            <a:br>
              <a:rPr lang="en-US" sz="2400" b="1" dirty="0">
                <a:solidFill>
                  <a:schemeClr val="bg2">
                    <a:lumMod val="10000"/>
                  </a:schemeClr>
                </a:solidFill>
                <a:highlight>
                  <a:srgbClr val="FFFF00"/>
                </a:highlight>
                <a:ea typeface="+mn-ea"/>
                <a:cs typeface="+mn-cs"/>
              </a:rPr>
            </a:br>
            <a:endParaRPr lang="LID4096" sz="2400" b="1" dirty="0">
              <a:solidFill>
                <a:schemeClr val="bg2">
                  <a:lumMod val="10000"/>
                </a:schemeClr>
              </a:solidFill>
              <a:highlight>
                <a:srgbClr val="FFFF00"/>
              </a:highlight>
              <a:ea typeface="+mn-ea"/>
              <a:cs typeface="+mn-cs"/>
            </a:endParaRPr>
          </a:p>
        </p:txBody>
      </p:sp>
      <p:sp>
        <p:nvSpPr>
          <p:cNvPr id="3" name="Content Placeholder 2">
            <a:extLst>
              <a:ext uri="{FF2B5EF4-FFF2-40B4-BE49-F238E27FC236}">
                <a16:creationId xmlns:a16="http://schemas.microsoft.com/office/drawing/2014/main" id="{BE5083A6-867F-4536-1C00-4ACF5499B38B}"/>
              </a:ext>
            </a:extLst>
          </p:cNvPr>
          <p:cNvSpPr>
            <a:spLocks noGrp="1"/>
          </p:cNvSpPr>
          <p:nvPr>
            <p:ph idx="1"/>
          </p:nvPr>
        </p:nvSpPr>
        <p:spPr>
          <a:xfrm>
            <a:off x="208974" y="789015"/>
            <a:ext cx="8726051" cy="5887723"/>
          </a:xfrm>
        </p:spPr>
        <p:txBody>
          <a:bodyPr>
            <a:noAutofit/>
          </a:bodyPr>
          <a:lstStyle/>
          <a:p>
            <a:pPr>
              <a:buFontTx/>
              <a:buChar char="-"/>
            </a:pPr>
            <a:r>
              <a:rPr lang="en-US" sz="2400" b="1" dirty="0"/>
              <a:t>Look into typical case law examples from various jurisdictions worldwide, where courts have been called upon to rule on climate change issues</a:t>
            </a:r>
          </a:p>
          <a:p>
            <a:pPr>
              <a:buFontTx/>
              <a:buChar char="-"/>
            </a:pPr>
            <a:r>
              <a:rPr lang="en-US" sz="2400" b="1" dirty="0"/>
              <a:t>Highlight </a:t>
            </a:r>
            <a:r>
              <a:rPr lang="en-US" sz="2400" b="1" dirty="0">
                <a:highlight>
                  <a:srgbClr val="00FFFF"/>
                </a:highlight>
              </a:rPr>
              <a:t>the issues </a:t>
            </a:r>
            <a:r>
              <a:rPr lang="en-US" sz="2400" b="1" dirty="0"/>
              <a:t>arising in the context of climate change disputes, and </a:t>
            </a:r>
            <a:r>
              <a:rPr lang="en-US" sz="2400" b="1" dirty="0">
                <a:highlight>
                  <a:srgbClr val="00FFFF"/>
                </a:highlight>
              </a:rPr>
              <a:t>the plurality of solutions </a:t>
            </a:r>
            <a:r>
              <a:rPr lang="en-US" sz="2400" b="1" dirty="0"/>
              <a:t>provided by the courts, considering the particularities of each jurisdiction</a:t>
            </a:r>
          </a:p>
          <a:p>
            <a:pPr>
              <a:buFontTx/>
              <a:buChar char="-"/>
            </a:pPr>
            <a:r>
              <a:rPr lang="en-US" sz="2400" b="1" dirty="0"/>
              <a:t>Analyze the relevant judicial review techniques </a:t>
            </a:r>
            <a:r>
              <a:rPr lang="en-US" sz="2400" dirty="0"/>
              <a:t>(distinction between cases decided on remedies seeking annulment of a legal act, or adjudicating on lawsuits of a compensatory nature) </a:t>
            </a:r>
          </a:p>
          <a:p>
            <a:pPr>
              <a:buFontTx/>
              <a:buChar char="-"/>
            </a:pPr>
            <a:r>
              <a:rPr lang="en-US" sz="2400" b="1" dirty="0"/>
              <a:t>Demonstrate that courts tend to focus on the common characteristics of the climate crisis disputes</a:t>
            </a:r>
          </a:p>
          <a:p>
            <a:pPr lvl="2">
              <a:buFontTx/>
              <a:buChar char="-"/>
            </a:pPr>
            <a:r>
              <a:rPr lang="en-US" sz="2400" b="1" dirty="0">
                <a:solidFill>
                  <a:schemeClr val="tx1"/>
                </a:solidFill>
              </a:rPr>
              <a:t>Draw conclusions about the role of the judiciary in times of climate crisis</a:t>
            </a:r>
          </a:p>
          <a:p>
            <a:pPr marL="0" indent="0">
              <a:buNone/>
            </a:pPr>
            <a:endParaRPr lang="en-US" sz="2400" dirty="0"/>
          </a:p>
          <a:p>
            <a:pPr marL="0" indent="0">
              <a:buNone/>
            </a:pPr>
            <a:r>
              <a:rPr lang="en-US" sz="2400" dirty="0"/>
              <a:t> </a:t>
            </a:r>
            <a:br>
              <a:rPr lang="en-US" sz="2400" dirty="0"/>
            </a:br>
            <a:endParaRPr lang="LID4096" sz="2400" dirty="0"/>
          </a:p>
        </p:txBody>
      </p:sp>
      <p:pic>
        <p:nvPicPr>
          <p:cNvPr id="4" name="Εικόνα 3">
            <a:extLst>
              <a:ext uri="{FF2B5EF4-FFF2-40B4-BE49-F238E27FC236}">
                <a16:creationId xmlns:a16="http://schemas.microsoft.com/office/drawing/2014/main" id="{430EDD30-046D-1C7C-B560-1FBCD2638CDE}"/>
              </a:ext>
            </a:extLst>
          </p:cNvPr>
          <p:cNvPicPr>
            <a:picLocks noChangeAspect="1"/>
          </p:cNvPicPr>
          <p:nvPr/>
        </p:nvPicPr>
        <p:blipFill>
          <a:blip r:embed="rId2"/>
          <a:stretch>
            <a:fillRect/>
          </a:stretch>
        </p:blipFill>
        <p:spPr>
          <a:xfrm>
            <a:off x="2" y="6182436"/>
            <a:ext cx="1160058" cy="675563"/>
          </a:xfrm>
          <a:prstGeom prst="rect">
            <a:avLst/>
          </a:prstGeom>
        </p:spPr>
      </p:pic>
      <p:sp>
        <p:nvSpPr>
          <p:cNvPr id="6" name="Θέση αριθμού διαφάνειας 5">
            <a:extLst>
              <a:ext uri="{FF2B5EF4-FFF2-40B4-BE49-F238E27FC236}">
                <a16:creationId xmlns:a16="http://schemas.microsoft.com/office/drawing/2014/main" id="{17E471C8-986C-09A0-EFE8-E20F770B795F}"/>
              </a:ext>
            </a:extLst>
          </p:cNvPr>
          <p:cNvSpPr>
            <a:spLocks noGrp="1"/>
          </p:cNvSpPr>
          <p:nvPr>
            <p:ph type="sldNum" sz="quarter" idx="12"/>
          </p:nvPr>
        </p:nvSpPr>
        <p:spPr/>
        <p:txBody>
          <a:bodyPr/>
          <a:lstStyle/>
          <a:p>
            <a:fld id="{07DC2E9F-3B6E-3649-A5DB-7AD2AC7A2B42}" type="slidenum">
              <a:rPr lang="fr-FR" smtClean="0"/>
              <a:pPr/>
              <a:t>12</a:t>
            </a:fld>
            <a:endParaRPr lang="fr-FR"/>
          </a:p>
        </p:txBody>
      </p:sp>
    </p:spTree>
    <p:extLst>
      <p:ext uri="{BB962C8B-B14F-4D97-AF65-F5344CB8AC3E}">
        <p14:creationId xmlns:p14="http://schemas.microsoft.com/office/powerpoint/2010/main" val="5238686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F3DECE-668D-50C3-105A-273A1DB1A435}"/>
            </a:ext>
          </a:extLst>
        </p:cNvPr>
        <p:cNvGrpSpPr/>
        <p:nvPr/>
      </p:nvGrpSpPr>
      <p:grpSpPr>
        <a:xfrm>
          <a:off x="0" y="0"/>
          <a:ext cx="0" cy="0"/>
          <a:chOff x="0" y="0"/>
          <a:chExt cx="0" cy="0"/>
        </a:xfrm>
      </p:grpSpPr>
      <p:pic>
        <p:nvPicPr>
          <p:cNvPr id="111" name="Graphic 110" descr="Σφυρί δικαστή">
            <a:extLst>
              <a:ext uri="{FF2B5EF4-FFF2-40B4-BE49-F238E27FC236}">
                <a16:creationId xmlns:a16="http://schemas.microsoft.com/office/drawing/2014/main" id="{D203A425-69BC-02BB-34C9-09AC967FEA9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5707" y="1804509"/>
            <a:ext cx="3248982" cy="3248982"/>
          </a:xfrm>
          <a:prstGeom prst="rect">
            <a:avLst/>
          </a:prstGeom>
        </p:spPr>
      </p:pic>
      <p:sp>
        <p:nvSpPr>
          <p:cNvPr id="2" name="Τίτλος 1">
            <a:extLst>
              <a:ext uri="{FF2B5EF4-FFF2-40B4-BE49-F238E27FC236}">
                <a16:creationId xmlns:a16="http://schemas.microsoft.com/office/drawing/2014/main" id="{0F2AA0C8-1427-2F9C-EDA6-D831A0D10D01}"/>
              </a:ext>
            </a:extLst>
          </p:cNvPr>
          <p:cNvSpPr>
            <a:spLocks noGrp="1"/>
          </p:cNvSpPr>
          <p:nvPr>
            <p:ph type="title"/>
          </p:nvPr>
        </p:nvSpPr>
        <p:spPr>
          <a:xfrm>
            <a:off x="4346116" y="1663810"/>
            <a:ext cx="4205931" cy="3254321"/>
          </a:xfrm>
        </p:spPr>
        <p:txBody>
          <a:bodyPr vert="horz" lIns="91440" tIns="45720" rIns="91440" bIns="45720" rtlCol="0" anchor="b">
            <a:normAutofit/>
          </a:bodyPr>
          <a:lstStyle/>
          <a:p>
            <a:pPr defTabSz="914400"/>
            <a:r>
              <a:rPr lang="en-US" sz="6100" b="1" cap="all" dirty="0"/>
              <a:t>National Courts   </a:t>
            </a:r>
            <a:r>
              <a:rPr lang="en-US" sz="4000" b="1" dirty="0">
                <a:solidFill>
                  <a:schemeClr val="accent2">
                    <a:lumMod val="75000"/>
                  </a:schemeClr>
                </a:solidFill>
              </a:rPr>
              <a:t>- Europe</a:t>
            </a:r>
            <a:endParaRPr lang="en-US" sz="6100" b="1" cap="all" dirty="0">
              <a:solidFill>
                <a:schemeClr val="accent2">
                  <a:lumMod val="75000"/>
                </a:schemeClr>
              </a:solidFill>
            </a:endParaRPr>
          </a:p>
        </p:txBody>
      </p:sp>
      <p:pic>
        <p:nvPicPr>
          <p:cNvPr id="5" name="Εικόνα 4">
            <a:extLst>
              <a:ext uri="{FF2B5EF4-FFF2-40B4-BE49-F238E27FC236}">
                <a16:creationId xmlns:a16="http://schemas.microsoft.com/office/drawing/2014/main" id="{1FAA838E-28A0-58B9-F5E9-87A8432DE702}"/>
              </a:ext>
            </a:extLst>
          </p:cNvPr>
          <p:cNvPicPr>
            <a:picLocks noChangeAspect="1"/>
          </p:cNvPicPr>
          <p:nvPr/>
        </p:nvPicPr>
        <p:blipFill>
          <a:blip r:embed="rId4"/>
          <a:stretch>
            <a:fillRect/>
          </a:stretch>
        </p:blipFill>
        <p:spPr>
          <a:xfrm>
            <a:off x="0" y="6155703"/>
            <a:ext cx="1178349" cy="702297"/>
          </a:xfrm>
          <a:prstGeom prst="rect">
            <a:avLst/>
          </a:prstGeom>
        </p:spPr>
      </p:pic>
      <p:sp>
        <p:nvSpPr>
          <p:cNvPr id="4" name="Θέση αριθμού διαφάνειας 3">
            <a:extLst>
              <a:ext uri="{FF2B5EF4-FFF2-40B4-BE49-F238E27FC236}">
                <a16:creationId xmlns:a16="http://schemas.microsoft.com/office/drawing/2014/main" id="{271A6B0E-5222-5137-5B36-8378C42B1780}"/>
              </a:ext>
            </a:extLst>
          </p:cNvPr>
          <p:cNvSpPr>
            <a:spLocks noGrp="1"/>
          </p:cNvSpPr>
          <p:nvPr>
            <p:ph type="sldNum" sz="quarter" idx="12"/>
          </p:nvPr>
        </p:nvSpPr>
        <p:spPr/>
        <p:txBody>
          <a:bodyPr/>
          <a:lstStyle/>
          <a:p>
            <a:fld id="{07DC2E9F-3B6E-3649-A5DB-7AD2AC7A2B42}" type="slidenum">
              <a:rPr lang="fr-FR" smtClean="0"/>
              <a:pPr/>
              <a:t>13</a:t>
            </a:fld>
            <a:endParaRPr lang="fr-FR"/>
          </a:p>
        </p:txBody>
      </p:sp>
    </p:spTree>
    <p:extLst>
      <p:ext uri="{BB962C8B-B14F-4D97-AF65-F5344CB8AC3E}">
        <p14:creationId xmlns:p14="http://schemas.microsoft.com/office/powerpoint/2010/main" val="24045296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2D7E82-8ED1-DD14-DB31-0BFC0AE73C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63F5A0-52C1-9BF2-823F-1765102418BD}"/>
              </a:ext>
            </a:extLst>
          </p:cNvPr>
          <p:cNvSpPr>
            <a:spLocks noGrp="1"/>
          </p:cNvSpPr>
          <p:nvPr>
            <p:ph type="title"/>
          </p:nvPr>
        </p:nvSpPr>
        <p:spPr>
          <a:xfrm>
            <a:off x="324229" y="18853"/>
            <a:ext cx="7886700" cy="766428"/>
          </a:xfrm>
        </p:spPr>
        <p:txBody>
          <a:bodyPr>
            <a:normAutofit fontScale="90000"/>
          </a:bodyPr>
          <a:lstStyle/>
          <a:p>
            <a:pPr algn="ctr" defTabSz="685800">
              <a:spcBef>
                <a:spcPts val="750"/>
              </a:spcBef>
              <a:defRPr/>
            </a:pPr>
            <a:br>
              <a:rPr lang="en-US" dirty="0"/>
            </a:br>
            <a:br>
              <a:rPr lang="el-GR" b="1" dirty="0">
                <a:solidFill>
                  <a:schemeClr val="bg2">
                    <a:lumMod val="10000"/>
                  </a:schemeClr>
                </a:solidFill>
              </a:rPr>
            </a:br>
            <a:br>
              <a:rPr lang="en-US" sz="2700" b="1" dirty="0">
                <a:solidFill>
                  <a:srgbClr val="FFC000">
                    <a:lumMod val="60000"/>
                    <a:lumOff val="40000"/>
                  </a:srgbClr>
                </a:solidFill>
                <a:latin typeface="Calibri"/>
                <a:ea typeface="+mn-ea"/>
                <a:cs typeface="+mn-cs"/>
              </a:rPr>
            </a:br>
            <a:r>
              <a:rPr lang="en-US" sz="2400" b="1" dirty="0">
                <a:solidFill>
                  <a:schemeClr val="bg2">
                    <a:lumMod val="10000"/>
                  </a:schemeClr>
                </a:solidFill>
              </a:rPr>
              <a:t>Luciano </a:t>
            </a:r>
            <a:r>
              <a:rPr lang="en-US" sz="2400" b="1" dirty="0" err="1">
                <a:solidFill>
                  <a:schemeClr val="bg2">
                    <a:lumMod val="10000"/>
                  </a:schemeClr>
                </a:solidFill>
              </a:rPr>
              <a:t>Lliuya</a:t>
            </a:r>
            <a:r>
              <a:rPr lang="en-US" sz="2400" b="1" dirty="0">
                <a:solidFill>
                  <a:schemeClr val="bg2">
                    <a:lumMod val="10000"/>
                  </a:schemeClr>
                </a:solidFill>
              </a:rPr>
              <a:t> v RWE AG                                                          (a. facts)</a:t>
            </a:r>
            <a:br>
              <a:rPr lang="en-US" sz="2250" dirty="0">
                <a:solidFill>
                  <a:srgbClr val="FFFFFF"/>
                </a:solidFill>
                <a:latin typeface="Calibri"/>
                <a:ea typeface="+mn-ea"/>
                <a:cs typeface="+mn-cs"/>
              </a:rPr>
            </a:br>
            <a:br>
              <a:rPr lang="en-US" dirty="0"/>
            </a:br>
            <a:endParaRPr lang="LID4096" dirty="0"/>
          </a:p>
        </p:txBody>
      </p:sp>
      <p:sp>
        <p:nvSpPr>
          <p:cNvPr id="3" name="Content Placeholder 2">
            <a:extLst>
              <a:ext uri="{FF2B5EF4-FFF2-40B4-BE49-F238E27FC236}">
                <a16:creationId xmlns:a16="http://schemas.microsoft.com/office/drawing/2014/main" id="{A3021F0F-8CC9-D4BC-AB76-4E76F3046D1D}"/>
              </a:ext>
            </a:extLst>
          </p:cNvPr>
          <p:cNvSpPr>
            <a:spLocks noGrp="1"/>
          </p:cNvSpPr>
          <p:nvPr>
            <p:ph idx="1"/>
          </p:nvPr>
        </p:nvSpPr>
        <p:spPr>
          <a:xfrm>
            <a:off x="240030" y="1016239"/>
            <a:ext cx="8726051" cy="5610803"/>
          </a:xfrm>
        </p:spPr>
        <p:txBody>
          <a:bodyPr>
            <a:normAutofit fontScale="92500" lnSpcReduction="10000"/>
          </a:bodyPr>
          <a:lstStyle/>
          <a:p>
            <a:pPr>
              <a:buFontTx/>
              <a:buChar char="-"/>
            </a:pPr>
            <a:r>
              <a:rPr lang="en-US" dirty="0"/>
              <a:t>A notable case of bringing an action for damages allegedly caused in another country</a:t>
            </a:r>
          </a:p>
          <a:p>
            <a:pPr>
              <a:buFontTx/>
              <a:buChar char="-"/>
            </a:pPr>
            <a:r>
              <a:rPr lang="en-US" dirty="0"/>
              <a:t>The plaintiff, a Peruvian farmer, claimed that his hometown was threatened by floods caused by the</a:t>
            </a:r>
            <a:r>
              <a:rPr lang="el-GR" dirty="0"/>
              <a:t> </a:t>
            </a:r>
            <a:r>
              <a:rPr lang="en-US" dirty="0"/>
              <a:t>melting of a nearby glacial lake. The defendant (the Germany’s largest electricity producer), allegedly bared responsibility, due to its significant contribution to the global emissions of greenhouse gases</a:t>
            </a:r>
          </a:p>
          <a:p>
            <a:pPr>
              <a:buFontTx/>
              <a:buChar char="-"/>
            </a:pPr>
            <a:r>
              <a:rPr lang="en-US" dirty="0"/>
              <a:t>In support of his claim, </a:t>
            </a:r>
            <a:r>
              <a:rPr lang="en-US" dirty="0" err="1"/>
              <a:t>Lliuya</a:t>
            </a:r>
            <a:r>
              <a:rPr lang="en-US" dirty="0"/>
              <a:t> cited a scientific study by a US NGO, according to which RWE had caused 0.47% of all greenhouse gas emissions since the industrial revolution; on this basis, the plaintiff requested that he be awarded the corresponding percentage of the estimated cost of mitigating the effects of climate change 	in his hometown</a:t>
            </a:r>
            <a:endParaRPr lang="el-GR" dirty="0"/>
          </a:p>
          <a:p>
            <a:pPr>
              <a:buFontTx/>
              <a:buChar char="-"/>
            </a:pPr>
            <a:endParaRPr lang="en-US" dirty="0"/>
          </a:p>
        </p:txBody>
      </p:sp>
      <p:pic>
        <p:nvPicPr>
          <p:cNvPr id="4" name="Εικόνα 3">
            <a:extLst>
              <a:ext uri="{FF2B5EF4-FFF2-40B4-BE49-F238E27FC236}">
                <a16:creationId xmlns:a16="http://schemas.microsoft.com/office/drawing/2014/main" id="{FA6B4935-E00C-12CA-F36F-1049BBBB7365}"/>
              </a:ext>
            </a:extLst>
          </p:cNvPr>
          <p:cNvPicPr>
            <a:picLocks noChangeAspect="1"/>
          </p:cNvPicPr>
          <p:nvPr/>
        </p:nvPicPr>
        <p:blipFill>
          <a:blip r:embed="rId2"/>
          <a:stretch>
            <a:fillRect/>
          </a:stretch>
        </p:blipFill>
        <p:spPr>
          <a:xfrm>
            <a:off x="2" y="6155702"/>
            <a:ext cx="1178349" cy="702297"/>
          </a:xfrm>
          <a:prstGeom prst="rect">
            <a:avLst/>
          </a:prstGeom>
        </p:spPr>
      </p:pic>
      <p:sp>
        <p:nvSpPr>
          <p:cNvPr id="6" name="Θέση αριθμού διαφάνειας 5">
            <a:extLst>
              <a:ext uri="{FF2B5EF4-FFF2-40B4-BE49-F238E27FC236}">
                <a16:creationId xmlns:a16="http://schemas.microsoft.com/office/drawing/2014/main" id="{5E39C0B6-66F2-9462-0F58-2F08B75ABA6F}"/>
              </a:ext>
            </a:extLst>
          </p:cNvPr>
          <p:cNvSpPr>
            <a:spLocks noGrp="1"/>
          </p:cNvSpPr>
          <p:nvPr>
            <p:ph type="sldNum" sz="quarter" idx="12"/>
          </p:nvPr>
        </p:nvSpPr>
        <p:spPr/>
        <p:txBody>
          <a:bodyPr/>
          <a:lstStyle/>
          <a:p>
            <a:fld id="{07DC2E9F-3B6E-3649-A5DB-7AD2AC7A2B42}" type="slidenum">
              <a:rPr lang="fr-FR" smtClean="0"/>
              <a:pPr/>
              <a:t>14</a:t>
            </a:fld>
            <a:endParaRPr lang="fr-FR"/>
          </a:p>
        </p:txBody>
      </p:sp>
    </p:spTree>
    <p:extLst>
      <p:ext uri="{BB962C8B-B14F-4D97-AF65-F5344CB8AC3E}">
        <p14:creationId xmlns:p14="http://schemas.microsoft.com/office/powerpoint/2010/main" val="6047385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43F329-5448-13CA-B1B1-68B81B4300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E7F3ADE-65FE-968E-5E53-707DECFED5AC}"/>
              </a:ext>
            </a:extLst>
          </p:cNvPr>
          <p:cNvSpPr>
            <a:spLocks noGrp="1"/>
          </p:cNvSpPr>
          <p:nvPr>
            <p:ph type="title"/>
          </p:nvPr>
        </p:nvSpPr>
        <p:spPr>
          <a:xfrm>
            <a:off x="324229" y="18853"/>
            <a:ext cx="7886700" cy="766428"/>
          </a:xfrm>
        </p:spPr>
        <p:txBody>
          <a:bodyPr>
            <a:normAutofit fontScale="90000"/>
          </a:bodyPr>
          <a:lstStyle/>
          <a:p>
            <a:pPr algn="ctr" defTabSz="685800">
              <a:spcBef>
                <a:spcPts val="750"/>
              </a:spcBef>
              <a:defRPr/>
            </a:pPr>
            <a:br>
              <a:rPr lang="en-US" dirty="0"/>
            </a:br>
            <a:br>
              <a:rPr lang="el-GR" b="1" dirty="0">
                <a:solidFill>
                  <a:schemeClr val="bg2">
                    <a:lumMod val="10000"/>
                  </a:schemeClr>
                </a:solidFill>
              </a:rPr>
            </a:br>
            <a:br>
              <a:rPr lang="en-US" sz="2700" b="1" dirty="0">
                <a:solidFill>
                  <a:srgbClr val="FFC000">
                    <a:lumMod val="60000"/>
                    <a:lumOff val="40000"/>
                  </a:srgbClr>
                </a:solidFill>
                <a:latin typeface="Calibri"/>
                <a:ea typeface="+mn-ea"/>
                <a:cs typeface="+mn-cs"/>
              </a:rPr>
            </a:br>
            <a:r>
              <a:rPr lang="en-US" sz="2400" b="1" dirty="0">
                <a:solidFill>
                  <a:schemeClr val="bg2">
                    <a:lumMod val="10000"/>
                  </a:schemeClr>
                </a:solidFill>
              </a:rPr>
              <a:t>Luciano </a:t>
            </a:r>
            <a:r>
              <a:rPr lang="en-US" sz="2400" b="1" dirty="0" err="1">
                <a:solidFill>
                  <a:schemeClr val="bg2">
                    <a:lumMod val="10000"/>
                  </a:schemeClr>
                </a:solidFill>
              </a:rPr>
              <a:t>Lliuya</a:t>
            </a:r>
            <a:r>
              <a:rPr lang="en-US" sz="2400" b="1" dirty="0">
                <a:solidFill>
                  <a:schemeClr val="bg2">
                    <a:lumMod val="10000"/>
                  </a:schemeClr>
                </a:solidFill>
              </a:rPr>
              <a:t> v RWE AG                                                          (b. District Court of Essen )</a:t>
            </a:r>
            <a:br>
              <a:rPr lang="en-US" sz="2250" dirty="0">
                <a:solidFill>
                  <a:srgbClr val="FFFFFF"/>
                </a:solidFill>
                <a:latin typeface="Calibri"/>
                <a:ea typeface="+mn-ea"/>
                <a:cs typeface="+mn-cs"/>
              </a:rPr>
            </a:br>
            <a:br>
              <a:rPr lang="en-US" dirty="0"/>
            </a:br>
            <a:endParaRPr lang="LID4096" dirty="0"/>
          </a:p>
        </p:txBody>
      </p:sp>
      <p:sp>
        <p:nvSpPr>
          <p:cNvPr id="3" name="Content Placeholder 2">
            <a:extLst>
              <a:ext uri="{FF2B5EF4-FFF2-40B4-BE49-F238E27FC236}">
                <a16:creationId xmlns:a16="http://schemas.microsoft.com/office/drawing/2014/main" id="{937F3280-0FE2-5BB3-01A2-632F516F7E6F}"/>
              </a:ext>
            </a:extLst>
          </p:cNvPr>
          <p:cNvSpPr>
            <a:spLocks noGrp="1"/>
          </p:cNvSpPr>
          <p:nvPr>
            <p:ph idx="1"/>
          </p:nvPr>
        </p:nvSpPr>
        <p:spPr>
          <a:xfrm>
            <a:off x="208974" y="1555845"/>
            <a:ext cx="8726051" cy="5556257"/>
          </a:xfrm>
        </p:spPr>
        <p:txBody>
          <a:bodyPr>
            <a:normAutofit/>
          </a:bodyPr>
          <a:lstStyle/>
          <a:p>
            <a:pPr>
              <a:buFontTx/>
              <a:buChar char="-"/>
            </a:pPr>
            <a:r>
              <a:rPr lang="en-US" sz="3000" dirty="0"/>
              <a:t>The case was dismissed at first instance by the District Court of Essen (2016), on the grounds that (a) it could not provide the plaintiff with effective redress (</a:t>
            </a:r>
            <a:r>
              <a:rPr lang="en-US" sz="3000" dirty="0" err="1"/>
              <a:t>Lliuya's</a:t>
            </a:r>
            <a:r>
              <a:rPr lang="en-US" sz="3000" dirty="0"/>
              <a:t> situation would not change even if RWE ceased emitting), and </a:t>
            </a:r>
            <a:r>
              <a:rPr lang="en-US" sz="3000" b="1" u="sng" dirty="0">
                <a:highlight>
                  <a:srgbClr val="FFFF00"/>
                </a:highlight>
              </a:rPr>
              <a:t>(b)</a:t>
            </a:r>
            <a:r>
              <a:rPr lang="en-US" sz="3000" dirty="0"/>
              <a:t> no ‘linear causal chain’ could be discerned amid the complex components of the causal relationship between particular greenhouse gas emissions and particular climate change impacts)</a:t>
            </a:r>
          </a:p>
        </p:txBody>
      </p:sp>
      <p:pic>
        <p:nvPicPr>
          <p:cNvPr id="4" name="Εικόνα 3">
            <a:extLst>
              <a:ext uri="{FF2B5EF4-FFF2-40B4-BE49-F238E27FC236}">
                <a16:creationId xmlns:a16="http://schemas.microsoft.com/office/drawing/2014/main" id="{3FCDD54E-38F6-6041-6FDC-5E5E8445B9F7}"/>
              </a:ext>
            </a:extLst>
          </p:cNvPr>
          <p:cNvPicPr>
            <a:picLocks noChangeAspect="1"/>
          </p:cNvPicPr>
          <p:nvPr/>
        </p:nvPicPr>
        <p:blipFill>
          <a:blip r:embed="rId2"/>
          <a:stretch>
            <a:fillRect/>
          </a:stretch>
        </p:blipFill>
        <p:spPr>
          <a:xfrm>
            <a:off x="2" y="6155702"/>
            <a:ext cx="1178349" cy="702297"/>
          </a:xfrm>
          <a:prstGeom prst="rect">
            <a:avLst/>
          </a:prstGeom>
        </p:spPr>
      </p:pic>
      <p:sp>
        <p:nvSpPr>
          <p:cNvPr id="6" name="Θέση αριθμού διαφάνειας 5">
            <a:extLst>
              <a:ext uri="{FF2B5EF4-FFF2-40B4-BE49-F238E27FC236}">
                <a16:creationId xmlns:a16="http://schemas.microsoft.com/office/drawing/2014/main" id="{5D5CCF7D-5962-1891-1724-A68CF959E4A9}"/>
              </a:ext>
            </a:extLst>
          </p:cNvPr>
          <p:cNvSpPr>
            <a:spLocks noGrp="1"/>
          </p:cNvSpPr>
          <p:nvPr>
            <p:ph type="sldNum" sz="quarter" idx="12"/>
          </p:nvPr>
        </p:nvSpPr>
        <p:spPr/>
        <p:txBody>
          <a:bodyPr/>
          <a:lstStyle/>
          <a:p>
            <a:fld id="{07DC2E9F-3B6E-3649-A5DB-7AD2AC7A2B42}" type="slidenum">
              <a:rPr lang="fr-FR" smtClean="0"/>
              <a:pPr/>
              <a:t>15</a:t>
            </a:fld>
            <a:endParaRPr lang="fr-FR"/>
          </a:p>
        </p:txBody>
      </p:sp>
    </p:spTree>
    <p:extLst>
      <p:ext uri="{BB962C8B-B14F-4D97-AF65-F5344CB8AC3E}">
        <p14:creationId xmlns:p14="http://schemas.microsoft.com/office/powerpoint/2010/main" val="14854275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65D064-62A3-6AFB-1556-366CAAF2F4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C90231-2959-6962-33F5-529CC012102D}"/>
              </a:ext>
            </a:extLst>
          </p:cNvPr>
          <p:cNvSpPr>
            <a:spLocks noGrp="1"/>
          </p:cNvSpPr>
          <p:nvPr>
            <p:ph type="title"/>
          </p:nvPr>
        </p:nvSpPr>
        <p:spPr>
          <a:xfrm>
            <a:off x="324229" y="18853"/>
            <a:ext cx="7886700" cy="766428"/>
          </a:xfrm>
        </p:spPr>
        <p:txBody>
          <a:bodyPr>
            <a:normAutofit fontScale="90000"/>
          </a:bodyPr>
          <a:lstStyle/>
          <a:p>
            <a:pPr algn="ctr" defTabSz="685800">
              <a:spcBef>
                <a:spcPts val="750"/>
              </a:spcBef>
              <a:defRPr/>
            </a:pPr>
            <a:br>
              <a:rPr lang="en-US" dirty="0"/>
            </a:br>
            <a:br>
              <a:rPr lang="el-GR" b="1" dirty="0">
                <a:solidFill>
                  <a:schemeClr val="bg2">
                    <a:lumMod val="10000"/>
                  </a:schemeClr>
                </a:solidFill>
              </a:rPr>
            </a:br>
            <a:br>
              <a:rPr lang="en-US" sz="2700" b="1" dirty="0">
                <a:solidFill>
                  <a:srgbClr val="FFC000">
                    <a:lumMod val="60000"/>
                    <a:lumOff val="40000"/>
                  </a:srgbClr>
                </a:solidFill>
                <a:latin typeface="Calibri"/>
                <a:ea typeface="+mn-ea"/>
                <a:cs typeface="+mn-cs"/>
              </a:rPr>
            </a:br>
            <a:r>
              <a:rPr lang="en-US" sz="2400" b="1" dirty="0">
                <a:solidFill>
                  <a:schemeClr val="bg2">
                    <a:lumMod val="10000"/>
                  </a:schemeClr>
                </a:solidFill>
              </a:rPr>
              <a:t>Luciano </a:t>
            </a:r>
            <a:r>
              <a:rPr lang="en-US" sz="2400" b="1" dirty="0" err="1">
                <a:solidFill>
                  <a:schemeClr val="bg2">
                    <a:lumMod val="10000"/>
                  </a:schemeClr>
                </a:solidFill>
              </a:rPr>
              <a:t>Lliuya</a:t>
            </a:r>
            <a:r>
              <a:rPr lang="en-US" sz="2400" b="1" dirty="0">
                <a:solidFill>
                  <a:schemeClr val="bg2">
                    <a:lumMod val="10000"/>
                  </a:schemeClr>
                </a:solidFill>
              </a:rPr>
              <a:t> v RWE AG                                                           (c. the Higher Regional Court of Hamm )</a:t>
            </a:r>
            <a:br>
              <a:rPr lang="en-US" sz="2250" dirty="0">
                <a:solidFill>
                  <a:srgbClr val="FFFFFF"/>
                </a:solidFill>
                <a:latin typeface="Calibri"/>
                <a:ea typeface="+mn-ea"/>
                <a:cs typeface="+mn-cs"/>
              </a:rPr>
            </a:br>
            <a:br>
              <a:rPr lang="en-US" dirty="0"/>
            </a:br>
            <a:endParaRPr lang="LID4096" dirty="0"/>
          </a:p>
        </p:txBody>
      </p:sp>
      <p:sp>
        <p:nvSpPr>
          <p:cNvPr id="3" name="Content Placeholder 2">
            <a:extLst>
              <a:ext uri="{FF2B5EF4-FFF2-40B4-BE49-F238E27FC236}">
                <a16:creationId xmlns:a16="http://schemas.microsoft.com/office/drawing/2014/main" id="{9488D82F-7E00-F61A-961A-BFAC28420963}"/>
              </a:ext>
            </a:extLst>
          </p:cNvPr>
          <p:cNvSpPr>
            <a:spLocks noGrp="1"/>
          </p:cNvSpPr>
          <p:nvPr>
            <p:ph idx="1"/>
          </p:nvPr>
        </p:nvSpPr>
        <p:spPr>
          <a:xfrm>
            <a:off x="240030" y="1016239"/>
            <a:ext cx="8726051" cy="5610803"/>
          </a:xfrm>
        </p:spPr>
        <p:txBody>
          <a:bodyPr>
            <a:normAutofit/>
          </a:bodyPr>
          <a:lstStyle/>
          <a:p>
            <a:pPr>
              <a:buFontTx/>
              <a:buChar char="-"/>
            </a:pPr>
            <a:r>
              <a:rPr lang="en-US" sz="2400" dirty="0"/>
              <a:t>On November 30, 2017, the appellate court recognized the complaint as well-pled and admissible</a:t>
            </a:r>
          </a:p>
          <a:p>
            <a:pPr>
              <a:buFontTx/>
              <a:buChar char="-"/>
            </a:pPr>
            <a:r>
              <a:rPr lang="en-US" sz="2400" dirty="0"/>
              <a:t>Into the evidentiary phase, it was to be determined (a) whether </a:t>
            </a:r>
            <a:r>
              <a:rPr lang="en-US" sz="2400" dirty="0" err="1"/>
              <a:t>Lliuya’s</a:t>
            </a:r>
            <a:r>
              <a:rPr lang="en-US" sz="2400" dirty="0"/>
              <a:t> home is threatened by floodings of the glacial lake, and (b) how RWE’s greenhouse gas emissions contribute to that risk</a:t>
            </a:r>
          </a:p>
          <a:p>
            <a:pPr>
              <a:buFontTx/>
              <a:buChar char="-"/>
            </a:pPr>
            <a:r>
              <a:rPr lang="en-US" sz="2400" dirty="0">
                <a:highlight>
                  <a:srgbClr val="FFFF00"/>
                </a:highlight>
              </a:rPr>
              <a:t>‘Law of evidence’</a:t>
            </a:r>
            <a:r>
              <a:rPr lang="en-US" sz="2400" dirty="0"/>
              <a:t> The court reviewed expert opinions submitted by the parties, on (a) RWE’s CO</a:t>
            </a:r>
            <a:r>
              <a:rPr lang="en-US" sz="1600" dirty="0"/>
              <a:t>2</a:t>
            </a:r>
            <a:r>
              <a:rPr lang="en-US" sz="2400" dirty="0"/>
              <a:t> emissions, (b) the contribution of those emissions to climate change, (c) the resulting impact on the glacier lake, and (d) RWE’s contributory share of responsibility for causing the resulting effects</a:t>
            </a:r>
          </a:p>
          <a:p>
            <a:pPr>
              <a:buFontTx/>
              <a:buChar char="-"/>
            </a:pPr>
            <a:r>
              <a:rPr lang="en-US" sz="2400" dirty="0"/>
              <a:t>A site visit by judges of the Higher Regional Court of Hamm took place in the Andean city of Huaraz in May 2022, along with court-appointed experts and lawyers for both parties</a:t>
            </a:r>
          </a:p>
        </p:txBody>
      </p:sp>
      <p:pic>
        <p:nvPicPr>
          <p:cNvPr id="4" name="Εικόνα 3">
            <a:extLst>
              <a:ext uri="{FF2B5EF4-FFF2-40B4-BE49-F238E27FC236}">
                <a16:creationId xmlns:a16="http://schemas.microsoft.com/office/drawing/2014/main" id="{C8046211-28E0-AEAC-AC1E-0AE4982B3212}"/>
              </a:ext>
            </a:extLst>
          </p:cNvPr>
          <p:cNvPicPr>
            <a:picLocks noChangeAspect="1"/>
          </p:cNvPicPr>
          <p:nvPr/>
        </p:nvPicPr>
        <p:blipFill>
          <a:blip r:embed="rId2"/>
          <a:stretch>
            <a:fillRect/>
          </a:stretch>
        </p:blipFill>
        <p:spPr>
          <a:xfrm>
            <a:off x="2" y="6346209"/>
            <a:ext cx="1178349" cy="511790"/>
          </a:xfrm>
          <a:prstGeom prst="rect">
            <a:avLst/>
          </a:prstGeom>
        </p:spPr>
      </p:pic>
      <p:sp>
        <p:nvSpPr>
          <p:cNvPr id="6" name="Θέση αριθμού διαφάνειας 5">
            <a:extLst>
              <a:ext uri="{FF2B5EF4-FFF2-40B4-BE49-F238E27FC236}">
                <a16:creationId xmlns:a16="http://schemas.microsoft.com/office/drawing/2014/main" id="{66935E82-2DF3-A1A0-E3BC-AD9F0FB1061B}"/>
              </a:ext>
            </a:extLst>
          </p:cNvPr>
          <p:cNvSpPr>
            <a:spLocks noGrp="1"/>
          </p:cNvSpPr>
          <p:nvPr>
            <p:ph type="sldNum" sz="quarter" idx="12"/>
          </p:nvPr>
        </p:nvSpPr>
        <p:spPr/>
        <p:txBody>
          <a:bodyPr/>
          <a:lstStyle/>
          <a:p>
            <a:fld id="{07DC2E9F-3B6E-3649-A5DB-7AD2AC7A2B42}" type="slidenum">
              <a:rPr lang="fr-FR" smtClean="0"/>
              <a:pPr/>
              <a:t>16</a:t>
            </a:fld>
            <a:endParaRPr lang="fr-FR"/>
          </a:p>
        </p:txBody>
      </p:sp>
    </p:spTree>
    <p:extLst>
      <p:ext uri="{BB962C8B-B14F-4D97-AF65-F5344CB8AC3E}">
        <p14:creationId xmlns:p14="http://schemas.microsoft.com/office/powerpoint/2010/main" val="4945484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F2534E-5E19-4137-9BA6-8E95D24C12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A2449F-AECB-FEA2-27E3-16DB7725BF58}"/>
              </a:ext>
            </a:extLst>
          </p:cNvPr>
          <p:cNvSpPr>
            <a:spLocks noGrp="1"/>
          </p:cNvSpPr>
          <p:nvPr>
            <p:ph type="title"/>
          </p:nvPr>
        </p:nvSpPr>
        <p:spPr>
          <a:xfrm>
            <a:off x="324229" y="18853"/>
            <a:ext cx="7886700" cy="766428"/>
          </a:xfrm>
        </p:spPr>
        <p:txBody>
          <a:bodyPr>
            <a:normAutofit fontScale="90000"/>
          </a:bodyPr>
          <a:lstStyle/>
          <a:p>
            <a:pPr algn="ctr" defTabSz="685800">
              <a:spcBef>
                <a:spcPts val="750"/>
              </a:spcBef>
              <a:defRPr/>
            </a:pPr>
            <a:br>
              <a:rPr lang="en-US" dirty="0"/>
            </a:br>
            <a:br>
              <a:rPr lang="el-GR" b="1" dirty="0">
                <a:solidFill>
                  <a:schemeClr val="bg2">
                    <a:lumMod val="10000"/>
                  </a:schemeClr>
                </a:solidFill>
              </a:rPr>
            </a:br>
            <a:br>
              <a:rPr lang="en-US" sz="2700" b="1" dirty="0">
                <a:solidFill>
                  <a:srgbClr val="FFC000">
                    <a:lumMod val="60000"/>
                    <a:lumOff val="40000"/>
                  </a:srgbClr>
                </a:solidFill>
                <a:latin typeface="Calibri"/>
                <a:ea typeface="+mn-ea"/>
                <a:cs typeface="+mn-cs"/>
              </a:rPr>
            </a:br>
            <a:r>
              <a:rPr lang="en-US" sz="2400" b="1" dirty="0">
                <a:solidFill>
                  <a:schemeClr val="bg2">
                    <a:lumMod val="10000"/>
                  </a:schemeClr>
                </a:solidFill>
              </a:rPr>
              <a:t>Luciano </a:t>
            </a:r>
            <a:r>
              <a:rPr lang="en-US" sz="2400" b="1" dirty="0" err="1">
                <a:solidFill>
                  <a:schemeClr val="bg2">
                    <a:lumMod val="10000"/>
                  </a:schemeClr>
                </a:solidFill>
              </a:rPr>
              <a:t>Lliuya</a:t>
            </a:r>
            <a:r>
              <a:rPr lang="en-US" sz="2400" b="1" dirty="0">
                <a:solidFill>
                  <a:schemeClr val="bg2">
                    <a:lumMod val="10000"/>
                  </a:schemeClr>
                </a:solidFill>
              </a:rPr>
              <a:t> v RWE AG                                                        (d. the final judgment)</a:t>
            </a:r>
            <a:br>
              <a:rPr lang="en-US" sz="2250" dirty="0">
                <a:solidFill>
                  <a:srgbClr val="FFFFFF"/>
                </a:solidFill>
                <a:latin typeface="Calibri"/>
                <a:ea typeface="+mn-ea"/>
                <a:cs typeface="+mn-cs"/>
              </a:rPr>
            </a:br>
            <a:br>
              <a:rPr lang="en-US" dirty="0"/>
            </a:br>
            <a:endParaRPr lang="LID4096" dirty="0"/>
          </a:p>
        </p:txBody>
      </p:sp>
      <p:sp>
        <p:nvSpPr>
          <p:cNvPr id="3" name="Content Placeholder 2">
            <a:extLst>
              <a:ext uri="{FF2B5EF4-FFF2-40B4-BE49-F238E27FC236}">
                <a16:creationId xmlns:a16="http://schemas.microsoft.com/office/drawing/2014/main" id="{2B88738F-C96F-0D3E-7C7D-24A7A5892C05}"/>
              </a:ext>
            </a:extLst>
          </p:cNvPr>
          <p:cNvSpPr>
            <a:spLocks noGrp="1"/>
          </p:cNvSpPr>
          <p:nvPr>
            <p:ph idx="1"/>
          </p:nvPr>
        </p:nvSpPr>
        <p:spPr>
          <a:xfrm>
            <a:off x="240030" y="1016239"/>
            <a:ext cx="8726051" cy="5610803"/>
          </a:xfrm>
        </p:spPr>
        <p:txBody>
          <a:bodyPr>
            <a:normAutofit/>
          </a:bodyPr>
          <a:lstStyle/>
          <a:p>
            <a:pPr>
              <a:buFontTx/>
              <a:buChar char="-"/>
            </a:pPr>
            <a:r>
              <a:rPr lang="en-US" dirty="0"/>
              <a:t>On May 28, 2025, the Higher Regional Court of Hamm dismissed the appeal</a:t>
            </a:r>
          </a:p>
          <a:p>
            <a:pPr>
              <a:buFontTx/>
              <a:buChar char="-"/>
            </a:pPr>
            <a:r>
              <a:rPr lang="en-US" dirty="0"/>
              <a:t>The court found that evidence demonstrated no concrete danger to the plaintiff’s property</a:t>
            </a:r>
          </a:p>
          <a:p>
            <a:pPr>
              <a:buFontTx/>
              <a:buChar char="-"/>
            </a:pPr>
            <a:r>
              <a:rPr lang="en-US" dirty="0"/>
              <a:t>The likelihood of water from a nearby glacier lake reaching his home within the next 30 years was assessed at only about one percent-a probability deemed too low to justify legal intervention </a:t>
            </a:r>
          </a:p>
          <a:p>
            <a:pPr>
              <a:buFontTx/>
              <a:buChar char="-"/>
            </a:pPr>
            <a:r>
              <a:rPr lang="en-US" dirty="0"/>
              <a:t>Even if such an event were to occur, the projected flood would reach the house with a height of just a few centimeters and a flow speed insufficient to compromise the building’s structural integrity</a:t>
            </a:r>
          </a:p>
        </p:txBody>
      </p:sp>
      <p:pic>
        <p:nvPicPr>
          <p:cNvPr id="4" name="Εικόνα 3">
            <a:extLst>
              <a:ext uri="{FF2B5EF4-FFF2-40B4-BE49-F238E27FC236}">
                <a16:creationId xmlns:a16="http://schemas.microsoft.com/office/drawing/2014/main" id="{D24EB3DD-D052-99E2-03ED-49E495962558}"/>
              </a:ext>
            </a:extLst>
          </p:cNvPr>
          <p:cNvPicPr>
            <a:picLocks noChangeAspect="1"/>
          </p:cNvPicPr>
          <p:nvPr/>
        </p:nvPicPr>
        <p:blipFill>
          <a:blip r:embed="rId2"/>
          <a:stretch>
            <a:fillRect/>
          </a:stretch>
        </p:blipFill>
        <p:spPr>
          <a:xfrm>
            <a:off x="2" y="6155702"/>
            <a:ext cx="1178349" cy="702297"/>
          </a:xfrm>
          <a:prstGeom prst="rect">
            <a:avLst/>
          </a:prstGeom>
        </p:spPr>
      </p:pic>
      <p:sp>
        <p:nvSpPr>
          <p:cNvPr id="6" name="Θέση αριθμού διαφάνειας 5">
            <a:extLst>
              <a:ext uri="{FF2B5EF4-FFF2-40B4-BE49-F238E27FC236}">
                <a16:creationId xmlns:a16="http://schemas.microsoft.com/office/drawing/2014/main" id="{AAF649C6-C4F3-65CE-A254-24487BF0A96F}"/>
              </a:ext>
            </a:extLst>
          </p:cNvPr>
          <p:cNvSpPr>
            <a:spLocks noGrp="1"/>
          </p:cNvSpPr>
          <p:nvPr>
            <p:ph type="sldNum" sz="quarter" idx="12"/>
          </p:nvPr>
        </p:nvSpPr>
        <p:spPr/>
        <p:txBody>
          <a:bodyPr/>
          <a:lstStyle/>
          <a:p>
            <a:fld id="{07DC2E9F-3B6E-3649-A5DB-7AD2AC7A2B42}" type="slidenum">
              <a:rPr lang="fr-FR" smtClean="0"/>
              <a:pPr/>
              <a:t>17</a:t>
            </a:fld>
            <a:endParaRPr lang="fr-FR"/>
          </a:p>
        </p:txBody>
      </p:sp>
    </p:spTree>
    <p:extLst>
      <p:ext uri="{BB962C8B-B14F-4D97-AF65-F5344CB8AC3E}">
        <p14:creationId xmlns:p14="http://schemas.microsoft.com/office/powerpoint/2010/main" val="10125312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40A13-022B-DD0E-F75C-DD5ADEDCDF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95AB49-683E-5A34-C82E-79D2E9BA2A8C}"/>
              </a:ext>
            </a:extLst>
          </p:cNvPr>
          <p:cNvSpPr>
            <a:spLocks noGrp="1"/>
          </p:cNvSpPr>
          <p:nvPr>
            <p:ph type="title"/>
          </p:nvPr>
        </p:nvSpPr>
        <p:spPr>
          <a:xfrm>
            <a:off x="324229" y="18853"/>
            <a:ext cx="7886700" cy="766428"/>
          </a:xfrm>
        </p:spPr>
        <p:txBody>
          <a:bodyPr>
            <a:normAutofit fontScale="90000"/>
          </a:bodyPr>
          <a:lstStyle/>
          <a:p>
            <a:pPr algn="ctr" defTabSz="685800">
              <a:spcBef>
                <a:spcPts val="750"/>
              </a:spcBef>
              <a:defRPr/>
            </a:pPr>
            <a:br>
              <a:rPr lang="en-US" dirty="0"/>
            </a:br>
            <a:br>
              <a:rPr lang="el-GR" b="1" dirty="0">
                <a:solidFill>
                  <a:schemeClr val="bg2">
                    <a:lumMod val="10000"/>
                  </a:schemeClr>
                </a:solidFill>
              </a:rPr>
            </a:br>
            <a:br>
              <a:rPr lang="en-US" sz="2700" b="1" dirty="0">
                <a:solidFill>
                  <a:srgbClr val="FFC000">
                    <a:lumMod val="60000"/>
                    <a:lumOff val="40000"/>
                  </a:srgbClr>
                </a:solidFill>
                <a:latin typeface="Calibri"/>
                <a:ea typeface="+mn-ea"/>
                <a:cs typeface="+mn-cs"/>
              </a:rPr>
            </a:br>
            <a:r>
              <a:rPr lang="en-US" sz="2400" b="1" dirty="0">
                <a:solidFill>
                  <a:schemeClr val="bg2">
                    <a:lumMod val="10000"/>
                  </a:schemeClr>
                </a:solidFill>
              </a:rPr>
              <a:t>Luciano </a:t>
            </a:r>
            <a:r>
              <a:rPr lang="en-US" sz="2400" b="1" dirty="0" err="1">
                <a:solidFill>
                  <a:schemeClr val="bg2">
                    <a:lumMod val="10000"/>
                  </a:schemeClr>
                </a:solidFill>
              </a:rPr>
              <a:t>Lliuya</a:t>
            </a:r>
            <a:r>
              <a:rPr lang="en-US" sz="2400" b="1" dirty="0">
                <a:solidFill>
                  <a:schemeClr val="bg2">
                    <a:lumMod val="10000"/>
                  </a:schemeClr>
                </a:solidFill>
              </a:rPr>
              <a:t> v RWE AG                                                        (e. the case’s legacy)</a:t>
            </a:r>
            <a:br>
              <a:rPr lang="en-US" sz="2250" dirty="0">
                <a:solidFill>
                  <a:srgbClr val="FFFFFF"/>
                </a:solidFill>
                <a:latin typeface="Calibri"/>
                <a:ea typeface="+mn-ea"/>
                <a:cs typeface="+mn-cs"/>
              </a:rPr>
            </a:br>
            <a:br>
              <a:rPr lang="en-US" dirty="0"/>
            </a:br>
            <a:endParaRPr lang="LID4096" dirty="0"/>
          </a:p>
        </p:txBody>
      </p:sp>
      <p:sp>
        <p:nvSpPr>
          <p:cNvPr id="3" name="Content Placeholder 2">
            <a:extLst>
              <a:ext uri="{FF2B5EF4-FFF2-40B4-BE49-F238E27FC236}">
                <a16:creationId xmlns:a16="http://schemas.microsoft.com/office/drawing/2014/main" id="{11B22415-64D3-2850-F2B4-EB3C456CCCAC}"/>
              </a:ext>
            </a:extLst>
          </p:cNvPr>
          <p:cNvSpPr>
            <a:spLocks noGrp="1"/>
          </p:cNvSpPr>
          <p:nvPr>
            <p:ph idx="1"/>
          </p:nvPr>
        </p:nvSpPr>
        <p:spPr>
          <a:xfrm>
            <a:off x="240030" y="1016239"/>
            <a:ext cx="8726051" cy="5822908"/>
          </a:xfrm>
        </p:spPr>
        <p:txBody>
          <a:bodyPr>
            <a:normAutofit fontScale="92500" lnSpcReduction="20000"/>
          </a:bodyPr>
          <a:lstStyle/>
          <a:p>
            <a:pPr marL="0" indent="0" algn="ctr">
              <a:buNone/>
            </a:pPr>
            <a:r>
              <a:rPr lang="en-US" dirty="0">
                <a:highlight>
                  <a:srgbClr val="FFFF00"/>
                </a:highlight>
              </a:rPr>
              <a:t>The ruling established important legal principles</a:t>
            </a:r>
            <a:r>
              <a:rPr lang="en-US" dirty="0"/>
              <a:t>                     </a:t>
            </a:r>
            <a:r>
              <a:rPr lang="en-US" dirty="0">
                <a:highlight>
                  <a:srgbClr val="FFFF00"/>
                </a:highlight>
              </a:rPr>
              <a:t>for climate litigation </a:t>
            </a:r>
          </a:p>
          <a:p>
            <a:pPr marL="514350" indent="-514350">
              <a:buAutoNum type="alphaLcParenBoth"/>
            </a:pPr>
            <a:r>
              <a:rPr lang="en-US" dirty="0"/>
              <a:t>Major greenhouse gas emitters can, in principle, be held </a:t>
            </a:r>
            <a:r>
              <a:rPr lang="en-US" dirty="0">
                <a:highlight>
                  <a:srgbClr val="00FFFF"/>
                </a:highlight>
              </a:rPr>
              <a:t>accountable</a:t>
            </a:r>
            <a:r>
              <a:rPr lang="en-US" dirty="0"/>
              <a:t> for the impacts of their emissions under German civil law [Section 1004 of the German Civil Code (‘BGB’)]</a:t>
            </a:r>
          </a:p>
          <a:p>
            <a:pPr marL="514350" indent="-514350">
              <a:buAutoNum type="alphaLcParenBoth"/>
            </a:pPr>
            <a:r>
              <a:rPr lang="en-US" dirty="0"/>
              <a:t>If an impairment of property appears imminent, a CO₂ emitter may be obligated to take </a:t>
            </a:r>
            <a:r>
              <a:rPr lang="en-US" dirty="0">
                <a:highlight>
                  <a:srgbClr val="00FFFF"/>
                </a:highlight>
              </a:rPr>
              <a:t>preventive action</a:t>
            </a:r>
            <a:r>
              <a:rPr lang="en-US" dirty="0"/>
              <a:t>. Should the emitter refuse to do so definitively, liability for future costs could be established </a:t>
            </a:r>
            <a:r>
              <a:rPr lang="en-US" dirty="0">
                <a:highlight>
                  <a:srgbClr val="FFFF00"/>
                </a:highlight>
              </a:rPr>
              <a:t>in advance</a:t>
            </a:r>
            <a:r>
              <a:rPr lang="en-US" dirty="0"/>
              <a:t>-based on the emitter’s </a:t>
            </a:r>
            <a:r>
              <a:rPr lang="en-US" dirty="0">
                <a:highlight>
                  <a:srgbClr val="00FFFF"/>
                </a:highlight>
              </a:rPr>
              <a:t>proportional</a:t>
            </a:r>
            <a:r>
              <a:rPr lang="en-US" dirty="0"/>
              <a:t> contribution to global emissions</a:t>
            </a:r>
          </a:p>
          <a:p>
            <a:pPr marL="514350" indent="-514350">
              <a:buAutoNum type="alphaLcParenBoth"/>
            </a:pPr>
            <a:r>
              <a:rPr lang="en-US" dirty="0"/>
              <a:t>The </a:t>
            </a:r>
            <a:r>
              <a:rPr lang="en-US" dirty="0">
                <a:highlight>
                  <a:srgbClr val="00FFFF"/>
                </a:highlight>
              </a:rPr>
              <a:t>geographical distance </a:t>
            </a:r>
            <a:r>
              <a:rPr lang="en-US" dirty="0"/>
              <a:t>between the defendant’s power plants and the plaintiff’s home in Peru does not, by itself, render the claim unfounded</a:t>
            </a:r>
            <a:r>
              <a:rPr lang="el-GR" dirty="0"/>
              <a:t> </a:t>
            </a:r>
            <a:r>
              <a:rPr lang="en-US" dirty="0"/>
              <a:t>– however: the court’s reasoning does not open the door to lawsuits against every individual emitter, on the grounds that 	</a:t>
            </a:r>
            <a:r>
              <a:rPr lang="en-US" dirty="0">
                <a:highlight>
                  <a:srgbClr val="00FFFF"/>
                </a:highlight>
              </a:rPr>
              <a:t>‘the emissions of a single person are typically so 		minor that they do not give rise to liability’</a:t>
            </a:r>
          </a:p>
        </p:txBody>
      </p:sp>
      <p:pic>
        <p:nvPicPr>
          <p:cNvPr id="4" name="Εικόνα 3">
            <a:extLst>
              <a:ext uri="{FF2B5EF4-FFF2-40B4-BE49-F238E27FC236}">
                <a16:creationId xmlns:a16="http://schemas.microsoft.com/office/drawing/2014/main" id="{541933C7-E7AD-094E-6E3C-5AD65528472E}"/>
              </a:ext>
            </a:extLst>
          </p:cNvPr>
          <p:cNvPicPr>
            <a:picLocks noChangeAspect="1"/>
          </p:cNvPicPr>
          <p:nvPr/>
        </p:nvPicPr>
        <p:blipFill>
          <a:blip r:embed="rId2"/>
          <a:stretch>
            <a:fillRect/>
          </a:stretch>
        </p:blipFill>
        <p:spPr>
          <a:xfrm>
            <a:off x="2" y="6155702"/>
            <a:ext cx="1178349" cy="702297"/>
          </a:xfrm>
          <a:prstGeom prst="rect">
            <a:avLst/>
          </a:prstGeom>
        </p:spPr>
      </p:pic>
      <p:sp>
        <p:nvSpPr>
          <p:cNvPr id="6" name="Θέση αριθμού διαφάνειας 5">
            <a:extLst>
              <a:ext uri="{FF2B5EF4-FFF2-40B4-BE49-F238E27FC236}">
                <a16:creationId xmlns:a16="http://schemas.microsoft.com/office/drawing/2014/main" id="{465C5EA6-6675-7039-BBFF-493A3DF61201}"/>
              </a:ext>
            </a:extLst>
          </p:cNvPr>
          <p:cNvSpPr>
            <a:spLocks noGrp="1"/>
          </p:cNvSpPr>
          <p:nvPr>
            <p:ph type="sldNum" sz="quarter" idx="12"/>
          </p:nvPr>
        </p:nvSpPr>
        <p:spPr/>
        <p:txBody>
          <a:bodyPr/>
          <a:lstStyle/>
          <a:p>
            <a:fld id="{07DC2E9F-3B6E-3649-A5DB-7AD2AC7A2B42}" type="slidenum">
              <a:rPr lang="fr-FR" smtClean="0"/>
              <a:pPr/>
              <a:t>18</a:t>
            </a:fld>
            <a:endParaRPr lang="fr-FR"/>
          </a:p>
        </p:txBody>
      </p:sp>
    </p:spTree>
    <p:extLst>
      <p:ext uri="{BB962C8B-B14F-4D97-AF65-F5344CB8AC3E}">
        <p14:creationId xmlns:p14="http://schemas.microsoft.com/office/powerpoint/2010/main" val="23586404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7685B6-96E7-9FC3-EF37-B01E32EB7D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666C96-138C-89E6-2DE0-3E442BD7B310}"/>
              </a:ext>
            </a:extLst>
          </p:cNvPr>
          <p:cNvSpPr>
            <a:spLocks noGrp="1"/>
          </p:cNvSpPr>
          <p:nvPr>
            <p:ph type="title"/>
          </p:nvPr>
        </p:nvSpPr>
        <p:spPr>
          <a:xfrm>
            <a:off x="324229" y="18853"/>
            <a:ext cx="7886700" cy="766428"/>
          </a:xfrm>
        </p:spPr>
        <p:txBody>
          <a:bodyPr>
            <a:normAutofit fontScale="90000"/>
          </a:bodyPr>
          <a:lstStyle/>
          <a:p>
            <a:pPr algn="ctr" defTabSz="685800">
              <a:spcBef>
                <a:spcPts val="750"/>
              </a:spcBef>
              <a:defRPr/>
            </a:pPr>
            <a:br>
              <a:rPr lang="en-US" dirty="0"/>
            </a:br>
            <a:br>
              <a:rPr lang="el-GR" b="1" dirty="0">
                <a:solidFill>
                  <a:schemeClr val="bg2">
                    <a:lumMod val="10000"/>
                  </a:schemeClr>
                </a:solidFill>
              </a:rPr>
            </a:br>
            <a:br>
              <a:rPr lang="en-US" sz="2700" b="1" dirty="0">
                <a:solidFill>
                  <a:srgbClr val="FFC000">
                    <a:lumMod val="60000"/>
                    <a:lumOff val="40000"/>
                  </a:srgbClr>
                </a:solidFill>
                <a:latin typeface="Calibri"/>
                <a:ea typeface="+mn-ea"/>
                <a:cs typeface="+mn-cs"/>
              </a:rPr>
            </a:br>
            <a:r>
              <a:rPr lang="da-DK" sz="2400" b="1" dirty="0">
                <a:solidFill>
                  <a:schemeClr val="bg2">
                    <a:lumMod val="10000"/>
                  </a:schemeClr>
                </a:solidFill>
              </a:rPr>
              <a:t>Neubauer, et al. v. Germany                                                 (a. facts)</a:t>
            </a:r>
            <a:br>
              <a:rPr lang="en-US" sz="2250" dirty="0">
                <a:solidFill>
                  <a:srgbClr val="FFFFFF"/>
                </a:solidFill>
                <a:latin typeface="Calibri"/>
                <a:ea typeface="+mn-ea"/>
                <a:cs typeface="+mn-cs"/>
              </a:rPr>
            </a:br>
            <a:br>
              <a:rPr lang="en-US" dirty="0"/>
            </a:br>
            <a:endParaRPr lang="LID4096" dirty="0"/>
          </a:p>
        </p:txBody>
      </p:sp>
      <p:sp>
        <p:nvSpPr>
          <p:cNvPr id="3" name="Content Placeholder 2">
            <a:extLst>
              <a:ext uri="{FF2B5EF4-FFF2-40B4-BE49-F238E27FC236}">
                <a16:creationId xmlns:a16="http://schemas.microsoft.com/office/drawing/2014/main" id="{B9473D43-17B9-9BBC-ADC3-1E59A870B9C5}"/>
              </a:ext>
            </a:extLst>
          </p:cNvPr>
          <p:cNvSpPr>
            <a:spLocks noGrp="1"/>
          </p:cNvSpPr>
          <p:nvPr>
            <p:ph idx="1"/>
          </p:nvPr>
        </p:nvSpPr>
        <p:spPr>
          <a:xfrm>
            <a:off x="240030" y="1016239"/>
            <a:ext cx="8726051" cy="5610803"/>
          </a:xfrm>
        </p:spPr>
        <p:txBody>
          <a:bodyPr>
            <a:normAutofit lnSpcReduction="10000"/>
          </a:bodyPr>
          <a:lstStyle/>
          <a:p>
            <a:pPr>
              <a:buFontTx/>
              <a:buChar char="-"/>
            </a:pPr>
            <a:r>
              <a:rPr lang="en-US" dirty="0"/>
              <a:t>In February 2020, a group of German youth challenged the German Federal Climate Protection Act (‘</a:t>
            </a:r>
            <a:r>
              <a:rPr lang="en-US" dirty="0" err="1"/>
              <a:t>Bundesklimaschutzgesetz</a:t>
            </a:r>
            <a:r>
              <a:rPr lang="en-US" dirty="0"/>
              <a:t>’, ‘KSG’) before the Federal Constitutional Court</a:t>
            </a:r>
          </a:p>
          <a:p>
            <a:pPr>
              <a:buFontTx/>
              <a:buChar char="-"/>
            </a:pPr>
            <a:r>
              <a:rPr lang="en-US" dirty="0"/>
              <a:t>The law provided for a target of reducing green house gas emissions from 1990 levels </a:t>
            </a:r>
            <a:r>
              <a:rPr lang="en-US" dirty="0">
                <a:highlight>
                  <a:srgbClr val="FFFF00"/>
                </a:highlight>
              </a:rPr>
              <a:t>by 55% </a:t>
            </a:r>
            <a:r>
              <a:rPr lang="en-US" dirty="0"/>
              <a:t>until 2030</a:t>
            </a:r>
          </a:p>
          <a:p>
            <a:pPr>
              <a:buFontTx/>
              <a:buChar char="-"/>
            </a:pPr>
            <a:r>
              <a:rPr lang="en-US" dirty="0"/>
              <a:t>The petitioners argued that this target was insufficient, because it did not consider Germany’s and the EU’s obligation under the Paris Agreement to limit global temperature rise to ‘well below 2 degrees Celsius’. Instead, the complainants argued that Germany would need to reduce GHGs </a:t>
            </a:r>
            <a:r>
              <a:rPr lang="en-US" dirty="0">
                <a:highlight>
                  <a:srgbClr val="00FF00"/>
                </a:highlight>
              </a:rPr>
              <a:t>by 70% </a:t>
            </a:r>
            <a:r>
              <a:rPr lang="en-US" dirty="0"/>
              <a:t>from 1990 levels by 2030</a:t>
            </a:r>
          </a:p>
        </p:txBody>
      </p:sp>
      <p:pic>
        <p:nvPicPr>
          <p:cNvPr id="4" name="Εικόνα 3">
            <a:extLst>
              <a:ext uri="{FF2B5EF4-FFF2-40B4-BE49-F238E27FC236}">
                <a16:creationId xmlns:a16="http://schemas.microsoft.com/office/drawing/2014/main" id="{B652B96D-FA1C-11C7-B6FF-4CE71DB8922F}"/>
              </a:ext>
            </a:extLst>
          </p:cNvPr>
          <p:cNvPicPr>
            <a:picLocks noChangeAspect="1"/>
          </p:cNvPicPr>
          <p:nvPr/>
        </p:nvPicPr>
        <p:blipFill>
          <a:blip r:embed="rId2"/>
          <a:stretch>
            <a:fillRect/>
          </a:stretch>
        </p:blipFill>
        <p:spPr>
          <a:xfrm>
            <a:off x="2" y="6155702"/>
            <a:ext cx="1178349" cy="702297"/>
          </a:xfrm>
          <a:prstGeom prst="rect">
            <a:avLst/>
          </a:prstGeom>
        </p:spPr>
      </p:pic>
      <p:sp>
        <p:nvSpPr>
          <p:cNvPr id="6" name="Θέση αριθμού διαφάνειας 5">
            <a:extLst>
              <a:ext uri="{FF2B5EF4-FFF2-40B4-BE49-F238E27FC236}">
                <a16:creationId xmlns:a16="http://schemas.microsoft.com/office/drawing/2014/main" id="{A2CB715A-FEB0-E33B-4797-DA084D177F90}"/>
              </a:ext>
            </a:extLst>
          </p:cNvPr>
          <p:cNvSpPr>
            <a:spLocks noGrp="1"/>
          </p:cNvSpPr>
          <p:nvPr>
            <p:ph type="sldNum" sz="quarter" idx="12"/>
          </p:nvPr>
        </p:nvSpPr>
        <p:spPr/>
        <p:txBody>
          <a:bodyPr/>
          <a:lstStyle/>
          <a:p>
            <a:fld id="{07DC2E9F-3B6E-3649-A5DB-7AD2AC7A2B42}" type="slidenum">
              <a:rPr lang="fr-FR" smtClean="0"/>
              <a:pPr/>
              <a:t>19</a:t>
            </a:fld>
            <a:endParaRPr lang="fr-FR"/>
          </a:p>
        </p:txBody>
      </p:sp>
    </p:spTree>
    <p:extLst>
      <p:ext uri="{BB962C8B-B14F-4D97-AF65-F5344CB8AC3E}">
        <p14:creationId xmlns:p14="http://schemas.microsoft.com/office/powerpoint/2010/main" val="12090193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EAF49A-C195-9323-2ED7-76729D8FB3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D50A17-5F91-5CBB-7914-C0FCCA924F37}"/>
              </a:ext>
            </a:extLst>
          </p:cNvPr>
          <p:cNvSpPr>
            <a:spLocks noGrp="1"/>
          </p:cNvSpPr>
          <p:nvPr>
            <p:ph type="title"/>
          </p:nvPr>
        </p:nvSpPr>
        <p:spPr>
          <a:xfrm>
            <a:off x="571591" y="-152256"/>
            <a:ext cx="7886700" cy="766428"/>
          </a:xfrm>
        </p:spPr>
        <p:txBody>
          <a:bodyPr>
            <a:normAutofit fontScale="90000"/>
          </a:bodyPr>
          <a:lstStyle/>
          <a:p>
            <a:pPr algn="ctr" defTabSz="685800">
              <a:spcBef>
                <a:spcPts val="750"/>
              </a:spcBef>
              <a:defRPr/>
            </a:pPr>
            <a:br>
              <a:rPr lang="en-US" dirty="0"/>
            </a:br>
            <a:br>
              <a:rPr lang="el-GR" b="1" dirty="0">
                <a:solidFill>
                  <a:schemeClr val="bg2">
                    <a:lumMod val="10000"/>
                  </a:schemeClr>
                </a:solidFill>
              </a:rPr>
            </a:br>
            <a:br>
              <a:rPr lang="en-US" sz="2700" b="1" dirty="0">
                <a:solidFill>
                  <a:srgbClr val="FFC000">
                    <a:lumMod val="60000"/>
                    <a:lumOff val="40000"/>
                  </a:srgbClr>
                </a:solidFill>
                <a:latin typeface="Calibri"/>
                <a:ea typeface="+mn-ea"/>
                <a:cs typeface="+mn-cs"/>
              </a:rPr>
            </a:br>
            <a:r>
              <a:rPr lang="ca-ES" sz="2400" b="1" dirty="0">
                <a:solidFill>
                  <a:schemeClr val="bg2">
                    <a:lumMod val="10000"/>
                  </a:schemeClr>
                </a:solidFill>
              </a:rPr>
              <a:t>The </a:t>
            </a:r>
            <a:r>
              <a:rPr lang="ca-ES" sz="2400" b="1" dirty="0" err="1">
                <a:solidFill>
                  <a:schemeClr val="bg2">
                    <a:lumMod val="10000"/>
                  </a:schemeClr>
                </a:solidFill>
              </a:rPr>
              <a:t>problem</a:t>
            </a:r>
            <a:br>
              <a:rPr lang="en-US" sz="2250" dirty="0">
                <a:solidFill>
                  <a:srgbClr val="FFFFFF"/>
                </a:solidFill>
                <a:latin typeface="Calibri"/>
                <a:ea typeface="+mn-ea"/>
                <a:cs typeface="+mn-cs"/>
              </a:rPr>
            </a:br>
            <a:br>
              <a:rPr lang="en-US" dirty="0"/>
            </a:br>
            <a:endParaRPr lang="LID4096" dirty="0"/>
          </a:p>
        </p:txBody>
      </p:sp>
      <p:sp>
        <p:nvSpPr>
          <p:cNvPr id="3" name="Content Placeholder 2">
            <a:extLst>
              <a:ext uri="{FF2B5EF4-FFF2-40B4-BE49-F238E27FC236}">
                <a16:creationId xmlns:a16="http://schemas.microsoft.com/office/drawing/2014/main" id="{10F34CEF-91F8-2978-50DC-1492EF8526EB}"/>
              </a:ext>
            </a:extLst>
          </p:cNvPr>
          <p:cNvSpPr>
            <a:spLocks noGrp="1"/>
          </p:cNvSpPr>
          <p:nvPr>
            <p:ph idx="1"/>
          </p:nvPr>
        </p:nvSpPr>
        <p:spPr>
          <a:xfrm>
            <a:off x="240030" y="756137"/>
            <a:ext cx="8726051" cy="5870905"/>
          </a:xfrm>
        </p:spPr>
        <p:txBody>
          <a:bodyPr>
            <a:normAutofit fontScale="92500" lnSpcReduction="10000"/>
          </a:bodyPr>
          <a:lstStyle/>
          <a:p>
            <a:pPr marL="0" indent="0">
              <a:buNone/>
            </a:pPr>
            <a:r>
              <a:rPr lang="en-US" dirty="0"/>
              <a:t>- </a:t>
            </a:r>
            <a:r>
              <a:rPr lang="en-US" dirty="0">
                <a:highlight>
                  <a:srgbClr val="FFFF00"/>
                </a:highlight>
              </a:rPr>
              <a:t>Climate crisis</a:t>
            </a:r>
            <a:r>
              <a:rPr lang="en-US" dirty="0">
                <a:sym typeface="Wingdings" panose="05000000000000000000" pitchFamily="2" charset="2"/>
              </a:rPr>
              <a:t></a:t>
            </a:r>
            <a:r>
              <a:rPr lang="en-US" dirty="0"/>
              <a:t> Not just another topic on the evening news or at scientific conferences</a:t>
            </a:r>
          </a:p>
          <a:p>
            <a:pPr marL="0" indent="0">
              <a:buNone/>
            </a:pPr>
            <a:r>
              <a:rPr lang="en-US" dirty="0"/>
              <a:t> </a:t>
            </a:r>
            <a:br>
              <a:rPr lang="en-US" dirty="0"/>
            </a:br>
            <a:r>
              <a:rPr lang="en-US" dirty="0"/>
              <a:t>- It has now become noticeable in the everyday lives of all citizens of the world </a:t>
            </a:r>
          </a:p>
          <a:p>
            <a:pPr>
              <a:buFontTx/>
              <a:buChar char="-"/>
            </a:pPr>
            <a:r>
              <a:rPr lang="en-US" dirty="0"/>
              <a:t>A result of human activity, which has affected about 83% of the planet’s surface (the composition and functioning of ecosystems, to the geochemistry of the planet, and the composition of its atmosphere) </a:t>
            </a:r>
          </a:p>
          <a:p>
            <a:pPr>
              <a:buFontTx/>
              <a:buChar char="-"/>
            </a:pPr>
            <a:r>
              <a:rPr lang="en-US" dirty="0"/>
              <a:t>Root cause: The development of Western civilization, from the industrial revolution era and thereof, has been based mainly on the extraction and combustion of fossil fuels. The emissions produced thereof leads </a:t>
            </a:r>
            <a:r>
              <a:rPr lang="el-GR" dirty="0"/>
              <a:t>(</a:t>
            </a:r>
            <a:r>
              <a:rPr lang="en-US" dirty="0"/>
              <a:t>at a rate of approximately 75%</a:t>
            </a:r>
            <a:r>
              <a:rPr lang="el-GR" dirty="0"/>
              <a:t>) </a:t>
            </a:r>
            <a:r>
              <a:rPr lang="en-US" dirty="0"/>
              <a:t>to excessive atmospheric concentrations of carbon dioxide and other greenhouse gases</a:t>
            </a:r>
          </a:p>
        </p:txBody>
      </p:sp>
      <p:pic>
        <p:nvPicPr>
          <p:cNvPr id="4" name="Εικόνα 3">
            <a:extLst>
              <a:ext uri="{FF2B5EF4-FFF2-40B4-BE49-F238E27FC236}">
                <a16:creationId xmlns:a16="http://schemas.microsoft.com/office/drawing/2014/main" id="{829462DF-C734-FA19-1D7B-E25FFEA9A67C}"/>
              </a:ext>
            </a:extLst>
          </p:cNvPr>
          <p:cNvPicPr>
            <a:picLocks noChangeAspect="1"/>
          </p:cNvPicPr>
          <p:nvPr/>
        </p:nvPicPr>
        <p:blipFill>
          <a:blip r:embed="rId2"/>
          <a:stretch>
            <a:fillRect/>
          </a:stretch>
        </p:blipFill>
        <p:spPr>
          <a:xfrm>
            <a:off x="2" y="6198669"/>
            <a:ext cx="1178349" cy="659330"/>
          </a:xfrm>
          <a:prstGeom prst="rect">
            <a:avLst/>
          </a:prstGeom>
        </p:spPr>
      </p:pic>
      <p:sp>
        <p:nvSpPr>
          <p:cNvPr id="6" name="Θέση αριθμού διαφάνειας 5">
            <a:extLst>
              <a:ext uri="{FF2B5EF4-FFF2-40B4-BE49-F238E27FC236}">
                <a16:creationId xmlns:a16="http://schemas.microsoft.com/office/drawing/2014/main" id="{03CD9F65-B6EA-6C70-B9E9-C52D495E3844}"/>
              </a:ext>
            </a:extLst>
          </p:cNvPr>
          <p:cNvSpPr>
            <a:spLocks noGrp="1"/>
          </p:cNvSpPr>
          <p:nvPr>
            <p:ph type="sldNum" sz="quarter" idx="12"/>
          </p:nvPr>
        </p:nvSpPr>
        <p:spPr/>
        <p:txBody>
          <a:bodyPr/>
          <a:lstStyle/>
          <a:p>
            <a:fld id="{07DC2E9F-3B6E-3649-A5DB-7AD2AC7A2B42}" type="slidenum">
              <a:rPr lang="fr-FR" smtClean="0"/>
              <a:pPr/>
              <a:t>2</a:t>
            </a:fld>
            <a:endParaRPr lang="fr-FR"/>
          </a:p>
        </p:txBody>
      </p:sp>
    </p:spTree>
    <p:extLst>
      <p:ext uri="{BB962C8B-B14F-4D97-AF65-F5344CB8AC3E}">
        <p14:creationId xmlns:p14="http://schemas.microsoft.com/office/powerpoint/2010/main" val="23793724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B2CC97-80BD-2115-B2BB-B4FA3E7271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EA5F11-79BD-D58D-0B6D-58734AEE6FA4}"/>
              </a:ext>
            </a:extLst>
          </p:cNvPr>
          <p:cNvSpPr>
            <a:spLocks noGrp="1"/>
          </p:cNvSpPr>
          <p:nvPr>
            <p:ph type="title"/>
          </p:nvPr>
        </p:nvSpPr>
        <p:spPr>
          <a:xfrm>
            <a:off x="324229" y="18853"/>
            <a:ext cx="7886700" cy="766428"/>
          </a:xfrm>
        </p:spPr>
        <p:txBody>
          <a:bodyPr>
            <a:normAutofit fontScale="90000"/>
          </a:bodyPr>
          <a:lstStyle/>
          <a:p>
            <a:pPr algn="ctr" defTabSz="685800">
              <a:spcBef>
                <a:spcPts val="750"/>
              </a:spcBef>
              <a:defRPr/>
            </a:pPr>
            <a:br>
              <a:rPr lang="en-US" dirty="0"/>
            </a:br>
            <a:br>
              <a:rPr lang="el-GR" b="1" dirty="0">
                <a:solidFill>
                  <a:schemeClr val="bg2">
                    <a:lumMod val="10000"/>
                  </a:schemeClr>
                </a:solidFill>
              </a:rPr>
            </a:br>
            <a:br>
              <a:rPr lang="en-US" sz="2700" b="1" dirty="0">
                <a:solidFill>
                  <a:srgbClr val="FFC000">
                    <a:lumMod val="60000"/>
                    <a:lumOff val="40000"/>
                  </a:srgbClr>
                </a:solidFill>
                <a:latin typeface="Calibri"/>
                <a:ea typeface="+mn-ea"/>
                <a:cs typeface="+mn-cs"/>
              </a:rPr>
            </a:br>
            <a:r>
              <a:rPr lang="da-DK" sz="2400" b="1" dirty="0">
                <a:solidFill>
                  <a:schemeClr val="bg2">
                    <a:lumMod val="10000"/>
                  </a:schemeClr>
                </a:solidFill>
              </a:rPr>
              <a:t>Neubauer, et al. v. Germany                                                 (a. facts)</a:t>
            </a:r>
            <a:br>
              <a:rPr lang="en-US" sz="2250" dirty="0">
                <a:solidFill>
                  <a:srgbClr val="FFFFFF"/>
                </a:solidFill>
                <a:latin typeface="Calibri"/>
                <a:ea typeface="+mn-ea"/>
                <a:cs typeface="+mn-cs"/>
              </a:rPr>
            </a:br>
            <a:br>
              <a:rPr lang="en-US" dirty="0"/>
            </a:br>
            <a:endParaRPr lang="LID4096" dirty="0"/>
          </a:p>
        </p:txBody>
      </p:sp>
      <p:sp>
        <p:nvSpPr>
          <p:cNvPr id="3" name="Content Placeholder 2">
            <a:extLst>
              <a:ext uri="{FF2B5EF4-FFF2-40B4-BE49-F238E27FC236}">
                <a16:creationId xmlns:a16="http://schemas.microsoft.com/office/drawing/2014/main" id="{6BE309CD-324A-C679-4866-716DC72D1CFB}"/>
              </a:ext>
            </a:extLst>
          </p:cNvPr>
          <p:cNvSpPr>
            <a:spLocks noGrp="1"/>
          </p:cNvSpPr>
          <p:nvPr>
            <p:ph idx="1"/>
          </p:nvPr>
        </p:nvSpPr>
        <p:spPr>
          <a:xfrm>
            <a:off x="240030" y="1016239"/>
            <a:ext cx="8726051" cy="5610803"/>
          </a:xfrm>
        </p:spPr>
        <p:txBody>
          <a:bodyPr>
            <a:normAutofit/>
          </a:bodyPr>
          <a:lstStyle/>
          <a:p>
            <a:pPr>
              <a:buFontTx/>
              <a:buChar char="-"/>
            </a:pPr>
            <a:r>
              <a:rPr lang="en-US" dirty="0"/>
              <a:t>The petitioners claimed that the KSG allowed for climate impacts which violated their human rights as protected by the Basic Law [right to a future consistent with human dignity enshrined [Art. 1(1), 2 (2) (right to life and physical integrity), in conjunction with Art. 20(a) of the Basic Law, which binds the political process to protect the natural foundations of life in responsibility for future generations]</a:t>
            </a:r>
          </a:p>
          <a:p>
            <a:pPr>
              <a:buFontTx/>
              <a:buChar char="-"/>
            </a:pPr>
            <a:r>
              <a:rPr lang="en-US" dirty="0"/>
              <a:t>The complainants asked the Federal Constitutional Court to declare that the German legislature violated the Basic Law, and to declare that the legislature was required to issue new reduction quotas to ensure that Germany’s emissions are kept as low as 	possible, under the proportionality principle</a:t>
            </a:r>
          </a:p>
        </p:txBody>
      </p:sp>
      <p:pic>
        <p:nvPicPr>
          <p:cNvPr id="4" name="Εικόνα 3">
            <a:extLst>
              <a:ext uri="{FF2B5EF4-FFF2-40B4-BE49-F238E27FC236}">
                <a16:creationId xmlns:a16="http://schemas.microsoft.com/office/drawing/2014/main" id="{6173565F-CF25-F66F-4676-04FA5081812E}"/>
              </a:ext>
            </a:extLst>
          </p:cNvPr>
          <p:cNvPicPr>
            <a:picLocks noChangeAspect="1"/>
          </p:cNvPicPr>
          <p:nvPr/>
        </p:nvPicPr>
        <p:blipFill>
          <a:blip r:embed="rId2"/>
          <a:stretch>
            <a:fillRect/>
          </a:stretch>
        </p:blipFill>
        <p:spPr>
          <a:xfrm>
            <a:off x="2" y="6217920"/>
            <a:ext cx="1126153" cy="640079"/>
          </a:xfrm>
          <a:prstGeom prst="rect">
            <a:avLst/>
          </a:prstGeom>
        </p:spPr>
      </p:pic>
      <p:sp>
        <p:nvSpPr>
          <p:cNvPr id="6" name="Θέση αριθμού διαφάνειας 5">
            <a:extLst>
              <a:ext uri="{FF2B5EF4-FFF2-40B4-BE49-F238E27FC236}">
                <a16:creationId xmlns:a16="http://schemas.microsoft.com/office/drawing/2014/main" id="{2378A45A-A3BF-9F9A-73CA-B5D7839B3893}"/>
              </a:ext>
            </a:extLst>
          </p:cNvPr>
          <p:cNvSpPr>
            <a:spLocks noGrp="1"/>
          </p:cNvSpPr>
          <p:nvPr>
            <p:ph type="sldNum" sz="quarter" idx="12"/>
          </p:nvPr>
        </p:nvSpPr>
        <p:spPr/>
        <p:txBody>
          <a:bodyPr/>
          <a:lstStyle/>
          <a:p>
            <a:fld id="{07DC2E9F-3B6E-3649-A5DB-7AD2AC7A2B42}" type="slidenum">
              <a:rPr lang="fr-FR" smtClean="0"/>
              <a:pPr/>
              <a:t>20</a:t>
            </a:fld>
            <a:endParaRPr lang="fr-FR"/>
          </a:p>
        </p:txBody>
      </p:sp>
    </p:spTree>
    <p:extLst>
      <p:ext uri="{BB962C8B-B14F-4D97-AF65-F5344CB8AC3E}">
        <p14:creationId xmlns:p14="http://schemas.microsoft.com/office/powerpoint/2010/main" val="16273325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BE501B-BDCD-FB17-7321-BBC52198DD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C36F6F-9795-E59C-38C7-905196909D88}"/>
              </a:ext>
            </a:extLst>
          </p:cNvPr>
          <p:cNvSpPr>
            <a:spLocks noGrp="1"/>
          </p:cNvSpPr>
          <p:nvPr>
            <p:ph type="title"/>
          </p:nvPr>
        </p:nvSpPr>
        <p:spPr>
          <a:xfrm>
            <a:off x="589176" y="402067"/>
            <a:ext cx="7886700" cy="766428"/>
          </a:xfrm>
        </p:spPr>
        <p:txBody>
          <a:bodyPr>
            <a:normAutofit fontScale="90000"/>
          </a:bodyPr>
          <a:lstStyle/>
          <a:p>
            <a:pPr algn="ctr" defTabSz="685800">
              <a:spcBef>
                <a:spcPts val="750"/>
              </a:spcBef>
              <a:defRPr/>
            </a:pPr>
            <a:br>
              <a:rPr lang="en-US" dirty="0"/>
            </a:br>
            <a:br>
              <a:rPr lang="el-GR" b="1" dirty="0">
                <a:solidFill>
                  <a:schemeClr val="bg2">
                    <a:lumMod val="10000"/>
                  </a:schemeClr>
                </a:solidFill>
              </a:rPr>
            </a:br>
            <a:br>
              <a:rPr lang="en-US" sz="2700" b="1" dirty="0">
                <a:solidFill>
                  <a:srgbClr val="FFC000">
                    <a:lumMod val="60000"/>
                    <a:lumOff val="40000"/>
                  </a:srgbClr>
                </a:solidFill>
                <a:latin typeface="Calibri"/>
                <a:ea typeface="+mn-ea"/>
                <a:cs typeface="+mn-cs"/>
              </a:rPr>
            </a:br>
            <a:r>
              <a:rPr lang="da-DK" sz="2400" b="1" dirty="0">
                <a:solidFill>
                  <a:schemeClr val="bg2">
                    <a:lumMod val="10000"/>
                  </a:schemeClr>
                </a:solidFill>
              </a:rPr>
              <a:t>Neubauer, et al. v. Germany                                                     [b. </a:t>
            </a:r>
            <a:r>
              <a:rPr lang="en-US" sz="2400" b="1" dirty="0">
                <a:solidFill>
                  <a:schemeClr val="bg2">
                    <a:lumMod val="10000"/>
                  </a:schemeClr>
                </a:solidFill>
              </a:rPr>
              <a:t>The Court’s ruling (Apr 29, 2021)]</a:t>
            </a:r>
            <a:br>
              <a:rPr lang="en-US" sz="2400" b="1" dirty="0">
                <a:solidFill>
                  <a:schemeClr val="bg2">
                    <a:lumMod val="10000"/>
                  </a:schemeClr>
                </a:solidFill>
              </a:rPr>
            </a:br>
            <a:br>
              <a:rPr lang="en-US" sz="2250" dirty="0">
                <a:solidFill>
                  <a:schemeClr val="bg2">
                    <a:lumMod val="10000"/>
                  </a:schemeClr>
                </a:solidFill>
                <a:latin typeface="Calibri"/>
                <a:ea typeface="+mn-ea"/>
                <a:cs typeface="+mn-cs"/>
              </a:rPr>
            </a:br>
            <a:br>
              <a:rPr lang="en-US" dirty="0"/>
            </a:br>
            <a:endParaRPr lang="LID4096" dirty="0"/>
          </a:p>
        </p:txBody>
      </p:sp>
      <p:sp>
        <p:nvSpPr>
          <p:cNvPr id="3" name="Content Placeholder 2">
            <a:extLst>
              <a:ext uri="{FF2B5EF4-FFF2-40B4-BE49-F238E27FC236}">
                <a16:creationId xmlns:a16="http://schemas.microsoft.com/office/drawing/2014/main" id="{0C802F35-F0E9-0E5A-91F4-3CD8D933EC61}"/>
              </a:ext>
            </a:extLst>
          </p:cNvPr>
          <p:cNvSpPr>
            <a:spLocks noGrp="1"/>
          </p:cNvSpPr>
          <p:nvPr>
            <p:ph idx="1"/>
          </p:nvPr>
        </p:nvSpPr>
        <p:spPr>
          <a:xfrm>
            <a:off x="240030" y="1180531"/>
            <a:ext cx="8726051" cy="5718412"/>
          </a:xfrm>
        </p:spPr>
        <p:txBody>
          <a:bodyPr>
            <a:normAutofit/>
          </a:bodyPr>
          <a:lstStyle/>
          <a:p>
            <a:pPr marL="0" indent="0" algn="ctr">
              <a:buNone/>
            </a:pPr>
            <a:endParaRPr lang="el-GR" sz="2400" dirty="0"/>
          </a:p>
          <a:p>
            <a:pPr marL="0" indent="0">
              <a:buNone/>
            </a:pPr>
            <a:r>
              <a:rPr lang="en-US" sz="2400" dirty="0">
                <a:highlight>
                  <a:srgbClr val="FFFF00"/>
                </a:highlight>
              </a:rPr>
              <a:t>Specific obligations of the State, deriving from the Constitution </a:t>
            </a:r>
            <a:endParaRPr lang="en-US" sz="2400" dirty="0">
              <a:highlight>
                <a:srgbClr val="FFFF00"/>
              </a:highlight>
              <a:sym typeface="Wingdings" panose="05000000000000000000" pitchFamily="2" charset="2"/>
            </a:endParaRPr>
          </a:p>
          <a:p>
            <a:pPr marL="0" indent="0">
              <a:buNone/>
            </a:pPr>
            <a:r>
              <a:rPr lang="en-US" sz="2400" dirty="0">
                <a:sym typeface="Wingdings" panose="05000000000000000000" pitchFamily="2" charset="2"/>
              </a:rPr>
              <a:t>	‘</a:t>
            </a:r>
            <a:r>
              <a:rPr lang="en-US" sz="2400" dirty="0"/>
              <a:t>Article 20a of the Basic Law not only obliges the 	legislature to protect the climate and aim towards 	achieving climate neutrality, but ‘also concerns how 	environmental burdens are spread out between different 	generations […]’</a:t>
            </a:r>
            <a:endParaRPr lang="el-GR" sz="2400" dirty="0"/>
          </a:p>
          <a:p>
            <a:pPr marL="0" indent="0">
              <a:buNone/>
            </a:pPr>
            <a:r>
              <a:rPr lang="en-US" sz="2400" dirty="0">
                <a:highlight>
                  <a:srgbClr val="FF00FF"/>
                </a:highlight>
              </a:rPr>
              <a:t>Fundamental rights in times of climate crisis</a:t>
            </a:r>
            <a:endParaRPr lang="el-GR" sz="2400" dirty="0">
              <a:highlight>
                <a:srgbClr val="FF00FF"/>
              </a:highlight>
            </a:endParaRPr>
          </a:p>
          <a:p>
            <a:pPr marL="0" indent="0">
              <a:buNone/>
            </a:pPr>
            <a:r>
              <a:rPr lang="en-US" sz="2400" dirty="0"/>
              <a:t>	‘[T]he fundamental rights - as intertemporal guarantees 	of freedom - afford protection against the greenhouse 	gas reduction burdens imposed by Art. 20a of the Basic 	Law being unilaterally offloaded onto the future’</a:t>
            </a:r>
          </a:p>
        </p:txBody>
      </p:sp>
      <p:pic>
        <p:nvPicPr>
          <p:cNvPr id="4" name="Εικόνα 3">
            <a:extLst>
              <a:ext uri="{FF2B5EF4-FFF2-40B4-BE49-F238E27FC236}">
                <a16:creationId xmlns:a16="http://schemas.microsoft.com/office/drawing/2014/main" id="{7FCDD24E-7DFA-EC21-E60C-40F9FA6CCB42}"/>
              </a:ext>
            </a:extLst>
          </p:cNvPr>
          <p:cNvPicPr>
            <a:picLocks noChangeAspect="1"/>
          </p:cNvPicPr>
          <p:nvPr/>
        </p:nvPicPr>
        <p:blipFill>
          <a:blip r:embed="rId2"/>
          <a:stretch>
            <a:fillRect/>
          </a:stretch>
        </p:blipFill>
        <p:spPr>
          <a:xfrm>
            <a:off x="2" y="6155702"/>
            <a:ext cx="1178349" cy="702297"/>
          </a:xfrm>
          <a:prstGeom prst="rect">
            <a:avLst/>
          </a:prstGeom>
        </p:spPr>
      </p:pic>
      <p:sp>
        <p:nvSpPr>
          <p:cNvPr id="6" name="Θέση αριθμού διαφάνειας 5">
            <a:extLst>
              <a:ext uri="{FF2B5EF4-FFF2-40B4-BE49-F238E27FC236}">
                <a16:creationId xmlns:a16="http://schemas.microsoft.com/office/drawing/2014/main" id="{86E98324-7D25-C41C-4F56-CB72C973766B}"/>
              </a:ext>
            </a:extLst>
          </p:cNvPr>
          <p:cNvSpPr>
            <a:spLocks noGrp="1"/>
          </p:cNvSpPr>
          <p:nvPr>
            <p:ph type="sldNum" sz="quarter" idx="12"/>
          </p:nvPr>
        </p:nvSpPr>
        <p:spPr/>
        <p:txBody>
          <a:bodyPr/>
          <a:lstStyle/>
          <a:p>
            <a:fld id="{07DC2E9F-3B6E-3649-A5DB-7AD2AC7A2B42}" type="slidenum">
              <a:rPr lang="fr-FR" smtClean="0"/>
              <a:pPr/>
              <a:t>21</a:t>
            </a:fld>
            <a:endParaRPr lang="fr-FR"/>
          </a:p>
        </p:txBody>
      </p:sp>
    </p:spTree>
    <p:extLst>
      <p:ext uri="{BB962C8B-B14F-4D97-AF65-F5344CB8AC3E}">
        <p14:creationId xmlns:p14="http://schemas.microsoft.com/office/powerpoint/2010/main" val="19253127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DE72B9-5DD6-3A89-7B3E-6C0683641B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0CE792-EDD4-D643-E469-43A01FB40F25}"/>
              </a:ext>
            </a:extLst>
          </p:cNvPr>
          <p:cNvSpPr>
            <a:spLocks noGrp="1"/>
          </p:cNvSpPr>
          <p:nvPr>
            <p:ph type="title"/>
          </p:nvPr>
        </p:nvSpPr>
        <p:spPr>
          <a:xfrm>
            <a:off x="447059" y="162154"/>
            <a:ext cx="7886700" cy="766428"/>
          </a:xfrm>
        </p:spPr>
        <p:txBody>
          <a:bodyPr>
            <a:normAutofit fontScale="90000"/>
          </a:bodyPr>
          <a:lstStyle/>
          <a:p>
            <a:pPr algn="ctr" defTabSz="685800">
              <a:spcBef>
                <a:spcPts val="750"/>
              </a:spcBef>
              <a:defRPr/>
            </a:pPr>
            <a:br>
              <a:rPr lang="en-US" dirty="0"/>
            </a:br>
            <a:br>
              <a:rPr lang="el-GR" b="1" dirty="0">
                <a:solidFill>
                  <a:schemeClr val="bg2">
                    <a:lumMod val="10000"/>
                  </a:schemeClr>
                </a:solidFill>
              </a:rPr>
            </a:br>
            <a:br>
              <a:rPr lang="en-US" sz="2700" b="1" dirty="0">
                <a:solidFill>
                  <a:srgbClr val="FFC000">
                    <a:lumMod val="60000"/>
                    <a:lumOff val="40000"/>
                  </a:srgbClr>
                </a:solidFill>
                <a:latin typeface="Calibri"/>
                <a:ea typeface="+mn-ea"/>
                <a:cs typeface="+mn-cs"/>
              </a:rPr>
            </a:br>
            <a:r>
              <a:rPr lang="da-DK" sz="2400" b="1" dirty="0">
                <a:solidFill>
                  <a:schemeClr val="bg2">
                    <a:lumMod val="10000"/>
                  </a:schemeClr>
                </a:solidFill>
              </a:rPr>
              <a:t>Neubauer, et al. v. Germany                                                     [b. </a:t>
            </a:r>
            <a:r>
              <a:rPr lang="en-US" sz="2400" b="1" dirty="0">
                <a:solidFill>
                  <a:schemeClr val="bg2">
                    <a:lumMod val="10000"/>
                  </a:schemeClr>
                </a:solidFill>
              </a:rPr>
              <a:t>The Court’s ruling (Apr 29, 2021)]</a:t>
            </a:r>
            <a:br>
              <a:rPr lang="en-US" sz="2400" b="1" dirty="0">
                <a:solidFill>
                  <a:schemeClr val="bg2">
                    <a:lumMod val="10000"/>
                  </a:schemeClr>
                </a:solidFill>
              </a:rPr>
            </a:br>
            <a:br>
              <a:rPr lang="en-US" sz="2250" dirty="0">
                <a:solidFill>
                  <a:schemeClr val="bg2">
                    <a:lumMod val="10000"/>
                  </a:schemeClr>
                </a:solidFill>
                <a:latin typeface="Calibri"/>
                <a:ea typeface="+mn-ea"/>
                <a:cs typeface="+mn-cs"/>
              </a:rPr>
            </a:br>
            <a:br>
              <a:rPr lang="en-US" dirty="0"/>
            </a:br>
            <a:endParaRPr lang="LID4096" dirty="0"/>
          </a:p>
        </p:txBody>
      </p:sp>
      <p:sp>
        <p:nvSpPr>
          <p:cNvPr id="3" name="Content Placeholder 2">
            <a:extLst>
              <a:ext uri="{FF2B5EF4-FFF2-40B4-BE49-F238E27FC236}">
                <a16:creationId xmlns:a16="http://schemas.microsoft.com/office/drawing/2014/main" id="{F4D216B7-2113-DF10-5940-C34BB1A05977}"/>
              </a:ext>
            </a:extLst>
          </p:cNvPr>
          <p:cNvSpPr>
            <a:spLocks noGrp="1"/>
          </p:cNvSpPr>
          <p:nvPr>
            <p:ph idx="1"/>
          </p:nvPr>
        </p:nvSpPr>
        <p:spPr>
          <a:xfrm>
            <a:off x="59472" y="1112828"/>
            <a:ext cx="9025056" cy="5943065"/>
          </a:xfrm>
        </p:spPr>
        <p:txBody>
          <a:bodyPr>
            <a:normAutofit/>
          </a:bodyPr>
          <a:lstStyle/>
          <a:p>
            <a:pPr marL="0" indent="0">
              <a:buNone/>
            </a:pPr>
            <a:r>
              <a:rPr lang="en-US" sz="2400" dirty="0">
                <a:highlight>
                  <a:srgbClr val="FFFF00"/>
                </a:highlight>
              </a:rPr>
              <a:t>Proportionality and intergenerational equality</a:t>
            </a:r>
          </a:p>
          <a:p>
            <a:pPr>
              <a:buFontTx/>
              <a:buChar char="-"/>
            </a:pPr>
            <a:r>
              <a:rPr lang="en-US" sz="2400" dirty="0"/>
              <a:t>The KSG’s emission provisions constituted an ‘advance interference-like effect’, which possibly violates the complainants’ fundamental rights. The legislature had not proportionally distributed the budget between current and future generations, while ‘one generation must not be allowed to consume large portions of the CO</a:t>
            </a:r>
            <a:r>
              <a:rPr lang="en-US" sz="1600" dirty="0"/>
              <a:t>2</a:t>
            </a:r>
            <a:r>
              <a:rPr lang="en-US" sz="2400" dirty="0"/>
              <a:t> budget while bearing a relatively minor share of the reduction effort, if this would involve leaving subsequent generations with a drastic reduction burden and expose their lives to serious losses of freedom’</a:t>
            </a:r>
            <a:endParaRPr lang="el-GR" sz="2400" dirty="0"/>
          </a:p>
          <a:p>
            <a:pPr marL="0" indent="0">
              <a:buNone/>
            </a:pPr>
            <a:r>
              <a:rPr lang="en-US" sz="2400" dirty="0">
                <a:highlight>
                  <a:srgbClr val="FF00FF"/>
                </a:highlight>
              </a:rPr>
              <a:t>The Court’s declaration </a:t>
            </a:r>
            <a:r>
              <a:rPr lang="en-US" sz="2400" dirty="0">
                <a:highlight>
                  <a:srgbClr val="FFFF00"/>
                </a:highlight>
              </a:rPr>
              <a:t>(for first time in the BVerfG jurisprudence)</a:t>
            </a:r>
            <a:endParaRPr lang="en-US" sz="2400" dirty="0">
              <a:highlight>
                <a:srgbClr val="FF00FF"/>
              </a:highlight>
            </a:endParaRPr>
          </a:p>
          <a:p>
            <a:pPr>
              <a:buFontTx/>
              <a:buChar char="-"/>
            </a:pPr>
            <a:r>
              <a:rPr lang="en-US" sz="2400" dirty="0"/>
              <a:t>‘[N]o state can resolve the problems of climate change on its own; [nevertheless, this] does not invalidate the national obligation to take climate action’</a:t>
            </a:r>
            <a:endParaRPr lang="en-US" sz="2400" dirty="0">
              <a:highlight>
                <a:srgbClr val="FFFF00"/>
              </a:highlight>
            </a:endParaRPr>
          </a:p>
        </p:txBody>
      </p:sp>
      <p:pic>
        <p:nvPicPr>
          <p:cNvPr id="4" name="Εικόνα 3">
            <a:extLst>
              <a:ext uri="{FF2B5EF4-FFF2-40B4-BE49-F238E27FC236}">
                <a16:creationId xmlns:a16="http://schemas.microsoft.com/office/drawing/2014/main" id="{FF3579DA-73AB-5BEE-4B3F-49C0114C11FD}"/>
              </a:ext>
            </a:extLst>
          </p:cNvPr>
          <p:cNvPicPr>
            <a:picLocks noChangeAspect="1"/>
          </p:cNvPicPr>
          <p:nvPr/>
        </p:nvPicPr>
        <p:blipFill>
          <a:blip r:embed="rId2"/>
          <a:stretch>
            <a:fillRect/>
          </a:stretch>
        </p:blipFill>
        <p:spPr>
          <a:xfrm>
            <a:off x="2" y="6155702"/>
            <a:ext cx="1178349" cy="702297"/>
          </a:xfrm>
          <a:prstGeom prst="rect">
            <a:avLst/>
          </a:prstGeom>
        </p:spPr>
      </p:pic>
      <p:sp>
        <p:nvSpPr>
          <p:cNvPr id="6" name="Θέση αριθμού διαφάνειας 5">
            <a:extLst>
              <a:ext uri="{FF2B5EF4-FFF2-40B4-BE49-F238E27FC236}">
                <a16:creationId xmlns:a16="http://schemas.microsoft.com/office/drawing/2014/main" id="{B372DBF2-E809-8A1F-11EA-1C4E827C71D7}"/>
              </a:ext>
            </a:extLst>
          </p:cNvPr>
          <p:cNvSpPr>
            <a:spLocks noGrp="1"/>
          </p:cNvSpPr>
          <p:nvPr>
            <p:ph type="sldNum" sz="quarter" idx="12"/>
          </p:nvPr>
        </p:nvSpPr>
        <p:spPr/>
        <p:txBody>
          <a:bodyPr/>
          <a:lstStyle/>
          <a:p>
            <a:fld id="{07DC2E9F-3B6E-3649-A5DB-7AD2AC7A2B42}" type="slidenum">
              <a:rPr lang="fr-FR" smtClean="0"/>
              <a:pPr/>
              <a:t>22</a:t>
            </a:fld>
            <a:endParaRPr lang="fr-FR"/>
          </a:p>
        </p:txBody>
      </p:sp>
    </p:spTree>
    <p:extLst>
      <p:ext uri="{BB962C8B-B14F-4D97-AF65-F5344CB8AC3E}">
        <p14:creationId xmlns:p14="http://schemas.microsoft.com/office/powerpoint/2010/main" val="11604430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F38EE7-E27A-4F9D-2D50-877ECA3D3E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7D2262-8F50-085E-3206-F06D32E5553D}"/>
              </a:ext>
            </a:extLst>
          </p:cNvPr>
          <p:cNvSpPr>
            <a:spLocks noGrp="1"/>
          </p:cNvSpPr>
          <p:nvPr>
            <p:ph type="title"/>
          </p:nvPr>
        </p:nvSpPr>
        <p:spPr>
          <a:xfrm>
            <a:off x="589176" y="130171"/>
            <a:ext cx="7886700" cy="766428"/>
          </a:xfrm>
        </p:spPr>
        <p:txBody>
          <a:bodyPr>
            <a:normAutofit fontScale="90000"/>
          </a:bodyPr>
          <a:lstStyle/>
          <a:p>
            <a:pPr algn="ctr" defTabSz="685800">
              <a:spcBef>
                <a:spcPts val="750"/>
              </a:spcBef>
              <a:defRPr/>
            </a:pPr>
            <a:br>
              <a:rPr lang="en-US" dirty="0"/>
            </a:br>
            <a:br>
              <a:rPr lang="el-GR" b="1" dirty="0">
                <a:solidFill>
                  <a:schemeClr val="bg2">
                    <a:lumMod val="10000"/>
                  </a:schemeClr>
                </a:solidFill>
              </a:rPr>
            </a:br>
            <a:br>
              <a:rPr lang="en-US" sz="2700" b="1" dirty="0">
                <a:solidFill>
                  <a:srgbClr val="FFC000">
                    <a:lumMod val="60000"/>
                    <a:lumOff val="40000"/>
                  </a:srgbClr>
                </a:solidFill>
                <a:latin typeface="Calibri"/>
                <a:ea typeface="+mn-ea"/>
                <a:cs typeface="+mn-cs"/>
              </a:rPr>
            </a:br>
            <a:r>
              <a:rPr lang="da-DK" sz="2400" b="1" dirty="0">
                <a:solidFill>
                  <a:schemeClr val="bg2">
                    <a:lumMod val="10000"/>
                  </a:schemeClr>
                </a:solidFill>
              </a:rPr>
              <a:t>Neubauer, et al. v. Germany</a:t>
            </a:r>
            <a:r>
              <a:rPr lang="en-US" sz="2400" b="1" dirty="0">
                <a:solidFill>
                  <a:schemeClr val="bg2">
                    <a:lumMod val="10000"/>
                  </a:schemeClr>
                </a:solidFill>
              </a:rPr>
              <a:t>                                                 [b. The Court’s ruling (Apr 29, 2021)]</a:t>
            </a:r>
            <a:br>
              <a:rPr lang="en-US" sz="2250" dirty="0">
                <a:solidFill>
                  <a:srgbClr val="FFFFFF"/>
                </a:solidFill>
                <a:latin typeface="Calibri"/>
                <a:ea typeface="+mn-ea"/>
                <a:cs typeface="+mn-cs"/>
              </a:rPr>
            </a:br>
            <a:br>
              <a:rPr lang="en-US" dirty="0"/>
            </a:br>
            <a:endParaRPr lang="LID4096" dirty="0"/>
          </a:p>
        </p:txBody>
      </p:sp>
      <p:sp>
        <p:nvSpPr>
          <p:cNvPr id="3" name="Content Placeholder 2">
            <a:extLst>
              <a:ext uri="{FF2B5EF4-FFF2-40B4-BE49-F238E27FC236}">
                <a16:creationId xmlns:a16="http://schemas.microsoft.com/office/drawing/2014/main" id="{40E2332B-E11E-C754-5997-DA989C871066}"/>
              </a:ext>
            </a:extLst>
          </p:cNvPr>
          <p:cNvSpPr>
            <a:spLocks noGrp="1"/>
          </p:cNvSpPr>
          <p:nvPr>
            <p:ph idx="1"/>
          </p:nvPr>
        </p:nvSpPr>
        <p:spPr>
          <a:xfrm>
            <a:off x="240030" y="462013"/>
            <a:ext cx="8726051" cy="6265816"/>
          </a:xfrm>
        </p:spPr>
        <p:txBody>
          <a:bodyPr>
            <a:normAutofit fontScale="92500"/>
          </a:bodyPr>
          <a:lstStyle/>
          <a:p>
            <a:pPr marL="0" indent="0" algn="ctr">
              <a:buNone/>
            </a:pPr>
            <a:endParaRPr lang="en-US" sz="2400" b="1" dirty="0">
              <a:highlight>
                <a:srgbClr val="FFFF00"/>
              </a:highlight>
            </a:endParaRPr>
          </a:p>
          <a:p>
            <a:pPr>
              <a:buFontTx/>
              <a:buChar char="-"/>
            </a:pPr>
            <a:endParaRPr lang="en-US" sz="2400" dirty="0"/>
          </a:p>
          <a:p>
            <a:pPr>
              <a:buFontTx/>
              <a:buChar char="-"/>
            </a:pPr>
            <a:r>
              <a:rPr lang="en-US" dirty="0"/>
              <a:t>The BVerfG (</a:t>
            </a:r>
            <a:r>
              <a:rPr lang="en-US" dirty="0" err="1"/>
              <a:t>i</a:t>
            </a:r>
            <a:r>
              <a:rPr lang="en-US" dirty="0"/>
              <a:t>) ruled that the KSG has failed to set sufficient provisions for emission cuts beyond 2030, (ii) declared parts of the law as incompatible with fundamental rights, and (iii) ordered the legislature to set clear provisions for reduction targets from 2031 onward by the end of 2022</a:t>
            </a:r>
          </a:p>
          <a:p>
            <a:pPr>
              <a:buFontTx/>
              <a:buChar char="-"/>
            </a:pPr>
            <a:r>
              <a:rPr lang="en-US" dirty="0"/>
              <a:t>The federal lawmakers passed a bill approving an adapted KSG that requires, at a minimum, reduction of 65% in GHGs from 1990 levels by 2030 (in effect since August 31, 2021)</a:t>
            </a:r>
            <a:endParaRPr lang="el-GR" dirty="0"/>
          </a:p>
          <a:p>
            <a:pPr>
              <a:buFontTx/>
              <a:buChar char="-"/>
            </a:pPr>
            <a:r>
              <a:rPr lang="en-US" dirty="0"/>
              <a:t>Law of evidence: The Court recognized a wide margin of appreciation for the Legislator, as regards the assessment of the measures that must be enforced, but 	always based on recent and valid scientific data</a:t>
            </a:r>
            <a:endParaRPr lang="el-GR" dirty="0"/>
          </a:p>
        </p:txBody>
      </p:sp>
      <p:pic>
        <p:nvPicPr>
          <p:cNvPr id="4" name="Εικόνα 3">
            <a:extLst>
              <a:ext uri="{FF2B5EF4-FFF2-40B4-BE49-F238E27FC236}">
                <a16:creationId xmlns:a16="http://schemas.microsoft.com/office/drawing/2014/main" id="{DCAC2135-163F-65C6-16C8-5A8FCFDF250C}"/>
              </a:ext>
            </a:extLst>
          </p:cNvPr>
          <p:cNvPicPr>
            <a:picLocks noChangeAspect="1"/>
          </p:cNvPicPr>
          <p:nvPr/>
        </p:nvPicPr>
        <p:blipFill>
          <a:blip r:embed="rId2"/>
          <a:stretch>
            <a:fillRect/>
          </a:stretch>
        </p:blipFill>
        <p:spPr>
          <a:xfrm>
            <a:off x="2" y="6202907"/>
            <a:ext cx="1178349" cy="655092"/>
          </a:xfrm>
          <a:prstGeom prst="rect">
            <a:avLst/>
          </a:prstGeom>
        </p:spPr>
      </p:pic>
      <p:sp>
        <p:nvSpPr>
          <p:cNvPr id="6" name="Θέση αριθμού διαφάνειας 5">
            <a:extLst>
              <a:ext uri="{FF2B5EF4-FFF2-40B4-BE49-F238E27FC236}">
                <a16:creationId xmlns:a16="http://schemas.microsoft.com/office/drawing/2014/main" id="{F5CF9E10-FEC7-6DCF-4703-95661BA1F9E5}"/>
              </a:ext>
            </a:extLst>
          </p:cNvPr>
          <p:cNvSpPr>
            <a:spLocks noGrp="1"/>
          </p:cNvSpPr>
          <p:nvPr>
            <p:ph type="sldNum" sz="quarter" idx="12"/>
          </p:nvPr>
        </p:nvSpPr>
        <p:spPr/>
        <p:txBody>
          <a:bodyPr/>
          <a:lstStyle/>
          <a:p>
            <a:fld id="{07DC2E9F-3B6E-3649-A5DB-7AD2AC7A2B42}" type="slidenum">
              <a:rPr lang="fr-FR" smtClean="0"/>
              <a:pPr/>
              <a:t>23</a:t>
            </a:fld>
            <a:endParaRPr lang="fr-FR"/>
          </a:p>
        </p:txBody>
      </p:sp>
    </p:spTree>
    <p:extLst>
      <p:ext uri="{BB962C8B-B14F-4D97-AF65-F5344CB8AC3E}">
        <p14:creationId xmlns:p14="http://schemas.microsoft.com/office/powerpoint/2010/main" val="24791377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A3FC24-B979-B0DB-9DE2-E738262E4F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CEB8B7-7861-A9D4-2851-3F8EF55CE4F0}"/>
              </a:ext>
            </a:extLst>
          </p:cNvPr>
          <p:cNvSpPr>
            <a:spLocks noGrp="1"/>
          </p:cNvSpPr>
          <p:nvPr>
            <p:ph type="title"/>
          </p:nvPr>
        </p:nvSpPr>
        <p:spPr>
          <a:xfrm>
            <a:off x="324229" y="18853"/>
            <a:ext cx="7886700" cy="766428"/>
          </a:xfrm>
        </p:spPr>
        <p:txBody>
          <a:bodyPr>
            <a:normAutofit fontScale="90000"/>
          </a:bodyPr>
          <a:lstStyle/>
          <a:p>
            <a:pPr algn="ctr" defTabSz="685800">
              <a:spcBef>
                <a:spcPts val="750"/>
              </a:spcBef>
              <a:defRPr/>
            </a:pPr>
            <a:br>
              <a:rPr lang="en-US" dirty="0"/>
            </a:br>
            <a:br>
              <a:rPr lang="el-GR" b="1" dirty="0">
                <a:solidFill>
                  <a:schemeClr val="bg2">
                    <a:lumMod val="10000"/>
                  </a:schemeClr>
                </a:solidFill>
              </a:rPr>
            </a:br>
            <a:br>
              <a:rPr lang="en-US" sz="2700" b="1" dirty="0">
                <a:solidFill>
                  <a:srgbClr val="FFC000">
                    <a:lumMod val="60000"/>
                    <a:lumOff val="40000"/>
                  </a:srgbClr>
                </a:solidFill>
                <a:latin typeface="Calibri"/>
                <a:ea typeface="+mn-ea"/>
                <a:cs typeface="+mn-cs"/>
              </a:rPr>
            </a:br>
            <a:r>
              <a:rPr lang="en-US" sz="2400" b="1" dirty="0">
                <a:solidFill>
                  <a:schemeClr val="bg2">
                    <a:lumMod val="10000"/>
                  </a:schemeClr>
                </a:solidFill>
              </a:rPr>
              <a:t>‘Friends of the Irish Environment v. Ireland’</a:t>
            </a:r>
            <a:r>
              <a:rPr lang="da-DK" sz="2400" b="1" dirty="0">
                <a:solidFill>
                  <a:schemeClr val="bg2">
                    <a:lumMod val="10000"/>
                  </a:schemeClr>
                </a:solidFill>
              </a:rPr>
              <a:t>                       </a:t>
            </a:r>
            <a:r>
              <a:rPr lang="da-DK" sz="2400" b="1" dirty="0">
                <a:solidFill>
                  <a:schemeClr val="bg2">
                    <a:lumMod val="10000"/>
                  </a:schemeClr>
                </a:solidFill>
                <a:highlight>
                  <a:srgbClr val="00FF00"/>
                </a:highlight>
              </a:rPr>
              <a:t>(</a:t>
            </a:r>
            <a:r>
              <a:rPr lang="en-US" sz="2400" b="1" dirty="0">
                <a:solidFill>
                  <a:schemeClr val="bg2">
                    <a:lumMod val="10000"/>
                  </a:schemeClr>
                </a:solidFill>
                <a:highlight>
                  <a:srgbClr val="00FF00"/>
                </a:highlight>
              </a:rPr>
              <a:t>a. facts)</a:t>
            </a:r>
            <a:br>
              <a:rPr lang="en-US" sz="2250" dirty="0">
                <a:solidFill>
                  <a:srgbClr val="FFFFFF"/>
                </a:solidFill>
                <a:highlight>
                  <a:srgbClr val="00FF00"/>
                </a:highlight>
                <a:latin typeface="Calibri"/>
                <a:ea typeface="+mn-ea"/>
                <a:cs typeface="+mn-cs"/>
              </a:rPr>
            </a:br>
            <a:br>
              <a:rPr lang="en-US" dirty="0"/>
            </a:br>
            <a:endParaRPr lang="LID4096" dirty="0"/>
          </a:p>
        </p:txBody>
      </p:sp>
      <p:sp>
        <p:nvSpPr>
          <p:cNvPr id="3" name="Content Placeholder 2">
            <a:extLst>
              <a:ext uri="{FF2B5EF4-FFF2-40B4-BE49-F238E27FC236}">
                <a16:creationId xmlns:a16="http://schemas.microsoft.com/office/drawing/2014/main" id="{0CB92B88-B1D0-6917-8EFD-E56B1039E7A0}"/>
              </a:ext>
            </a:extLst>
          </p:cNvPr>
          <p:cNvSpPr>
            <a:spLocks noGrp="1"/>
          </p:cNvSpPr>
          <p:nvPr>
            <p:ph idx="1"/>
          </p:nvPr>
        </p:nvSpPr>
        <p:spPr>
          <a:xfrm>
            <a:off x="208974" y="1228344"/>
            <a:ext cx="8726051" cy="5610803"/>
          </a:xfrm>
        </p:spPr>
        <p:txBody>
          <a:bodyPr>
            <a:normAutofit/>
          </a:bodyPr>
          <a:lstStyle/>
          <a:p>
            <a:pPr>
              <a:buFontTx/>
              <a:buChar char="-"/>
            </a:pPr>
            <a:r>
              <a:rPr lang="en-US" dirty="0"/>
              <a:t>In 2017 the Irish government approved the National Mitigation Plan, aiming to limit the burning of fossil fuels</a:t>
            </a:r>
          </a:p>
          <a:p>
            <a:pPr>
              <a:buFontTx/>
              <a:buChar char="-"/>
            </a:pPr>
            <a:r>
              <a:rPr lang="en-US" dirty="0"/>
              <a:t>An advocacy group, Friends of the Irish Environment,</a:t>
            </a:r>
            <a:r>
              <a:rPr lang="en-US" sz="2400" i="1" dirty="0"/>
              <a:t> </a:t>
            </a:r>
            <a:r>
              <a:rPr lang="en-US" dirty="0"/>
              <a:t>filed a suit in the High Court of Ireland, arguing that the Plan was not designed to achieve substantial short-term carbon emissions reduction </a:t>
            </a:r>
          </a:p>
          <a:p>
            <a:pPr>
              <a:buFontTx/>
              <a:buChar char="-"/>
            </a:pPr>
            <a:r>
              <a:rPr lang="en-US" dirty="0"/>
              <a:t>The petitioners alleged that the Plan violated Ireland’s low carbon national legislation, the Constitution of Ireland, and the right to life and private and family life under the ECHR</a:t>
            </a:r>
          </a:p>
        </p:txBody>
      </p:sp>
      <p:pic>
        <p:nvPicPr>
          <p:cNvPr id="4" name="Εικόνα 3">
            <a:extLst>
              <a:ext uri="{FF2B5EF4-FFF2-40B4-BE49-F238E27FC236}">
                <a16:creationId xmlns:a16="http://schemas.microsoft.com/office/drawing/2014/main" id="{80A1C20F-B9DE-56D3-D64E-F47FC2854F2D}"/>
              </a:ext>
            </a:extLst>
          </p:cNvPr>
          <p:cNvPicPr>
            <a:picLocks noChangeAspect="1"/>
          </p:cNvPicPr>
          <p:nvPr/>
        </p:nvPicPr>
        <p:blipFill>
          <a:blip r:embed="rId2"/>
          <a:stretch>
            <a:fillRect/>
          </a:stretch>
        </p:blipFill>
        <p:spPr>
          <a:xfrm>
            <a:off x="2" y="6155702"/>
            <a:ext cx="1178349" cy="702297"/>
          </a:xfrm>
          <a:prstGeom prst="rect">
            <a:avLst/>
          </a:prstGeom>
        </p:spPr>
      </p:pic>
      <p:sp>
        <p:nvSpPr>
          <p:cNvPr id="6" name="Θέση αριθμού διαφάνειας 5">
            <a:extLst>
              <a:ext uri="{FF2B5EF4-FFF2-40B4-BE49-F238E27FC236}">
                <a16:creationId xmlns:a16="http://schemas.microsoft.com/office/drawing/2014/main" id="{30AADF29-B8C8-EEAB-A244-E0672C8E9E28}"/>
              </a:ext>
            </a:extLst>
          </p:cNvPr>
          <p:cNvSpPr>
            <a:spLocks noGrp="1"/>
          </p:cNvSpPr>
          <p:nvPr>
            <p:ph type="sldNum" sz="quarter" idx="12"/>
          </p:nvPr>
        </p:nvSpPr>
        <p:spPr/>
        <p:txBody>
          <a:bodyPr/>
          <a:lstStyle/>
          <a:p>
            <a:fld id="{07DC2E9F-3B6E-3649-A5DB-7AD2AC7A2B42}" type="slidenum">
              <a:rPr lang="fr-FR" smtClean="0"/>
              <a:pPr/>
              <a:t>24</a:t>
            </a:fld>
            <a:endParaRPr lang="fr-FR"/>
          </a:p>
        </p:txBody>
      </p:sp>
    </p:spTree>
    <p:extLst>
      <p:ext uri="{BB962C8B-B14F-4D97-AF65-F5344CB8AC3E}">
        <p14:creationId xmlns:p14="http://schemas.microsoft.com/office/powerpoint/2010/main" val="14013134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B6880C-C4F1-17F2-3890-D3CFAF282F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7D4D5E-6F8C-7439-FA4E-B1388E41D08B}"/>
              </a:ext>
            </a:extLst>
          </p:cNvPr>
          <p:cNvSpPr>
            <a:spLocks noGrp="1"/>
          </p:cNvSpPr>
          <p:nvPr>
            <p:ph type="title"/>
          </p:nvPr>
        </p:nvSpPr>
        <p:spPr>
          <a:xfrm>
            <a:off x="324229" y="18853"/>
            <a:ext cx="7886700" cy="766428"/>
          </a:xfrm>
        </p:spPr>
        <p:txBody>
          <a:bodyPr>
            <a:normAutofit fontScale="90000"/>
          </a:bodyPr>
          <a:lstStyle/>
          <a:p>
            <a:pPr algn="ctr" defTabSz="685800">
              <a:spcBef>
                <a:spcPts val="750"/>
              </a:spcBef>
              <a:defRPr/>
            </a:pPr>
            <a:br>
              <a:rPr lang="en-US" dirty="0"/>
            </a:br>
            <a:br>
              <a:rPr lang="el-GR" b="1" dirty="0">
                <a:solidFill>
                  <a:schemeClr val="bg2">
                    <a:lumMod val="10000"/>
                  </a:schemeClr>
                </a:solidFill>
              </a:rPr>
            </a:br>
            <a:br>
              <a:rPr lang="en-US" sz="2700" b="1" dirty="0">
                <a:solidFill>
                  <a:srgbClr val="FFC000">
                    <a:lumMod val="60000"/>
                    <a:lumOff val="40000"/>
                  </a:srgbClr>
                </a:solidFill>
                <a:latin typeface="Calibri"/>
                <a:ea typeface="+mn-ea"/>
                <a:cs typeface="+mn-cs"/>
              </a:rPr>
            </a:br>
            <a:r>
              <a:rPr lang="en-US" sz="2400" b="1" dirty="0">
                <a:solidFill>
                  <a:schemeClr val="bg2">
                    <a:lumMod val="10000"/>
                  </a:schemeClr>
                </a:solidFill>
              </a:rPr>
              <a:t>‘Friends of the Irish Environment v. Ireland’</a:t>
            </a:r>
            <a:r>
              <a:rPr lang="da-DK" sz="2400" b="1" dirty="0">
                <a:solidFill>
                  <a:schemeClr val="bg2">
                    <a:lumMod val="10000"/>
                  </a:schemeClr>
                </a:solidFill>
              </a:rPr>
              <a:t>                       </a:t>
            </a:r>
            <a:r>
              <a:rPr lang="da-DK" sz="2400" b="1" dirty="0">
                <a:solidFill>
                  <a:schemeClr val="bg2">
                    <a:lumMod val="10000"/>
                  </a:schemeClr>
                </a:solidFill>
                <a:highlight>
                  <a:srgbClr val="00FF00"/>
                </a:highlight>
              </a:rPr>
              <a:t>(b) The </a:t>
            </a:r>
            <a:r>
              <a:rPr lang="en-US" sz="2400" b="1" dirty="0">
                <a:solidFill>
                  <a:schemeClr val="bg2">
                    <a:lumMod val="10000"/>
                  </a:schemeClr>
                </a:solidFill>
                <a:highlight>
                  <a:srgbClr val="00FF00"/>
                </a:highlight>
              </a:rPr>
              <a:t>High Court of Ireland (2019)</a:t>
            </a:r>
            <a:br>
              <a:rPr lang="en-US" sz="2250" dirty="0">
                <a:solidFill>
                  <a:srgbClr val="FFFFFF"/>
                </a:solidFill>
                <a:highlight>
                  <a:srgbClr val="00FF00"/>
                </a:highlight>
                <a:latin typeface="Calibri"/>
                <a:ea typeface="+mn-ea"/>
                <a:cs typeface="+mn-cs"/>
              </a:rPr>
            </a:br>
            <a:br>
              <a:rPr lang="en-US" dirty="0"/>
            </a:br>
            <a:endParaRPr lang="LID4096" dirty="0"/>
          </a:p>
        </p:txBody>
      </p:sp>
      <p:sp>
        <p:nvSpPr>
          <p:cNvPr id="3" name="Content Placeholder 2">
            <a:extLst>
              <a:ext uri="{FF2B5EF4-FFF2-40B4-BE49-F238E27FC236}">
                <a16:creationId xmlns:a16="http://schemas.microsoft.com/office/drawing/2014/main" id="{F883964F-81C6-DAAB-84C6-534523DAC4E9}"/>
              </a:ext>
            </a:extLst>
          </p:cNvPr>
          <p:cNvSpPr>
            <a:spLocks noGrp="1"/>
          </p:cNvSpPr>
          <p:nvPr>
            <p:ph idx="1"/>
          </p:nvPr>
        </p:nvSpPr>
        <p:spPr>
          <a:xfrm>
            <a:off x="240030" y="1247197"/>
            <a:ext cx="8726051" cy="5610803"/>
          </a:xfrm>
        </p:spPr>
        <p:txBody>
          <a:bodyPr>
            <a:normAutofit/>
          </a:bodyPr>
          <a:lstStyle/>
          <a:p>
            <a:pPr>
              <a:buFontTx/>
              <a:buChar char="-"/>
            </a:pPr>
            <a:r>
              <a:rPr lang="en-US" dirty="0"/>
              <a:t>The High Court ruled in favor the Plan, on the grounds that  superior legal rules</a:t>
            </a:r>
            <a:r>
              <a:rPr lang="el-GR" dirty="0"/>
              <a:t> </a:t>
            </a:r>
            <a:r>
              <a:rPr lang="en-US" dirty="0"/>
              <a:t>do not require particular targets for carbon emissions reduction</a:t>
            </a:r>
          </a:p>
          <a:p>
            <a:pPr>
              <a:buFontTx/>
              <a:buChar char="-"/>
            </a:pPr>
            <a:r>
              <a:rPr lang="en-US" dirty="0"/>
              <a:t> The Plan was considered by the Court as an initial step for carbon emissions reduction by 2050 [‘one, albeit extremely important, piece of the jigsaw’]. So, the government was considered to have appropriately exercised its policy making discretion</a:t>
            </a:r>
          </a:p>
          <a:p>
            <a:pPr>
              <a:buFontTx/>
              <a:buChar char="-"/>
            </a:pPr>
            <a:r>
              <a:rPr lang="en-US" dirty="0"/>
              <a:t>Friends of the Irish Environment appealed the ruling to the Court of Appeal; the case leapfrogged the traditional appeal route, and was submitted directly to the Supreme Court</a:t>
            </a:r>
          </a:p>
        </p:txBody>
      </p:sp>
      <p:pic>
        <p:nvPicPr>
          <p:cNvPr id="4" name="Εικόνα 3">
            <a:extLst>
              <a:ext uri="{FF2B5EF4-FFF2-40B4-BE49-F238E27FC236}">
                <a16:creationId xmlns:a16="http://schemas.microsoft.com/office/drawing/2014/main" id="{B9D0280A-2BFB-AFB8-060D-B2BD9386D053}"/>
              </a:ext>
            </a:extLst>
          </p:cNvPr>
          <p:cNvPicPr>
            <a:picLocks noChangeAspect="1"/>
          </p:cNvPicPr>
          <p:nvPr/>
        </p:nvPicPr>
        <p:blipFill>
          <a:blip r:embed="rId2"/>
          <a:stretch>
            <a:fillRect/>
          </a:stretch>
        </p:blipFill>
        <p:spPr>
          <a:xfrm>
            <a:off x="2" y="6155702"/>
            <a:ext cx="1178349" cy="702297"/>
          </a:xfrm>
          <a:prstGeom prst="rect">
            <a:avLst/>
          </a:prstGeom>
        </p:spPr>
      </p:pic>
      <p:sp>
        <p:nvSpPr>
          <p:cNvPr id="6" name="Θέση αριθμού διαφάνειας 5">
            <a:extLst>
              <a:ext uri="{FF2B5EF4-FFF2-40B4-BE49-F238E27FC236}">
                <a16:creationId xmlns:a16="http://schemas.microsoft.com/office/drawing/2014/main" id="{5FB84C02-CA32-AF02-FC48-0B0EE65C791A}"/>
              </a:ext>
            </a:extLst>
          </p:cNvPr>
          <p:cNvSpPr>
            <a:spLocks noGrp="1"/>
          </p:cNvSpPr>
          <p:nvPr>
            <p:ph type="sldNum" sz="quarter" idx="12"/>
          </p:nvPr>
        </p:nvSpPr>
        <p:spPr/>
        <p:txBody>
          <a:bodyPr/>
          <a:lstStyle/>
          <a:p>
            <a:fld id="{07DC2E9F-3B6E-3649-A5DB-7AD2AC7A2B42}" type="slidenum">
              <a:rPr lang="fr-FR" smtClean="0"/>
              <a:pPr/>
              <a:t>25</a:t>
            </a:fld>
            <a:endParaRPr lang="fr-FR"/>
          </a:p>
        </p:txBody>
      </p:sp>
    </p:spTree>
    <p:extLst>
      <p:ext uri="{BB962C8B-B14F-4D97-AF65-F5344CB8AC3E}">
        <p14:creationId xmlns:p14="http://schemas.microsoft.com/office/powerpoint/2010/main" val="39309118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82BD5B-1DF1-CB20-4753-A64688D4EA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2C2781-EF2E-35BD-F1ED-4FE1D3A49152}"/>
              </a:ext>
            </a:extLst>
          </p:cNvPr>
          <p:cNvSpPr>
            <a:spLocks noGrp="1"/>
          </p:cNvSpPr>
          <p:nvPr>
            <p:ph type="title"/>
          </p:nvPr>
        </p:nvSpPr>
        <p:spPr>
          <a:xfrm>
            <a:off x="324229" y="18853"/>
            <a:ext cx="7886700" cy="766428"/>
          </a:xfrm>
        </p:spPr>
        <p:txBody>
          <a:bodyPr>
            <a:normAutofit fontScale="90000"/>
          </a:bodyPr>
          <a:lstStyle/>
          <a:p>
            <a:pPr algn="ctr" defTabSz="685800">
              <a:spcBef>
                <a:spcPts val="750"/>
              </a:spcBef>
              <a:defRPr/>
            </a:pPr>
            <a:br>
              <a:rPr lang="en-US" dirty="0"/>
            </a:br>
            <a:br>
              <a:rPr lang="el-GR" b="1" dirty="0">
                <a:solidFill>
                  <a:schemeClr val="bg2">
                    <a:lumMod val="10000"/>
                  </a:schemeClr>
                </a:solidFill>
              </a:rPr>
            </a:br>
            <a:br>
              <a:rPr lang="en-US" sz="2700" b="1" dirty="0">
                <a:solidFill>
                  <a:srgbClr val="FFC000">
                    <a:lumMod val="60000"/>
                    <a:lumOff val="40000"/>
                  </a:srgbClr>
                </a:solidFill>
                <a:latin typeface="Calibri"/>
                <a:ea typeface="+mn-ea"/>
                <a:cs typeface="+mn-cs"/>
              </a:rPr>
            </a:br>
            <a:r>
              <a:rPr lang="en-US" sz="2400" b="1" dirty="0">
                <a:solidFill>
                  <a:schemeClr val="bg2">
                    <a:lumMod val="10000"/>
                  </a:schemeClr>
                </a:solidFill>
              </a:rPr>
              <a:t>‘Friends of the Irish Environment v. Ireland’</a:t>
            </a:r>
            <a:r>
              <a:rPr lang="da-DK" sz="2400" b="1" dirty="0">
                <a:solidFill>
                  <a:schemeClr val="bg2">
                    <a:lumMod val="10000"/>
                  </a:schemeClr>
                </a:solidFill>
              </a:rPr>
              <a:t>                      </a:t>
            </a:r>
            <a:r>
              <a:rPr lang="da-DK" sz="2400" b="1" dirty="0">
                <a:solidFill>
                  <a:schemeClr val="bg2">
                    <a:lumMod val="10000"/>
                  </a:schemeClr>
                </a:solidFill>
                <a:highlight>
                  <a:srgbClr val="00FF00"/>
                </a:highlight>
              </a:rPr>
              <a:t>(c) Supreme Court of Ireland (2020)</a:t>
            </a:r>
            <a:br>
              <a:rPr lang="en-US" sz="2250" dirty="0">
                <a:solidFill>
                  <a:srgbClr val="FFFFFF"/>
                </a:solidFill>
                <a:highlight>
                  <a:srgbClr val="00FF00"/>
                </a:highlight>
                <a:latin typeface="Calibri"/>
                <a:ea typeface="+mn-ea"/>
                <a:cs typeface="+mn-cs"/>
              </a:rPr>
            </a:br>
            <a:br>
              <a:rPr lang="en-US" dirty="0"/>
            </a:br>
            <a:endParaRPr lang="LID4096" dirty="0"/>
          </a:p>
        </p:txBody>
      </p:sp>
      <p:sp>
        <p:nvSpPr>
          <p:cNvPr id="3" name="Content Placeholder 2">
            <a:extLst>
              <a:ext uri="{FF2B5EF4-FFF2-40B4-BE49-F238E27FC236}">
                <a16:creationId xmlns:a16="http://schemas.microsoft.com/office/drawing/2014/main" id="{C1FA6EB2-EED1-8E25-7D5D-512D59235CEE}"/>
              </a:ext>
            </a:extLst>
          </p:cNvPr>
          <p:cNvSpPr>
            <a:spLocks noGrp="1"/>
          </p:cNvSpPr>
          <p:nvPr>
            <p:ph idx="1"/>
          </p:nvPr>
        </p:nvSpPr>
        <p:spPr>
          <a:xfrm>
            <a:off x="240030" y="1228344"/>
            <a:ext cx="8726051" cy="5610803"/>
          </a:xfrm>
        </p:spPr>
        <p:txBody>
          <a:bodyPr>
            <a:normAutofit/>
          </a:bodyPr>
          <a:lstStyle/>
          <a:p>
            <a:pPr>
              <a:buFontTx/>
              <a:buChar char="-"/>
            </a:pPr>
            <a:r>
              <a:rPr lang="en-US" dirty="0"/>
              <a:t>The Supreme Court reversed the first-instance decision</a:t>
            </a:r>
            <a:r>
              <a:rPr lang="el-GR" dirty="0"/>
              <a:t>,</a:t>
            </a:r>
            <a:r>
              <a:rPr lang="en-US" dirty="0"/>
              <a:t> and quashed the National Mitigation Plan (2017), because </a:t>
            </a:r>
          </a:p>
          <a:p>
            <a:pPr marL="0" indent="0">
              <a:buNone/>
            </a:pPr>
            <a:r>
              <a:rPr lang="en-US" i="1" dirty="0"/>
              <a:t>	‘a reasonable reader of the Plan would not 	understand how Ireland would achieve its 2050 	goals [while] a compliant plan must be 	sufficiently specific as to policy over the whole 	period to 2050’</a:t>
            </a:r>
          </a:p>
          <a:p>
            <a:pPr>
              <a:buFontTx/>
              <a:buChar char="-"/>
            </a:pPr>
            <a:r>
              <a:rPr lang="en-US" dirty="0"/>
              <a:t>Transparency and public participation were emphasized as statutory goals, as the public must be able to assess and critique the government’s plan effectively.</a:t>
            </a:r>
          </a:p>
        </p:txBody>
      </p:sp>
      <p:pic>
        <p:nvPicPr>
          <p:cNvPr id="4" name="Εικόνα 3">
            <a:extLst>
              <a:ext uri="{FF2B5EF4-FFF2-40B4-BE49-F238E27FC236}">
                <a16:creationId xmlns:a16="http://schemas.microsoft.com/office/drawing/2014/main" id="{5980DFEE-E147-4D5F-7CE5-AC9FCB8EECB1}"/>
              </a:ext>
            </a:extLst>
          </p:cNvPr>
          <p:cNvPicPr>
            <a:picLocks noChangeAspect="1"/>
          </p:cNvPicPr>
          <p:nvPr/>
        </p:nvPicPr>
        <p:blipFill>
          <a:blip r:embed="rId2"/>
          <a:stretch>
            <a:fillRect/>
          </a:stretch>
        </p:blipFill>
        <p:spPr>
          <a:xfrm>
            <a:off x="2" y="6182436"/>
            <a:ext cx="968989" cy="675563"/>
          </a:xfrm>
          <a:prstGeom prst="rect">
            <a:avLst/>
          </a:prstGeom>
        </p:spPr>
      </p:pic>
      <p:sp>
        <p:nvSpPr>
          <p:cNvPr id="6" name="Θέση αριθμού διαφάνειας 5">
            <a:extLst>
              <a:ext uri="{FF2B5EF4-FFF2-40B4-BE49-F238E27FC236}">
                <a16:creationId xmlns:a16="http://schemas.microsoft.com/office/drawing/2014/main" id="{3C2BF1FD-00BD-FC1E-5BDC-657B194DA234}"/>
              </a:ext>
            </a:extLst>
          </p:cNvPr>
          <p:cNvSpPr>
            <a:spLocks noGrp="1"/>
          </p:cNvSpPr>
          <p:nvPr>
            <p:ph type="sldNum" sz="quarter" idx="12"/>
          </p:nvPr>
        </p:nvSpPr>
        <p:spPr/>
        <p:txBody>
          <a:bodyPr/>
          <a:lstStyle/>
          <a:p>
            <a:fld id="{07DC2E9F-3B6E-3649-A5DB-7AD2AC7A2B42}" type="slidenum">
              <a:rPr lang="fr-FR" smtClean="0"/>
              <a:pPr/>
              <a:t>26</a:t>
            </a:fld>
            <a:endParaRPr lang="fr-FR"/>
          </a:p>
        </p:txBody>
      </p:sp>
    </p:spTree>
    <p:extLst>
      <p:ext uri="{BB962C8B-B14F-4D97-AF65-F5344CB8AC3E}">
        <p14:creationId xmlns:p14="http://schemas.microsoft.com/office/powerpoint/2010/main" val="11122504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7E55BB-3FB9-0F3A-C879-BD687DA34A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07969A-FD7F-5671-016A-754BC9A234D5}"/>
              </a:ext>
            </a:extLst>
          </p:cNvPr>
          <p:cNvSpPr>
            <a:spLocks noGrp="1"/>
          </p:cNvSpPr>
          <p:nvPr>
            <p:ph type="title"/>
          </p:nvPr>
        </p:nvSpPr>
        <p:spPr>
          <a:xfrm>
            <a:off x="324229" y="18853"/>
            <a:ext cx="7886700" cy="766428"/>
          </a:xfrm>
        </p:spPr>
        <p:txBody>
          <a:bodyPr>
            <a:normAutofit fontScale="90000"/>
          </a:bodyPr>
          <a:lstStyle/>
          <a:p>
            <a:pPr algn="ctr" defTabSz="685800">
              <a:spcBef>
                <a:spcPts val="750"/>
              </a:spcBef>
              <a:defRPr/>
            </a:pPr>
            <a:br>
              <a:rPr lang="en-US" dirty="0"/>
            </a:br>
            <a:br>
              <a:rPr lang="el-GR" b="1" dirty="0">
                <a:solidFill>
                  <a:schemeClr val="bg2">
                    <a:lumMod val="10000"/>
                  </a:schemeClr>
                </a:solidFill>
              </a:rPr>
            </a:br>
            <a:br>
              <a:rPr lang="en-US" sz="2700" b="1" dirty="0">
                <a:solidFill>
                  <a:srgbClr val="FFC000">
                    <a:lumMod val="60000"/>
                    <a:lumOff val="40000"/>
                  </a:srgbClr>
                </a:solidFill>
                <a:latin typeface="Calibri"/>
                <a:ea typeface="+mn-ea"/>
                <a:cs typeface="+mn-cs"/>
              </a:rPr>
            </a:br>
            <a:r>
              <a:rPr lang="en-US" sz="2400" b="1" dirty="0">
                <a:solidFill>
                  <a:schemeClr val="bg2">
                    <a:lumMod val="10000"/>
                  </a:schemeClr>
                </a:solidFill>
              </a:rPr>
              <a:t>‘Friends of the Irish Environment v. Ireland’</a:t>
            </a:r>
            <a:r>
              <a:rPr lang="da-DK" sz="2400" b="1" dirty="0">
                <a:solidFill>
                  <a:schemeClr val="bg2">
                    <a:lumMod val="10000"/>
                  </a:schemeClr>
                </a:solidFill>
              </a:rPr>
              <a:t>                      </a:t>
            </a:r>
            <a:r>
              <a:rPr lang="da-DK" sz="2400" b="1" dirty="0">
                <a:solidFill>
                  <a:schemeClr val="bg2">
                    <a:lumMod val="10000"/>
                  </a:schemeClr>
                </a:solidFill>
                <a:highlight>
                  <a:srgbClr val="00FF00"/>
                </a:highlight>
              </a:rPr>
              <a:t>(c) Supreme Court of Ireland (2020)</a:t>
            </a:r>
            <a:br>
              <a:rPr lang="en-US" sz="2250" dirty="0">
                <a:solidFill>
                  <a:srgbClr val="FFFFFF"/>
                </a:solidFill>
                <a:highlight>
                  <a:srgbClr val="00FF00"/>
                </a:highlight>
                <a:latin typeface="Calibri"/>
                <a:ea typeface="+mn-ea"/>
                <a:cs typeface="+mn-cs"/>
              </a:rPr>
            </a:br>
            <a:br>
              <a:rPr lang="en-US" dirty="0"/>
            </a:br>
            <a:endParaRPr lang="LID4096" dirty="0"/>
          </a:p>
        </p:txBody>
      </p:sp>
      <p:sp>
        <p:nvSpPr>
          <p:cNvPr id="3" name="Content Placeholder 2">
            <a:extLst>
              <a:ext uri="{FF2B5EF4-FFF2-40B4-BE49-F238E27FC236}">
                <a16:creationId xmlns:a16="http://schemas.microsoft.com/office/drawing/2014/main" id="{80E47796-C7D1-BCD2-7CA2-EBEE9BFDCB06}"/>
              </a:ext>
            </a:extLst>
          </p:cNvPr>
          <p:cNvSpPr>
            <a:spLocks noGrp="1"/>
          </p:cNvSpPr>
          <p:nvPr>
            <p:ph idx="1"/>
          </p:nvPr>
        </p:nvSpPr>
        <p:spPr>
          <a:xfrm>
            <a:off x="208974" y="1228344"/>
            <a:ext cx="8726051" cy="5610803"/>
          </a:xfrm>
        </p:spPr>
        <p:txBody>
          <a:bodyPr>
            <a:normAutofit/>
          </a:bodyPr>
          <a:lstStyle/>
          <a:p>
            <a:pPr>
              <a:buFontTx/>
              <a:buChar char="-"/>
            </a:pPr>
            <a:r>
              <a:rPr lang="en-US" dirty="0"/>
              <a:t>The Court rejected the Government’s argument that the Plan was a purely political or policy document and therefore non-justiciable, because since the Plan was adopted under legislation, it was subject to judicial review to ensure compliance with statutory obligations. Even if the Plan was considered as a policy choice, the fall within government discretion, but they must still comply with legal obligations. </a:t>
            </a:r>
          </a:p>
          <a:p>
            <a:pPr>
              <a:buFontTx/>
              <a:buChar char="-"/>
            </a:pPr>
            <a:r>
              <a:rPr lang="en-US" dirty="0"/>
              <a:t>The Court did not recognize an unenumerated right to a healthy environment, separate from the rights expressly conferred by the Irish Constitution, ‘[w]</a:t>
            </a:r>
            <a:r>
              <a:rPr lang="en-US" dirty="0" err="1"/>
              <a:t>hile</a:t>
            </a:r>
            <a:r>
              <a:rPr lang="en-US" dirty="0"/>
              <a:t> not ruling out the possibility that constitutional rights 	and obligations may well be engaged in the 	environmental field in an appropriate case’</a:t>
            </a:r>
          </a:p>
        </p:txBody>
      </p:sp>
      <p:pic>
        <p:nvPicPr>
          <p:cNvPr id="4" name="Εικόνα 3">
            <a:extLst>
              <a:ext uri="{FF2B5EF4-FFF2-40B4-BE49-F238E27FC236}">
                <a16:creationId xmlns:a16="http://schemas.microsoft.com/office/drawing/2014/main" id="{03D503C5-5E8F-D894-C5E0-6DDB24BB22C5}"/>
              </a:ext>
            </a:extLst>
          </p:cNvPr>
          <p:cNvPicPr>
            <a:picLocks noChangeAspect="1"/>
          </p:cNvPicPr>
          <p:nvPr/>
        </p:nvPicPr>
        <p:blipFill>
          <a:blip r:embed="rId2"/>
          <a:stretch>
            <a:fillRect/>
          </a:stretch>
        </p:blipFill>
        <p:spPr>
          <a:xfrm>
            <a:off x="2" y="6182436"/>
            <a:ext cx="1178349" cy="675563"/>
          </a:xfrm>
          <a:prstGeom prst="rect">
            <a:avLst/>
          </a:prstGeom>
        </p:spPr>
      </p:pic>
      <p:sp>
        <p:nvSpPr>
          <p:cNvPr id="6" name="Θέση αριθμού διαφάνειας 5">
            <a:extLst>
              <a:ext uri="{FF2B5EF4-FFF2-40B4-BE49-F238E27FC236}">
                <a16:creationId xmlns:a16="http://schemas.microsoft.com/office/drawing/2014/main" id="{82ECE4BE-A063-4E6C-705F-7288E9C43565}"/>
              </a:ext>
            </a:extLst>
          </p:cNvPr>
          <p:cNvSpPr>
            <a:spLocks noGrp="1"/>
          </p:cNvSpPr>
          <p:nvPr>
            <p:ph type="sldNum" sz="quarter" idx="12"/>
          </p:nvPr>
        </p:nvSpPr>
        <p:spPr/>
        <p:txBody>
          <a:bodyPr/>
          <a:lstStyle/>
          <a:p>
            <a:fld id="{07DC2E9F-3B6E-3649-A5DB-7AD2AC7A2B42}" type="slidenum">
              <a:rPr lang="fr-FR" smtClean="0"/>
              <a:pPr/>
              <a:t>27</a:t>
            </a:fld>
            <a:endParaRPr lang="fr-FR"/>
          </a:p>
        </p:txBody>
      </p:sp>
    </p:spTree>
    <p:extLst>
      <p:ext uri="{BB962C8B-B14F-4D97-AF65-F5344CB8AC3E}">
        <p14:creationId xmlns:p14="http://schemas.microsoft.com/office/powerpoint/2010/main" val="6821274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2551F0-241E-2522-F3A6-08E2E4AFC9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38EF41-0701-7E6F-3083-678A02796202}"/>
              </a:ext>
            </a:extLst>
          </p:cNvPr>
          <p:cNvSpPr>
            <a:spLocks noGrp="1"/>
          </p:cNvSpPr>
          <p:nvPr>
            <p:ph type="title"/>
          </p:nvPr>
        </p:nvSpPr>
        <p:spPr>
          <a:xfrm>
            <a:off x="478233" y="402067"/>
            <a:ext cx="7886700" cy="766428"/>
          </a:xfrm>
        </p:spPr>
        <p:txBody>
          <a:bodyPr>
            <a:normAutofit fontScale="90000"/>
          </a:bodyPr>
          <a:lstStyle/>
          <a:p>
            <a:pPr algn="ctr" defTabSz="685800">
              <a:spcBef>
                <a:spcPts val="750"/>
              </a:spcBef>
              <a:defRPr/>
            </a:pPr>
            <a:br>
              <a:rPr lang="en-US" dirty="0"/>
            </a:br>
            <a:br>
              <a:rPr lang="el-GR" b="1" dirty="0">
                <a:solidFill>
                  <a:schemeClr val="bg2">
                    <a:lumMod val="10000"/>
                  </a:schemeClr>
                </a:solidFill>
              </a:rPr>
            </a:br>
            <a:br>
              <a:rPr lang="en-US" sz="2700" b="1" dirty="0">
                <a:solidFill>
                  <a:srgbClr val="FFC000">
                    <a:lumMod val="60000"/>
                    <a:lumOff val="40000"/>
                  </a:srgbClr>
                </a:solidFill>
                <a:latin typeface="Calibri"/>
                <a:ea typeface="+mn-ea"/>
                <a:cs typeface="+mn-cs"/>
              </a:rPr>
            </a:br>
            <a:r>
              <a:rPr lang="en-US" sz="2400" b="1" dirty="0">
                <a:solidFill>
                  <a:schemeClr val="bg2">
                    <a:lumMod val="10000"/>
                  </a:schemeClr>
                </a:solidFill>
              </a:rPr>
              <a:t>Urgenda Foundation v. Kingdom of the Netherlands            </a:t>
            </a:r>
            <a:r>
              <a:rPr lang="en-US" sz="2400" b="1" dirty="0">
                <a:solidFill>
                  <a:schemeClr val="bg2">
                    <a:lumMod val="10000"/>
                  </a:schemeClr>
                </a:solidFill>
                <a:highlight>
                  <a:srgbClr val="FF00FF"/>
                </a:highlight>
              </a:rPr>
              <a:t>(a. relevant facts and the law)</a:t>
            </a:r>
            <a:br>
              <a:rPr lang="en-US" sz="2250" dirty="0">
                <a:solidFill>
                  <a:srgbClr val="FFFFFF"/>
                </a:solidFill>
                <a:highlight>
                  <a:srgbClr val="FF00FF"/>
                </a:highlight>
                <a:latin typeface="Calibri"/>
                <a:ea typeface="+mn-ea"/>
                <a:cs typeface="+mn-cs"/>
              </a:rPr>
            </a:br>
            <a:br>
              <a:rPr lang="en-US" dirty="0"/>
            </a:br>
            <a:endParaRPr lang="LID4096" dirty="0"/>
          </a:p>
        </p:txBody>
      </p:sp>
      <p:sp>
        <p:nvSpPr>
          <p:cNvPr id="3" name="Content Placeholder 2">
            <a:extLst>
              <a:ext uri="{FF2B5EF4-FFF2-40B4-BE49-F238E27FC236}">
                <a16:creationId xmlns:a16="http://schemas.microsoft.com/office/drawing/2014/main" id="{EC50A0C7-3E65-3D61-8C84-2F225387304C}"/>
              </a:ext>
            </a:extLst>
          </p:cNvPr>
          <p:cNvSpPr>
            <a:spLocks noGrp="1"/>
          </p:cNvSpPr>
          <p:nvPr>
            <p:ph idx="1"/>
          </p:nvPr>
        </p:nvSpPr>
        <p:spPr>
          <a:xfrm>
            <a:off x="208974" y="1312936"/>
            <a:ext cx="8726051" cy="5526211"/>
          </a:xfrm>
        </p:spPr>
        <p:txBody>
          <a:bodyPr>
            <a:normAutofit/>
          </a:bodyPr>
          <a:lstStyle/>
          <a:p>
            <a:pPr>
              <a:buFontTx/>
              <a:buChar char="-"/>
            </a:pPr>
            <a:endParaRPr lang="en-US" dirty="0"/>
          </a:p>
          <a:p>
            <a:pPr>
              <a:buFontTx/>
              <a:buChar char="-"/>
            </a:pPr>
            <a:r>
              <a:rPr lang="en-US" dirty="0"/>
              <a:t>The Dutch legislation had set a target to limit green house gas emissions to 25% below 1990 levels by 2020</a:t>
            </a:r>
          </a:p>
          <a:p>
            <a:pPr>
              <a:buFontTx/>
              <a:buChar char="-"/>
            </a:pPr>
            <a:r>
              <a:rPr lang="en-US" dirty="0"/>
              <a:t>The Dutch government pledged (2015) to reduce emissions by 17% </a:t>
            </a:r>
            <a:endParaRPr lang="el-GR" dirty="0"/>
          </a:p>
          <a:p>
            <a:pPr>
              <a:buFontTx/>
              <a:buChar char="-"/>
            </a:pPr>
            <a:r>
              <a:rPr lang="en-US" dirty="0"/>
              <a:t>Urgenda Foundation (a Dutch environmental group) and 900 Dutch citizens sued the Dutch government before the District Court of Hague – they claimed that the government had to do more to prevent global climate change, given the higher limit set 	thereof by the relevant national legislation </a:t>
            </a:r>
          </a:p>
        </p:txBody>
      </p:sp>
      <p:pic>
        <p:nvPicPr>
          <p:cNvPr id="4" name="Εικόνα 3">
            <a:extLst>
              <a:ext uri="{FF2B5EF4-FFF2-40B4-BE49-F238E27FC236}">
                <a16:creationId xmlns:a16="http://schemas.microsoft.com/office/drawing/2014/main" id="{2BF715B3-BBB3-9127-DE80-315AE39C5F92}"/>
              </a:ext>
            </a:extLst>
          </p:cNvPr>
          <p:cNvPicPr>
            <a:picLocks noChangeAspect="1"/>
          </p:cNvPicPr>
          <p:nvPr/>
        </p:nvPicPr>
        <p:blipFill>
          <a:blip r:embed="rId2"/>
          <a:stretch>
            <a:fillRect/>
          </a:stretch>
        </p:blipFill>
        <p:spPr>
          <a:xfrm>
            <a:off x="2" y="6155702"/>
            <a:ext cx="1178349" cy="702297"/>
          </a:xfrm>
          <a:prstGeom prst="rect">
            <a:avLst/>
          </a:prstGeom>
        </p:spPr>
      </p:pic>
      <p:sp>
        <p:nvSpPr>
          <p:cNvPr id="6" name="Θέση αριθμού διαφάνειας 5">
            <a:extLst>
              <a:ext uri="{FF2B5EF4-FFF2-40B4-BE49-F238E27FC236}">
                <a16:creationId xmlns:a16="http://schemas.microsoft.com/office/drawing/2014/main" id="{E4198250-164D-0B02-A2D0-48491BE29A85}"/>
              </a:ext>
            </a:extLst>
          </p:cNvPr>
          <p:cNvSpPr>
            <a:spLocks noGrp="1"/>
          </p:cNvSpPr>
          <p:nvPr>
            <p:ph type="sldNum" sz="quarter" idx="12"/>
          </p:nvPr>
        </p:nvSpPr>
        <p:spPr/>
        <p:txBody>
          <a:bodyPr/>
          <a:lstStyle/>
          <a:p>
            <a:fld id="{07DC2E9F-3B6E-3649-A5DB-7AD2AC7A2B42}" type="slidenum">
              <a:rPr lang="fr-FR" smtClean="0"/>
              <a:pPr/>
              <a:t>28</a:t>
            </a:fld>
            <a:endParaRPr lang="fr-FR"/>
          </a:p>
        </p:txBody>
      </p:sp>
    </p:spTree>
    <p:extLst>
      <p:ext uri="{BB962C8B-B14F-4D97-AF65-F5344CB8AC3E}">
        <p14:creationId xmlns:p14="http://schemas.microsoft.com/office/powerpoint/2010/main" val="33688929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948BA2-6950-7E9D-C6DB-5BF7D3C500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4D4D42-5DE9-4EAC-BE99-83AE36E15F0F}"/>
              </a:ext>
            </a:extLst>
          </p:cNvPr>
          <p:cNvSpPr>
            <a:spLocks noGrp="1"/>
          </p:cNvSpPr>
          <p:nvPr>
            <p:ph type="title"/>
          </p:nvPr>
        </p:nvSpPr>
        <p:spPr>
          <a:xfrm>
            <a:off x="589176" y="402067"/>
            <a:ext cx="7886700" cy="766428"/>
          </a:xfrm>
        </p:spPr>
        <p:txBody>
          <a:bodyPr>
            <a:normAutofit fontScale="90000"/>
          </a:bodyPr>
          <a:lstStyle/>
          <a:p>
            <a:pPr algn="ctr" defTabSz="685800">
              <a:spcBef>
                <a:spcPts val="750"/>
              </a:spcBef>
              <a:defRPr/>
            </a:pPr>
            <a:br>
              <a:rPr lang="en-US" dirty="0"/>
            </a:br>
            <a:br>
              <a:rPr lang="el-GR" b="1" dirty="0">
                <a:solidFill>
                  <a:schemeClr val="bg2">
                    <a:lumMod val="10000"/>
                  </a:schemeClr>
                </a:solidFill>
              </a:rPr>
            </a:br>
            <a:br>
              <a:rPr lang="en-US" sz="2700" b="1" dirty="0">
                <a:solidFill>
                  <a:srgbClr val="FFC000">
                    <a:lumMod val="60000"/>
                    <a:lumOff val="40000"/>
                  </a:srgbClr>
                </a:solidFill>
                <a:latin typeface="Calibri"/>
                <a:ea typeface="+mn-ea"/>
                <a:cs typeface="+mn-cs"/>
              </a:rPr>
            </a:br>
            <a:r>
              <a:rPr lang="en-US" sz="2400" b="1" dirty="0">
                <a:solidFill>
                  <a:schemeClr val="bg2">
                    <a:lumMod val="10000"/>
                  </a:schemeClr>
                </a:solidFill>
              </a:rPr>
              <a:t>Urgenda Foundation v. Kingdom of the Netherlands            </a:t>
            </a:r>
            <a:r>
              <a:rPr lang="en-US" sz="2400" b="1" dirty="0">
                <a:solidFill>
                  <a:schemeClr val="bg2">
                    <a:lumMod val="10000"/>
                  </a:schemeClr>
                </a:solidFill>
                <a:highlight>
                  <a:srgbClr val="FF00FF"/>
                </a:highlight>
              </a:rPr>
              <a:t>(b. opposing claims)</a:t>
            </a:r>
            <a:br>
              <a:rPr lang="en-US" sz="2250" dirty="0">
                <a:solidFill>
                  <a:srgbClr val="FFFFFF"/>
                </a:solidFill>
                <a:highlight>
                  <a:srgbClr val="FF00FF"/>
                </a:highlight>
                <a:latin typeface="Calibri"/>
                <a:ea typeface="+mn-ea"/>
                <a:cs typeface="+mn-cs"/>
              </a:rPr>
            </a:br>
            <a:br>
              <a:rPr lang="en-US" dirty="0"/>
            </a:br>
            <a:endParaRPr lang="LID4096" dirty="0"/>
          </a:p>
        </p:txBody>
      </p:sp>
      <p:sp>
        <p:nvSpPr>
          <p:cNvPr id="3" name="Content Placeholder 2">
            <a:extLst>
              <a:ext uri="{FF2B5EF4-FFF2-40B4-BE49-F238E27FC236}">
                <a16:creationId xmlns:a16="http://schemas.microsoft.com/office/drawing/2014/main" id="{2D50B50C-0FAA-496C-9025-90A71565F196}"/>
              </a:ext>
            </a:extLst>
          </p:cNvPr>
          <p:cNvSpPr>
            <a:spLocks noGrp="1"/>
          </p:cNvSpPr>
          <p:nvPr>
            <p:ph idx="1"/>
          </p:nvPr>
        </p:nvSpPr>
        <p:spPr>
          <a:xfrm>
            <a:off x="417949" y="1021572"/>
            <a:ext cx="8726051" cy="6067484"/>
          </a:xfrm>
        </p:spPr>
        <p:txBody>
          <a:bodyPr>
            <a:normAutofit/>
          </a:bodyPr>
          <a:lstStyle/>
          <a:p>
            <a:pPr>
              <a:buFontTx/>
              <a:buChar char="-"/>
            </a:pPr>
            <a:endParaRPr lang="en-US" dirty="0"/>
          </a:p>
          <a:p>
            <a:pPr>
              <a:buFontTx/>
              <a:buChar char="-"/>
            </a:pPr>
            <a:r>
              <a:rPr lang="en-US" dirty="0"/>
              <a:t>The petitioners claimed that the relevant government programme had to be evaluated under the goals set by the ‘Conference of the Parties’ (‘COP’) of the </a:t>
            </a:r>
            <a:r>
              <a:rPr lang="el-GR" dirty="0"/>
              <a:t>‘</a:t>
            </a:r>
            <a:r>
              <a:rPr lang="en-US" dirty="0"/>
              <a:t>United Nations Framework Convention on Climate Change’ (‘UNFCCC’); according to this goal, global temperature increases must be kept within two degrees Celsius of pre-industrial conditions</a:t>
            </a:r>
          </a:p>
          <a:p>
            <a:pPr>
              <a:buFontTx/>
              <a:buChar char="-"/>
            </a:pPr>
            <a:r>
              <a:rPr lang="en-US" dirty="0"/>
              <a:t>The Kingdom of the Netherlands was a contracting party to the Conference of the Parties, so it was bound by the UNFCCC</a:t>
            </a:r>
            <a:endParaRPr lang="el-GR" dirty="0"/>
          </a:p>
        </p:txBody>
      </p:sp>
      <p:pic>
        <p:nvPicPr>
          <p:cNvPr id="4" name="Εικόνα 3">
            <a:extLst>
              <a:ext uri="{FF2B5EF4-FFF2-40B4-BE49-F238E27FC236}">
                <a16:creationId xmlns:a16="http://schemas.microsoft.com/office/drawing/2014/main" id="{F20C4FFA-C888-BDFD-2D29-221CFE3A3867}"/>
              </a:ext>
            </a:extLst>
          </p:cNvPr>
          <p:cNvPicPr>
            <a:picLocks noChangeAspect="1"/>
          </p:cNvPicPr>
          <p:nvPr/>
        </p:nvPicPr>
        <p:blipFill>
          <a:blip r:embed="rId2"/>
          <a:stretch>
            <a:fillRect/>
          </a:stretch>
        </p:blipFill>
        <p:spPr>
          <a:xfrm>
            <a:off x="2" y="6155702"/>
            <a:ext cx="1178349" cy="702297"/>
          </a:xfrm>
          <a:prstGeom prst="rect">
            <a:avLst/>
          </a:prstGeom>
        </p:spPr>
      </p:pic>
      <p:sp>
        <p:nvSpPr>
          <p:cNvPr id="6" name="Θέση αριθμού διαφάνειας 5">
            <a:extLst>
              <a:ext uri="{FF2B5EF4-FFF2-40B4-BE49-F238E27FC236}">
                <a16:creationId xmlns:a16="http://schemas.microsoft.com/office/drawing/2014/main" id="{123988AA-EDEA-9E4C-CF26-270AF2744D3D}"/>
              </a:ext>
            </a:extLst>
          </p:cNvPr>
          <p:cNvSpPr>
            <a:spLocks noGrp="1"/>
          </p:cNvSpPr>
          <p:nvPr>
            <p:ph type="sldNum" sz="quarter" idx="12"/>
          </p:nvPr>
        </p:nvSpPr>
        <p:spPr/>
        <p:txBody>
          <a:bodyPr/>
          <a:lstStyle/>
          <a:p>
            <a:fld id="{07DC2E9F-3B6E-3649-A5DB-7AD2AC7A2B42}" type="slidenum">
              <a:rPr lang="fr-FR" smtClean="0"/>
              <a:pPr/>
              <a:t>29</a:t>
            </a:fld>
            <a:endParaRPr lang="fr-FR"/>
          </a:p>
        </p:txBody>
      </p:sp>
    </p:spTree>
    <p:extLst>
      <p:ext uri="{BB962C8B-B14F-4D97-AF65-F5344CB8AC3E}">
        <p14:creationId xmlns:p14="http://schemas.microsoft.com/office/powerpoint/2010/main" val="3304259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7E5740-371C-BD6F-019B-F49AA441A1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427F13-2A57-7949-F703-07220E9220BF}"/>
              </a:ext>
            </a:extLst>
          </p:cNvPr>
          <p:cNvSpPr>
            <a:spLocks noGrp="1"/>
          </p:cNvSpPr>
          <p:nvPr>
            <p:ph type="title"/>
          </p:nvPr>
        </p:nvSpPr>
        <p:spPr>
          <a:xfrm>
            <a:off x="324229" y="18853"/>
            <a:ext cx="7886700" cy="766428"/>
          </a:xfrm>
        </p:spPr>
        <p:txBody>
          <a:bodyPr>
            <a:normAutofit fontScale="90000"/>
          </a:bodyPr>
          <a:lstStyle/>
          <a:p>
            <a:pPr algn="ctr" defTabSz="685800">
              <a:spcBef>
                <a:spcPts val="750"/>
              </a:spcBef>
              <a:defRPr/>
            </a:pPr>
            <a:br>
              <a:rPr lang="en-US" dirty="0"/>
            </a:br>
            <a:br>
              <a:rPr lang="el-GR" b="1" dirty="0">
                <a:solidFill>
                  <a:schemeClr val="bg2">
                    <a:lumMod val="10000"/>
                  </a:schemeClr>
                </a:solidFill>
              </a:rPr>
            </a:br>
            <a:br>
              <a:rPr lang="en-US" sz="2700" b="1" dirty="0">
                <a:solidFill>
                  <a:srgbClr val="FFC000">
                    <a:lumMod val="60000"/>
                    <a:lumOff val="40000"/>
                  </a:srgbClr>
                </a:solidFill>
                <a:latin typeface="Calibri"/>
                <a:ea typeface="+mn-ea"/>
                <a:cs typeface="+mn-cs"/>
              </a:rPr>
            </a:br>
            <a:r>
              <a:rPr lang="en-US" sz="2400" b="1" dirty="0">
                <a:solidFill>
                  <a:schemeClr val="bg2">
                    <a:lumMod val="10000"/>
                  </a:schemeClr>
                </a:solidFill>
                <a:latin typeface="Calibri"/>
                <a:ea typeface="+mn-ea"/>
                <a:cs typeface="+mn-cs"/>
              </a:rPr>
              <a:t>D</a:t>
            </a:r>
            <a:r>
              <a:rPr lang="en-US" sz="2400" b="1" dirty="0">
                <a:solidFill>
                  <a:schemeClr val="bg2">
                    <a:lumMod val="10000"/>
                  </a:schemeClr>
                </a:solidFill>
              </a:rPr>
              <a:t>efining the notion of climate change</a:t>
            </a:r>
            <a:r>
              <a:rPr lang="el-GR" sz="2400" b="1" dirty="0">
                <a:solidFill>
                  <a:schemeClr val="bg2">
                    <a:lumMod val="10000"/>
                  </a:schemeClr>
                </a:solidFill>
              </a:rPr>
              <a:t> (1)</a:t>
            </a:r>
            <a:br>
              <a:rPr lang="en-US" sz="2250" dirty="0">
                <a:solidFill>
                  <a:srgbClr val="FFFFFF"/>
                </a:solidFill>
                <a:latin typeface="Calibri"/>
                <a:ea typeface="+mn-ea"/>
                <a:cs typeface="+mn-cs"/>
              </a:rPr>
            </a:br>
            <a:br>
              <a:rPr lang="en-US" dirty="0"/>
            </a:br>
            <a:endParaRPr lang="LID4096" dirty="0"/>
          </a:p>
        </p:txBody>
      </p:sp>
      <p:sp>
        <p:nvSpPr>
          <p:cNvPr id="3" name="Content Placeholder 2">
            <a:extLst>
              <a:ext uri="{FF2B5EF4-FFF2-40B4-BE49-F238E27FC236}">
                <a16:creationId xmlns:a16="http://schemas.microsoft.com/office/drawing/2014/main" id="{CD18D86E-6B01-C7AB-62F4-BC804F53582D}"/>
              </a:ext>
            </a:extLst>
          </p:cNvPr>
          <p:cNvSpPr>
            <a:spLocks noGrp="1"/>
          </p:cNvSpPr>
          <p:nvPr>
            <p:ph idx="1"/>
          </p:nvPr>
        </p:nvSpPr>
        <p:spPr>
          <a:xfrm>
            <a:off x="208974" y="665090"/>
            <a:ext cx="8875554" cy="5610803"/>
          </a:xfrm>
        </p:spPr>
        <p:txBody>
          <a:bodyPr>
            <a:normAutofit/>
          </a:bodyPr>
          <a:lstStyle/>
          <a:p>
            <a:pPr>
              <a:buFontTx/>
              <a:buChar char="-"/>
            </a:pPr>
            <a:endParaRPr lang="en-US" dirty="0">
              <a:highlight>
                <a:srgbClr val="FFFF00"/>
              </a:highlight>
            </a:endParaRPr>
          </a:p>
          <a:p>
            <a:pPr>
              <a:buFontTx/>
              <a:buChar char="-"/>
            </a:pPr>
            <a:r>
              <a:rPr lang="en-US" sz="3000" dirty="0">
                <a:highlight>
                  <a:srgbClr val="FFFF00"/>
                </a:highlight>
              </a:rPr>
              <a:t>Global warming</a:t>
            </a:r>
            <a:r>
              <a:rPr lang="en-US" sz="3000" dirty="0"/>
              <a:t> A long-term increase in the temperature of the Earth’s climate, caused by human activities, mainly by the burning of fossil fuels, which increase the levels of greenhouse gases in the planet’s atmosphere</a:t>
            </a:r>
            <a:endParaRPr lang="el-GR" sz="3000" dirty="0"/>
          </a:p>
          <a:p>
            <a:pPr>
              <a:buFontTx/>
              <a:buChar char="-"/>
            </a:pPr>
            <a:endParaRPr lang="en-US" sz="1500" dirty="0"/>
          </a:p>
          <a:p>
            <a:pPr>
              <a:buFontTx/>
              <a:buChar char="-"/>
            </a:pPr>
            <a:r>
              <a:rPr lang="en-US" sz="3000" dirty="0"/>
              <a:t>As a result of the greenhouse gases emissions, global temperature had increased, already by 2017, by about one degree Celsius (0.8°C-1.2°C) compared to the pre-industrial period (1850-1900)</a:t>
            </a:r>
          </a:p>
        </p:txBody>
      </p:sp>
      <p:pic>
        <p:nvPicPr>
          <p:cNvPr id="4" name="Εικόνα 3">
            <a:extLst>
              <a:ext uri="{FF2B5EF4-FFF2-40B4-BE49-F238E27FC236}">
                <a16:creationId xmlns:a16="http://schemas.microsoft.com/office/drawing/2014/main" id="{520B686E-0576-685F-7E10-690136BA786A}"/>
              </a:ext>
            </a:extLst>
          </p:cNvPr>
          <p:cNvPicPr>
            <a:picLocks noChangeAspect="1"/>
          </p:cNvPicPr>
          <p:nvPr/>
        </p:nvPicPr>
        <p:blipFill>
          <a:blip r:embed="rId2"/>
          <a:stretch>
            <a:fillRect/>
          </a:stretch>
        </p:blipFill>
        <p:spPr>
          <a:xfrm>
            <a:off x="2" y="6155702"/>
            <a:ext cx="1178349" cy="702297"/>
          </a:xfrm>
          <a:prstGeom prst="rect">
            <a:avLst/>
          </a:prstGeom>
        </p:spPr>
      </p:pic>
      <p:sp>
        <p:nvSpPr>
          <p:cNvPr id="6" name="Θέση αριθμού διαφάνειας 5">
            <a:extLst>
              <a:ext uri="{FF2B5EF4-FFF2-40B4-BE49-F238E27FC236}">
                <a16:creationId xmlns:a16="http://schemas.microsoft.com/office/drawing/2014/main" id="{6497B67B-DFBF-DE41-3EFD-FD82A94E2DC4}"/>
              </a:ext>
            </a:extLst>
          </p:cNvPr>
          <p:cNvSpPr>
            <a:spLocks noGrp="1"/>
          </p:cNvSpPr>
          <p:nvPr>
            <p:ph type="sldNum" sz="quarter" idx="12"/>
          </p:nvPr>
        </p:nvSpPr>
        <p:spPr/>
        <p:txBody>
          <a:bodyPr/>
          <a:lstStyle/>
          <a:p>
            <a:fld id="{07DC2E9F-3B6E-3649-A5DB-7AD2AC7A2B42}" type="slidenum">
              <a:rPr lang="fr-FR" smtClean="0"/>
              <a:pPr/>
              <a:t>3</a:t>
            </a:fld>
            <a:endParaRPr lang="fr-FR"/>
          </a:p>
        </p:txBody>
      </p:sp>
    </p:spTree>
    <p:extLst>
      <p:ext uri="{BB962C8B-B14F-4D97-AF65-F5344CB8AC3E}">
        <p14:creationId xmlns:p14="http://schemas.microsoft.com/office/powerpoint/2010/main" val="23114643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200FB5-3697-CDCF-DB66-516A305ECA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5BE792-F389-8F82-99F2-D5B02E5EEC0F}"/>
              </a:ext>
            </a:extLst>
          </p:cNvPr>
          <p:cNvSpPr>
            <a:spLocks noGrp="1"/>
          </p:cNvSpPr>
          <p:nvPr>
            <p:ph type="title"/>
          </p:nvPr>
        </p:nvSpPr>
        <p:spPr>
          <a:xfrm>
            <a:off x="324229" y="18853"/>
            <a:ext cx="7886700" cy="766428"/>
          </a:xfrm>
        </p:spPr>
        <p:txBody>
          <a:bodyPr>
            <a:normAutofit fontScale="90000"/>
          </a:bodyPr>
          <a:lstStyle/>
          <a:p>
            <a:pPr algn="ctr" defTabSz="685800">
              <a:spcBef>
                <a:spcPts val="750"/>
              </a:spcBef>
              <a:defRPr/>
            </a:pPr>
            <a:br>
              <a:rPr lang="en-US" dirty="0"/>
            </a:br>
            <a:br>
              <a:rPr lang="el-GR" b="1" dirty="0">
                <a:solidFill>
                  <a:schemeClr val="bg2">
                    <a:lumMod val="10000"/>
                  </a:schemeClr>
                </a:solidFill>
              </a:rPr>
            </a:br>
            <a:br>
              <a:rPr lang="en-US" sz="2700" b="1" dirty="0">
                <a:solidFill>
                  <a:srgbClr val="FFC000">
                    <a:lumMod val="60000"/>
                    <a:lumOff val="40000"/>
                  </a:srgbClr>
                </a:solidFill>
                <a:latin typeface="Calibri"/>
                <a:ea typeface="+mn-ea"/>
                <a:cs typeface="+mn-cs"/>
              </a:rPr>
            </a:br>
            <a:r>
              <a:rPr lang="en-US" sz="2400" b="1" dirty="0">
                <a:solidFill>
                  <a:schemeClr val="bg2">
                    <a:lumMod val="10000"/>
                  </a:schemeClr>
                </a:solidFill>
              </a:rPr>
              <a:t>Urgenda Foundation v. Kingdom of the Netherlands       </a:t>
            </a:r>
            <a:r>
              <a:rPr lang="en-US" sz="2400" b="1" dirty="0">
                <a:solidFill>
                  <a:schemeClr val="bg2">
                    <a:lumMod val="10000"/>
                  </a:schemeClr>
                </a:solidFill>
                <a:highlight>
                  <a:srgbClr val="00FF00"/>
                </a:highlight>
              </a:rPr>
              <a:t>(c. The District Court of Hague )</a:t>
            </a:r>
            <a:br>
              <a:rPr lang="en-US" sz="2250" dirty="0">
                <a:solidFill>
                  <a:srgbClr val="FFFFFF"/>
                </a:solidFill>
                <a:highlight>
                  <a:srgbClr val="00FF00"/>
                </a:highlight>
                <a:latin typeface="Calibri"/>
                <a:ea typeface="+mn-ea"/>
                <a:cs typeface="+mn-cs"/>
              </a:rPr>
            </a:br>
            <a:br>
              <a:rPr lang="en-US" dirty="0"/>
            </a:br>
            <a:endParaRPr lang="LID4096" dirty="0"/>
          </a:p>
        </p:txBody>
      </p:sp>
      <p:sp>
        <p:nvSpPr>
          <p:cNvPr id="3" name="Content Placeholder 2">
            <a:extLst>
              <a:ext uri="{FF2B5EF4-FFF2-40B4-BE49-F238E27FC236}">
                <a16:creationId xmlns:a16="http://schemas.microsoft.com/office/drawing/2014/main" id="{F94959C7-9644-F816-51A1-0D74A3E87C44}"/>
              </a:ext>
            </a:extLst>
          </p:cNvPr>
          <p:cNvSpPr>
            <a:spLocks noGrp="1"/>
          </p:cNvSpPr>
          <p:nvPr>
            <p:ph idx="1"/>
          </p:nvPr>
        </p:nvSpPr>
        <p:spPr>
          <a:xfrm>
            <a:off x="240030" y="785281"/>
            <a:ext cx="8726051" cy="6053866"/>
          </a:xfrm>
        </p:spPr>
        <p:txBody>
          <a:bodyPr>
            <a:normAutofit lnSpcReduction="10000"/>
          </a:bodyPr>
          <a:lstStyle/>
          <a:p>
            <a:pPr>
              <a:buFontTx/>
              <a:buChar char="-"/>
            </a:pPr>
            <a:endParaRPr lang="en-US" dirty="0"/>
          </a:p>
          <a:p>
            <a:pPr>
              <a:buFontTx/>
              <a:buChar char="-"/>
            </a:pPr>
            <a:r>
              <a:rPr lang="en-US" dirty="0"/>
              <a:t>The Court ruled that the State has a duty to take climate change mitigation measures considering the ‘severity of the consequences of climate change’</a:t>
            </a:r>
          </a:p>
          <a:p>
            <a:pPr>
              <a:buFontTx/>
              <a:buChar char="-"/>
            </a:pPr>
            <a:r>
              <a:rPr lang="en-US" dirty="0"/>
              <a:t>The court cited (without directly applying) Article 21 of </a:t>
            </a:r>
            <a:r>
              <a:rPr lang="en-US" dirty="0">
                <a:highlight>
                  <a:srgbClr val="00FF00"/>
                </a:highlight>
              </a:rPr>
              <a:t>the Dutch Constitution</a:t>
            </a:r>
            <a:r>
              <a:rPr lang="en-US" dirty="0"/>
              <a:t>; EU emissions reduction targets; principles under </a:t>
            </a:r>
            <a:r>
              <a:rPr lang="en-US" dirty="0">
                <a:highlight>
                  <a:srgbClr val="FFFF00"/>
                </a:highlight>
              </a:rPr>
              <a:t>the European Convention on Human Rights</a:t>
            </a:r>
            <a:r>
              <a:rPr lang="en-US" dirty="0"/>
              <a:t>; </a:t>
            </a:r>
            <a:r>
              <a:rPr lang="en-US" dirty="0">
                <a:highlight>
                  <a:srgbClr val="FFFF00"/>
                </a:highlight>
              </a:rPr>
              <a:t>the ‘no harm’ principle of international law</a:t>
            </a:r>
            <a:r>
              <a:rPr lang="en-US" dirty="0"/>
              <a:t>; the doctrine of hazardous negligence and the principle of fairness (</a:t>
            </a:r>
            <a:r>
              <a:rPr lang="en-US" dirty="0">
                <a:highlight>
                  <a:srgbClr val="00FFFF"/>
                </a:highlight>
              </a:rPr>
              <a:t>general principles of law</a:t>
            </a:r>
            <a:r>
              <a:rPr lang="en-US" dirty="0"/>
              <a:t>), </a:t>
            </a:r>
            <a:r>
              <a:rPr lang="en-US" dirty="0">
                <a:highlight>
                  <a:srgbClr val="00FF00"/>
                </a:highlight>
              </a:rPr>
              <a:t>the precautionary principle, and the sustainability principle </a:t>
            </a:r>
            <a:r>
              <a:rPr lang="en-US" dirty="0"/>
              <a:t>embodied in the </a:t>
            </a:r>
            <a:r>
              <a:rPr lang="en-US" dirty="0">
                <a:highlight>
                  <a:srgbClr val="FFFF00"/>
                </a:highlight>
              </a:rPr>
              <a:t>UN Framework Convention on Climate Change</a:t>
            </a:r>
            <a:r>
              <a:rPr lang="en-US" dirty="0"/>
              <a:t>; and the principle of a high protection level, the precautionary 	principle, and the prevention principle embodied in 	</a:t>
            </a:r>
            <a:r>
              <a:rPr lang="en-US" dirty="0">
                <a:highlight>
                  <a:srgbClr val="FF00FF"/>
                </a:highlight>
              </a:rPr>
              <a:t>the European climate policy</a:t>
            </a:r>
          </a:p>
          <a:p>
            <a:pPr>
              <a:buFontTx/>
              <a:buChar char="-"/>
            </a:pPr>
            <a:endParaRPr lang="LID4096" dirty="0"/>
          </a:p>
        </p:txBody>
      </p:sp>
      <p:pic>
        <p:nvPicPr>
          <p:cNvPr id="4" name="Εικόνα 3">
            <a:extLst>
              <a:ext uri="{FF2B5EF4-FFF2-40B4-BE49-F238E27FC236}">
                <a16:creationId xmlns:a16="http://schemas.microsoft.com/office/drawing/2014/main" id="{042CFCBA-F542-8E46-E5A9-D8040EAC2487}"/>
              </a:ext>
            </a:extLst>
          </p:cNvPr>
          <p:cNvPicPr>
            <a:picLocks noChangeAspect="1"/>
          </p:cNvPicPr>
          <p:nvPr/>
        </p:nvPicPr>
        <p:blipFill>
          <a:blip r:embed="rId2"/>
          <a:stretch>
            <a:fillRect/>
          </a:stretch>
        </p:blipFill>
        <p:spPr>
          <a:xfrm>
            <a:off x="2" y="6155702"/>
            <a:ext cx="1178349" cy="702297"/>
          </a:xfrm>
          <a:prstGeom prst="rect">
            <a:avLst/>
          </a:prstGeom>
        </p:spPr>
      </p:pic>
      <p:sp>
        <p:nvSpPr>
          <p:cNvPr id="6" name="Θέση αριθμού διαφάνειας 5">
            <a:extLst>
              <a:ext uri="{FF2B5EF4-FFF2-40B4-BE49-F238E27FC236}">
                <a16:creationId xmlns:a16="http://schemas.microsoft.com/office/drawing/2014/main" id="{090905AB-005F-D017-CA4B-751DF6A26BFA}"/>
              </a:ext>
            </a:extLst>
          </p:cNvPr>
          <p:cNvSpPr>
            <a:spLocks noGrp="1"/>
          </p:cNvSpPr>
          <p:nvPr>
            <p:ph type="sldNum" sz="quarter" idx="12"/>
          </p:nvPr>
        </p:nvSpPr>
        <p:spPr/>
        <p:txBody>
          <a:bodyPr/>
          <a:lstStyle/>
          <a:p>
            <a:fld id="{07DC2E9F-3B6E-3649-A5DB-7AD2AC7A2B42}" type="slidenum">
              <a:rPr lang="fr-FR" smtClean="0"/>
              <a:pPr/>
              <a:t>30</a:t>
            </a:fld>
            <a:endParaRPr lang="fr-FR"/>
          </a:p>
        </p:txBody>
      </p:sp>
    </p:spTree>
    <p:extLst>
      <p:ext uri="{BB962C8B-B14F-4D97-AF65-F5344CB8AC3E}">
        <p14:creationId xmlns:p14="http://schemas.microsoft.com/office/powerpoint/2010/main" val="39985383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2CEFBF-2741-A0FF-1360-AD2FD9212C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E2DBA9-51A7-F034-1423-8A3D51E91F8B}"/>
              </a:ext>
            </a:extLst>
          </p:cNvPr>
          <p:cNvSpPr>
            <a:spLocks noGrp="1"/>
          </p:cNvSpPr>
          <p:nvPr>
            <p:ph type="title"/>
          </p:nvPr>
        </p:nvSpPr>
        <p:spPr>
          <a:xfrm>
            <a:off x="324229" y="18853"/>
            <a:ext cx="7886700" cy="766428"/>
          </a:xfrm>
        </p:spPr>
        <p:txBody>
          <a:bodyPr>
            <a:normAutofit fontScale="90000"/>
          </a:bodyPr>
          <a:lstStyle/>
          <a:p>
            <a:pPr algn="ctr" defTabSz="685800">
              <a:spcBef>
                <a:spcPts val="750"/>
              </a:spcBef>
              <a:defRPr/>
            </a:pPr>
            <a:br>
              <a:rPr lang="en-US" dirty="0"/>
            </a:br>
            <a:br>
              <a:rPr lang="el-GR" b="1" dirty="0">
                <a:solidFill>
                  <a:schemeClr val="bg2">
                    <a:lumMod val="10000"/>
                  </a:schemeClr>
                </a:solidFill>
              </a:rPr>
            </a:br>
            <a:br>
              <a:rPr lang="en-US" sz="2700" b="1" dirty="0">
                <a:solidFill>
                  <a:srgbClr val="FFC000">
                    <a:lumMod val="60000"/>
                    <a:lumOff val="40000"/>
                  </a:srgbClr>
                </a:solidFill>
                <a:latin typeface="Calibri"/>
                <a:ea typeface="+mn-ea"/>
                <a:cs typeface="+mn-cs"/>
              </a:rPr>
            </a:br>
            <a:r>
              <a:rPr lang="en-US" sz="2400" b="1" dirty="0">
                <a:solidFill>
                  <a:schemeClr val="bg2">
                    <a:lumMod val="10000"/>
                  </a:schemeClr>
                </a:solidFill>
              </a:rPr>
              <a:t>Urgenda Foundation v. Kingdom of the Netherlands       </a:t>
            </a:r>
            <a:r>
              <a:rPr lang="en-US" sz="2400" b="1" dirty="0">
                <a:solidFill>
                  <a:schemeClr val="bg2">
                    <a:lumMod val="10000"/>
                  </a:schemeClr>
                </a:solidFill>
                <a:highlight>
                  <a:srgbClr val="00FF00"/>
                </a:highlight>
              </a:rPr>
              <a:t>(c. The District Court of Hague )</a:t>
            </a:r>
            <a:br>
              <a:rPr lang="en-US" sz="2250" dirty="0">
                <a:solidFill>
                  <a:srgbClr val="FFFFFF"/>
                </a:solidFill>
                <a:highlight>
                  <a:srgbClr val="00FF00"/>
                </a:highlight>
                <a:latin typeface="Calibri"/>
                <a:ea typeface="+mn-ea"/>
                <a:cs typeface="+mn-cs"/>
              </a:rPr>
            </a:br>
            <a:br>
              <a:rPr lang="en-US" dirty="0"/>
            </a:br>
            <a:endParaRPr lang="LID4096" dirty="0"/>
          </a:p>
        </p:txBody>
      </p:sp>
      <p:sp>
        <p:nvSpPr>
          <p:cNvPr id="3" name="Content Placeholder 2">
            <a:extLst>
              <a:ext uri="{FF2B5EF4-FFF2-40B4-BE49-F238E27FC236}">
                <a16:creationId xmlns:a16="http://schemas.microsoft.com/office/drawing/2014/main" id="{90E83BD8-8BB2-F2B6-A2E1-1005A57F25D1}"/>
              </a:ext>
            </a:extLst>
          </p:cNvPr>
          <p:cNvSpPr>
            <a:spLocks noGrp="1"/>
          </p:cNvSpPr>
          <p:nvPr>
            <p:ph idx="1"/>
          </p:nvPr>
        </p:nvSpPr>
        <p:spPr>
          <a:xfrm>
            <a:off x="240030" y="1522260"/>
            <a:ext cx="8726051" cy="6053866"/>
          </a:xfrm>
        </p:spPr>
        <p:txBody>
          <a:bodyPr>
            <a:normAutofit/>
          </a:bodyPr>
          <a:lstStyle/>
          <a:p>
            <a:pPr>
              <a:buFontTx/>
              <a:buChar char="-"/>
            </a:pPr>
            <a:endParaRPr lang="en-US" dirty="0"/>
          </a:p>
          <a:p>
            <a:pPr>
              <a:buFontTx/>
              <a:buChar char="-"/>
            </a:pPr>
            <a:r>
              <a:rPr lang="en-US" dirty="0"/>
              <a:t>The court </a:t>
            </a:r>
            <a:r>
              <a:rPr lang="en-US" dirty="0">
                <a:highlight>
                  <a:srgbClr val="FF0000"/>
                </a:highlight>
              </a:rPr>
              <a:t>did not specify </a:t>
            </a:r>
            <a:r>
              <a:rPr lang="en-US" i="1" dirty="0"/>
              <a:t>how</a:t>
            </a:r>
            <a:r>
              <a:rPr lang="en-US" dirty="0"/>
              <a:t> the government should meet the reduction mandate, </a:t>
            </a:r>
            <a:r>
              <a:rPr lang="en-US" dirty="0">
                <a:highlight>
                  <a:srgbClr val="00FF00"/>
                </a:highlight>
              </a:rPr>
              <a:t>but</a:t>
            </a:r>
            <a:r>
              <a:rPr lang="en-US" dirty="0"/>
              <a:t> offered several suggestions, including emissions trading or tax measures</a:t>
            </a:r>
          </a:p>
          <a:p>
            <a:pPr>
              <a:buFontTx/>
              <a:buChar char="-"/>
            </a:pPr>
            <a:r>
              <a:rPr lang="en-US" dirty="0"/>
              <a:t>The first decision in the world ordering states to limit greenhouse gas emissions for reasons other than statutory mandates</a:t>
            </a:r>
          </a:p>
          <a:p>
            <a:pPr>
              <a:buFontTx/>
              <a:buChar char="-"/>
            </a:pPr>
            <a:endParaRPr lang="LID4096" dirty="0"/>
          </a:p>
        </p:txBody>
      </p:sp>
      <p:pic>
        <p:nvPicPr>
          <p:cNvPr id="4" name="Εικόνα 3">
            <a:extLst>
              <a:ext uri="{FF2B5EF4-FFF2-40B4-BE49-F238E27FC236}">
                <a16:creationId xmlns:a16="http://schemas.microsoft.com/office/drawing/2014/main" id="{387FDA05-F6A6-4858-E6B0-79D709AB07A2}"/>
              </a:ext>
            </a:extLst>
          </p:cNvPr>
          <p:cNvPicPr>
            <a:picLocks noChangeAspect="1"/>
          </p:cNvPicPr>
          <p:nvPr/>
        </p:nvPicPr>
        <p:blipFill>
          <a:blip r:embed="rId2"/>
          <a:stretch>
            <a:fillRect/>
          </a:stretch>
        </p:blipFill>
        <p:spPr>
          <a:xfrm>
            <a:off x="2" y="6155702"/>
            <a:ext cx="1178349" cy="702297"/>
          </a:xfrm>
          <a:prstGeom prst="rect">
            <a:avLst/>
          </a:prstGeom>
        </p:spPr>
      </p:pic>
      <p:sp>
        <p:nvSpPr>
          <p:cNvPr id="6" name="Θέση αριθμού διαφάνειας 5">
            <a:extLst>
              <a:ext uri="{FF2B5EF4-FFF2-40B4-BE49-F238E27FC236}">
                <a16:creationId xmlns:a16="http://schemas.microsoft.com/office/drawing/2014/main" id="{BB51211F-5054-93E9-9FE8-91776969F869}"/>
              </a:ext>
            </a:extLst>
          </p:cNvPr>
          <p:cNvSpPr>
            <a:spLocks noGrp="1"/>
          </p:cNvSpPr>
          <p:nvPr>
            <p:ph type="sldNum" sz="quarter" idx="12"/>
          </p:nvPr>
        </p:nvSpPr>
        <p:spPr/>
        <p:txBody>
          <a:bodyPr/>
          <a:lstStyle/>
          <a:p>
            <a:fld id="{07DC2E9F-3B6E-3649-A5DB-7AD2AC7A2B42}" type="slidenum">
              <a:rPr lang="fr-FR" smtClean="0"/>
              <a:pPr/>
              <a:t>31</a:t>
            </a:fld>
            <a:endParaRPr lang="fr-FR"/>
          </a:p>
        </p:txBody>
      </p:sp>
    </p:spTree>
    <p:extLst>
      <p:ext uri="{BB962C8B-B14F-4D97-AF65-F5344CB8AC3E}">
        <p14:creationId xmlns:p14="http://schemas.microsoft.com/office/powerpoint/2010/main" val="30042501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FED28E-5F69-2003-DE9A-EC098CB77E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54D6F7-9E06-88AF-2102-7C0D5EB80967}"/>
              </a:ext>
            </a:extLst>
          </p:cNvPr>
          <p:cNvSpPr>
            <a:spLocks noGrp="1"/>
          </p:cNvSpPr>
          <p:nvPr>
            <p:ph type="title"/>
          </p:nvPr>
        </p:nvSpPr>
        <p:spPr>
          <a:xfrm>
            <a:off x="324229" y="18853"/>
            <a:ext cx="7886700" cy="766428"/>
          </a:xfrm>
        </p:spPr>
        <p:txBody>
          <a:bodyPr>
            <a:normAutofit fontScale="90000"/>
          </a:bodyPr>
          <a:lstStyle/>
          <a:p>
            <a:pPr algn="ctr" defTabSz="685800">
              <a:spcBef>
                <a:spcPts val="750"/>
              </a:spcBef>
              <a:defRPr/>
            </a:pPr>
            <a:br>
              <a:rPr lang="en-US" dirty="0"/>
            </a:br>
            <a:br>
              <a:rPr lang="el-GR" b="1" dirty="0">
                <a:solidFill>
                  <a:schemeClr val="bg2">
                    <a:lumMod val="10000"/>
                  </a:schemeClr>
                </a:solidFill>
              </a:rPr>
            </a:br>
            <a:br>
              <a:rPr lang="en-US" sz="2700" b="1" dirty="0">
                <a:solidFill>
                  <a:srgbClr val="FFC000">
                    <a:lumMod val="60000"/>
                    <a:lumOff val="40000"/>
                  </a:srgbClr>
                </a:solidFill>
                <a:latin typeface="Calibri"/>
                <a:ea typeface="+mn-ea"/>
                <a:cs typeface="+mn-cs"/>
              </a:rPr>
            </a:br>
            <a:r>
              <a:rPr lang="en-US" sz="2400" b="1" dirty="0">
                <a:solidFill>
                  <a:schemeClr val="bg2">
                    <a:lumMod val="10000"/>
                  </a:schemeClr>
                </a:solidFill>
              </a:rPr>
              <a:t>Urgenda Foundation v. State of the Netherlands              </a:t>
            </a:r>
            <a:r>
              <a:rPr lang="en-US" sz="2400" b="1" dirty="0">
                <a:solidFill>
                  <a:schemeClr val="bg2">
                    <a:lumMod val="10000"/>
                  </a:schemeClr>
                </a:solidFill>
                <a:highlight>
                  <a:srgbClr val="FF00FF"/>
                </a:highlight>
              </a:rPr>
              <a:t>(d. the Hague Court of Appeal)</a:t>
            </a:r>
            <a:br>
              <a:rPr lang="en-US" sz="2250" dirty="0">
                <a:solidFill>
                  <a:srgbClr val="FFFFFF"/>
                </a:solidFill>
                <a:latin typeface="Calibri"/>
                <a:ea typeface="+mn-ea"/>
                <a:cs typeface="+mn-cs"/>
              </a:rPr>
            </a:br>
            <a:br>
              <a:rPr lang="en-US" dirty="0"/>
            </a:br>
            <a:endParaRPr lang="LID4096" dirty="0"/>
          </a:p>
        </p:txBody>
      </p:sp>
      <p:sp>
        <p:nvSpPr>
          <p:cNvPr id="3" name="Content Placeholder 2">
            <a:extLst>
              <a:ext uri="{FF2B5EF4-FFF2-40B4-BE49-F238E27FC236}">
                <a16:creationId xmlns:a16="http://schemas.microsoft.com/office/drawing/2014/main" id="{AD5EF69C-8879-BDC9-0E49-B59FADE05DFB}"/>
              </a:ext>
            </a:extLst>
          </p:cNvPr>
          <p:cNvSpPr>
            <a:spLocks noGrp="1"/>
          </p:cNvSpPr>
          <p:nvPr>
            <p:ph idx="1"/>
          </p:nvPr>
        </p:nvSpPr>
        <p:spPr>
          <a:xfrm>
            <a:off x="240030" y="1100831"/>
            <a:ext cx="8726051" cy="5526211"/>
          </a:xfrm>
        </p:spPr>
        <p:txBody>
          <a:bodyPr>
            <a:normAutofit fontScale="92500" lnSpcReduction="10000"/>
          </a:bodyPr>
          <a:lstStyle/>
          <a:p>
            <a:pPr>
              <a:buFontTx/>
              <a:buChar char="-"/>
            </a:pPr>
            <a:endParaRPr lang="en-US" dirty="0"/>
          </a:p>
          <a:p>
            <a:pPr>
              <a:buFontTx/>
              <a:buChar char="-"/>
            </a:pPr>
            <a:r>
              <a:rPr lang="en-US" dirty="0"/>
              <a:t>The Dutch government submitted 29 </a:t>
            </a:r>
            <a:r>
              <a:rPr lang="en-US" dirty="0">
                <a:highlight>
                  <a:srgbClr val="FFFF00"/>
                </a:highlight>
              </a:rPr>
              <a:t>grounds of appeal </a:t>
            </a:r>
            <a:r>
              <a:rPr lang="en-US" dirty="0"/>
              <a:t>against the first-instance decision</a:t>
            </a:r>
          </a:p>
          <a:p>
            <a:pPr>
              <a:buFontTx/>
              <a:buChar char="-"/>
            </a:pPr>
            <a:r>
              <a:rPr lang="en-US" dirty="0"/>
              <a:t>Urgenda submitted a </a:t>
            </a:r>
            <a:r>
              <a:rPr lang="en-US" dirty="0">
                <a:highlight>
                  <a:srgbClr val="00FF00"/>
                </a:highlight>
              </a:rPr>
              <a:t>cross-appeal</a:t>
            </a:r>
            <a:r>
              <a:rPr lang="en-US" dirty="0"/>
              <a:t>, contesting the court’s decision that Urgenda cannot directly invoke Articles 2 and 8 of the ECHR</a:t>
            </a:r>
            <a:endParaRPr lang="el-GR" dirty="0"/>
          </a:p>
          <a:p>
            <a:pPr>
              <a:buFontTx/>
              <a:buChar char="-"/>
            </a:pPr>
            <a:r>
              <a:rPr lang="en-US" dirty="0"/>
              <a:t>The Hague Court of Appeal upheld the District Court's ruling</a:t>
            </a:r>
            <a:r>
              <a:rPr lang="el-GR" dirty="0"/>
              <a:t> (</a:t>
            </a:r>
            <a:r>
              <a:rPr lang="en-US" dirty="0"/>
              <a:t>2018</a:t>
            </a:r>
            <a:r>
              <a:rPr lang="el-GR" dirty="0"/>
              <a:t>)</a:t>
            </a:r>
            <a:r>
              <a:rPr lang="en-US" dirty="0"/>
              <a:t>, concluding that by failing to reduce greenhouse gas emissions by at least 25% by end-2020, the Dutch government does not fulfil its duty of care under Articles 2 and 8 of the ECHR </a:t>
            </a:r>
          </a:p>
          <a:p>
            <a:pPr>
              <a:buFontTx/>
              <a:buChar char="-"/>
            </a:pPr>
            <a:r>
              <a:rPr lang="en-US" dirty="0"/>
              <a:t>The Court of Appeal recognized </a:t>
            </a:r>
            <a:r>
              <a:rPr lang="en-US" dirty="0" err="1"/>
              <a:t>Urgenda’s</a:t>
            </a:r>
            <a:r>
              <a:rPr lang="en-US" dirty="0"/>
              <a:t> claim (directly) under Articles 2 (right to life) and 8 (right to private life) of the ECHR</a:t>
            </a:r>
            <a:endParaRPr lang="LID4096" dirty="0"/>
          </a:p>
        </p:txBody>
      </p:sp>
      <p:pic>
        <p:nvPicPr>
          <p:cNvPr id="4" name="Εικόνα 3">
            <a:extLst>
              <a:ext uri="{FF2B5EF4-FFF2-40B4-BE49-F238E27FC236}">
                <a16:creationId xmlns:a16="http://schemas.microsoft.com/office/drawing/2014/main" id="{23F405E7-A1C2-8B67-E0E1-BEE89438A445}"/>
              </a:ext>
            </a:extLst>
          </p:cNvPr>
          <p:cNvPicPr>
            <a:picLocks noChangeAspect="1"/>
          </p:cNvPicPr>
          <p:nvPr/>
        </p:nvPicPr>
        <p:blipFill>
          <a:blip r:embed="rId2"/>
          <a:stretch>
            <a:fillRect/>
          </a:stretch>
        </p:blipFill>
        <p:spPr>
          <a:xfrm>
            <a:off x="2" y="6155702"/>
            <a:ext cx="1178349" cy="702297"/>
          </a:xfrm>
          <a:prstGeom prst="rect">
            <a:avLst/>
          </a:prstGeom>
        </p:spPr>
      </p:pic>
      <p:sp>
        <p:nvSpPr>
          <p:cNvPr id="6" name="Θέση αριθμού διαφάνειας 5">
            <a:extLst>
              <a:ext uri="{FF2B5EF4-FFF2-40B4-BE49-F238E27FC236}">
                <a16:creationId xmlns:a16="http://schemas.microsoft.com/office/drawing/2014/main" id="{AFDFBAE1-CA31-21A3-ACB0-80F4D2E6C9F6}"/>
              </a:ext>
            </a:extLst>
          </p:cNvPr>
          <p:cNvSpPr>
            <a:spLocks noGrp="1"/>
          </p:cNvSpPr>
          <p:nvPr>
            <p:ph type="sldNum" sz="quarter" idx="12"/>
          </p:nvPr>
        </p:nvSpPr>
        <p:spPr/>
        <p:txBody>
          <a:bodyPr/>
          <a:lstStyle/>
          <a:p>
            <a:fld id="{07DC2E9F-3B6E-3649-A5DB-7AD2AC7A2B42}" type="slidenum">
              <a:rPr lang="fr-FR" smtClean="0"/>
              <a:pPr/>
              <a:t>32</a:t>
            </a:fld>
            <a:endParaRPr lang="fr-FR"/>
          </a:p>
        </p:txBody>
      </p:sp>
    </p:spTree>
    <p:extLst>
      <p:ext uri="{BB962C8B-B14F-4D97-AF65-F5344CB8AC3E}">
        <p14:creationId xmlns:p14="http://schemas.microsoft.com/office/powerpoint/2010/main" val="36328228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2EF689-0830-831D-5F2F-5AA2CB4D3F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6C2195-5825-A629-5A29-E1C3FE5C24E8}"/>
              </a:ext>
            </a:extLst>
          </p:cNvPr>
          <p:cNvSpPr>
            <a:spLocks noGrp="1"/>
          </p:cNvSpPr>
          <p:nvPr>
            <p:ph type="title"/>
          </p:nvPr>
        </p:nvSpPr>
        <p:spPr>
          <a:xfrm>
            <a:off x="324229" y="18853"/>
            <a:ext cx="7886700" cy="766428"/>
          </a:xfrm>
        </p:spPr>
        <p:txBody>
          <a:bodyPr>
            <a:normAutofit fontScale="90000"/>
          </a:bodyPr>
          <a:lstStyle/>
          <a:p>
            <a:pPr algn="ctr" defTabSz="685800">
              <a:spcBef>
                <a:spcPts val="750"/>
              </a:spcBef>
              <a:defRPr/>
            </a:pPr>
            <a:br>
              <a:rPr lang="en-US" dirty="0"/>
            </a:br>
            <a:br>
              <a:rPr lang="el-GR" b="1" dirty="0">
                <a:solidFill>
                  <a:schemeClr val="bg2">
                    <a:lumMod val="10000"/>
                  </a:schemeClr>
                </a:solidFill>
              </a:rPr>
            </a:br>
            <a:br>
              <a:rPr lang="en-US" sz="2700" b="1" dirty="0">
                <a:solidFill>
                  <a:srgbClr val="FFC000">
                    <a:lumMod val="60000"/>
                    <a:lumOff val="40000"/>
                  </a:srgbClr>
                </a:solidFill>
                <a:latin typeface="Calibri"/>
                <a:ea typeface="+mn-ea"/>
                <a:cs typeface="+mn-cs"/>
              </a:rPr>
            </a:br>
            <a:r>
              <a:rPr lang="en-US" sz="2400" b="1" dirty="0">
                <a:solidFill>
                  <a:schemeClr val="bg2">
                    <a:lumMod val="10000"/>
                  </a:schemeClr>
                </a:solidFill>
              </a:rPr>
              <a:t>Urgenda Foundation v. State of the Netherlands              </a:t>
            </a:r>
            <a:r>
              <a:rPr lang="en-US" sz="2400" b="1" dirty="0">
                <a:solidFill>
                  <a:schemeClr val="bg2">
                    <a:lumMod val="10000"/>
                  </a:schemeClr>
                </a:solidFill>
                <a:highlight>
                  <a:srgbClr val="FF00FF"/>
                </a:highlight>
              </a:rPr>
              <a:t>(d. the Hague Court of Appeal)</a:t>
            </a:r>
            <a:br>
              <a:rPr lang="en-US" sz="2250" dirty="0">
                <a:solidFill>
                  <a:srgbClr val="FFFFFF"/>
                </a:solidFill>
                <a:highlight>
                  <a:srgbClr val="FF00FF"/>
                </a:highlight>
                <a:latin typeface="Calibri"/>
                <a:ea typeface="+mn-ea"/>
                <a:cs typeface="+mn-cs"/>
              </a:rPr>
            </a:br>
            <a:br>
              <a:rPr lang="en-US" dirty="0"/>
            </a:br>
            <a:endParaRPr lang="LID4096" dirty="0"/>
          </a:p>
        </p:txBody>
      </p:sp>
      <p:sp>
        <p:nvSpPr>
          <p:cNvPr id="3" name="Content Placeholder 2">
            <a:extLst>
              <a:ext uri="{FF2B5EF4-FFF2-40B4-BE49-F238E27FC236}">
                <a16:creationId xmlns:a16="http://schemas.microsoft.com/office/drawing/2014/main" id="{B6636D82-200C-553E-B284-8CC3358A1598}"/>
              </a:ext>
            </a:extLst>
          </p:cNvPr>
          <p:cNvSpPr>
            <a:spLocks noGrp="1"/>
          </p:cNvSpPr>
          <p:nvPr>
            <p:ph idx="1"/>
          </p:nvPr>
        </p:nvSpPr>
        <p:spPr>
          <a:xfrm>
            <a:off x="240030" y="1100831"/>
            <a:ext cx="8726051" cy="5526211"/>
          </a:xfrm>
        </p:spPr>
        <p:txBody>
          <a:bodyPr>
            <a:normAutofit/>
          </a:bodyPr>
          <a:lstStyle/>
          <a:p>
            <a:pPr>
              <a:buFontTx/>
              <a:buChar char="-"/>
            </a:pPr>
            <a:endParaRPr lang="en-US" dirty="0"/>
          </a:p>
          <a:p>
            <a:pPr>
              <a:buFontTx/>
              <a:buChar char="-"/>
            </a:pPr>
            <a:r>
              <a:rPr lang="en-US" dirty="0"/>
              <a:t>The government argued that the District Court’s judgment ‘create[d] legislation’ rather than checking the legality of the government’s acts, alleging violation of the separation of powers doctrine</a:t>
            </a:r>
          </a:p>
          <a:p>
            <a:pPr>
              <a:buFontTx/>
              <a:buChar char="-"/>
            </a:pPr>
            <a:r>
              <a:rPr lang="en-US" dirty="0"/>
              <a:t>The Court of Appeal affirmed that Dutch courts are also bound by treaties to which the Netherlands is party, including the ECHR. Further, the Court ruled that Article 193 of the TFEU does not prohibit a member state from taking more ambitious climate action than the EU, nor that the global nature of the problem excuses the Dutch government from action</a:t>
            </a:r>
            <a:endParaRPr lang="LID4096" dirty="0"/>
          </a:p>
        </p:txBody>
      </p:sp>
      <p:pic>
        <p:nvPicPr>
          <p:cNvPr id="4" name="Εικόνα 3">
            <a:extLst>
              <a:ext uri="{FF2B5EF4-FFF2-40B4-BE49-F238E27FC236}">
                <a16:creationId xmlns:a16="http://schemas.microsoft.com/office/drawing/2014/main" id="{AE8090BD-6A60-BFD9-ADDD-C987C8A931A0}"/>
              </a:ext>
            </a:extLst>
          </p:cNvPr>
          <p:cNvPicPr>
            <a:picLocks noChangeAspect="1"/>
          </p:cNvPicPr>
          <p:nvPr/>
        </p:nvPicPr>
        <p:blipFill>
          <a:blip r:embed="rId2"/>
          <a:stretch>
            <a:fillRect/>
          </a:stretch>
        </p:blipFill>
        <p:spPr>
          <a:xfrm>
            <a:off x="2" y="6155702"/>
            <a:ext cx="1178349" cy="702297"/>
          </a:xfrm>
          <a:prstGeom prst="rect">
            <a:avLst/>
          </a:prstGeom>
        </p:spPr>
      </p:pic>
      <p:sp>
        <p:nvSpPr>
          <p:cNvPr id="6" name="Θέση αριθμού διαφάνειας 5">
            <a:extLst>
              <a:ext uri="{FF2B5EF4-FFF2-40B4-BE49-F238E27FC236}">
                <a16:creationId xmlns:a16="http://schemas.microsoft.com/office/drawing/2014/main" id="{50D6068C-E599-9329-19FB-4DD95FC17924}"/>
              </a:ext>
            </a:extLst>
          </p:cNvPr>
          <p:cNvSpPr>
            <a:spLocks noGrp="1"/>
          </p:cNvSpPr>
          <p:nvPr>
            <p:ph type="sldNum" sz="quarter" idx="12"/>
          </p:nvPr>
        </p:nvSpPr>
        <p:spPr/>
        <p:txBody>
          <a:bodyPr/>
          <a:lstStyle/>
          <a:p>
            <a:fld id="{07DC2E9F-3B6E-3649-A5DB-7AD2AC7A2B42}" type="slidenum">
              <a:rPr lang="fr-FR" smtClean="0"/>
              <a:pPr/>
              <a:t>33</a:t>
            </a:fld>
            <a:endParaRPr lang="fr-FR"/>
          </a:p>
        </p:txBody>
      </p:sp>
    </p:spTree>
    <p:extLst>
      <p:ext uri="{BB962C8B-B14F-4D97-AF65-F5344CB8AC3E}">
        <p14:creationId xmlns:p14="http://schemas.microsoft.com/office/powerpoint/2010/main" val="21944711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DB00C8-415D-095F-D819-F01D0C91EB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B218FC-CF1D-CC95-466A-84F882B11F83}"/>
              </a:ext>
            </a:extLst>
          </p:cNvPr>
          <p:cNvSpPr>
            <a:spLocks noGrp="1"/>
          </p:cNvSpPr>
          <p:nvPr>
            <p:ph type="title"/>
          </p:nvPr>
        </p:nvSpPr>
        <p:spPr>
          <a:xfrm>
            <a:off x="324229" y="18853"/>
            <a:ext cx="7886700" cy="766428"/>
          </a:xfrm>
        </p:spPr>
        <p:txBody>
          <a:bodyPr>
            <a:normAutofit fontScale="90000"/>
          </a:bodyPr>
          <a:lstStyle/>
          <a:p>
            <a:pPr algn="ctr" defTabSz="685800">
              <a:spcBef>
                <a:spcPts val="750"/>
              </a:spcBef>
              <a:defRPr/>
            </a:pPr>
            <a:br>
              <a:rPr lang="en-US" dirty="0"/>
            </a:br>
            <a:br>
              <a:rPr lang="el-GR" b="1" dirty="0">
                <a:solidFill>
                  <a:schemeClr val="bg2">
                    <a:lumMod val="10000"/>
                  </a:schemeClr>
                </a:solidFill>
              </a:rPr>
            </a:br>
            <a:br>
              <a:rPr lang="en-US" sz="2700" b="1" dirty="0">
                <a:solidFill>
                  <a:srgbClr val="FFC000">
                    <a:lumMod val="60000"/>
                    <a:lumOff val="40000"/>
                  </a:srgbClr>
                </a:solidFill>
                <a:latin typeface="Calibri"/>
                <a:ea typeface="+mn-ea"/>
                <a:cs typeface="+mn-cs"/>
              </a:rPr>
            </a:br>
            <a:r>
              <a:rPr lang="en-US" sz="2400" b="1" dirty="0">
                <a:solidFill>
                  <a:schemeClr val="bg2">
                    <a:lumMod val="10000"/>
                  </a:schemeClr>
                </a:solidFill>
              </a:rPr>
              <a:t>Urgenda Foundation v. State of the Netherlands              </a:t>
            </a:r>
            <a:r>
              <a:rPr lang="en-US" sz="2400" b="1" dirty="0">
                <a:solidFill>
                  <a:schemeClr val="bg2">
                    <a:lumMod val="10000"/>
                  </a:schemeClr>
                </a:solidFill>
                <a:highlight>
                  <a:srgbClr val="FF00FF"/>
                </a:highlight>
              </a:rPr>
              <a:t>(e. the Supreme Court of the Netherlands)</a:t>
            </a:r>
            <a:br>
              <a:rPr lang="en-US" sz="2250" dirty="0">
                <a:solidFill>
                  <a:srgbClr val="FFFFFF"/>
                </a:solidFill>
                <a:highlight>
                  <a:srgbClr val="FF00FF"/>
                </a:highlight>
                <a:latin typeface="Calibri"/>
                <a:ea typeface="+mn-ea"/>
                <a:cs typeface="+mn-cs"/>
              </a:rPr>
            </a:br>
            <a:br>
              <a:rPr lang="en-US" dirty="0"/>
            </a:br>
            <a:endParaRPr lang="LID4096" dirty="0"/>
          </a:p>
        </p:txBody>
      </p:sp>
      <p:sp>
        <p:nvSpPr>
          <p:cNvPr id="3" name="Content Placeholder 2">
            <a:extLst>
              <a:ext uri="{FF2B5EF4-FFF2-40B4-BE49-F238E27FC236}">
                <a16:creationId xmlns:a16="http://schemas.microsoft.com/office/drawing/2014/main" id="{2DCD23E9-EC72-A0A9-6360-81876D2C9C06}"/>
              </a:ext>
            </a:extLst>
          </p:cNvPr>
          <p:cNvSpPr>
            <a:spLocks noGrp="1"/>
          </p:cNvSpPr>
          <p:nvPr>
            <p:ph idx="1"/>
          </p:nvPr>
        </p:nvSpPr>
        <p:spPr>
          <a:xfrm>
            <a:off x="240030" y="785281"/>
            <a:ext cx="8726051" cy="5841761"/>
          </a:xfrm>
        </p:spPr>
        <p:txBody>
          <a:bodyPr>
            <a:normAutofit lnSpcReduction="10000"/>
          </a:bodyPr>
          <a:lstStyle/>
          <a:p>
            <a:pPr>
              <a:buFontTx/>
              <a:buChar char="-"/>
            </a:pPr>
            <a:endParaRPr lang="en-US" dirty="0"/>
          </a:p>
          <a:p>
            <a:pPr>
              <a:buFontTx/>
              <a:buChar char="-"/>
            </a:pPr>
            <a:r>
              <a:rPr lang="en-US" dirty="0"/>
              <a:t>The Dutch government appealed the Hague Court of Appeal’s judgment</a:t>
            </a:r>
          </a:p>
          <a:p>
            <a:pPr>
              <a:buFontTx/>
              <a:buChar char="-"/>
            </a:pPr>
            <a:r>
              <a:rPr lang="en-US" dirty="0"/>
              <a:t> The Supreme Court of the Netherlands (December 20, 2019) upheld the appellate court’s judgment, directly applying Articles 2 and 8 of the ECHR. Nevertheless, the Supreme Court</a:t>
            </a:r>
            <a:r>
              <a:rPr lang="el-GR" dirty="0"/>
              <a:t> </a:t>
            </a:r>
            <a:r>
              <a:rPr lang="en-US" dirty="0"/>
              <a:t>acknowledged the Government’s discretion as to the measures it would take to comply with the decision</a:t>
            </a:r>
          </a:p>
          <a:p>
            <a:pPr>
              <a:buFontTx/>
              <a:buChar char="-"/>
            </a:pPr>
            <a:r>
              <a:rPr lang="en-US" dirty="0"/>
              <a:t>Following the Supreme Court’s judgement, the Dutch government announced a series of measures to reduce green house emissions, while also establishing investment packages for the development of alternative forms of energy</a:t>
            </a:r>
            <a:endParaRPr lang="LID4096" dirty="0"/>
          </a:p>
        </p:txBody>
      </p:sp>
      <p:pic>
        <p:nvPicPr>
          <p:cNvPr id="4" name="Εικόνα 3">
            <a:extLst>
              <a:ext uri="{FF2B5EF4-FFF2-40B4-BE49-F238E27FC236}">
                <a16:creationId xmlns:a16="http://schemas.microsoft.com/office/drawing/2014/main" id="{B049B119-AA96-F594-C268-0882B90E1E66}"/>
              </a:ext>
            </a:extLst>
          </p:cNvPr>
          <p:cNvPicPr>
            <a:picLocks noChangeAspect="1"/>
          </p:cNvPicPr>
          <p:nvPr/>
        </p:nvPicPr>
        <p:blipFill>
          <a:blip r:embed="rId2"/>
          <a:stretch>
            <a:fillRect/>
          </a:stretch>
        </p:blipFill>
        <p:spPr>
          <a:xfrm>
            <a:off x="2" y="6155702"/>
            <a:ext cx="1178349" cy="702297"/>
          </a:xfrm>
          <a:prstGeom prst="rect">
            <a:avLst/>
          </a:prstGeom>
        </p:spPr>
      </p:pic>
      <p:sp>
        <p:nvSpPr>
          <p:cNvPr id="6" name="Θέση αριθμού διαφάνειας 5">
            <a:extLst>
              <a:ext uri="{FF2B5EF4-FFF2-40B4-BE49-F238E27FC236}">
                <a16:creationId xmlns:a16="http://schemas.microsoft.com/office/drawing/2014/main" id="{2564126B-3F2E-DE52-7134-ECBB9442E2D7}"/>
              </a:ext>
            </a:extLst>
          </p:cNvPr>
          <p:cNvSpPr>
            <a:spLocks noGrp="1"/>
          </p:cNvSpPr>
          <p:nvPr>
            <p:ph type="sldNum" sz="quarter" idx="12"/>
          </p:nvPr>
        </p:nvSpPr>
        <p:spPr/>
        <p:txBody>
          <a:bodyPr/>
          <a:lstStyle/>
          <a:p>
            <a:fld id="{07DC2E9F-3B6E-3649-A5DB-7AD2AC7A2B42}" type="slidenum">
              <a:rPr lang="fr-FR" smtClean="0"/>
              <a:pPr/>
              <a:t>34</a:t>
            </a:fld>
            <a:endParaRPr lang="fr-FR"/>
          </a:p>
        </p:txBody>
      </p:sp>
    </p:spTree>
    <p:extLst>
      <p:ext uri="{BB962C8B-B14F-4D97-AF65-F5344CB8AC3E}">
        <p14:creationId xmlns:p14="http://schemas.microsoft.com/office/powerpoint/2010/main" val="39308723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29D674-3C9B-5EE3-1E1B-22D1AAFA07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BD25FA-8CC5-FED2-1B7E-124B98CB1742}"/>
              </a:ext>
            </a:extLst>
          </p:cNvPr>
          <p:cNvSpPr>
            <a:spLocks noGrp="1"/>
          </p:cNvSpPr>
          <p:nvPr>
            <p:ph type="title"/>
          </p:nvPr>
        </p:nvSpPr>
        <p:spPr>
          <a:xfrm>
            <a:off x="324229" y="230957"/>
            <a:ext cx="7886700" cy="1772503"/>
          </a:xfrm>
        </p:spPr>
        <p:txBody>
          <a:bodyPr>
            <a:normAutofit fontScale="90000"/>
          </a:bodyPr>
          <a:lstStyle/>
          <a:p>
            <a:pPr algn="ctr" defTabSz="685800">
              <a:spcBef>
                <a:spcPts val="750"/>
              </a:spcBef>
              <a:defRPr/>
            </a:pPr>
            <a:br>
              <a:rPr lang="en-US" dirty="0"/>
            </a:br>
            <a:br>
              <a:rPr lang="el-GR" b="1" dirty="0">
                <a:solidFill>
                  <a:schemeClr val="bg2">
                    <a:lumMod val="10000"/>
                  </a:schemeClr>
                </a:solidFill>
              </a:rPr>
            </a:br>
            <a:br>
              <a:rPr lang="en-US" sz="2700" b="1" dirty="0">
                <a:solidFill>
                  <a:srgbClr val="FFC000">
                    <a:lumMod val="60000"/>
                    <a:lumOff val="40000"/>
                  </a:srgbClr>
                </a:solidFill>
                <a:latin typeface="Calibri"/>
                <a:ea typeface="+mn-ea"/>
                <a:cs typeface="+mn-cs"/>
              </a:rPr>
            </a:br>
            <a:r>
              <a:rPr lang="fr-FR" sz="2400" b="1" dirty="0">
                <a:solidFill>
                  <a:schemeClr val="bg2">
                    <a:lumMod val="10000"/>
                  </a:schemeClr>
                </a:solidFill>
              </a:rPr>
              <a:t>Notre Affaire à Tous and Others v. France                          </a:t>
            </a:r>
            <a:r>
              <a:rPr lang="fr-FR" sz="2400" b="1" dirty="0">
                <a:solidFill>
                  <a:schemeClr val="bg2">
                    <a:lumMod val="10000"/>
                  </a:schemeClr>
                </a:solidFill>
                <a:highlight>
                  <a:srgbClr val="FFFF00"/>
                </a:highlight>
              </a:rPr>
              <a:t>(‘L’affaire du siècle’)</a:t>
            </a:r>
            <a:r>
              <a:rPr lang="fr-FR" sz="2400" b="1" dirty="0">
                <a:solidFill>
                  <a:schemeClr val="bg2">
                    <a:lumMod val="10000"/>
                  </a:schemeClr>
                </a:solidFill>
              </a:rPr>
              <a:t>                                                               (a) The administrative proceedings </a:t>
            </a:r>
            <a:r>
              <a:rPr lang="en-US" sz="2400" b="1" dirty="0">
                <a:solidFill>
                  <a:schemeClr val="bg2">
                    <a:lumMod val="10000"/>
                  </a:schemeClr>
                </a:solidFill>
              </a:rPr>
              <a:t>against the French government for inadequate action on climate change (‘</a:t>
            </a:r>
            <a:r>
              <a:rPr lang="en-US" sz="2400" b="1" dirty="0" err="1">
                <a:solidFill>
                  <a:schemeClr val="bg2">
                    <a:lumMod val="10000"/>
                  </a:schemeClr>
                </a:solidFill>
              </a:rPr>
              <a:t>recours</a:t>
            </a:r>
            <a:r>
              <a:rPr lang="en-US" sz="2400" b="1" dirty="0">
                <a:solidFill>
                  <a:schemeClr val="bg2">
                    <a:lumMod val="10000"/>
                  </a:schemeClr>
                </a:solidFill>
              </a:rPr>
              <a:t> </a:t>
            </a:r>
            <a:r>
              <a:rPr lang="en-US" sz="2400" b="1" dirty="0" err="1">
                <a:solidFill>
                  <a:schemeClr val="bg2">
                    <a:lumMod val="10000"/>
                  </a:schemeClr>
                </a:solidFill>
              </a:rPr>
              <a:t>en</a:t>
            </a:r>
            <a:r>
              <a:rPr lang="en-US" sz="2400" b="1" dirty="0">
                <a:solidFill>
                  <a:schemeClr val="bg2">
                    <a:lumMod val="10000"/>
                  </a:schemeClr>
                </a:solidFill>
              </a:rPr>
              <a:t> </a:t>
            </a:r>
            <a:r>
              <a:rPr lang="en-US" sz="2400" b="1" dirty="0" err="1">
                <a:solidFill>
                  <a:schemeClr val="bg2">
                    <a:lumMod val="10000"/>
                  </a:schemeClr>
                </a:solidFill>
              </a:rPr>
              <a:t>carence</a:t>
            </a:r>
            <a:r>
              <a:rPr lang="en-US" sz="2400" b="1" dirty="0">
                <a:solidFill>
                  <a:schemeClr val="bg2">
                    <a:lumMod val="10000"/>
                  </a:schemeClr>
                </a:solidFill>
              </a:rPr>
              <a:t> </a:t>
            </a:r>
            <a:r>
              <a:rPr lang="en-US" sz="2400" b="1" dirty="0" err="1">
                <a:solidFill>
                  <a:schemeClr val="bg2">
                    <a:lumMod val="10000"/>
                  </a:schemeClr>
                </a:solidFill>
              </a:rPr>
              <a:t>fautive</a:t>
            </a:r>
            <a:r>
              <a:rPr lang="en-US" sz="2400" b="1" dirty="0">
                <a:solidFill>
                  <a:schemeClr val="bg2">
                    <a:lumMod val="10000"/>
                  </a:schemeClr>
                </a:solidFill>
              </a:rPr>
              <a:t>’ / ‘action for failure to act’)</a:t>
            </a:r>
            <a:r>
              <a:rPr lang="fr-FR" sz="2400" b="1" dirty="0">
                <a:solidFill>
                  <a:schemeClr val="bg2">
                    <a:lumMod val="10000"/>
                  </a:schemeClr>
                </a:solidFill>
              </a:rPr>
              <a:t> </a:t>
            </a:r>
            <a:br>
              <a:rPr lang="en-US" sz="2250" dirty="0">
                <a:solidFill>
                  <a:srgbClr val="FFFFFF"/>
                </a:solidFill>
                <a:latin typeface="Calibri"/>
                <a:ea typeface="+mn-ea"/>
                <a:cs typeface="+mn-cs"/>
              </a:rPr>
            </a:br>
            <a:br>
              <a:rPr lang="en-US" dirty="0"/>
            </a:br>
            <a:endParaRPr lang="LID4096" dirty="0"/>
          </a:p>
        </p:txBody>
      </p:sp>
      <p:sp>
        <p:nvSpPr>
          <p:cNvPr id="3" name="Content Placeholder 2">
            <a:extLst>
              <a:ext uri="{FF2B5EF4-FFF2-40B4-BE49-F238E27FC236}">
                <a16:creationId xmlns:a16="http://schemas.microsoft.com/office/drawing/2014/main" id="{133A2887-0C73-BF4B-6618-24F69D8ADA80}"/>
              </a:ext>
            </a:extLst>
          </p:cNvPr>
          <p:cNvSpPr>
            <a:spLocks noGrp="1"/>
          </p:cNvSpPr>
          <p:nvPr>
            <p:ph idx="1"/>
          </p:nvPr>
        </p:nvSpPr>
        <p:spPr>
          <a:xfrm>
            <a:off x="208974" y="2003461"/>
            <a:ext cx="8726051" cy="5738160"/>
          </a:xfrm>
        </p:spPr>
        <p:txBody>
          <a:bodyPr>
            <a:normAutofit/>
          </a:bodyPr>
          <a:lstStyle/>
          <a:p>
            <a:pPr>
              <a:buFontTx/>
              <a:buChar char="-"/>
            </a:pPr>
            <a:endParaRPr lang="en-US" dirty="0"/>
          </a:p>
          <a:p>
            <a:pPr>
              <a:buFontTx/>
              <a:buChar char="-"/>
            </a:pPr>
            <a:r>
              <a:rPr lang="en-US" dirty="0"/>
              <a:t>In December 2018, four nonprofits sent a ‘</a:t>
            </a:r>
            <a:r>
              <a:rPr lang="en-US" dirty="0" err="1"/>
              <a:t>lettre</a:t>
            </a:r>
            <a:r>
              <a:rPr lang="en-US" dirty="0"/>
              <a:t> </a:t>
            </a:r>
            <a:r>
              <a:rPr lang="en-US" dirty="0" err="1"/>
              <a:t>préalable</a:t>
            </a:r>
            <a:r>
              <a:rPr lang="en-US" dirty="0"/>
              <a:t> </a:t>
            </a:r>
            <a:r>
              <a:rPr lang="en-US" dirty="0" err="1"/>
              <a:t>indemnitaire</a:t>
            </a:r>
            <a:r>
              <a:rPr lang="en-US" dirty="0"/>
              <a:t>’ (letter of formal notice) to the French government, alleging that the French government has violated a statutory duty to effectively address climate change</a:t>
            </a:r>
          </a:p>
          <a:p>
            <a:pPr>
              <a:buFontTx/>
              <a:buChar char="-"/>
            </a:pPr>
            <a:r>
              <a:rPr lang="en-US" dirty="0"/>
              <a:t>The French government rejected these claims</a:t>
            </a:r>
          </a:p>
          <a:p>
            <a:pPr>
              <a:buFontTx/>
              <a:buChar char="-"/>
            </a:pPr>
            <a:r>
              <a:rPr lang="en-US" dirty="0"/>
              <a:t>In March 2019, the plaintiffs initiated a lawsuit before the Administrative Court of Paris;</a:t>
            </a:r>
          </a:p>
        </p:txBody>
      </p:sp>
      <p:pic>
        <p:nvPicPr>
          <p:cNvPr id="4" name="Εικόνα 3">
            <a:extLst>
              <a:ext uri="{FF2B5EF4-FFF2-40B4-BE49-F238E27FC236}">
                <a16:creationId xmlns:a16="http://schemas.microsoft.com/office/drawing/2014/main" id="{5848C5BA-8550-7B5E-C782-777C693516B1}"/>
              </a:ext>
            </a:extLst>
          </p:cNvPr>
          <p:cNvPicPr>
            <a:picLocks noChangeAspect="1"/>
          </p:cNvPicPr>
          <p:nvPr/>
        </p:nvPicPr>
        <p:blipFill>
          <a:blip r:embed="rId2"/>
          <a:stretch>
            <a:fillRect/>
          </a:stretch>
        </p:blipFill>
        <p:spPr>
          <a:xfrm>
            <a:off x="2" y="6155702"/>
            <a:ext cx="1178349" cy="702297"/>
          </a:xfrm>
          <a:prstGeom prst="rect">
            <a:avLst/>
          </a:prstGeom>
        </p:spPr>
      </p:pic>
      <p:sp>
        <p:nvSpPr>
          <p:cNvPr id="6" name="Θέση αριθμού διαφάνειας 5">
            <a:extLst>
              <a:ext uri="{FF2B5EF4-FFF2-40B4-BE49-F238E27FC236}">
                <a16:creationId xmlns:a16="http://schemas.microsoft.com/office/drawing/2014/main" id="{5C8C470B-0CB4-C8C0-2307-118F558B29DD}"/>
              </a:ext>
            </a:extLst>
          </p:cNvPr>
          <p:cNvSpPr>
            <a:spLocks noGrp="1"/>
          </p:cNvSpPr>
          <p:nvPr>
            <p:ph type="sldNum" sz="quarter" idx="12"/>
          </p:nvPr>
        </p:nvSpPr>
        <p:spPr/>
        <p:txBody>
          <a:bodyPr/>
          <a:lstStyle/>
          <a:p>
            <a:fld id="{07DC2E9F-3B6E-3649-A5DB-7AD2AC7A2B42}" type="slidenum">
              <a:rPr lang="fr-FR" smtClean="0"/>
              <a:pPr/>
              <a:t>35</a:t>
            </a:fld>
            <a:endParaRPr lang="fr-FR"/>
          </a:p>
        </p:txBody>
      </p:sp>
    </p:spTree>
    <p:extLst>
      <p:ext uri="{BB962C8B-B14F-4D97-AF65-F5344CB8AC3E}">
        <p14:creationId xmlns:p14="http://schemas.microsoft.com/office/powerpoint/2010/main" val="10957683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DCB1A2-CE1F-2E34-67EA-A1C17DC72C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21BF8A-0238-51CA-CC4F-FDC2702F787D}"/>
              </a:ext>
            </a:extLst>
          </p:cNvPr>
          <p:cNvSpPr>
            <a:spLocks noGrp="1"/>
          </p:cNvSpPr>
          <p:nvPr>
            <p:ph type="title"/>
          </p:nvPr>
        </p:nvSpPr>
        <p:spPr>
          <a:xfrm>
            <a:off x="177918" y="18853"/>
            <a:ext cx="8726051" cy="766428"/>
          </a:xfrm>
        </p:spPr>
        <p:txBody>
          <a:bodyPr>
            <a:normAutofit fontScale="90000"/>
          </a:bodyPr>
          <a:lstStyle/>
          <a:p>
            <a:pPr algn="ctr" defTabSz="685800">
              <a:spcBef>
                <a:spcPts val="750"/>
              </a:spcBef>
              <a:defRPr/>
            </a:pPr>
            <a:br>
              <a:rPr lang="en-US" dirty="0"/>
            </a:br>
            <a:br>
              <a:rPr lang="el-GR" b="1" dirty="0">
                <a:solidFill>
                  <a:schemeClr val="bg2">
                    <a:lumMod val="10000"/>
                  </a:schemeClr>
                </a:solidFill>
              </a:rPr>
            </a:br>
            <a:br>
              <a:rPr lang="en-US" sz="2700" b="1" dirty="0">
                <a:solidFill>
                  <a:srgbClr val="FFC000">
                    <a:lumMod val="60000"/>
                    <a:lumOff val="40000"/>
                  </a:srgbClr>
                </a:solidFill>
                <a:latin typeface="Calibri"/>
                <a:ea typeface="+mn-ea"/>
                <a:cs typeface="+mn-cs"/>
              </a:rPr>
            </a:br>
            <a:r>
              <a:rPr lang="fr-FR" sz="2400" b="1" dirty="0">
                <a:solidFill>
                  <a:schemeClr val="bg2">
                    <a:lumMod val="10000"/>
                  </a:schemeClr>
                </a:solidFill>
              </a:rPr>
              <a:t>Notre Affaire à Tous and Others v. France                                    (b. </a:t>
            </a:r>
            <a:r>
              <a:rPr lang="fr-FR" sz="2100" b="1" dirty="0" err="1">
                <a:solidFill>
                  <a:schemeClr val="bg2">
                    <a:lumMod val="10000"/>
                  </a:schemeClr>
                </a:solidFill>
              </a:rPr>
              <a:t>Judicial</a:t>
            </a:r>
            <a:r>
              <a:rPr lang="fr-FR" sz="2100" b="1" dirty="0">
                <a:solidFill>
                  <a:schemeClr val="bg2">
                    <a:lumMod val="10000"/>
                  </a:schemeClr>
                </a:solidFill>
              </a:rPr>
              <a:t> proceedings before the Administrative Court of Paris)</a:t>
            </a:r>
            <a:br>
              <a:rPr lang="en-US" sz="2100" dirty="0">
                <a:solidFill>
                  <a:srgbClr val="FFFFFF"/>
                </a:solidFill>
                <a:latin typeface="Calibri"/>
                <a:ea typeface="+mn-ea"/>
                <a:cs typeface="+mn-cs"/>
              </a:rPr>
            </a:br>
            <a:br>
              <a:rPr lang="en-US" dirty="0"/>
            </a:br>
            <a:endParaRPr lang="LID4096" dirty="0"/>
          </a:p>
        </p:txBody>
      </p:sp>
      <p:sp>
        <p:nvSpPr>
          <p:cNvPr id="3" name="Content Placeholder 2">
            <a:extLst>
              <a:ext uri="{FF2B5EF4-FFF2-40B4-BE49-F238E27FC236}">
                <a16:creationId xmlns:a16="http://schemas.microsoft.com/office/drawing/2014/main" id="{90D4F962-6294-F57C-F2B5-66937913FD80}"/>
              </a:ext>
            </a:extLst>
          </p:cNvPr>
          <p:cNvSpPr>
            <a:spLocks noGrp="1"/>
          </p:cNvSpPr>
          <p:nvPr>
            <p:ph idx="1"/>
          </p:nvPr>
        </p:nvSpPr>
        <p:spPr>
          <a:xfrm>
            <a:off x="240030" y="785281"/>
            <a:ext cx="8726051" cy="5841761"/>
          </a:xfrm>
        </p:spPr>
        <p:txBody>
          <a:bodyPr>
            <a:normAutofit fontScale="85000" lnSpcReduction="20000"/>
          </a:bodyPr>
          <a:lstStyle/>
          <a:p>
            <a:pPr>
              <a:buFontTx/>
              <a:buChar char="-"/>
            </a:pPr>
            <a:endParaRPr lang="en-US" dirty="0"/>
          </a:p>
          <a:p>
            <a:pPr>
              <a:buFontTx/>
              <a:buChar char="-"/>
            </a:pPr>
            <a:r>
              <a:rPr lang="en-US" sz="2700" b="1" u="sng" dirty="0"/>
              <a:t>Mainly, the plaintiffs </a:t>
            </a:r>
            <a:r>
              <a:rPr lang="en-US" sz="2700" b="1" u="sng" dirty="0">
                <a:highlight>
                  <a:srgbClr val="FFFF00"/>
                </a:highlight>
              </a:rPr>
              <a:t>requested the court </a:t>
            </a:r>
            <a:r>
              <a:rPr lang="en-US" sz="2700" b="1" u="sng" dirty="0"/>
              <a:t>to order France to: </a:t>
            </a:r>
          </a:p>
          <a:p>
            <a:pPr marL="514350" indent="-514350">
              <a:buAutoNum type="arabicPeriod"/>
            </a:pPr>
            <a:r>
              <a:rPr lang="en-US" dirty="0">
                <a:highlight>
                  <a:srgbClr val="00FFFF"/>
                </a:highlight>
              </a:rPr>
              <a:t>Take proper measures </a:t>
            </a:r>
            <a:r>
              <a:rPr lang="en-US" dirty="0"/>
              <a:t>to reduce greenhouse gas emissions in the atmosphere - in due proportion considering global emissions, and considering the responsibility accepted by developed countries - at a level compatible with the objective to contain the rise of the average temperature of the planet below the threshold of 1.5 °C compared to pre-industrial levels</a:t>
            </a:r>
          </a:p>
          <a:p>
            <a:pPr marL="514350" indent="-514350">
              <a:buAutoNum type="arabicPeriod"/>
            </a:pPr>
            <a:r>
              <a:rPr lang="en-US" dirty="0">
                <a:highlight>
                  <a:srgbClr val="00FFFF"/>
                </a:highlight>
              </a:rPr>
              <a:t>Take, </a:t>
            </a:r>
            <a:r>
              <a:rPr lang="en-US" dirty="0"/>
              <a:t>at least, </a:t>
            </a:r>
            <a:r>
              <a:rPr lang="en-US" dirty="0">
                <a:highlight>
                  <a:srgbClr val="00FFFF"/>
                </a:highlight>
              </a:rPr>
              <a:t>all necessary measures </a:t>
            </a:r>
            <a:r>
              <a:rPr lang="en-US" dirty="0"/>
              <a:t>to achieve France's targets for reducing greenhouse gas emissions, developing renewable energies and increasing energy efficiency </a:t>
            </a:r>
          </a:p>
          <a:p>
            <a:pPr marL="514350" indent="-514350">
              <a:buAutoNum type="arabicPeriod"/>
            </a:pPr>
            <a:r>
              <a:rPr lang="en-US" dirty="0">
                <a:highlight>
                  <a:srgbClr val="00FFFF"/>
                </a:highlight>
              </a:rPr>
              <a:t>Take the necessary measures </a:t>
            </a:r>
            <a:r>
              <a:rPr lang="en-US" dirty="0"/>
              <a:t>to protect citizens’ lives and health from the risks of climate change</a:t>
            </a:r>
          </a:p>
          <a:p>
            <a:pPr marL="514350" indent="-514350">
              <a:buAutoNum type="arabicPeriod"/>
            </a:pPr>
            <a:r>
              <a:rPr lang="en-US" dirty="0">
                <a:highlight>
                  <a:srgbClr val="00FFFF"/>
                </a:highlight>
              </a:rPr>
              <a:t>Compensate</a:t>
            </a:r>
            <a:r>
              <a:rPr lang="en-US" dirty="0"/>
              <a:t> the plaintiffs for the damages suffered because of the State’s failure to tackle climate change, by awarding</a:t>
            </a:r>
            <a:r>
              <a:rPr lang="el-GR" dirty="0"/>
              <a:t> ‘</a:t>
            </a:r>
            <a:r>
              <a:rPr lang="en-US" dirty="0"/>
              <a:t>the symbolic sum of 1 euro for their moral prejudice</a:t>
            </a:r>
            <a:r>
              <a:rPr lang="el-GR" dirty="0"/>
              <a:t>’</a:t>
            </a:r>
            <a:endParaRPr lang="en-US" dirty="0"/>
          </a:p>
        </p:txBody>
      </p:sp>
      <p:pic>
        <p:nvPicPr>
          <p:cNvPr id="4" name="Εικόνα 3">
            <a:extLst>
              <a:ext uri="{FF2B5EF4-FFF2-40B4-BE49-F238E27FC236}">
                <a16:creationId xmlns:a16="http://schemas.microsoft.com/office/drawing/2014/main" id="{CF36153A-53F5-69BA-9885-31058EF1D9C6}"/>
              </a:ext>
            </a:extLst>
          </p:cNvPr>
          <p:cNvPicPr>
            <a:picLocks noChangeAspect="1"/>
          </p:cNvPicPr>
          <p:nvPr/>
        </p:nvPicPr>
        <p:blipFill>
          <a:blip r:embed="rId2"/>
          <a:stretch>
            <a:fillRect/>
          </a:stretch>
        </p:blipFill>
        <p:spPr>
          <a:xfrm>
            <a:off x="2" y="6155702"/>
            <a:ext cx="1178349" cy="702297"/>
          </a:xfrm>
          <a:prstGeom prst="rect">
            <a:avLst/>
          </a:prstGeom>
        </p:spPr>
      </p:pic>
      <p:sp>
        <p:nvSpPr>
          <p:cNvPr id="6" name="Θέση αριθμού διαφάνειας 5">
            <a:extLst>
              <a:ext uri="{FF2B5EF4-FFF2-40B4-BE49-F238E27FC236}">
                <a16:creationId xmlns:a16="http://schemas.microsoft.com/office/drawing/2014/main" id="{C0C5B38A-3C16-FF9E-A7F4-C944EA590CE3}"/>
              </a:ext>
            </a:extLst>
          </p:cNvPr>
          <p:cNvSpPr>
            <a:spLocks noGrp="1"/>
          </p:cNvSpPr>
          <p:nvPr>
            <p:ph type="sldNum" sz="quarter" idx="12"/>
          </p:nvPr>
        </p:nvSpPr>
        <p:spPr/>
        <p:txBody>
          <a:bodyPr/>
          <a:lstStyle/>
          <a:p>
            <a:fld id="{07DC2E9F-3B6E-3649-A5DB-7AD2AC7A2B42}" type="slidenum">
              <a:rPr lang="fr-FR" smtClean="0"/>
              <a:pPr/>
              <a:t>36</a:t>
            </a:fld>
            <a:endParaRPr lang="fr-FR"/>
          </a:p>
        </p:txBody>
      </p:sp>
    </p:spTree>
    <p:extLst>
      <p:ext uri="{BB962C8B-B14F-4D97-AF65-F5344CB8AC3E}">
        <p14:creationId xmlns:p14="http://schemas.microsoft.com/office/powerpoint/2010/main" val="4515924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E3EB4A-2353-6F01-9711-75771DC89F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CB8610-AB59-4726-8832-57E7F4B924FC}"/>
              </a:ext>
            </a:extLst>
          </p:cNvPr>
          <p:cNvSpPr>
            <a:spLocks noGrp="1"/>
          </p:cNvSpPr>
          <p:nvPr>
            <p:ph type="title"/>
          </p:nvPr>
        </p:nvSpPr>
        <p:spPr>
          <a:xfrm>
            <a:off x="177918" y="18853"/>
            <a:ext cx="8726051" cy="766428"/>
          </a:xfrm>
        </p:spPr>
        <p:txBody>
          <a:bodyPr>
            <a:normAutofit fontScale="90000"/>
          </a:bodyPr>
          <a:lstStyle/>
          <a:p>
            <a:pPr algn="ctr" defTabSz="685800">
              <a:spcBef>
                <a:spcPts val="750"/>
              </a:spcBef>
              <a:defRPr/>
            </a:pPr>
            <a:br>
              <a:rPr lang="en-US" dirty="0"/>
            </a:br>
            <a:br>
              <a:rPr lang="el-GR" b="1" dirty="0">
                <a:solidFill>
                  <a:schemeClr val="bg2">
                    <a:lumMod val="10000"/>
                  </a:schemeClr>
                </a:solidFill>
              </a:rPr>
            </a:br>
            <a:br>
              <a:rPr lang="en-US" sz="2700" b="1" dirty="0">
                <a:solidFill>
                  <a:srgbClr val="FFC000">
                    <a:lumMod val="60000"/>
                    <a:lumOff val="40000"/>
                  </a:srgbClr>
                </a:solidFill>
                <a:latin typeface="Calibri"/>
                <a:ea typeface="+mn-ea"/>
                <a:cs typeface="+mn-cs"/>
              </a:rPr>
            </a:br>
            <a:r>
              <a:rPr lang="fr-FR" sz="2400" b="1" dirty="0">
                <a:solidFill>
                  <a:schemeClr val="bg2">
                    <a:lumMod val="10000"/>
                  </a:schemeClr>
                </a:solidFill>
              </a:rPr>
              <a:t>Notre Affaire à Tous and Others v. France                                    (b. </a:t>
            </a:r>
            <a:r>
              <a:rPr lang="fr-FR" sz="2100" b="1" dirty="0" err="1">
                <a:solidFill>
                  <a:schemeClr val="bg2">
                    <a:lumMod val="10000"/>
                  </a:schemeClr>
                </a:solidFill>
              </a:rPr>
              <a:t>Judicial</a:t>
            </a:r>
            <a:r>
              <a:rPr lang="fr-FR" sz="2100" b="1" dirty="0">
                <a:solidFill>
                  <a:schemeClr val="bg2">
                    <a:lumMod val="10000"/>
                  </a:schemeClr>
                </a:solidFill>
              </a:rPr>
              <a:t> proceedings before the Administrative Court of Paris)</a:t>
            </a:r>
            <a:br>
              <a:rPr lang="en-US" sz="2100" dirty="0">
                <a:solidFill>
                  <a:srgbClr val="FFFFFF"/>
                </a:solidFill>
                <a:latin typeface="Calibri"/>
                <a:ea typeface="+mn-ea"/>
                <a:cs typeface="+mn-cs"/>
              </a:rPr>
            </a:br>
            <a:br>
              <a:rPr lang="en-US" dirty="0"/>
            </a:br>
            <a:endParaRPr lang="LID4096" dirty="0"/>
          </a:p>
        </p:txBody>
      </p:sp>
      <p:sp>
        <p:nvSpPr>
          <p:cNvPr id="3" name="Content Placeholder 2">
            <a:extLst>
              <a:ext uri="{FF2B5EF4-FFF2-40B4-BE49-F238E27FC236}">
                <a16:creationId xmlns:a16="http://schemas.microsoft.com/office/drawing/2014/main" id="{95E11781-1DDA-1833-8828-5ED60103687F}"/>
              </a:ext>
            </a:extLst>
          </p:cNvPr>
          <p:cNvSpPr>
            <a:spLocks noGrp="1"/>
          </p:cNvSpPr>
          <p:nvPr>
            <p:ph idx="1"/>
          </p:nvPr>
        </p:nvSpPr>
        <p:spPr>
          <a:xfrm>
            <a:off x="240030" y="785281"/>
            <a:ext cx="8726051" cy="5841761"/>
          </a:xfrm>
        </p:spPr>
        <p:txBody>
          <a:bodyPr>
            <a:normAutofit fontScale="92500" lnSpcReduction="10000"/>
          </a:bodyPr>
          <a:lstStyle/>
          <a:p>
            <a:pPr>
              <a:buFontTx/>
              <a:buChar char="-"/>
            </a:pPr>
            <a:endParaRPr lang="en-US" dirty="0"/>
          </a:p>
          <a:p>
            <a:pPr>
              <a:buFontTx/>
              <a:buChar char="-"/>
            </a:pPr>
            <a:r>
              <a:rPr lang="en-US" dirty="0"/>
              <a:t>The plaintiffs invoked </a:t>
            </a:r>
            <a:endParaRPr lang="el-GR" dirty="0"/>
          </a:p>
          <a:p>
            <a:pPr marL="514350" indent="-514350">
              <a:buAutoNum type="arabicPeriod"/>
            </a:pPr>
            <a:r>
              <a:rPr lang="en-US" dirty="0"/>
              <a:t>the French Charter for the Environment, </a:t>
            </a:r>
            <a:endParaRPr lang="el-GR" dirty="0"/>
          </a:p>
          <a:p>
            <a:pPr marL="514350" indent="-514350">
              <a:buAutoNum type="arabicPeriod"/>
            </a:pPr>
            <a:r>
              <a:rPr lang="en-US" dirty="0"/>
              <a:t>the European Convention for the Protection of Human Rights, and </a:t>
            </a:r>
            <a:endParaRPr lang="el-GR" dirty="0"/>
          </a:p>
          <a:p>
            <a:pPr marL="514350" indent="-514350">
              <a:buAutoNum type="arabicPeriod"/>
            </a:pPr>
            <a:r>
              <a:rPr lang="en-US" dirty="0"/>
              <a:t>the general principle of law providing the right of every person to live in a preserved climate system</a:t>
            </a:r>
            <a:r>
              <a:rPr lang="el-GR" dirty="0"/>
              <a:t> </a:t>
            </a:r>
          </a:p>
          <a:p>
            <a:pPr marL="0" indent="0">
              <a:buNone/>
            </a:pPr>
            <a:r>
              <a:rPr lang="en-US" dirty="0"/>
              <a:t>This general principle allegedly derives from French </a:t>
            </a:r>
            <a:r>
              <a:rPr lang="en-US" dirty="0">
                <a:highlight>
                  <a:srgbClr val="FFFF00"/>
                </a:highlight>
              </a:rPr>
              <a:t>national law </a:t>
            </a:r>
            <a:r>
              <a:rPr lang="en-US" dirty="0"/>
              <a:t>(the Charter for the Environment, the French Environment Code, etc.) </a:t>
            </a:r>
            <a:r>
              <a:rPr lang="en-US" dirty="0">
                <a:highlight>
                  <a:srgbClr val="FFFF00"/>
                </a:highlight>
              </a:rPr>
              <a:t>and international law </a:t>
            </a:r>
            <a:r>
              <a:rPr lang="en-US" dirty="0"/>
              <a:t>(the Stockholm Declaration, the World Charter for Nature, </a:t>
            </a:r>
            <a:r>
              <a:rPr lang="en-US" dirty="0">
                <a:highlight>
                  <a:srgbClr val="00FFFF"/>
                </a:highlight>
              </a:rPr>
              <a:t>the Rio Declaration, the United Nations Framework Convention on Climate Change, the Kyoto protocol, the Paris Agreement</a:t>
            </a:r>
            <a:r>
              <a:rPr lang="en-US" dirty="0"/>
              <a:t>, the Climate action and renewable energy package for 2020, etc.)</a:t>
            </a:r>
            <a:endParaRPr lang="el-GR" dirty="0"/>
          </a:p>
          <a:p>
            <a:pPr>
              <a:buFontTx/>
              <a:buChar char="-"/>
            </a:pPr>
            <a:endParaRPr lang="en-US" dirty="0"/>
          </a:p>
        </p:txBody>
      </p:sp>
      <p:pic>
        <p:nvPicPr>
          <p:cNvPr id="4" name="Εικόνα 3">
            <a:extLst>
              <a:ext uri="{FF2B5EF4-FFF2-40B4-BE49-F238E27FC236}">
                <a16:creationId xmlns:a16="http://schemas.microsoft.com/office/drawing/2014/main" id="{193D727B-DFF8-5654-670B-A391E9EC6ADF}"/>
              </a:ext>
            </a:extLst>
          </p:cNvPr>
          <p:cNvPicPr>
            <a:picLocks noChangeAspect="1"/>
          </p:cNvPicPr>
          <p:nvPr/>
        </p:nvPicPr>
        <p:blipFill>
          <a:blip r:embed="rId2"/>
          <a:stretch>
            <a:fillRect/>
          </a:stretch>
        </p:blipFill>
        <p:spPr>
          <a:xfrm>
            <a:off x="2" y="6155702"/>
            <a:ext cx="1178349" cy="702297"/>
          </a:xfrm>
          <a:prstGeom prst="rect">
            <a:avLst/>
          </a:prstGeom>
        </p:spPr>
      </p:pic>
      <p:sp>
        <p:nvSpPr>
          <p:cNvPr id="6" name="Θέση αριθμού διαφάνειας 5">
            <a:extLst>
              <a:ext uri="{FF2B5EF4-FFF2-40B4-BE49-F238E27FC236}">
                <a16:creationId xmlns:a16="http://schemas.microsoft.com/office/drawing/2014/main" id="{4588E85D-4307-82E8-9B2A-216468CC24CD}"/>
              </a:ext>
            </a:extLst>
          </p:cNvPr>
          <p:cNvSpPr>
            <a:spLocks noGrp="1"/>
          </p:cNvSpPr>
          <p:nvPr>
            <p:ph type="sldNum" sz="quarter" idx="12"/>
          </p:nvPr>
        </p:nvSpPr>
        <p:spPr/>
        <p:txBody>
          <a:bodyPr/>
          <a:lstStyle/>
          <a:p>
            <a:fld id="{07DC2E9F-3B6E-3649-A5DB-7AD2AC7A2B42}" type="slidenum">
              <a:rPr lang="fr-FR" smtClean="0"/>
              <a:pPr/>
              <a:t>37</a:t>
            </a:fld>
            <a:endParaRPr lang="fr-FR"/>
          </a:p>
        </p:txBody>
      </p:sp>
    </p:spTree>
    <p:extLst>
      <p:ext uri="{BB962C8B-B14F-4D97-AF65-F5344CB8AC3E}">
        <p14:creationId xmlns:p14="http://schemas.microsoft.com/office/powerpoint/2010/main" val="22694538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D2CC13-6AE0-8E16-86A8-FEEA60377D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49207A-B8C5-75A8-22CB-F24835F682E1}"/>
              </a:ext>
            </a:extLst>
          </p:cNvPr>
          <p:cNvSpPr>
            <a:spLocks noGrp="1"/>
          </p:cNvSpPr>
          <p:nvPr>
            <p:ph type="title"/>
          </p:nvPr>
        </p:nvSpPr>
        <p:spPr>
          <a:xfrm>
            <a:off x="177918" y="18853"/>
            <a:ext cx="8726051" cy="766428"/>
          </a:xfrm>
        </p:spPr>
        <p:txBody>
          <a:bodyPr>
            <a:normAutofit fontScale="90000"/>
          </a:bodyPr>
          <a:lstStyle/>
          <a:p>
            <a:pPr algn="ctr" defTabSz="685800">
              <a:spcBef>
                <a:spcPts val="750"/>
              </a:spcBef>
              <a:defRPr/>
            </a:pPr>
            <a:br>
              <a:rPr lang="en-US" dirty="0"/>
            </a:br>
            <a:br>
              <a:rPr lang="el-GR" b="1" dirty="0">
                <a:solidFill>
                  <a:schemeClr val="bg2">
                    <a:lumMod val="10000"/>
                  </a:schemeClr>
                </a:solidFill>
              </a:rPr>
            </a:br>
            <a:br>
              <a:rPr lang="en-US" sz="2700" b="1" dirty="0">
                <a:solidFill>
                  <a:srgbClr val="FFC000">
                    <a:lumMod val="60000"/>
                    <a:lumOff val="40000"/>
                  </a:srgbClr>
                </a:solidFill>
                <a:latin typeface="Calibri"/>
                <a:ea typeface="+mn-ea"/>
                <a:cs typeface="+mn-cs"/>
              </a:rPr>
            </a:br>
            <a:r>
              <a:rPr lang="fr-FR" sz="2400" b="1" dirty="0">
                <a:solidFill>
                  <a:schemeClr val="bg2">
                    <a:lumMod val="10000"/>
                  </a:schemeClr>
                </a:solidFill>
              </a:rPr>
              <a:t>Notre Affaire à Tous and Others v. France                                    (c. </a:t>
            </a:r>
            <a:r>
              <a:rPr lang="fr-FR" sz="2100" b="1" dirty="0">
                <a:solidFill>
                  <a:schemeClr val="bg2">
                    <a:lumMod val="10000"/>
                  </a:schemeClr>
                </a:solidFill>
              </a:rPr>
              <a:t>the Administrative Court of Paris’ judgement of February 3rd, 2021)</a:t>
            </a:r>
            <a:br>
              <a:rPr lang="en-US" sz="2100" dirty="0">
                <a:solidFill>
                  <a:srgbClr val="FFFFFF"/>
                </a:solidFill>
                <a:latin typeface="Calibri"/>
                <a:ea typeface="+mn-ea"/>
                <a:cs typeface="+mn-cs"/>
              </a:rPr>
            </a:br>
            <a:br>
              <a:rPr lang="en-US" dirty="0"/>
            </a:br>
            <a:endParaRPr lang="LID4096" dirty="0"/>
          </a:p>
        </p:txBody>
      </p:sp>
      <p:sp>
        <p:nvSpPr>
          <p:cNvPr id="3" name="Content Placeholder 2">
            <a:extLst>
              <a:ext uri="{FF2B5EF4-FFF2-40B4-BE49-F238E27FC236}">
                <a16:creationId xmlns:a16="http://schemas.microsoft.com/office/drawing/2014/main" id="{F13BE293-6BA6-B0A2-B93D-5CCD1EC821EE}"/>
              </a:ext>
            </a:extLst>
          </p:cNvPr>
          <p:cNvSpPr>
            <a:spLocks noGrp="1"/>
          </p:cNvSpPr>
          <p:nvPr>
            <p:ph idx="1"/>
          </p:nvPr>
        </p:nvSpPr>
        <p:spPr>
          <a:xfrm>
            <a:off x="240030" y="785281"/>
            <a:ext cx="8726051" cy="5841761"/>
          </a:xfrm>
        </p:spPr>
        <p:txBody>
          <a:bodyPr>
            <a:normAutofit fontScale="92500" lnSpcReduction="10000"/>
          </a:bodyPr>
          <a:lstStyle/>
          <a:p>
            <a:pPr>
              <a:buFontTx/>
              <a:buChar char="-"/>
            </a:pPr>
            <a:endParaRPr lang="en-US" dirty="0"/>
          </a:p>
          <a:p>
            <a:pPr>
              <a:buFontTx/>
              <a:buChar char="-"/>
            </a:pPr>
            <a:r>
              <a:rPr lang="en-US" dirty="0">
                <a:highlight>
                  <a:srgbClr val="00FF00"/>
                </a:highlight>
              </a:rPr>
              <a:t>The Court recognized </a:t>
            </a:r>
            <a:r>
              <a:rPr lang="en-US" dirty="0"/>
              <a:t>that France</a:t>
            </a:r>
            <a:r>
              <a:rPr lang="el-GR" dirty="0"/>
              <a:t>’</a:t>
            </a:r>
            <a:r>
              <a:rPr lang="en-US" dirty="0"/>
              <a:t>s inaction has caused ecological damage from climate change</a:t>
            </a:r>
            <a:endParaRPr lang="el-GR" dirty="0"/>
          </a:p>
          <a:p>
            <a:pPr>
              <a:buFontTx/>
              <a:buChar char="-"/>
            </a:pPr>
            <a:r>
              <a:rPr lang="en-US" dirty="0">
                <a:highlight>
                  <a:srgbClr val="00FF00"/>
                </a:highlight>
              </a:rPr>
              <a:t>The Court awarded </a:t>
            </a:r>
            <a:r>
              <a:rPr lang="en-US" dirty="0"/>
              <a:t>the plaintiffs the requested </a:t>
            </a:r>
            <a:r>
              <a:rPr lang="en-US" dirty="0">
                <a:highlight>
                  <a:srgbClr val="00FF00"/>
                </a:highlight>
              </a:rPr>
              <a:t>compensation</a:t>
            </a:r>
            <a:r>
              <a:rPr lang="en-US" dirty="0"/>
              <a:t> for moral prejudice caused by this inaction</a:t>
            </a:r>
          </a:p>
          <a:p>
            <a:pPr>
              <a:buFontTx/>
              <a:buChar char="-"/>
            </a:pPr>
            <a:r>
              <a:rPr lang="en-US" dirty="0">
                <a:highlight>
                  <a:srgbClr val="FFFF00"/>
                </a:highlight>
              </a:rPr>
              <a:t>The Court deferred </a:t>
            </a:r>
            <a:r>
              <a:rPr lang="en-US" dirty="0"/>
              <a:t>the decision on whether to issue an injunction to order the French government to take </a:t>
            </a:r>
            <a:r>
              <a:rPr lang="en-US" dirty="0">
                <a:highlight>
                  <a:srgbClr val="FFFF00"/>
                </a:highlight>
              </a:rPr>
              <a:t>stronger</a:t>
            </a:r>
            <a:r>
              <a:rPr lang="en-US" dirty="0"/>
              <a:t> climate </a:t>
            </a:r>
            <a:r>
              <a:rPr lang="en-US" dirty="0">
                <a:highlight>
                  <a:srgbClr val="FFFF00"/>
                </a:highlight>
              </a:rPr>
              <a:t>measures</a:t>
            </a:r>
            <a:r>
              <a:rPr lang="en-US" dirty="0"/>
              <a:t>; it ordered the Government to disclose steps it was taking to meet its climate targets within two months</a:t>
            </a:r>
          </a:p>
          <a:p>
            <a:pPr>
              <a:buFontTx/>
              <a:buChar char="-"/>
            </a:pPr>
            <a:r>
              <a:rPr lang="en-US" dirty="0">
                <a:highlight>
                  <a:srgbClr val="FF0000"/>
                </a:highlight>
              </a:rPr>
              <a:t>The Court rejected </a:t>
            </a:r>
            <a:r>
              <a:rPr lang="en-US" dirty="0"/>
              <a:t> that the government could be forced to meet more specific renewable energy and energy </a:t>
            </a:r>
            <a:r>
              <a:rPr lang="en-US" dirty="0">
                <a:highlight>
                  <a:srgbClr val="FF0000"/>
                </a:highlight>
              </a:rPr>
              <a:t>efficiency targets</a:t>
            </a:r>
            <a:r>
              <a:rPr lang="en-US" dirty="0"/>
              <a:t>, on the grounds that such sectoral measures cannot be independently directly linked to </a:t>
            </a:r>
            <a:r>
              <a:rPr lang="el-GR" dirty="0"/>
              <a:t>	</a:t>
            </a:r>
            <a:r>
              <a:rPr lang="en-US" dirty="0"/>
              <a:t>ecological damage </a:t>
            </a:r>
            <a:r>
              <a:rPr lang="en-US" dirty="0">
                <a:highlight>
                  <a:srgbClr val="FF0000"/>
                </a:highlight>
              </a:rPr>
              <a:t>(failure to establish causal link</a:t>
            </a:r>
            <a:r>
              <a:rPr lang="el-GR" dirty="0">
                <a:highlight>
                  <a:srgbClr val="FF0000"/>
                </a:highlight>
              </a:rPr>
              <a:t>)</a:t>
            </a:r>
          </a:p>
        </p:txBody>
      </p:sp>
      <p:pic>
        <p:nvPicPr>
          <p:cNvPr id="4" name="Εικόνα 3">
            <a:extLst>
              <a:ext uri="{FF2B5EF4-FFF2-40B4-BE49-F238E27FC236}">
                <a16:creationId xmlns:a16="http://schemas.microsoft.com/office/drawing/2014/main" id="{4BF804E2-2FC3-D666-7559-CD0D482AF678}"/>
              </a:ext>
            </a:extLst>
          </p:cNvPr>
          <p:cNvPicPr>
            <a:picLocks noChangeAspect="1"/>
          </p:cNvPicPr>
          <p:nvPr/>
        </p:nvPicPr>
        <p:blipFill>
          <a:blip r:embed="rId2"/>
          <a:stretch>
            <a:fillRect/>
          </a:stretch>
        </p:blipFill>
        <p:spPr>
          <a:xfrm>
            <a:off x="2" y="6155702"/>
            <a:ext cx="1178349" cy="702297"/>
          </a:xfrm>
          <a:prstGeom prst="rect">
            <a:avLst/>
          </a:prstGeom>
        </p:spPr>
      </p:pic>
      <p:sp>
        <p:nvSpPr>
          <p:cNvPr id="6" name="Θέση αριθμού διαφάνειας 5">
            <a:extLst>
              <a:ext uri="{FF2B5EF4-FFF2-40B4-BE49-F238E27FC236}">
                <a16:creationId xmlns:a16="http://schemas.microsoft.com/office/drawing/2014/main" id="{5E597F93-F369-C50D-A36A-16DB700A0B76}"/>
              </a:ext>
            </a:extLst>
          </p:cNvPr>
          <p:cNvSpPr>
            <a:spLocks noGrp="1"/>
          </p:cNvSpPr>
          <p:nvPr>
            <p:ph type="sldNum" sz="quarter" idx="12"/>
          </p:nvPr>
        </p:nvSpPr>
        <p:spPr/>
        <p:txBody>
          <a:bodyPr/>
          <a:lstStyle/>
          <a:p>
            <a:fld id="{07DC2E9F-3B6E-3649-A5DB-7AD2AC7A2B42}" type="slidenum">
              <a:rPr lang="fr-FR" smtClean="0"/>
              <a:pPr/>
              <a:t>38</a:t>
            </a:fld>
            <a:endParaRPr lang="fr-FR"/>
          </a:p>
        </p:txBody>
      </p:sp>
    </p:spTree>
    <p:extLst>
      <p:ext uri="{BB962C8B-B14F-4D97-AF65-F5344CB8AC3E}">
        <p14:creationId xmlns:p14="http://schemas.microsoft.com/office/powerpoint/2010/main" val="18480908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36A7EE-57B8-0D58-E4A9-5C53B15A4E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857DA6-BE98-AE6E-FCC9-F528B7B32B9C}"/>
              </a:ext>
            </a:extLst>
          </p:cNvPr>
          <p:cNvSpPr>
            <a:spLocks noGrp="1"/>
          </p:cNvSpPr>
          <p:nvPr>
            <p:ph type="title"/>
          </p:nvPr>
        </p:nvSpPr>
        <p:spPr>
          <a:xfrm>
            <a:off x="177918" y="18853"/>
            <a:ext cx="8726051" cy="766428"/>
          </a:xfrm>
        </p:spPr>
        <p:txBody>
          <a:bodyPr>
            <a:normAutofit fontScale="90000"/>
          </a:bodyPr>
          <a:lstStyle/>
          <a:p>
            <a:pPr algn="ctr" defTabSz="685800">
              <a:spcBef>
                <a:spcPts val="750"/>
              </a:spcBef>
              <a:defRPr/>
            </a:pPr>
            <a:br>
              <a:rPr lang="en-US" dirty="0"/>
            </a:br>
            <a:br>
              <a:rPr lang="el-GR" b="1" dirty="0">
                <a:solidFill>
                  <a:schemeClr val="bg2">
                    <a:lumMod val="10000"/>
                  </a:schemeClr>
                </a:solidFill>
              </a:rPr>
            </a:br>
            <a:br>
              <a:rPr lang="en-US" sz="2700" b="1" dirty="0">
                <a:solidFill>
                  <a:srgbClr val="FFC000">
                    <a:lumMod val="60000"/>
                    <a:lumOff val="40000"/>
                  </a:srgbClr>
                </a:solidFill>
                <a:latin typeface="Calibri"/>
                <a:ea typeface="+mn-ea"/>
                <a:cs typeface="+mn-cs"/>
              </a:rPr>
            </a:br>
            <a:r>
              <a:rPr lang="fr-FR" sz="2400" b="1" dirty="0">
                <a:solidFill>
                  <a:schemeClr val="bg2">
                    <a:lumMod val="10000"/>
                  </a:schemeClr>
                </a:solidFill>
              </a:rPr>
              <a:t>Notre Affaire à Tous and Others v. France                                    (d. </a:t>
            </a:r>
            <a:r>
              <a:rPr lang="fr-FR" sz="2100" b="1" dirty="0">
                <a:solidFill>
                  <a:schemeClr val="bg2">
                    <a:lumMod val="10000"/>
                  </a:schemeClr>
                </a:solidFill>
              </a:rPr>
              <a:t>the Administrative Court of Paris’ judgement of </a:t>
            </a:r>
            <a:r>
              <a:rPr lang="en-US" sz="2100" b="1" dirty="0">
                <a:solidFill>
                  <a:schemeClr val="bg2">
                    <a:lumMod val="10000"/>
                  </a:schemeClr>
                </a:solidFill>
              </a:rPr>
              <a:t>October 14</a:t>
            </a:r>
            <a:r>
              <a:rPr lang="fr-FR" sz="2100" b="1" dirty="0">
                <a:solidFill>
                  <a:schemeClr val="bg2">
                    <a:lumMod val="10000"/>
                  </a:schemeClr>
                </a:solidFill>
              </a:rPr>
              <a:t>, 2021)</a:t>
            </a:r>
            <a:br>
              <a:rPr lang="en-US" sz="2100" dirty="0">
                <a:solidFill>
                  <a:srgbClr val="FFFFFF"/>
                </a:solidFill>
                <a:latin typeface="Calibri"/>
                <a:ea typeface="+mn-ea"/>
                <a:cs typeface="+mn-cs"/>
              </a:rPr>
            </a:br>
            <a:br>
              <a:rPr lang="en-US" dirty="0"/>
            </a:br>
            <a:endParaRPr lang="LID4096" dirty="0"/>
          </a:p>
        </p:txBody>
      </p:sp>
      <p:sp>
        <p:nvSpPr>
          <p:cNvPr id="3" name="Content Placeholder 2">
            <a:extLst>
              <a:ext uri="{FF2B5EF4-FFF2-40B4-BE49-F238E27FC236}">
                <a16:creationId xmlns:a16="http://schemas.microsoft.com/office/drawing/2014/main" id="{5ED1A427-3E9E-A2A0-EE3D-DAE135F4BB72}"/>
              </a:ext>
            </a:extLst>
          </p:cNvPr>
          <p:cNvSpPr>
            <a:spLocks noGrp="1"/>
          </p:cNvSpPr>
          <p:nvPr>
            <p:ph idx="1"/>
          </p:nvPr>
        </p:nvSpPr>
        <p:spPr>
          <a:xfrm>
            <a:off x="240030" y="785281"/>
            <a:ext cx="8726051" cy="5841761"/>
          </a:xfrm>
        </p:spPr>
        <p:txBody>
          <a:bodyPr>
            <a:normAutofit/>
          </a:bodyPr>
          <a:lstStyle/>
          <a:p>
            <a:pPr>
              <a:buFontTx/>
              <a:buChar char="-"/>
            </a:pPr>
            <a:endParaRPr lang="en-US" dirty="0"/>
          </a:p>
          <a:p>
            <a:pPr marL="0" indent="0" algn="ctr">
              <a:buNone/>
            </a:pPr>
            <a:r>
              <a:rPr lang="en-US" u="sng" dirty="0"/>
              <a:t>Monitoring the State’s compliance with its decision, the Court </a:t>
            </a:r>
          </a:p>
          <a:p>
            <a:pPr>
              <a:buFontTx/>
              <a:buChar char="-"/>
            </a:pPr>
            <a:r>
              <a:rPr lang="en-US" dirty="0">
                <a:highlight>
                  <a:srgbClr val="00FF00"/>
                </a:highlight>
              </a:rPr>
              <a:t>ordered</a:t>
            </a:r>
            <a:r>
              <a:rPr lang="en-US" dirty="0"/>
              <a:t> the Government to take immediate and concrete actions to comply with its commitments on cutting carbon emissions and repair the damages caused by its inaction by December 2022</a:t>
            </a:r>
          </a:p>
          <a:p>
            <a:pPr>
              <a:buFontTx/>
              <a:buChar char="-"/>
            </a:pPr>
            <a:r>
              <a:rPr lang="en-US" dirty="0">
                <a:highlight>
                  <a:srgbClr val="FF0000"/>
                </a:highlight>
              </a:rPr>
              <a:t>rejected</a:t>
            </a:r>
            <a:r>
              <a:rPr lang="en-US" dirty="0"/>
              <a:t> a request to have France to pay 78 million euros per semester of delay in meeting the emissions goals, ruling it is up to the Prime minister and the government to establish the appropriate measures to fix the problem</a:t>
            </a:r>
            <a:endParaRPr lang="el-GR" dirty="0"/>
          </a:p>
        </p:txBody>
      </p:sp>
      <p:pic>
        <p:nvPicPr>
          <p:cNvPr id="4" name="Εικόνα 3">
            <a:extLst>
              <a:ext uri="{FF2B5EF4-FFF2-40B4-BE49-F238E27FC236}">
                <a16:creationId xmlns:a16="http://schemas.microsoft.com/office/drawing/2014/main" id="{34D19198-0075-D1C0-CD92-D7EADF5C28B3}"/>
              </a:ext>
            </a:extLst>
          </p:cNvPr>
          <p:cNvPicPr>
            <a:picLocks noChangeAspect="1"/>
          </p:cNvPicPr>
          <p:nvPr/>
        </p:nvPicPr>
        <p:blipFill>
          <a:blip r:embed="rId2"/>
          <a:stretch>
            <a:fillRect/>
          </a:stretch>
        </p:blipFill>
        <p:spPr>
          <a:xfrm>
            <a:off x="2" y="6155702"/>
            <a:ext cx="1178349" cy="702297"/>
          </a:xfrm>
          <a:prstGeom prst="rect">
            <a:avLst/>
          </a:prstGeom>
        </p:spPr>
      </p:pic>
      <p:sp>
        <p:nvSpPr>
          <p:cNvPr id="6" name="Θέση αριθμού διαφάνειας 5">
            <a:extLst>
              <a:ext uri="{FF2B5EF4-FFF2-40B4-BE49-F238E27FC236}">
                <a16:creationId xmlns:a16="http://schemas.microsoft.com/office/drawing/2014/main" id="{66B25255-ED2A-525E-3E2A-70803AAD8FE8}"/>
              </a:ext>
            </a:extLst>
          </p:cNvPr>
          <p:cNvSpPr>
            <a:spLocks noGrp="1"/>
          </p:cNvSpPr>
          <p:nvPr>
            <p:ph type="sldNum" sz="quarter" idx="12"/>
          </p:nvPr>
        </p:nvSpPr>
        <p:spPr/>
        <p:txBody>
          <a:bodyPr/>
          <a:lstStyle/>
          <a:p>
            <a:fld id="{07DC2E9F-3B6E-3649-A5DB-7AD2AC7A2B42}" type="slidenum">
              <a:rPr lang="fr-FR" smtClean="0"/>
              <a:pPr/>
              <a:t>39</a:t>
            </a:fld>
            <a:endParaRPr lang="fr-FR"/>
          </a:p>
        </p:txBody>
      </p:sp>
    </p:spTree>
    <p:extLst>
      <p:ext uri="{BB962C8B-B14F-4D97-AF65-F5344CB8AC3E}">
        <p14:creationId xmlns:p14="http://schemas.microsoft.com/office/powerpoint/2010/main" val="28004423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1A5F08-FF4A-8491-1E5A-AEC2116748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2F7E02-0336-3348-CF77-EC136312DBFE}"/>
              </a:ext>
            </a:extLst>
          </p:cNvPr>
          <p:cNvSpPr>
            <a:spLocks noGrp="1"/>
          </p:cNvSpPr>
          <p:nvPr>
            <p:ph type="title"/>
          </p:nvPr>
        </p:nvSpPr>
        <p:spPr>
          <a:xfrm>
            <a:off x="324229" y="18853"/>
            <a:ext cx="7886700" cy="766428"/>
          </a:xfrm>
        </p:spPr>
        <p:txBody>
          <a:bodyPr>
            <a:normAutofit fontScale="90000"/>
          </a:bodyPr>
          <a:lstStyle/>
          <a:p>
            <a:pPr algn="ctr" defTabSz="685800">
              <a:spcBef>
                <a:spcPts val="750"/>
              </a:spcBef>
              <a:defRPr/>
            </a:pPr>
            <a:br>
              <a:rPr lang="en-US" dirty="0"/>
            </a:br>
            <a:br>
              <a:rPr lang="el-GR" b="1" dirty="0">
                <a:solidFill>
                  <a:schemeClr val="bg2">
                    <a:lumMod val="10000"/>
                  </a:schemeClr>
                </a:solidFill>
              </a:rPr>
            </a:br>
            <a:br>
              <a:rPr lang="en-US" sz="2700" b="1" dirty="0">
                <a:solidFill>
                  <a:srgbClr val="FFC000">
                    <a:lumMod val="60000"/>
                    <a:lumOff val="40000"/>
                  </a:srgbClr>
                </a:solidFill>
                <a:latin typeface="Calibri"/>
                <a:ea typeface="+mn-ea"/>
                <a:cs typeface="+mn-cs"/>
              </a:rPr>
            </a:br>
            <a:r>
              <a:rPr lang="en-US" sz="2400" b="1" dirty="0">
                <a:solidFill>
                  <a:schemeClr val="bg2">
                    <a:lumMod val="10000"/>
                  </a:schemeClr>
                </a:solidFill>
                <a:latin typeface="Calibri"/>
                <a:ea typeface="+mn-ea"/>
                <a:cs typeface="+mn-cs"/>
              </a:rPr>
              <a:t>D</a:t>
            </a:r>
            <a:r>
              <a:rPr lang="en-US" sz="2400" b="1" dirty="0">
                <a:solidFill>
                  <a:schemeClr val="bg2">
                    <a:lumMod val="10000"/>
                  </a:schemeClr>
                </a:solidFill>
              </a:rPr>
              <a:t>efining the notion of climate change</a:t>
            </a:r>
            <a:r>
              <a:rPr lang="el-GR" sz="2400" b="1" dirty="0">
                <a:solidFill>
                  <a:schemeClr val="bg2">
                    <a:lumMod val="10000"/>
                  </a:schemeClr>
                </a:solidFill>
              </a:rPr>
              <a:t> (2)</a:t>
            </a:r>
            <a:br>
              <a:rPr lang="en-US" sz="2250" dirty="0">
                <a:solidFill>
                  <a:srgbClr val="FFFFFF"/>
                </a:solidFill>
                <a:latin typeface="Calibri"/>
                <a:ea typeface="+mn-ea"/>
                <a:cs typeface="+mn-cs"/>
              </a:rPr>
            </a:br>
            <a:br>
              <a:rPr lang="en-US" dirty="0"/>
            </a:br>
            <a:endParaRPr lang="LID4096" dirty="0"/>
          </a:p>
        </p:txBody>
      </p:sp>
      <p:sp>
        <p:nvSpPr>
          <p:cNvPr id="3" name="Content Placeholder 2">
            <a:extLst>
              <a:ext uri="{FF2B5EF4-FFF2-40B4-BE49-F238E27FC236}">
                <a16:creationId xmlns:a16="http://schemas.microsoft.com/office/drawing/2014/main" id="{B1971E40-B6F5-B622-CDB2-29BEB9D8CB9A}"/>
              </a:ext>
            </a:extLst>
          </p:cNvPr>
          <p:cNvSpPr>
            <a:spLocks noGrp="1"/>
          </p:cNvSpPr>
          <p:nvPr>
            <p:ph idx="1"/>
          </p:nvPr>
        </p:nvSpPr>
        <p:spPr>
          <a:xfrm>
            <a:off x="240030" y="1016239"/>
            <a:ext cx="8726051" cy="5610803"/>
          </a:xfrm>
        </p:spPr>
        <p:txBody>
          <a:bodyPr>
            <a:normAutofit lnSpcReduction="10000"/>
          </a:bodyPr>
          <a:lstStyle/>
          <a:p>
            <a:pPr>
              <a:buFontTx/>
              <a:buChar char="-"/>
            </a:pPr>
            <a:r>
              <a:rPr lang="en-US" dirty="0">
                <a:highlight>
                  <a:srgbClr val="FFFF00"/>
                </a:highlight>
              </a:rPr>
              <a:t>Weather </a:t>
            </a:r>
            <a:r>
              <a:rPr lang="en-US" dirty="0">
                <a:highlight>
                  <a:srgbClr val="FFFF00"/>
                </a:highlight>
                <a:sym typeface="Wingdings" panose="05000000000000000000" pitchFamily="2" charset="2"/>
              </a:rPr>
              <a:t></a:t>
            </a:r>
            <a:r>
              <a:rPr lang="en-US" dirty="0">
                <a:highlight>
                  <a:srgbClr val="FFFF00"/>
                </a:highlight>
              </a:rPr>
              <a:t> </a:t>
            </a:r>
            <a:r>
              <a:rPr lang="en-US" dirty="0"/>
              <a:t>atmospheric conditions (rain/snow/sunshine etc.) at a local level over a short period of time (days, or a few months)</a:t>
            </a:r>
            <a:r>
              <a:rPr lang="el-GR" dirty="0"/>
              <a:t> </a:t>
            </a:r>
            <a:endParaRPr lang="en-US" dirty="0"/>
          </a:p>
          <a:p>
            <a:pPr>
              <a:buFontTx/>
              <a:buChar char="-"/>
            </a:pPr>
            <a:r>
              <a:rPr lang="en-US" dirty="0">
                <a:highlight>
                  <a:srgbClr val="00FF00"/>
                </a:highlight>
              </a:rPr>
              <a:t>Climate </a:t>
            </a:r>
            <a:r>
              <a:rPr lang="en-US" dirty="0">
                <a:highlight>
                  <a:srgbClr val="00FF00"/>
                </a:highlight>
                <a:sym typeface="Wingdings" panose="05000000000000000000" pitchFamily="2" charset="2"/>
              </a:rPr>
              <a:t></a:t>
            </a:r>
            <a:r>
              <a:rPr lang="en-US" dirty="0"/>
              <a:t> the pattern of regional or global averages over a long period of time over seasons, years or decades</a:t>
            </a:r>
          </a:p>
          <a:p>
            <a:pPr marL="0" indent="0">
              <a:buNone/>
            </a:pPr>
            <a:r>
              <a:rPr lang="en-US" dirty="0"/>
              <a:t>- </a:t>
            </a:r>
            <a:r>
              <a:rPr lang="en-US" dirty="0">
                <a:highlight>
                  <a:srgbClr val="00FF00"/>
                </a:highlight>
              </a:rPr>
              <a:t>Climate change </a:t>
            </a:r>
            <a:r>
              <a:rPr lang="en-US" dirty="0">
                <a:highlight>
                  <a:srgbClr val="00FF00"/>
                </a:highlight>
                <a:sym typeface="Wingdings" panose="05000000000000000000" pitchFamily="2" charset="2"/>
              </a:rPr>
              <a:t></a:t>
            </a:r>
            <a:r>
              <a:rPr lang="en-US" dirty="0"/>
              <a:t> (broader concept:) a long-term change in the weather patterns which determine the Earth’s climate at a local, regional or global level, not only because of human activity, but also owing to natural causes – mainly related to global warming</a:t>
            </a:r>
          </a:p>
          <a:p>
            <a:pPr marL="0" indent="0">
              <a:buNone/>
            </a:pPr>
            <a:r>
              <a:rPr lang="en-US" dirty="0"/>
              <a:t>- Our analysis focuses on anthropogenic climate change, i.e. </a:t>
            </a:r>
            <a:r>
              <a:rPr lang="en-US" dirty="0">
                <a:sym typeface="Wingdings" panose="05000000000000000000" pitchFamily="2" charset="2"/>
              </a:rPr>
              <a:t>the significant alterations in Earth's climate resulting from human activities</a:t>
            </a:r>
            <a:endParaRPr lang="LID4096" dirty="0"/>
          </a:p>
        </p:txBody>
      </p:sp>
      <p:pic>
        <p:nvPicPr>
          <p:cNvPr id="4" name="Εικόνα 3">
            <a:extLst>
              <a:ext uri="{FF2B5EF4-FFF2-40B4-BE49-F238E27FC236}">
                <a16:creationId xmlns:a16="http://schemas.microsoft.com/office/drawing/2014/main" id="{684A1804-FB7B-9B17-C6DF-ACEA9EB3D49B}"/>
              </a:ext>
            </a:extLst>
          </p:cNvPr>
          <p:cNvPicPr>
            <a:picLocks noChangeAspect="1"/>
          </p:cNvPicPr>
          <p:nvPr/>
        </p:nvPicPr>
        <p:blipFill>
          <a:blip r:embed="rId2"/>
          <a:stretch>
            <a:fillRect/>
          </a:stretch>
        </p:blipFill>
        <p:spPr>
          <a:xfrm>
            <a:off x="2" y="6155702"/>
            <a:ext cx="1178349" cy="702297"/>
          </a:xfrm>
          <a:prstGeom prst="rect">
            <a:avLst/>
          </a:prstGeom>
        </p:spPr>
      </p:pic>
      <p:sp>
        <p:nvSpPr>
          <p:cNvPr id="6" name="Θέση αριθμού διαφάνειας 5">
            <a:extLst>
              <a:ext uri="{FF2B5EF4-FFF2-40B4-BE49-F238E27FC236}">
                <a16:creationId xmlns:a16="http://schemas.microsoft.com/office/drawing/2014/main" id="{F2E70C8C-F60D-8D26-F8C9-2ED40077B50F}"/>
              </a:ext>
            </a:extLst>
          </p:cNvPr>
          <p:cNvSpPr>
            <a:spLocks noGrp="1"/>
          </p:cNvSpPr>
          <p:nvPr>
            <p:ph type="sldNum" sz="quarter" idx="12"/>
          </p:nvPr>
        </p:nvSpPr>
        <p:spPr/>
        <p:txBody>
          <a:bodyPr/>
          <a:lstStyle/>
          <a:p>
            <a:fld id="{07DC2E9F-3B6E-3649-A5DB-7AD2AC7A2B42}" type="slidenum">
              <a:rPr lang="fr-FR" smtClean="0"/>
              <a:pPr/>
              <a:t>4</a:t>
            </a:fld>
            <a:endParaRPr lang="fr-FR"/>
          </a:p>
        </p:txBody>
      </p:sp>
    </p:spTree>
    <p:extLst>
      <p:ext uri="{BB962C8B-B14F-4D97-AF65-F5344CB8AC3E}">
        <p14:creationId xmlns:p14="http://schemas.microsoft.com/office/powerpoint/2010/main" val="34447601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609C93-DBE1-C3FB-B2A1-D4AD2C2319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8C84AC-7E4A-9843-3152-2B433D871276}"/>
              </a:ext>
            </a:extLst>
          </p:cNvPr>
          <p:cNvSpPr>
            <a:spLocks noGrp="1"/>
          </p:cNvSpPr>
          <p:nvPr>
            <p:ph type="title"/>
          </p:nvPr>
        </p:nvSpPr>
        <p:spPr>
          <a:xfrm>
            <a:off x="177918" y="18853"/>
            <a:ext cx="8726051" cy="766428"/>
          </a:xfrm>
        </p:spPr>
        <p:txBody>
          <a:bodyPr>
            <a:normAutofit fontScale="90000"/>
          </a:bodyPr>
          <a:lstStyle/>
          <a:p>
            <a:pPr algn="ctr" defTabSz="685800">
              <a:spcBef>
                <a:spcPts val="750"/>
              </a:spcBef>
              <a:defRPr/>
            </a:pPr>
            <a:br>
              <a:rPr lang="en-US" dirty="0"/>
            </a:br>
            <a:br>
              <a:rPr lang="el-GR" b="1" dirty="0">
                <a:solidFill>
                  <a:schemeClr val="bg2">
                    <a:lumMod val="10000"/>
                  </a:schemeClr>
                </a:solidFill>
              </a:rPr>
            </a:br>
            <a:br>
              <a:rPr lang="en-US" sz="2700" b="1" dirty="0">
                <a:solidFill>
                  <a:srgbClr val="FFC000">
                    <a:lumMod val="60000"/>
                    <a:lumOff val="40000"/>
                  </a:srgbClr>
                </a:solidFill>
                <a:latin typeface="Calibri"/>
                <a:ea typeface="+mn-ea"/>
                <a:cs typeface="+mn-cs"/>
              </a:rPr>
            </a:br>
            <a:r>
              <a:rPr lang="fr-FR" sz="2400" b="1" dirty="0">
                <a:solidFill>
                  <a:schemeClr val="bg2">
                    <a:lumMod val="10000"/>
                  </a:schemeClr>
                </a:solidFill>
              </a:rPr>
              <a:t>Notre Affaire à Tous and Others v. France                                    (d. </a:t>
            </a:r>
            <a:r>
              <a:rPr lang="fr-FR" sz="2100" b="1" dirty="0">
                <a:solidFill>
                  <a:schemeClr val="bg2">
                    <a:lumMod val="10000"/>
                  </a:schemeClr>
                </a:solidFill>
              </a:rPr>
              <a:t>the Administrative Court of Paris’ </a:t>
            </a:r>
            <a:r>
              <a:rPr lang="fr-FR" sz="2100" b="1" dirty="0">
                <a:solidFill>
                  <a:schemeClr val="bg2">
                    <a:lumMod val="10000"/>
                  </a:schemeClr>
                </a:solidFill>
                <a:highlight>
                  <a:srgbClr val="FFFF00"/>
                </a:highlight>
              </a:rPr>
              <a:t>final judgement </a:t>
            </a:r>
            <a:r>
              <a:rPr lang="fr-FR" sz="2100" b="1" dirty="0">
                <a:solidFill>
                  <a:schemeClr val="bg2">
                    <a:lumMod val="10000"/>
                  </a:schemeClr>
                </a:solidFill>
              </a:rPr>
              <a:t>of 2023)</a:t>
            </a:r>
            <a:br>
              <a:rPr lang="en-US" sz="2100" dirty="0">
                <a:solidFill>
                  <a:srgbClr val="FFFFFF"/>
                </a:solidFill>
                <a:latin typeface="Calibri"/>
                <a:ea typeface="+mn-ea"/>
                <a:cs typeface="+mn-cs"/>
              </a:rPr>
            </a:br>
            <a:br>
              <a:rPr lang="en-US" dirty="0"/>
            </a:br>
            <a:endParaRPr lang="LID4096" dirty="0"/>
          </a:p>
        </p:txBody>
      </p:sp>
      <p:sp>
        <p:nvSpPr>
          <p:cNvPr id="3" name="Content Placeholder 2">
            <a:extLst>
              <a:ext uri="{FF2B5EF4-FFF2-40B4-BE49-F238E27FC236}">
                <a16:creationId xmlns:a16="http://schemas.microsoft.com/office/drawing/2014/main" id="{FA6FFA40-8E50-5AA9-C76F-DF788EBF09D7}"/>
              </a:ext>
            </a:extLst>
          </p:cNvPr>
          <p:cNvSpPr>
            <a:spLocks noGrp="1"/>
          </p:cNvSpPr>
          <p:nvPr>
            <p:ph idx="1"/>
          </p:nvPr>
        </p:nvSpPr>
        <p:spPr>
          <a:xfrm>
            <a:off x="240030" y="785281"/>
            <a:ext cx="8726051" cy="5841761"/>
          </a:xfrm>
        </p:spPr>
        <p:txBody>
          <a:bodyPr>
            <a:normAutofit/>
          </a:bodyPr>
          <a:lstStyle/>
          <a:p>
            <a:pPr marL="0" indent="0" algn="ctr">
              <a:buNone/>
            </a:pPr>
            <a:endParaRPr lang="en-US" u="sng" dirty="0"/>
          </a:p>
          <a:p>
            <a:pPr>
              <a:buFontTx/>
              <a:buChar char="-"/>
            </a:pPr>
            <a:r>
              <a:rPr lang="en-US" dirty="0"/>
              <a:t>Finally, the Court ruled that the State had complied with the 2021 judgment (the surplus of greenhouse gas emissions had been compensated) </a:t>
            </a:r>
          </a:p>
          <a:p>
            <a:pPr>
              <a:buFontTx/>
              <a:buChar char="-"/>
            </a:pPr>
            <a:r>
              <a:rPr lang="en-US" dirty="0"/>
              <a:t>The plaintiffs appealed to the Council of State, requesting the supreme court to examine the lawful execution of the 2021 judgement </a:t>
            </a:r>
          </a:p>
          <a:p>
            <a:pPr>
              <a:buFontTx/>
              <a:buChar char="-"/>
            </a:pPr>
            <a:r>
              <a:rPr lang="en-US" dirty="0"/>
              <a:t>In May 2024, the NGOs submitted their brief to the Council of State, arguing that the Administrative Court of Paris neither took the time nor the resources necessary to properly examine the implementation of the 2021 judgment, denying them the right to a fair trial</a:t>
            </a:r>
            <a:endParaRPr lang="el-GR" dirty="0"/>
          </a:p>
        </p:txBody>
      </p:sp>
      <p:pic>
        <p:nvPicPr>
          <p:cNvPr id="4" name="Εικόνα 3">
            <a:extLst>
              <a:ext uri="{FF2B5EF4-FFF2-40B4-BE49-F238E27FC236}">
                <a16:creationId xmlns:a16="http://schemas.microsoft.com/office/drawing/2014/main" id="{4DEC293B-568B-9C16-AAEF-A884C27AC2F6}"/>
              </a:ext>
            </a:extLst>
          </p:cNvPr>
          <p:cNvPicPr>
            <a:picLocks noChangeAspect="1"/>
          </p:cNvPicPr>
          <p:nvPr/>
        </p:nvPicPr>
        <p:blipFill>
          <a:blip r:embed="rId2"/>
          <a:stretch>
            <a:fillRect/>
          </a:stretch>
        </p:blipFill>
        <p:spPr>
          <a:xfrm>
            <a:off x="2" y="6155702"/>
            <a:ext cx="1178349" cy="702297"/>
          </a:xfrm>
          <a:prstGeom prst="rect">
            <a:avLst/>
          </a:prstGeom>
        </p:spPr>
      </p:pic>
      <p:sp>
        <p:nvSpPr>
          <p:cNvPr id="6" name="Θέση αριθμού διαφάνειας 5">
            <a:extLst>
              <a:ext uri="{FF2B5EF4-FFF2-40B4-BE49-F238E27FC236}">
                <a16:creationId xmlns:a16="http://schemas.microsoft.com/office/drawing/2014/main" id="{70589BC0-B4C8-D40E-4F29-957EF09C32FC}"/>
              </a:ext>
            </a:extLst>
          </p:cNvPr>
          <p:cNvSpPr>
            <a:spLocks noGrp="1"/>
          </p:cNvSpPr>
          <p:nvPr>
            <p:ph type="sldNum" sz="quarter" idx="12"/>
          </p:nvPr>
        </p:nvSpPr>
        <p:spPr/>
        <p:txBody>
          <a:bodyPr/>
          <a:lstStyle/>
          <a:p>
            <a:fld id="{07DC2E9F-3B6E-3649-A5DB-7AD2AC7A2B42}" type="slidenum">
              <a:rPr lang="fr-FR" smtClean="0"/>
              <a:pPr/>
              <a:t>40</a:t>
            </a:fld>
            <a:endParaRPr lang="fr-FR"/>
          </a:p>
        </p:txBody>
      </p:sp>
    </p:spTree>
    <p:extLst>
      <p:ext uri="{BB962C8B-B14F-4D97-AF65-F5344CB8AC3E}">
        <p14:creationId xmlns:p14="http://schemas.microsoft.com/office/powerpoint/2010/main" val="36567723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F014E0-5D7B-CB35-1A91-669BB2472D7C}"/>
            </a:ext>
          </a:extLst>
        </p:cNvPr>
        <p:cNvGrpSpPr/>
        <p:nvPr/>
      </p:nvGrpSpPr>
      <p:grpSpPr>
        <a:xfrm>
          <a:off x="0" y="0"/>
          <a:ext cx="0" cy="0"/>
          <a:chOff x="0" y="0"/>
          <a:chExt cx="0" cy="0"/>
        </a:xfrm>
      </p:grpSpPr>
      <p:pic>
        <p:nvPicPr>
          <p:cNvPr id="111" name="Graphic 110" descr="Σφυρί δικαστή">
            <a:extLst>
              <a:ext uri="{FF2B5EF4-FFF2-40B4-BE49-F238E27FC236}">
                <a16:creationId xmlns:a16="http://schemas.microsoft.com/office/drawing/2014/main" id="{52B4DFED-2054-42AA-DF01-83A7B9F0E29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5707" y="1804509"/>
            <a:ext cx="3248982" cy="3248982"/>
          </a:xfrm>
          <a:prstGeom prst="rect">
            <a:avLst/>
          </a:prstGeom>
        </p:spPr>
      </p:pic>
      <p:sp>
        <p:nvSpPr>
          <p:cNvPr id="2" name="Τίτλος 1">
            <a:extLst>
              <a:ext uri="{FF2B5EF4-FFF2-40B4-BE49-F238E27FC236}">
                <a16:creationId xmlns:a16="http://schemas.microsoft.com/office/drawing/2014/main" id="{2FC71DD8-702A-377A-C1EC-E28A4D96BB00}"/>
              </a:ext>
            </a:extLst>
          </p:cNvPr>
          <p:cNvSpPr>
            <a:spLocks noGrp="1"/>
          </p:cNvSpPr>
          <p:nvPr>
            <p:ph type="title"/>
          </p:nvPr>
        </p:nvSpPr>
        <p:spPr>
          <a:xfrm>
            <a:off x="3840481" y="1818056"/>
            <a:ext cx="5212794" cy="2729653"/>
          </a:xfrm>
        </p:spPr>
        <p:txBody>
          <a:bodyPr vert="horz" lIns="91440" tIns="45720" rIns="91440" bIns="45720" rtlCol="0" anchor="b">
            <a:normAutofit/>
          </a:bodyPr>
          <a:lstStyle/>
          <a:p>
            <a:pPr defTabSz="914400"/>
            <a:r>
              <a:rPr lang="en-US" sz="4800" b="1" cap="all" dirty="0"/>
              <a:t>national Courts</a:t>
            </a:r>
            <a:r>
              <a:rPr kumimoji="0" lang="en-US" sz="4000" b="1" i="0" u="none" strike="noStrike" kern="1200" cap="none" spc="0" normalizeH="0" baseline="0" noProof="0" dirty="0">
                <a:ln>
                  <a:noFill/>
                </a:ln>
                <a:solidFill>
                  <a:srgbClr val="FFC000">
                    <a:lumMod val="75000"/>
                  </a:srgbClr>
                </a:solidFill>
                <a:effectLst/>
                <a:uLnTx/>
                <a:uFillTx/>
                <a:latin typeface="Arial" panose="020B0604020202020204"/>
                <a:ea typeface="+mj-ea"/>
                <a:cs typeface="+mj-cs"/>
              </a:rPr>
              <a:t>                 - USA</a:t>
            </a:r>
            <a:endParaRPr lang="en-US" sz="4800" b="1" cap="all" dirty="0"/>
          </a:p>
        </p:txBody>
      </p:sp>
      <p:pic>
        <p:nvPicPr>
          <p:cNvPr id="5" name="Εικόνα 4">
            <a:extLst>
              <a:ext uri="{FF2B5EF4-FFF2-40B4-BE49-F238E27FC236}">
                <a16:creationId xmlns:a16="http://schemas.microsoft.com/office/drawing/2014/main" id="{B3323E89-9014-0D63-DAFF-BE41DA142A69}"/>
              </a:ext>
            </a:extLst>
          </p:cNvPr>
          <p:cNvPicPr>
            <a:picLocks noChangeAspect="1"/>
          </p:cNvPicPr>
          <p:nvPr/>
        </p:nvPicPr>
        <p:blipFill>
          <a:blip r:embed="rId4"/>
          <a:stretch>
            <a:fillRect/>
          </a:stretch>
        </p:blipFill>
        <p:spPr>
          <a:xfrm>
            <a:off x="0" y="6155703"/>
            <a:ext cx="1178349" cy="702297"/>
          </a:xfrm>
          <a:prstGeom prst="rect">
            <a:avLst/>
          </a:prstGeom>
        </p:spPr>
      </p:pic>
      <p:sp>
        <p:nvSpPr>
          <p:cNvPr id="4" name="Θέση αριθμού διαφάνειας 3">
            <a:extLst>
              <a:ext uri="{FF2B5EF4-FFF2-40B4-BE49-F238E27FC236}">
                <a16:creationId xmlns:a16="http://schemas.microsoft.com/office/drawing/2014/main" id="{D918B13E-2C5C-69D2-A564-0860B9FBB88A}"/>
              </a:ext>
            </a:extLst>
          </p:cNvPr>
          <p:cNvSpPr>
            <a:spLocks noGrp="1"/>
          </p:cNvSpPr>
          <p:nvPr>
            <p:ph type="sldNum" sz="quarter" idx="12"/>
          </p:nvPr>
        </p:nvSpPr>
        <p:spPr/>
        <p:txBody>
          <a:bodyPr/>
          <a:lstStyle/>
          <a:p>
            <a:fld id="{07DC2E9F-3B6E-3649-A5DB-7AD2AC7A2B42}" type="slidenum">
              <a:rPr lang="fr-FR" smtClean="0"/>
              <a:pPr/>
              <a:t>41</a:t>
            </a:fld>
            <a:endParaRPr lang="fr-FR"/>
          </a:p>
        </p:txBody>
      </p:sp>
    </p:spTree>
    <p:extLst>
      <p:ext uri="{BB962C8B-B14F-4D97-AF65-F5344CB8AC3E}">
        <p14:creationId xmlns:p14="http://schemas.microsoft.com/office/powerpoint/2010/main" val="15132272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E189A9-E07A-664E-52E4-7D9BB1F547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EADCEB-157A-6282-C3CA-AE466391691B}"/>
              </a:ext>
            </a:extLst>
          </p:cNvPr>
          <p:cNvSpPr>
            <a:spLocks noGrp="1"/>
          </p:cNvSpPr>
          <p:nvPr>
            <p:ph type="title"/>
          </p:nvPr>
        </p:nvSpPr>
        <p:spPr>
          <a:xfrm>
            <a:off x="324229" y="18853"/>
            <a:ext cx="7886700" cy="766428"/>
          </a:xfrm>
        </p:spPr>
        <p:txBody>
          <a:bodyPr>
            <a:normAutofit fontScale="90000"/>
          </a:bodyPr>
          <a:lstStyle/>
          <a:p>
            <a:pPr algn="ctr" defTabSz="685800">
              <a:spcBef>
                <a:spcPts val="750"/>
              </a:spcBef>
              <a:defRPr/>
            </a:pPr>
            <a:br>
              <a:rPr lang="en-US" dirty="0"/>
            </a:br>
            <a:br>
              <a:rPr lang="el-GR" b="1" dirty="0">
                <a:solidFill>
                  <a:schemeClr val="bg2">
                    <a:lumMod val="10000"/>
                  </a:schemeClr>
                </a:solidFill>
              </a:rPr>
            </a:br>
            <a:br>
              <a:rPr lang="en-US" sz="2700" b="1" dirty="0">
                <a:solidFill>
                  <a:srgbClr val="FFC000">
                    <a:lumMod val="60000"/>
                    <a:lumOff val="40000"/>
                  </a:srgbClr>
                </a:solidFill>
                <a:latin typeface="Calibri"/>
                <a:ea typeface="+mn-ea"/>
                <a:cs typeface="+mn-cs"/>
              </a:rPr>
            </a:br>
            <a:r>
              <a:rPr lang="en-US" sz="2400" b="1" dirty="0">
                <a:solidFill>
                  <a:schemeClr val="bg2">
                    <a:lumMod val="10000"/>
                  </a:schemeClr>
                </a:solidFill>
                <a:ea typeface="+mn-ea"/>
                <a:cs typeface="+mn-cs"/>
              </a:rPr>
              <a:t>The US legal order and climate change: </a:t>
            </a:r>
            <a:r>
              <a:rPr lang="en-US" sz="2400" b="1" dirty="0">
                <a:solidFill>
                  <a:schemeClr val="bg2">
                    <a:lumMod val="10000"/>
                  </a:schemeClr>
                </a:solidFill>
              </a:rPr>
              <a:t>       </a:t>
            </a:r>
            <a:r>
              <a:rPr lang="el-GR" sz="2400" b="1" dirty="0">
                <a:solidFill>
                  <a:schemeClr val="bg2">
                    <a:lumMod val="10000"/>
                  </a:schemeClr>
                </a:solidFill>
              </a:rPr>
              <a:t>                     </a:t>
            </a:r>
            <a:r>
              <a:rPr lang="en-US" sz="2400" b="1" dirty="0">
                <a:solidFill>
                  <a:schemeClr val="bg2">
                    <a:lumMod val="10000"/>
                  </a:schemeClr>
                </a:solidFill>
              </a:rPr>
              <a:t>pioneers full of contradictions</a:t>
            </a:r>
            <a:br>
              <a:rPr lang="en-US" sz="2250" dirty="0">
                <a:solidFill>
                  <a:srgbClr val="FFFFFF"/>
                </a:solidFill>
                <a:latin typeface="Calibri"/>
                <a:ea typeface="+mn-ea"/>
                <a:cs typeface="+mn-cs"/>
              </a:rPr>
            </a:br>
            <a:br>
              <a:rPr lang="en-US" dirty="0"/>
            </a:br>
            <a:endParaRPr lang="LID4096" dirty="0"/>
          </a:p>
        </p:txBody>
      </p:sp>
      <p:sp>
        <p:nvSpPr>
          <p:cNvPr id="3" name="Content Placeholder 2">
            <a:extLst>
              <a:ext uri="{FF2B5EF4-FFF2-40B4-BE49-F238E27FC236}">
                <a16:creationId xmlns:a16="http://schemas.microsoft.com/office/drawing/2014/main" id="{B179A104-3A3E-2FE6-3EEA-DB0F3AD3DBBA}"/>
              </a:ext>
            </a:extLst>
          </p:cNvPr>
          <p:cNvSpPr>
            <a:spLocks noGrp="1"/>
          </p:cNvSpPr>
          <p:nvPr>
            <p:ph idx="1"/>
          </p:nvPr>
        </p:nvSpPr>
        <p:spPr>
          <a:xfrm>
            <a:off x="240030" y="1016239"/>
            <a:ext cx="8726051" cy="5841761"/>
          </a:xfrm>
        </p:spPr>
        <p:txBody>
          <a:bodyPr>
            <a:normAutofit lnSpcReduction="10000"/>
          </a:bodyPr>
          <a:lstStyle/>
          <a:p>
            <a:pPr>
              <a:buFontTx/>
              <a:buChar char="-"/>
            </a:pPr>
            <a:endParaRPr lang="en-US" dirty="0"/>
          </a:p>
          <a:p>
            <a:pPr>
              <a:buFontTx/>
              <a:buChar char="-"/>
            </a:pPr>
            <a:r>
              <a:rPr lang="en-US" sz="3200" dirty="0"/>
              <a:t>The US legal order acts a guide for many of its counterparts worldwide </a:t>
            </a:r>
          </a:p>
          <a:p>
            <a:pPr>
              <a:buFontTx/>
              <a:buChar char="-"/>
            </a:pPr>
            <a:r>
              <a:rPr lang="en-US" sz="3200" dirty="0"/>
              <a:t>As in many issues of principle, US legislation and jurisprudence are</a:t>
            </a:r>
            <a:r>
              <a:rPr lang="el-GR" sz="3200" dirty="0"/>
              <a:t> </a:t>
            </a:r>
            <a:r>
              <a:rPr lang="en-US" sz="3200" dirty="0"/>
              <a:t>contradictory concerning environmental protection and climate crisis </a:t>
            </a:r>
          </a:p>
          <a:p>
            <a:pPr>
              <a:buFontTx/>
              <a:buChar char="-"/>
            </a:pPr>
            <a:r>
              <a:rPr lang="en-US" sz="3200" dirty="0"/>
              <a:t>On the one hand, US federal legislation recognized the importance of environmental protection</a:t>
            </a:r>
            <a:r>
              <a:rPr lang="el-GR" sz="3200" dirty="0"/>
              <a:t> </a:t>
            </a:r>
            <a:r>
              <a:rPr lang="en-US" sz="3200" dirty="0"/>
              <a:t>on time [see the provisions of the ‘National Environmental Policy Act’ (‘NEPA’) , and the ‘Clean Air Act’ (‘CAA’) , enacted as 		early as 1969 and 1970]</a:t>
            </a:r>
            <a:endParaRPr lang="LID4096" sz="3200" dirty="0"/>
          </a:p>
        </p:txBody>
      </p:sp>
      <p:pic>
        <p:nvPicPr>
          <p:cNvPr id="4" name="Εικόνα 3">
            <a:extLst>
              <a:ext uri="{FF2B5EF4-FFF2-40B4-BE49-F238E27FC236}">
                <a16:creationId xmlns:a16="http://schemas.microsoft.com/office/drawing/2014/main" id="{FB481027-8107-5B29-8716-ED0A4A564FD3}"/>
              </a:ext>
            </a:extLst>
          </p:cNvPr>
          <p:cNvPicPr>
            <a:picLocks noChangeAspect="1"/>
          </p:cNvPicPr>
          <p:nvPr/>
        </p:nvPicPr>
        <p:blipFill>
          <a:blip r:embed="rId2"/>
          <a:stretch>
            <a:fillRect/>
          </a:stretch>
        </p:blipFill>
        <p:spPr>
          <a:xfrm>
            <a:off x="2" y="6155702"/>
            <a:ext cx="1178349" cy="702297"/>
          </a:xfrm>
          <a:prstGeom prst="rect">
            <a:avLst/>
          </a:prstGeom>
        </p:spPr>
      </p:pic>
      <p:sp>
        <p:nvSpPr>
          <p:cNvPr id="6" name="Θέση αριθμού διαφάνειας 5">
            <a:extLst>
              <a:ext uri="{FF2B5EF4-FFF2-40B4-BE49-F238E27FC236}">
                <a16:creationId xmlns:a16="http://schemas.microsoft.com/office/drawing/2014/main" id="{5DA77E71-9D22-AF19-8A00-5FEBC9F56138}"/>
              </a:ext>
            </a:extLst>
          </p:cNvPr>
          <p:cNvSpPr>
            <a:spLocks noGrp="1"/>
          </p:cNvSpPr>
          <p:nvPr>
            <p:ph type="sldNum" sz="quarter" idx="12"/>
          </p:nvPr>
        </p:nvSpPr>
        <p:spPr/>
        <p:txBody>
          <a:bodyPr/>
          <a:lstStyle/>
          <a:p>
            <a:fld id="{07DC2E9F-3B6E-3649-A5DB-7AD2AC7A2B42}" type="slidenum">
              <a:rPr lang="fr-FR" smtClean="0"/>
              <a:pPr/>
              <a:t>42</a:t>
            </a:fld>
            <a:endParaRPr lang="fr-FR"/>
          </a:p>
        </p:txBody>
      </p:sp>
    </p:spTree>
    <p:extLst>
      <p:ext uri="{BB962C8B-B14F-4D97-AF65-F5344CB8AC3E}">
        <p14:creationId xmlns:p14="http://schemas.microsoft.com/office/powerpoint/2010/main" val="31978488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560125-E4FC-1A96-67F4-4DD54D0FA8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999FBC-F85B-45C5-581E-CBC5313223A1}"/>
              </a:ext>
            </a:extLst>
          </p:cNvPr>
          <p:cNvSpPr>
            <a:spLocks noGrp="1"/>
          </p:cNvSpPr>
          <p:nvPr>
            <p:ph type="title"/>
          </p:nvPr>
        </p:nvSpPr>
        <p:spPr>
          <a:xfrm>
            <a:off x="324229" y="18853"/>
            <a:ext cx="7886700" cy="766428"/>
          </a:xfrm>
        </p:spPr>
        <p:txBody>
          <a:bodyPr>
            <a:normAutofit fontScale="90000"/>
          </a:bodyPr>
          <a:lstStyle/>
          <a:p>
            <a:pPr algn="ctr" defTabSz="685800">
              <a:spcBef>
                <a:spcPts val="750"/>
              </a:spcBef>
              <a:defRPr/>
            </a:pPr>
            <a:br>
              <a:rPr lang="en-US" dirty="0"/>
            </a:br>
            <a:br>
              <a:rPr lang="el-GR" b="1" dirty="0">
                <a:solidFill>
                  <a:schemeClr val="bg2">
                    <a:lumMod val="10000"/>
                  </a:schemeClr>
                </a:solidFill>
              </a:rPr>
            </a:br>
            <a:br>
              <a:rPr lang="en-US" sz="2700" b="1" dirty="0">
                <a:solidFill>
                  <a:srgbClr val="FFC000">
                    <a:lumMod val="60000"/>
                    <a:lumOff val="40000"/>
                  </a:srgbClr>
                </a:solidFill>
                <a:latin typeface="Calibri"/>
                <a:ea typeface="+mn-ea"/>
                <a:cs typeface="+mn-cs"/>
              </a:rPr>
            </a:br>
            <a:r>
              <a:rPr lang="en-US" sz="2400" b="1" dirty="0">
                <a:solidFill>
                  <a:schemeClr val="bg2">
                    <a:lumMod val="10000"/>
                  </a:schemeClr>
                </a:solidFill>
                <a:ea typeface="+mn-ea"/>
                <a:cs typeface="+mn-cs"/>
              </a:rPr>
              <a:t>The US legal order and climate change: </a:t>
            </a:r>
            <a:r>
              <a:rPr lang="en-US" sz="2400" b="1" dirty="0">
                <a:solidFill>
                  <a:schemeClr val="bg2">
                    <a:lumMod val="10000"/>
                  </a:schemeClr>
                </a:solidFill>
              </a:rPr>
              <a:t>       </a:t>
            </a:r>
            <a:r>
              <a:rPr lang="el-GR" sz="2400" b="1" dirty="0">
                <a:solidFill>
                  <a:schemeClr val="bg2">
                    <a:lumMod val="10000"/>
                  </a:schemeClr>
                </a:solidFill>
              </a:rPr>
              <a:t>                     </a:t>
            </a:r>
            <a:r>
              <a:rPr lang="en-US" sz="2400" b="1" dirty="0">
                <a:solidFill>
                  <a:schemeClr val="bg2">
                    <a:lumMod val="10000"/>
                  </a:schemeClr>
                </a:solidFill>
              </a:rPr>
              <a:t>pioneers full of contradictions</a:t>
            </a:r>
            <a:br>
              <a:rPr lang="en-US" sz="2250" dirty="0">
                <a:solidFill>
                  <a:srgbClr val="FFFFFF"/>
                </a:solidFill>
                <a:latin typeface="Calibri"/>
                <a:ea typeface="+mn-ea"/>
                <a:cs typeface="+mn-cs"/>
              </a:rPr>
            </a:br>
            <a:br>
              <a:rPr lang="en-US" dirty="0"/>
            </a:br>
            <a:endParaRPr lang="LID4096" dirty="0"/>
          </a:p>
        </p:txBody>
      </p:sp>
      <p:sp>
        <p:nvSpPr>
          <p:cNvPr id="3" name="Content Placeholder 2">
            <a:extLst>
              <a:ext uri="{FF2B5EF4-FFF2-40B4-BE49-F238E27FC236}">
                <a16:creationId xmlns:a16="http://schemas.microsoft.com/office/drawing/2014/main" id="{04C3A76D-275D-152F-8D9C-ED6B2E2B1BA7}"/>
              </a:ext>
            </a:extLst>
          </p:cNvPr>
          <p:cNvSpPr>
            <a:spLocks noGrp="1"/>
          </p:cNvSpPr>
          <p:nvPr>
            <p:ph idx="1"/>
          </p:nvPr>
        </p:nvSpPr>
        <p:spPr>
          <a:xfrm>
            <a:off x="240030" y="785281"/>
            <a:ext cx="8726051" cy="5841761"/>
          </a:xfrm>
        </p:spPr>
        <p:txBody>
          <a:bodyPr>
            <a:normAutofit/>
          </a:bodyPr>
          <a:lstStyle/>
          <a:p>
            <a:pPr>
              <a:buFontTx/>
              <a:buChar char="-"/>
            </a:pPr>
            <a:endParaRPr lang="en-US" dirty="0"/>
          </a:p>
          <a:p>
            <a:pPr>
              <a:buFontTx/>
              <a:buChar char="-"/>
            </a:pPr>
            <a:r>
              <a:rPr lang="en-US" dirty="0"/>
              <a:t>This stance of the US legal system varies depending on the political affiliations at the time;</a:t>
            </a:r>
          </a:p>
          <a:p>
            <a:pPr marL="0" indent="0">
              <a:buNone/>
            </a:pPr>
            <a:r>
              <a:rPr lang="en-US" dirty="0"/>
              <a:t>	</a:t>
            </a:r>
            <a:r>
              <a:rPr lang="en-US" dirty="0">
                <a:sym typeface="Wingdings" panose="05000000000000000000" pitchFamily="2" charset="2"/>
              </a:rPr>
              <a:t> </a:t>
            </a:r>
            <a:r>
              <a:rPr lang="en-US" dirty="0"/>
              <a:t>the ‘Trump Administration’ has sought, since 	the first year of the new President’s election 	(2017), to review almost every political effort 	that had been launched in previous years to 	address energy production practices that tend to 	increase greenhouse gas emissions</a:t>
            </a:r>
          </a:p>
          <a:p>
            <a:pPr marL="0" indent="0" algn="just">
              <a:buNone/>
            </a:pPr>
            <a:r>
              <a:rPr lang="en-US" sz="2400" dirty="0"/>
              <a:t>see Presidential Executive Order on Promoting Energy Independence and Economic Growth, 28 Mar. 2017· at https://www.whitehouse.gov/the-press-office/2017/03/28/presidential-executiveorder-promoting-energy-independence-and-economi-1 </a:t>
            </a:r>
            <a:endParaRPr lang="el-GR" sz="2400" dirty="0"/>
          </a:p>
          <a:p>
            <a:pPr marL="0" indent="0">
              <a:buNone/>
            </a:pPr>
            <a:endParaRPr lang="LID4096" dirty="0"/>
          </a:p>
        </p:txBody>
      </p:sp>
      <p:pic>
        <p:nvPicPr>
          <p:cNvPr id="4" name="Εικόνα 3">
            <a:extLst>
              <a:ext uri="{FF2B5EF4-FFF2-40B4-BE49-F238E27FC236}">
                <a16:creationId xmlns:a16="http://schemas.microsoft.com/office/drawing/2014/main" id="{1D087019-932D-B6B7-D648-A1227BBE51FA}"/>
              </a:ext>
            </a:extLst>
          </p:cNvPr>
          <p:cNvPicPr>
            <a:picLocks noChangeAspect="1"/>
          </p:cNvPicPr>
          <p:nvPr/>
        </p:nvPicPr>
        <p:blipFill>
          <a:blip r:embed="rId2"/>
          <a:stretch>
            <a:fillRect/>
          </a:stretch>
        </p:blipFill>
        <p:spPr>
          <a:xfrm>
            <a:off x="2" y="6310365"/>
            <a:ext cx="1178349" cy="547634"/>
          </a:xfrm>
          <a:prstGeom prst="rect">
            <a:avLst/>
          </a:prstGeom>
        </p:spPr>
      </p:pic>
      <p:sp>
        <p:nvSpPr>
          <p:cNvPr id="6" name="Θέση αριθμού διαφάνειας 5">
            <a:extLst>
              <a:ext uri="{FF2B5EF4-FFF2-40B4-BE49-F238E27FC236}">
                <a16:creationId xmlns:a16="http://schemas.microsoft.com/office/drawing/2014/main" id="{28D90D0A-6A51-F71D-6E2C-6F8FDE52FA5C}"/>
              </a:ext>
            </a:extLst>
          </p:cNvPr>
          <p:cNvSpPr>
            <a:spLocks noGrp="1"/>
          </p:cNvSpPr>
          <p:nvPr>
            <p:ph type="sldNum" sz="quarter" idx="12"/>
          </p:nvPr>
        </p:nvSpPr>
        <p:spPr/>
        <p:txBody>
          <a:bodyPr/>
          <a:lstStyle/>
          <a:p>
            <a:fld id="{07DC2E9F-3B6E-3649-A5DB-7AD2AC7A2B42}" type="slidenum">
              <a:rPr lang="fr-FR" smtClean="0"/>
              <a:pPr/>
              <a:t>43</a:t>
            </a:fld>
            <a:endParaRPr lang="fr-FR"/>
          </a:p>
        </p:txBody>
      </p:sp>
    </p:spTree>
    <p:extLst>
      <p:ext uri="{BB962C8B-B14F-4D97-AF65-F5344CB8AC3E}">
        <p14:creationId xmlns:p14="http://schemas.microsoft.com/office/powerpoint/2010/main" val="37804485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2AF167-C93E-CEE0-6698-BA03B1CA57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789C34-B231-C0C8-DDB6-1AD7FDBC16E7}"/>
              </a:ext>
            </a:extLst>
          </p:cNvPr>
          <p:cNvSpPr>
            <a:spLocks noGrp="1"/>
          </p:cNvSpPr>
          <p:nvPr>
            <p:ph type="title"/>
          </p:nvPr>
        </p:nvSpPr>
        <p:spPr>
          <a:xfrm>
            <a:off x="469499" y="198239"/>
            <a:ext cx="8267112" cy="766428"/>
          </a:xfrm>
        </p:spPr>
        <p:txBody>
          <a:bodyPr>
            <a:normAutofit fontScale="90000"/>
          </a:bodyPr>
          <a:lstStyle/>
          <a:p>
            <a:pPr algn="ctr" defTabSz="685800">
              <a:spcBef>
                <a:spcPts val="750"/>
              </a:spcBef>
              <a:defRPr/>
            </a:pPr>
            <a:br>
              <a:rPr lang="en-US" dirty="0"/>
            </a:br>
            <a:br>
              <a:rPr lang="el-GR" b="1" dirty="0">
                <a:solidFill>
                  <a:schemeClr val="bg2">
                    <a:lumMod val="10000"/>
                  </a:schemeClr>
                </a:solidFill>
              </a:rPr>
            </a:br>
            <a:br>
              <a:rPr lang="en-US" sz="2700" b="1" dirty="0">
                <a:solidFill>
                  <a:srgbClr val="FFC000">
                    <a:lumMod val="60000"/>
                    <a:lumOff val="40000"/>
                  </a:srgbClr>
                </a:solidFill>
                <a:latin typeface="Calibri"/>
                <a:ea typeface="+mn-ea"/>
                <a:cs typeface="+mn-cs"/>
              </a:rPr>
            </a:br>
            <a:r>
              <a:rPr lang="en-US" sz="2400" b="1" dirty="0">
                <a:solidFill>
                  <a:schemeClr val="bg2">
                    <a:lumMod val="10000"/>
                  </a:schemeClr>
                </a:solidFill>
                <a:latin typeface="Calibri"/>
                <a:ea typeface="+mn-ea"/>
                <a:cs typeface="+mn-cs"/>
              </a:rPr>
              <a:t>Th</a:t>
            </a:r>
            <a:r>
              <a:rPr lang="en-US" sz="2400" b="1" dirty="0">
                <a:solidFill>
                  <a:schemeClr val="bg2">
                    <a:lumMod val="10000"/>
                  </a:schemeClr>
                </a:solidFill>
                <a:ea typeface="+mn-ea"/>
                <a:cs typeface="+mn-cs"/>
              </a:rPr>
              <a:t>e </a:t>
            </a:r>
            <a:r>
              <a:rPr lang="en-US" sz="2400" b="1" u="sng" dirty="0">
                <a:solidFill>
                  <a:schemeClr val="bg2">
                    <a:lumMod val="10000"/>
                  </a:schemeClr>
                </a:solidFill>
                <a:highlight>
                  <a:srgbClr val="00FF00"/>
                </a:highlight>
                <a:ea typeface="+mn-ea"/>
                <a:cs typeface="+mn-cs"/>
              </a:rPr>
              <a:t>US courts jurisprudence </a:t>
            </a:r>
            <a:r>
              <a:rPr lang="en-US" sz="2400" b="1" dirty="0">
                <a:solidFill>
                  <a:schemeClr val="bg2">
                    <a:lumMod val="10000"/>
                  </a:schemeClr>
                </a:solidFill>
                <a:ea typeface="+mn-ea"/>
                <a:cs typeface="+mn-cs"/>
              </a:rPr>
              <a:t>on environmental protection</a:t>
            </a:r>
            <a:br>
              <a:rPr lang="en-US" sz="2250" dirty="0">
                <a:solidFill>
                  <a:srgbClr val="FFFFFF"/>
                </a:solidFill>
                <a:latin typeface="Calibri"/>
                <a:ea typeface="+mn-ea"/>
                <a:cs typeface="+mn-cs"/>
              </a:rPr>
            </a:br>
            <a:br>
              <a:rPr lang="en-US" dirty="0"/>
            </a:br>
            <a:endParaRPr lang="LID4096" dirty="0"/>
          </a:p>
        </p:txBody>
      </p:sp>
      <p:sp>
        <p:nvSpPr>
          <p:cNvPr id="3" name="Content Placeholder 2">
            <a:extLst>
              <a:ext uri="{FF2B5EF4-FFF2-40B4-BE49-F238E27FC236}">
                <a16:creationId xmlns:a16="http://schemas.microsoft.com/office/drawing/2014/main" id="{52353E08-2EDD-9F59-295F-93F52D0A7041}"/>
              </a:ext>
            </a:extLst>
          </p:cNvPr>
          <p:cNvSpPr>
            <a:spLocks noGrp="1"/>
          </p:cNvSpPr>
          <p:nvPr>
            <p:ph idx="1"/>
          </p:nvPr>
        </p:nvSpPr>
        <p:spPr>
          <a:xfrm>
            <a:off x="240030" y="974690"/>
            <a:ext cx="8726051" cy="6155859"/>
          </a:xfrm>
        </p:spPr>
        <p:txBody>
          <a:bodyPr>
            <a:normAutofit fontScale="92500" lnSpcReduction="20000"/>
          </a:bodyPr>
          <a:lstStyle/>
          <a:p>
            <a:pPr>
              <a:buFontTx/>
              <a:buChar char="-"/>
            </a:pPr>
            <a:endParaRPr lang="en-US" dirty="0"/>
          </a:p>
          <a:p>
            <a:pPr>
              <a:buFontTx/>
              <a:buChar char="-"/>
            </a:pPr>
            <a:r>
              <a:rPr lang="en-US" dirty="0"/>
              <a:t>Innovative in terms of implementing traditional rights in the light of environmental protection, under the ‘</a:t>
            </a:r>
            <a:r>
              <a:rPr lang="en-US" dirty="0">
                <a:highlight>
                  <a:srgbClr val="FFFF00"/>
                </a:highlight>
              </a:rPr>
              <a:t>doctrine of public trust</a:t>
            </a:r>
            <a:r>
              <a:rPr lang="en-US" dirty="0"/>
              <a:t>’ applied by the Supreme Court</a:t>
            </a:r>
            <a:r>
              <a:rPr lang="el-GR" dirty="0"/>
              <a:t>,</a:t>
            </a:r>
            <a:r>
              <a:rPr lang="en-US" dirty="0"/>
              <a:t> since the ‘Illinois Central R. Co. v. Illinois’ (1892) case law</a:t>
            </a:r>
          </a:p>
          <a:p>
            <a:pPr>
              <a:buFontTx/>
              <a:buChar char="-"/>
            </a:pPr>
            <a:r>
              <a:rPr lang="en-US" dirty="0"/>
              <a:t>However, the US case law tends to defend in principle ‘traditional’ individual rights (especially economic freedom and property) over environmental protection, directly or indirectly </a:t>
            </a:r>
          </a:p>
          <a:p>
            <a:pPr marL="0" indent="0">
              <a:buNone/>
            </a:pPr>
            <a:r>
              <a:rPr lang="en-US" sz="2400" dirty="0"/>
              <a:t>[see American Electric Power v. Connecticut’ (2011), US Supreme Court, ‘Kivalina Village v. ExxonMobil Corp.’ (2012), United States Court of Appeals for the Ninth Circuit]</a:t>
            </a:r>
          </a:p>
          <a:p>
            <a:pPr marL="228600" marR="0" lvl="0" indent="-228600" defTabSz="914400" rtl="0" eaLnBrk="1" fontAlgn="auto" latinLnBrk="0" hangingPunct="1">
              <a:lnSpc>
                <a:spcPct val="90000"/>
              </a:lnSpc>
              <a:spcBef>
                <a:spcPts val="1000"/>
              </a:spcBef>
              <a:spcAft>
                <a:spcPts val="0"/>
              </a:spcAft>
              <a:buClrTx/>
              <a:buSzTx/>
              <a:buFontTx/>
              <a:buChar char="-"/>
              <a:tabLst/>
              <a:defRPr/>
            </a:pPr>
            <a:r>
              <a:rPr lang="en-US" dirty="0"/>
              <a:t>In the era of climate change: A new area of environmental law referred to as </a:t>
            </a:r>
            <a:r>
              <a:rPr lang="en-US" dirty="0">
                <a:highlight>
                  <a:srgbClr val="FFFF00"/>
                </a:highlight>
              </a:rPr>
              <a:t>‘atmospheric trust litigation’</a:t>
            </a:r>
            <a:r>
              <a:rPr lang="en-US" dirty="0"/>
              <a:t>, a concept based on the public trust doctrine and international responsibility related to natural resources</a:t>
            </a:r>
          </a:p>
          <a:p>
            <a:pPr marL="0" indent="0">
              <a:buNone/>
            </a:pPr>
            <a:r>
              <a:rPr lang="en-US" dirty="0"/>
              <a:t>	</a:t>
            </a:r>
            <a:endParaRPr lang="LID4096" dirty="0"/>
          </a:p>
        </p:txBody>
      </p:sp>
      <p:pic>
        <p:nvPicPr>
          <p:cNvPr id="4" name="Εικόνα 3">
            <a:extLst>
              <a:ext uri="{FF2B5EF4-FFF2-40B4-BE49-F238E27FC236}">
                <a16:creationId xmlns:a16="http://schemas.microsoft.com/office/drawing/2014/main" id="{33CEF274-D430-E48A-DFC0-84F6B7BC7761}"/>
              </a:ext>
            </a:extLst>
          </p:cNvPr>
          <p:cNvPicPr>
            <a:picLocks noChangeAspect="1"/>
          </p:cNvPicPr>
          <p:nvPr/>
        </p:nvPicPr>
        <p:blipFill>
          <a:blip r:embed="rId2"/>
          <a:stretch>
            <a:fillRect/>
          </a:stretch>
        </p:blipFill>
        <p:spPr>
          <a:xfrm>
            <a:off x="2" y="6310365"/>
            <a:ext cx="1178349" cy="547634"/>
          </a:xfrm>
          <a:prstGeom prst="rect">
            <a:avLst/>
          </a:prstGeom>
        </p:spPr>
      </p:pic>
      <p:sp>
        <p:nvSpPr>
          <p:cNvPr id="6" name="Θέση αριθμού διαφάνειας 5">
            <a:extLst>
              <a:ext uri="{FF2B5EF4-FFF2-40B4-BE49-F238E27FC236}">
                <a16:creationId xmlns:a16="http://schemas.microsoft.com/office/drawing/2014/main" id="{2409771E-E852-7AA2-15D7-AD3BE1D24BA2}"/>
              </a:ext>
            </a:extLst>
          </p:cNvPr>
          <p:cNvSpPr>
            <a:spLocks noGrp="1"/>
          </p:cNvSpPr>
          <p:nvPr>
            <p:ph type="sldNum" sz="quarter" idx="12"/>
          </p:nvPr>
        </p:nvSpPr>
        <p:spPr/>
        <p:txBody>
          <a:bodyPr/>
          <a:lstStyle/>
          <a:p>
            <a:fld id="{07DC2E9F-3B6E-3649-A5DB-7AD2AC7A2B42}" type="slidenum">
              <a:rPr lang="fr-FR" smtClean="0"/>
              <a:pPr/>
              <a:t>44</a:t>
            </a:fld>
            <a:endParaRPr lang="fr-FR"/>
          </a:p>
        </p:txBody>
      </p:sp>
    </p:spTree>
    <p:extLst>
      <p:ext uri="{BB962C8B-B14F-4D97-AF65-F5344CB8AC3E}">
        <p14:creationId xmlns:p14="http://schemas.microsoft.com/office/powerpoint/2010/main" val="41524379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9D301A-2E2C-5217-F38D-8BE5381633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74B1C8-A1B1-5056-30E1-41F8CBA8763C}"/>
              </a:ext>
            </a:extLst>
          </p:cNvPr>
          <p:cNvSpPr>
            <a:spLocks noGrp="1"/>
          </p:cNvSpPr>
          <p:nvPr>
            <p:ph type="title"/>
          </p:nvPr>
        </p:nvSpPr>
        <p:spPr>
          <a:xfrm>
            <a:off x="438444" y="239787"/>
            <a:ext cx="8267112" cy="766428"/>
          </a:xfrm>
        </p:spPr>
        <p:txBody>
          <a:bodyPr>
            <a:normAutofit fontScale="90000"/>
          </a:bodyPr>
          <a:lstStyle/>
          <a:p>
            <a:pPr algn="ctr" defTabSz="685800">
              <a:spcBef>
                <a:spcPts val="750"/>
              </a:spcBef>
              <a:defRPr/>
            </a:pPr>
            <a:br>
              <a:rPr lang="en-US" dirty="0"/>
            </a:br>
            <a:br>
              <a:rPr lang="el-GR" b="1" dirty="0">
                <a:solidFill>
                  <a:schemeClr val="bg2">
                    <a:lumMod val="10000"/>
                  </a:schemeClr>
                </a:solidFill>
              </a:rPr>
            </a:br>
            <a:br>
              <a:rPr lang="en-US" sz="2700" b="1" dirty="0">
                <a:solidFill>
                  <a:srgbClr val="FFC000">
                    <a:lumMod val="60000"/>
                    <a:lumOff val="40000"/>
                  </a:srgbClr>
                </a:solidFill>
                <a:latin typeface="Calibri"/>
                <a:ea typeface="+mn-ea"/>
                <a:cs typeface="+mn-cs"/>
              </a:rPr>
            </a:br>
            <a:r>
              <a:rPr lang="en-US" sz="2400" b="1" dirty="0">
                <a:solidFill>
                  <a:schemeClr val="bg2">
                    <a:lumMod val="10000"/>
                  </a:schemeClr>
                </a:solidFill>
                <a:latin typeface="Calibri"/>
                <a:ea typeface="+mn-ea"/>
                <a:cs typeface="+mn-cs"/>
              </a:rPr>
              <a:t>Th</a:t>
            </a:r>
            <a:r>
              <a:rPr lang="en-US" sz="2400" b="1" dirty="0">
                <a:solidFill>
                  <a:schemeClr val="bg2">
                    <a:lumMod val="10000"/>
                  </a:schemeClr>
                </a:solidFill>
                <a:ea typeface="+mn-ea"/>
                <a:cs typeface="+mn-cs"/>
              </a:rPr>
              <a:t>e </a:t>
            </a:r>
            <a:r>
              <a:rPr lang="en-US" sz="2400" b="1" u="sng" dirty="0">
                <a:solidFill>
                  <a:schemeClr val="bg2">
                    <a:lumMod val="10000"/>
                  </a:schemeClr>
                </a:solidFill>
                <a:highlight>
                  <a:srgbClr val="00FF00"/>
                </a:highlight>
                <a:ea typeface="+mn-ea"/>
                <a:cs typeface="+mn-cs"/>
              </a:rPr>
              <a:t>US courts jurisprudence </a:t>
            </a:r>
            <a:r>
              <a:rPr lang="en-US" sz="2400" b="1" dirty="0">
                <a:solidFill>
                  <a:schemeClr val="bg2">
                    <a:lumMod val="10000"/>
                  </a:schemeClr>
                </a:solidFill>
                <a:ea typeface="+mn-ea"/>
                <a:cs typeface="+mn-cs"/>
              </a:rPr>
              <a:t>on environmental protection</a:t>
            </a:r>
            <a:br>
              <a:rPr lang="en-US" sz="2250" dirty="0">
                <a:solidFill>
                  <a:srgbClr val="FFFFFF"/>
                </a:solidFill>
                <a:latin typeface="Calibri"/>
                <a:ea typeface="+mn-ea"/>
                <a:cs typeface="+mn-cs"/>
              </a:rPr>
            </a:br>
            <a:br>
              <a:rPr lang="en-US" dirty="0"/>
            </a:br>
            <a:endParaRPr lang="LID4096" dirty="0"/>
          </a:p>
        </p:txBody>
      </p:sp>
      <p:sp>
        <p:nvSpPr>
          <p:cNvPr id="3" name="Content Placeholder 2">
            <a:extLst>
              <a:ext uri="{FF2B5EF4-FFF2-40B4-BE49-F238E27FC236}">
                <a16:creationId xmlns:a16="http://schemas.microsoft.com/office/drawing/2014/main" id="{9EAFE030-83A4-B14A-8655-B88B570DEEC7}"/>
              </a:ext>
            </a:extLst>
          </p:cNvPr>
          <p:cNvSpPr>
            <a:spLocks noGrp="1"/>
          </p:cNvSpPr>
          <p:nvPr>
            <p:ph idx="1"/>
          </p:nvPr>
        </p:nvSpPr>
        <p:spPr>
          <a:xfrm>
            <a:off x="240030" y="1151041"/>
            <a:ext cx="8726051" cy="5841761"/>
          </a:xfrm>
        </p:spPr>
        <p:txBody>
          <a:bodyPr>
            <a:normAutofit/>
          </a:bodyPr>
          <a:lstStyle/>
          <a:p>
            <a:pPr>
              <a:buFontTx/>
              <a:buChar char="-"/>
            </a:pPr>
            <a:endParaRPr lang="en-US" dirty="0"/>
          </a:p>
          <a:p>
            <a:pPr>
              <a:buFontTx/>
              <a:buChar char="-"/>
            </a:pPr>
            <a:r>
              <a:rPr lang="en-US" dirty="0"/>
              <a:t>See American Electric Power v. Connecticut’ (2011), US Supreme Court, ‘Kivalina Village v. ExxonMobil Corp.’ (2012), US Court of Appeals for the 9</a:t>
            </a:r>
            <a:r>
              <a:rPr lang="en-US" baseline="30000" dirty="0"/>
              <a:t>th</a:t>
            </a:r>
            <a:r>
              <a:rPr lang="en-US" dirty="0"/>
              <a:t> Circuit:</a:t>
            </a:r>
          </a:p>
          <a:p>
            <a:pPr>
              <a:buFont typeface="Wingdings" panose="05000000000000000000" pitchFamily="2" charset="2"/>
              <a:buChar char="à"/>
            </a:pPr>
            <a:r>
              <a:rPr lang="en-US" dirty="0">
                <a:highlight>
                  <a:srgbClr val="FFFF00"/>
                </a:highlight>
              </a:rPr>
              <a:t>Private polluters can’t be sued </a:t>
            </a:r>
            <a:r>
              <a:rPr lang="en-US" dirty="0"/>
              <a:t>before the courts for emitting greenhouse gases beyond the established limits, because the relevant administrative authority (the ‘Environmental Protection Agency’, ‘EPA’) enjoys exclusive jurisdiction to regulate the issue</a:t>
            </a:r>
            <a:endParaRPr lang="el-GR" dirty="0"/>
          </a:p>
          <a:p>
            <a:pPr>
              <a:buFont typeface="Wingdings" panose="05000000000000000000" pitchFamily="2" charset="2"/>
              <a:buChar char="à"/>
            </a:pPr>
            <a:r>
              <a:rPr lang="el-GR" dirty="0"/>
              <a:t> </a:t>
            </a:r>
            <a:r>
              <a:rPr lang="en-US" dirty="0"/>
              <a:t>Interpretation limiting private polluter’s liability regime, in contrast to the </a:t>
            </a:r>
            <a:r>
              <a:rPr lang="el-GR" dirty="0"/>
              <a:t>‘</a:t>
            </a:r>
            <a:r>
              <a:rPr lang="en-US" dirty="0"/>
              <a:t>polluter pays</a:t>
            </a:r>
            <a:r>
              <a:rPr lang="el-GR" dirty="0"/>
              <a:t>’</a:t>
            </a:r>
            <a:r>
              <a:rPr lang="en-US" dirty="0"/>
              <a:t> principle</a:t>
            </a:r>
            <a:endParaRPr lang="LID4096" dirty="0"/>
          </a:p>
        </p:txBody>
      </p:sp>
      <p:pic>
        <p:nvPicPr>
          <p:cNvPr id="4" name="Εικόνα 3">
            <a:extLst>
              <a:ext uri="{FF2B5EF4-FFF2-40B4-BE49-F238E27FC236}">
                <a16:creationId xmlns:a16="http://schemas.microsoft.com/office/drawing/2014/main" id="{3677F3A9-55F0-E699-0341-6B0174715C53}"/>
              </a:ext>
            </a:extLst>
          </p:cNvPr>
          <p:cNvPicPr>
            <a:picLocks noChangeAspect="1"/>
          </p:cNvPicPr>
          <p:nvPr/>
        </p:nvPicPr>
        <p:blipFill>
          <a:blip r:embed="rId2"/>
          <a:stretch>
            <a:fillRect/>
          </a:stretch>
        </p:blipFill>
        <p:spPr>
          <a:xfrm>
            <a:off x="2" y="6209881"/>
            <a:ext cx="1178349" cy="648118"/>
          </a:xfrm>
          <a:prstGeom prst="rect">
            <a:avLst/>
          </a:prstGeom>
        </p:spPr>
      </p:pic>
      <p:sp>
        <p:nvSpPr>
          <p:cNvPr id="6" name="Θέση αριθμού διαφάνειας 5">
            <a:extLst>
              <a:ext uri="{FF2B5EF4-FFF2-40B4-BE49-F238E27FC236}">
                <a16:creationId xmlns:a16="http://schemas.microsoft.com/office/drawing/2014/main" id="{3735826F-64AD-012F-0F49-BE6317ABD3CB}"/>
              </a:ext>
            </a:extLst>
          </p:cNvPr>
          <p:cNvSpPr>
            <a:spLocks noGrp="1"/>
          </p:cNvSpPr>
          <p:nvPr>
            <p:ph type="sldNum" sz="quarter" idx="12"/>
          </p:nvPr>
        </p:nvSpPr>
        <p:spPr/>
        <p:txBody>
          <a:bodyPr/>
          <a:lstStyle/>
          <a:p>
            <a:fld id="{07DC2E9F-3B6E-3649-A5DB-7AD2AC7A2B42}" type="slidenum">
              <a:rPr lang="fr-FR" smtClean="0"/>
              <a:pPr/>
              <a:t>45</a:t>
            </a:fld>
            <a:endParaRPr lang="fr-FR"/>
          </a:p>
        </p:txBody>
      </p:sp>
    </p:spTree>
    <p:extLst>
      <p:ext uri="{BB962C8B-B14F-4D97-AF65-F5344CB8AC3E}">
        <p14:creationId xmlns:p14="http://schemas.microsoft.com/office/powerpoint/2010/main" val="29374552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9E2E10-49A7-AF9E-A3CD-927807490D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65C28E-5E05-AF7D-EABD-C4C94B17E7E6}"/>
              </a:ext>
            </a:extLst>
          </p:cNvPr>
          <p:cNvSpPr>
            <a:spLocks noGrp="1"/>
          </p:cNvSpPr>
          <p:nvPr>
            <p:ph type="title"/>
          </p:nvPr>
        </p:nvSpPr>
        <p:spPr>
          <a:xfrm>
            <a:off x="177919" y="18853"/>
            <a:ext cx="8788162" cy="766428"/>
          </a:xfrm>
        </p:spPr>
        <p:txBody>
          <a:bodyPr>
            <a:normAutofit fontScale="90000"/>
          </a:bodyPr>
          <a:lstStyle/>
          <a:p>
            <a:pPr algn="ctr" defTabSz="685800">
              <a:spcBef>
                <a:spcPts val="750"/>
              </a:spcBef>
              <a:defRPr/>
            </a:pPr>
            <a:br>
              <a:rPr lang="en-US" dirty="0"/>
            </a:br>
            <a:br>
              <a:rPr lang="el-GR" b="1" dirty="0">
                <a:solidFill>
                  <a:schemeClr val="bg2">
                    <a:lumMod val="10000"/>
                  </a:schemeClr>
                </a:solidFill>
              </a:rPr>
            </a:br>
            <a:br>
              <a:rPr lang="en-US" sz="2700" b="1" dirty="0">
                <a:solidFill>
                  <a:srgbClr val="FFC000">
                    <a:lumMod val="60000"/>
                    <a:lumOff val="40000"/>
                  </a:srgbClr>
                </a:solidFill>
                <a:latin typeface="Calibri"/>
                <a:ea typeface="+mn-ea"/>
                <a:cs typeface="+mn-cs"/>
              </a:rPr>
            </a:br>
            <a:r>
              <a:rPr lang="en-US" sz="2400" b="1" dirty="0">
                <a:solidFill>
                  <a:schemeClr val="bg2">
                    <a:lumMod val="10000"/>
                  </a:schemeClr>
                </a:solidFill>
                <a:ea typeface="+mn-ea"/>
                <a:cs typeface="+mn-cs"/>
              </a:rPr>
              <a:t>US courts on climate change                                                  Juliana v. United States </a:t>
            </a:r>
            <a:r>
              <a:rPr lang="en-US" sz="2200" b="1" dirty="0">
                <a:solidFill>
                  <a:schemeClr val="bg2">
                    <a:lumMod val="10000"/>
                  </a:schemeClr>
                </a:solidFill>
                <a:ea typeface="+mn-ea"/>
                <a:cs typeface="+mn-cs"/>
              </a:rPr>
              <a:t>(US Court of Appeals for the Ninth Circuit)</a:t>
            </a:r>
            <a:br>
              <a:rPr lang="en-US" sz="2000" dirty="0">
                <a:solidFill>
                  <a:srgbClr val="FFFFFF"/>
                </a:solidFill>
                <a:latin typeface="Calibri"/>
                <a:ea typeface="+mn-ea"/>
                <a:cs typeface="+mn-cs"/>
              </a:rPr>
            </a:br>
            <a:br>
              <a:rPr lang="en-US" dirty="0"/>
            </a:br>
            <a:endParaRPr lang="LID4096" dirty="0"/>
          </a:p>
        </p:txBody>
      </p:sp>
      <p:sp>
        <p:nvSpPr>
          <p:cNvPr id="3" name="Content Placeholder 2">
            <a:extLst>
              <a:ext uri="{FF2B5EF4-FFF2-40B4-BE49-F238E27FC236}">
                <a16:creationId xmlns:a16="http://schemas.microsoft.com/office/drawing/2014/main" id="{013FACCC-A289-19B0-D186-B1C25A8CABA2}"/>
              </a:ext>
            </a:extLst>
          </p:cNvPr>
          <p:cNvSpPr>
            <a:spLocks noGrp="1"/>
          </p:cNvSpPr>
          <p:nvPr>
            <p:ph idx="1"/>
          </p:nvPr>
        </p:nvSpPr>
        <p:spPr>
          <a:xfrm>
            <a:off x="240030" y="785281"/>
            <a:ext cx="8726051" cy="5841761"/>
          </a:xfrm>
        </p:spPr>
        <p:txBody>
          <a:bodyPr>
            <a:normAutofit fontScale="92500" lnSpcReduction="10000"/>
          </a:bodyPr>
          <a:lstStyle/>
          <a:p>
            <a:pPr marL="0" indent="0">
              <a:buNone/>
            </a:pPr>
            <a:endParaRPr lang="en-US" dirty="0"/>
          </a:p>
          <a:p>
            <a:pPr>
              <a:buFontTx/>
              <a:buChar char="-"/>
            </a:pPr>
            <a:r>
              <a:rPr lang="en-US" dirty="0"/>
              <a:t>A climate-related lawsuit filed in 2015 by youth plaintiffs against the US and several executive branch officials</a:t>
            </a:r>
          </a:p>
          <a:p>
            <a:pPr>
              <a:buFontTx/>
              <a:buChar char="-"/>
            </a:pPr>
            <a:r>
              <a:rPr lang="en-US" dirty="0"/>
              <a:t>The lawsuit was initially filed with the District Court of Oregon</a:t>
            </a:r>
          </a:p>
          <a:p>
            <a:pPr>
              <a:buFontTx/>
              <a:buChar char="-"/>
            </a:pPr>
            <a:r>
              <a:rPr lang="en-US" dirty="0"/>
              <a:t>The plaintiffs asserted that the government had violated (a) their due process rights of life, liberty, and property, and (b) the government’s sovereign duty to protect public grounds, by encouraging and permitting the combustion of fossil fuels </a:t>
            </a:r>
          </a:p>
          <a:p>
            <a:pPr>
              <a:buFontTx/>
              <a:buChar char="-"/>
            </a:pPr>
            <a:r>
              <a:rPr lang="en-US" dirty="0"/>
              <a:t>They called for the government to offer ‘both declaratory and injunctive relief for their claim’ (</a:t>
            </a:r>
            <a:r>
              <a:rPr lang="en-US" dirty="0">
                <a:sym typeface="Wingdings" panose="05000000000000000000" pitchFamily="2" charset="2"/>
              </a:rPr>
              <a:t></a:t>
            </a:r>
            <a:r>
              <a:rPr lang="en-US" dirty="0"/>
              <a:t> a declaration of the federal government's fiduciary role in preserving the atmosphere, </a:t>
            </a:r>
            <a:r>
              <a:rPr lang="en-US" i="1" dirty="0"/>
              <a:t>and</a:t>
            </a:r>
            <a:r>
              <a:rPr lang="en-US" dirty="0"/>
              <a:t> an injunction of its actions which 	contravene that role)</a:t>
            </a:r>
            <a:endParaRPr lang="LID4096" dirty="0"/>
          </a:p>
        </p:txBody>
      </p:sp>
      <p:pic>
        <p:nvPicPr>
          <p:cNvPr id="4" name="Εικόνα 3">
            <a:extLst>
              <a:ext uri="{FF2B5EF4-FFF2-40B4-BE49-F238E27FC236}">
                <a16:creationId xmlns:a16="http://schemas.microsoft.com/office/drawing/2014/main" id="{9A61B7A2-6B4C-A62A-A983-3A3CC78CD53C}"/>
              </a:ext>
            </a:extLst>
          </p:cNvPr>
          <p:cNvPicPr>
            <a:picLocks noChangeAspect="1"/>
          </p:cNvPicPr>
          <p:nvPr/>
        </p:nvPicPr>
        <p:blipFill>
          <a:blip r:embed="rId2"/>
          <a:stretch>
            <a:fillRect/>
          </a:stretch>
        </p:blipFill>
        <p:spPr>
          <a:xfrm>
            <a:off x="2" y="6209881"/>
            <a:ext cx="1178349" cy="648118"/>
          </a:xfrm>
          <a:prstGeom prst="rect">
            <a:avLst/>
          </a:prstGeom>
        </p:spPr>
      </p:pic>
      <p:sp>
        <p:nvSpPr>
          <p:cNvPr id="6" name="Θέση αριθμού διαφάνειας 5">
            <a:extLst>
              <a:ext uri="{FF2B5EF4-FFF2-40B4-BE49-F238E27FC236}">
                <a16:creationId xmlns:a16="http://schemas.microsoft.com/office/drawing/2014/main" id="{F63EA0F8-5C72-9834-64D5-0BC22FA8671B}"/>
              </a:ext>
            </a:extLst>
          </p:cNvPr>
          <p:cNvSpPr>
            <a:spLocks noGrp="1"/>
          </p:cNvSpPr>
          <p:nvPr>
            <p:ph type="sldNum" sz="quarter" idx="12"/>
          </p:nvPr>
        </p:nvSpPr>
        <p:spPr/>
        <p:txBody>
          <a:bodyPr/>
          <a:lstStyle/>
          <a:p>
            <a:fld id="{07DC2E9F-3B6E-3649-A5DB-7AD2AC7A2B42}" type="slidenum">
              <a:rPr lang="fr-FR" smtClean="0"/>
              <a:pPr/>
              <a:t>46</a:t>
            </a:fld>
            <a:endParaRPr lang="fr-FR"/>
          </a:p>
        </p:txBody>
      </p:sp>
    </p:spTree>
    <p:extLst>
      <p:ext uri="{BB962C8B-B14F-4D97-AF65-F5344CB8AC3E}">
        <p14:creationId xmlns:p14="http://schemas.microsoft.com/office/powerpoint/2010/main" val="36943232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4FF2AD-B447-BA0C-0980-8F10DE1F32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D25EC1-DB05-B1ED-AE1E-504345CD5B2D}"/>
              </a:ext>
            </a:extLst>
          </p:cNvPr>
          <p:cNvSpPr>
            <a:spLocks noGrp="1"/>
          </p:cNvSpPr>
          <p:nvPr>
            <p:ph type="title"/>
          </p:nvPr>
        </p:nvSpPr>
        <p:spPr>
          <a:xfrm>
            <a:off x="469499" y="171109"/>
            <a:ext cx="8267112" cy="766428"/>
          </a:xfrm>
        </p:spPr>
        <p:txBody>
          <a:bodyPr>
            <a:normAutofit fontScale="90000"/>
          </a:bodyPr>
          <a:lstStyle/>
          <a:p>
            <a:pPr algn="ctr" defTabSz="685800">
              <a:spcBef>
                <a:spcPts val="750"/>
              </a:spcBef>
              <a:defRPr/>
            </a:pPr>
            <a:br>
              <a:rPr lang="en-US" dirty="0"/>
            </a:br>
            <a:br>
              <a:rPr lang="el-GR" b="1" dirty="0">
                <a:solidFill>
                  <a:schemeClr val="bg2">
                    <a:lumMod val="10000"/>
                  </a:schemeClr>
                </a:solidFill>
              </a:rPr>
            </a:br>
            <a:br>
              <a:rPr lang="en-US" sz="2700" b="1" dirty="0">
                <a:solidFill>
                  <a:srgbClr val="FFC000">
                    <a:lumMod val="60000"/>
                    <a:lumOff val="40000"/>
                  </a:srgbClr>
                </a:solidFill>
                <a:latin typeface="Calibri"/>
                <a:ea typeface="+mn-ea"/>
                <a:cs typeface="+mn-cs"/>
              </a:rPr>
            </a:br>
            <a:r>
              <a:rPr lang="en-US" sz="2400" b="1" dirty="0">
                <a:solidFill>
                  <a:schemeClr val="bg2">
                    <a:lumMod val="10000"/>
                  </a:schemeClr>
                </a:solidFill>
                <a:ea typeface="+mn-ea"/>
                <a:cs typeface="+mn-cs"/>
              </a:rPr>
              <a:t>US courts on climate change                                                  Juliana v. United States [947 F.3d 1159 (9th Cir. 2020)]</a:t>
            </a:r>
            <a:br>
              <a:rPr lang="en-US" sz="2250" dirty="0">
                <a:solidFill>
                  <a:srgbClr val="FFFFFF"/>
                </a:solidFill>
                <a:latin typeface="Calibri"/>
                <a:ea typeface="+mn-ea"/>
                <a:cs typeface="+mn-cs"/>
              </a:rPr>
            </a:br>
            <a:br>
              <a:rPr lang="en-US" dirty="0"/>
            </a:br>
            <a:endParaRPr lang="LID4096" dirty="0"/>
          </a:p>
        </p:txBody>
      </p:sp>
      <p:sp>
        <p:nvSpPr>
          <p:cNvPr id="3" name="Content Placeholder 2">
            <a:extLst>
              <a:ext uri="{FF2B5EF4-FFF2-40B4-BE49-F238E27FC236}">
                <a16:creationId xmlns:a16="http://schemas.microsoft.com/office/drawing/2014/main" id="{64A0C2EC-947F-2355-6966-E84D56169DF6}"/>
              </a:ext>
            </a:extLst>
          </p:cNvPr>
          <p:cNvSpPr>
            <a:spLocks noGrp="1"/>
          </p:cNvSpPr>
          <p:nvPr>
            <p:ph idx="1"/>
          </p:nvPr>
        </p:nvSpPr>
        <p:spPr>
          <a:xfrm>
            <a:off x="240030" y="785281"/>
            <a:ext cx="8726051" cy="5841761"/>
          </a:xfrm>
        </p:spPr>
        <p:txBody>
          <a:bodyPr>
            <a:normAutofit/>
          </a:bodyPr>
          <a:lstStyle/>
          <a:p>
            <a:pPr>
              <a:buFontTx/>
              <a:buChar char="-"/>
            </a:pPr>
            <a:endParaRPr lang="en-US" dirty="0"/>
          </a:p>
          <a:p>
            <a:pPr marL="0" indent="0" algn="ctr">
              <a:buNone/>
            </a:pPr>
            <a:r>
              <a:rPr lang="en-US" dirty="0">
                <a:highlight>
                  <a:srgbClr val="00FF00"/>
                </a:highlight>
              </a:rPr>
              <a:t>Central doctrinal suggestion of the Court’s judgment</a:t>
            </a:r>
          </a:p>
          <a:p>
            <a:pPr>
              <a:buFontTx/>
              <a:buChar char="-"/>
            </a:pPr>
            <a:r>
              <a:rPr lang="en-US" dirty="0"/>
              <a:t> Courts lack the  ‘Article III authority’ to issue injunctions in ‘complex policy decisions’, unless ‘limited and precise legal principles’ occur</a:t>
            </a:r>
          </a:p>
          <a:p>
            <a:pPr>
              <a:buFontTx/>
              <a:buChar char="-"/>
            </a:pPr>
            <a:r>
              <a:rPr lang="en-US" dirty="0"/>
              <a:t>Article III authority refers to the powers granted by the US Constitution, which establish the federal judiciary and define the scope of its judicial power</a:t>
            </a:r>
          </a:p>
          <a:p>
            <a:pPr>
              <a:buFontTx/>
              <a:buChar char="-"/>
            </a:pPr>
            <a:r>
              <a:rPr lang="en-US" dirty="0"/>
              <a:t> The Court’s doctrinal suggestion may exclude from judicial review, large-scale structural-reform cases</a:t>
            </a:r>
          </a:p>
          <a:p>
            <a:pPr>
              <a:buFontTx/>
              <a:buChar char="-"/>
            </a:pPr>
            <a:r>
              <a:rPr lang="en-US" dirty="0"/>
              <a:t>Conflict between separation of powers and effective judicial protection in times of climate crisis</a:t>
            </a:r>
            <a:endParaRPr lang="LID4096" dirty="0"/>
          </a:p>
        </p:txBody>
      </p:sp>
      <p:pic>
        <p:nvPicPr>
          <p:cNvPr id="4" name="Εικόνα 3">
            <a:extLst>
              <a:ext uri="{FF2B5EF4-FFF2-40B4-BE49-F238E27FC236}">
                <a16:creationId xmlns:a16="http://schemas.microsoft.com/office/drawing/2014/main" id="{DE5E748D-61EB-88C7-F698-94D2CD466219}"/>
              </a:ext>
            </a:extLst>
          </p:cNvPr>
          <p:cNvPicPr>
            <a:picLocks noChangeAspect="1"/>
          </p:cNvPicPr>
          <p:nvPr/>
        </p:nvPicPr>
        <p:blipFill>
          <a:blip r:embed="rId2"/>
          <a:stretch>
            <a:fillRect/>
          </a:stretch>
        </p:blipFill>
        <p:spPr>
          <a:xfrm>
            <a:off x="2" y="6209731"/>
            <a:ext cx="1178349" cy="648268"/>
          </a:xfrm>
          <a:prstGeom prst="rect">
            <a:avLst/>
          </a:prstGeom>
        </p:spPr>
      </p:pic>
      <p:sp>
        <p:nvSpPr>
          <p:cNvPr id="6" name="Θέση αριθμού διαφάνειας 5">
            <a:extLst>
              <a:ext uri="{FF2B5EF4-FFF2-40B4-BE49-F238E27FC236}">
                <a16:creationId xmlns:a16="http://schemas.microsoft.com/office/drawing/2014/main" id="{DC75B6D8-64A7-2E6E-34F8-6B620818883C}"/>
              </a:ext>
            </a:extLst>
          </p:cNvPr>
          <p:cNvSpPr>
            <a:spLocks noGrp="1"/>
          </p:cNvSpPr>
          <p:nvPr>
            <p:ph type="sldNum" sz="quarter" idx="12"/>
          </p:nvPr>
        </p:nvSpPr>
        <p:spPr/>
        <p:txBody>
          <a:bodyPr/>
          <a:lstStyle/>
          <a:p>
            <a:fld id="{07DC2E9F-3B6E-3649-A5DB-7AD2AC7A2B42}" type="slidenum">
              <a:rPr lang="fr-FR" smtClean="0"/>
              <a:pPr/>
              <a:t>47</a:t>
            </a:fld>
            <a:endParaRPr lang="fr-FR"/>
          </a:p>
        </p:txBody>
      </p:sp>
    </p:spTree>
    <p:extLst>
      <p:ext uri="{BB962C8B-B14F-4D97-AF65-F5344CB8AC3E}">
        <p14:creationId xmlns:p14="http://schemas.microsoft.com/office/powerpoint/2010/main" val="30530804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A0F75A-54ED-AD30-9B92-FB93932538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6A8B57-4A7C-4C54-066C-4FC80BFA657E}"/>
              </a:ext>
            </a:extLst>
          </p:cNvPr>
          <p:cNvSpPr>
            <a:spLocks noGrp="1"/>
          </p:cNvSpPr>
          <p:nvPr>
            <p:ph type="title"/>
          </p:nvPr>
        </p:nvSpPr>
        <p:spPr>
          <a:xfrm>
            <a:off x="310369" y="340112"/>
            <a:ext cx="8267112" cy="766428"/>
          </a:xfrm>
        </p:spPr>
        <p:txBody>
          <a:bodyPr>
            <a:normAutofit fontScale="90000"/>
          </a:bodyPr>
          <a:lstStyle/>
          <a:p>
            <a:pPr algn="ctr" defTabSz="685800">
              <a:spcBef>
                <a:spcPts val="750"/>
              </a:spcBef>
              <a:defRPr/>
            </a:pPr>
            <a:br>
              <a:rPr lang="en-US" dirty="0"/>
            </a:br>
            <a:br>
              <a:rPr lang="el-GR" b="1" dirty="0">
                <a:solidFill>
                  <a:schemeClr val="bg2">
                    <a:lumMod val="10000"/>
                  </a:schemeClr>
                </a:solidFill>
              </a:rPr>
            </a:br>
            <a:br>
              <a:rPr lang="en-US" sz="2700" b="1" dirty="0">
                <a:solidFill>
                  <a:srgbClr val="FFC000">
                    <a:lumMod val="60000"/>
                    <a:lumOff val="40000"/>
                  </a:srgbClr>
                </a:solidFill>
                <a:latin typeface="Calibri"/>
                <a:ea typeface="+mn-ea"/>
                <a:cs typeface="+mn-cs"/>
              </a:rPr>
            </a:br>
            <a:r>
              <a:rPr lang="en-US" sz="2400" b="1" dirty="0">
                <a:solidFill>
                  <a:schemeClr val="bg2">
                    <a:lumMod val="10000"/>
                  </a:schemeClr>
                </a:solidFill>
                <a:ea typeface="+mn-ea"/>
                <a:cs typeface="+mn-cs"/>
              </a:rPr>
              <a:t>US courts on climate change                                                  West Virginia v. Environmental Protection Agency Et Al.                      [Supreme Court of the US, Certiorari to the US Court of Appeals for the District of Columbia Circuit, 985 F. 3d 914.]</a:t>
            </a:r>
            <a:br>
              <a:rPr lang="en-US" sz="2250" dirty="0">
                <a:solidFill>
                  <a:srgbClr val="FFFFFF"/>
                </a:solidFill>
                <a:latin typeface="Calibri"/>
                <a:ea typeface="+mn-ea"/>
                <a:cs typeface="+mn-cs"/>
              </a:rPr>
            </a:br>
            <a:br>
              <a:rPr lang="en-US" dirty="0"/>
            </a:br>
            <a:endParaRPr lang="LID4096" dirty="0"/>
          </a:p>
        </p:txBody>
      </p:sp>
      <p:sp>
        <p:nvSpPr>
          <p:cNvPr id="3" name="Content Placeholder 2">
            <a:extLst>
              <a:ext uri="{FF2B5EF4-FFF2-40B4-BE49-F238E27FC236}">
                <a16:creationId xmlns:a16="http://schemas.microsoft.com/office/drawing/2014/main" id="{7382F941-EF62-427D-5891-9DA4ED517710}"/>
              </a:ext>
            </a:extLst>
          </p:cNvPr>
          <p:cNvSpPr>
            <a:spLocks noGrp="1"/>
          </p:cNvSpPr>
          <p:nvPr>
            <p:ph idx="1"/>
          </p:nvPr>
        </p:nvSpPr>
        <p:spPr>
          <a:xfrm>
            <a:off x="208974" y="1547446"/>
            <a:ext cx="8726051" cy="4853354"/>
          </a:xfrm>
        </p:spPr>
        <p:txBody>
          <a:bodyPr>
            <a:normAutofit lnSpcReduction="10000"/>
          </a:bodyPr>
          <a:lstStyle/>
          <a:p>
            <a:pPr marL="0" indent="0">
              <a:buNone/>
            </a:pPr>
            <a:endParaRPr lang="en-US" dirty="0"/>
          </a:p>
          <a:p>
            <a:pPr>
              <a:buFontTx/>
              <a:buChar char="-"/>
            </a:pPr>
            <a:r>
              <a:rPr lang="en-US" dirty="0"/>
              <a:t>The US 2015 Clean Power Plan was a rule by the US Environmental Protection Agency (EPA), establishing guidelines for all federal states to limit carbon dioxide emissions from power plants</a:t>
            </a:r>
          </a:p>
          <a:p>
            <a:pPr>
              <a:buFontTx/>
              <a:buChar char="-"/>
            </a:pPr>
            <a:r>
              <a:rPr lang="en-US" dirty="0"/>
              <a:t>The Clean Power Plan was enacted by virtue of the Clean Air Act</a:t>
            </a:r>
          </a:p>
          <a:p>
            <a:pPr>
              <a:buFontTx/>
              <a:buChar char="-"/>
            </a:pPr>
            <a:r>
              <a:rPr lang="en-US" dirty="0"/>
              <a:t>The US 2015 Clean Power Plan followed the ‘</a:t>
            </a:r>
            <a:r>
              <a:rPr lang="en-US" dirty="0">
                <a:highlight>
                  <a:srgbClr val="FFFF00"/>
                </a:highlight>
              </a:rPr>
              <a:t>generation shifting approach</a:t>
            </a:r>
            <a:r>
              <a:rPr lang="en-US" dirty="0"/>
              <a:t>’ </a:t>
            </a:r>
            <a:r>
              <a:rPr lang="en-US" dirty="0">
                <a:sym typeface="Wingdings" panose="05000000000000000000" pitchFamily="2" charset="2"/>
              </a:rPr>
              <a:t></a:t>
            </a:r>
            <a:r>
              <a:rPr lang="en-US" dirty="0"/>
              <a:t> a strategy to reduce pollution by changing the sources of electricity generation from higher-emitting to lower-emitting ones</a:t>
            </a:r>
          </a:p>
        </p:txBody>
      </p:sp>
      <p:pic>
        <p:nvPicPr>
          <p:cNvPr id="4" name="Εικόνα 3">
            <a:extLst>
              <a:ext uri="{FF2B5EF4-FFF2-40B4-BE49-F238E27FC236}">
                <a16:creationId xmlns:a16="http://schemas.microsoft.com/office/drawing/2014/main" id="{2036FC88-D7BE-B0DA-97DF-51D48CF45511}"/>
              </a:ext>
            </a:extLst>
          </p:cNvPr>
          <p:cNvPicPr>
            <a:picLocks noChangeAspect="1"/>
          </p:cNvPicPr>
          <p:nvPr/>
        </p:nvPicPr>
        <p:blipFill>
          <a:blip r:embed="rId2"/>
          <a:stretch>
            <a:fillRect/>
          </a:stretch>
        </p:blipFill>
        <p:spPr>
          <a:xfrm>
            <a:off x="2" y="6318607"/>
            <a:ext cx="1178349" cy="539392"/>
          </a:xfrm>
          <a:prstGeom prst="rect">
            <a:avLst/>
          </a:prstGeom>
        </p:spPr>
      </p:pic>
      <p:sp>
        <p:nvSpPr>
          <p:cNvPr id="6" name="Θέση αριθμού διαφάνειας 5">
            <a:extLst>
              <a:ext uri="{FF2B5EF4-FFF2-40B4-BE49-F238E27FC236}">
                <a16:creationId xmlns:a16="http://schemas.microsoft.com/office/drawing/2014/main" id="{0715B152-A571-21D7-2953-B4411B2A4088}"/>
              </a:ext>
            </a:extLst>
          </p:cNvPr>
          <p:cNvSpPr>
            <a:spLocks noGrp="1"/>
          </p:cNvSpPr>
          <p:nvPr>
            <p:ph type="sldNum" sz="quarter" idx="12"/>
          </p:nvPr>
        </p:nvSpPr>
        <p:spPr/>
        <p:txBody>
          <a:bodyPr/>
          <a:lstStyle/>
          <a:p>
            <a:fld id="{07DC2E9F-3B6E-3649-A5DB-7AD2AC7A2B42}" type="slidenum">
              <a:rPr lang="fr-FR" smtClean="0"/>
              <a:pPr/>
              <a:t>48</a:t>
            </a:fld>
            <a:endParaRPr lang="fr-FR"/>
          </a:p>
        </p:txBody>
      </p:sp>
    </p:spTree>
    <p:extLst>
      <p:ext uri="{BB962C8B-B14F-4D97-AF65-F5344CB8AC3E}">
        <p14:creationId xmlns:p14="http://schemas.microsoft.com/office/powerpoint/2010/main" val="304055278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FAAB66-6C13-FEF7-DF58-37B305C51E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0BC38B-7C1B-0EC7-C264-F5E32494DBA9}"/>
              </a:ext>
            </a:extLst>
          </p:cNvPr>
          <p:cNvSpPr>
            <a:spLocks noGrp="1"/>
          </p:cNvSpPr>
          <p:nvPr>
            <p:ph type="title"/>
          </p:nvPr>
        </p:nvSpPr>
        <p:spPr>
          <a:xfrm>
            <a:off x="310369" y="340112"/>
            <a:ext cx="8267112" cy="766428"/>
          </a:xfrm>
        </p:spPr>
        <p:txBody>
          <a:bodyPr>
            <a:normAutofit fontScale="90000"/>
          </a:bodyPr>
          <a:lstStyle/>
          <a:p>
            <a:pPr algn="ctr" defTabSz="685800">
              <a:spcBef>
                <a:spcPts val="750"/>
              </a:spcBef>
              <a:defRPr/>
            </a:pPr>
            <a:br>
              <a:rPr lang="en-US" dirty="0"/>
            </a:br>
            <a:br>
              <a:rPr lang="el-GR" b="1" dirty="0">
                <a:solidFill>
                  <a:schemeClr val="bg2">
                    <a:lumMod val="10000"/>
                  </a:schemeClr>
                </a:solidFill>
              </a:rPr>
            </a:br>
            <a:br>
              <a:rPr lang="en-US" sz="2700" b="1" dirty="0">
                <a:solidFill>
                  <a:srgbClr val="FFC000">
                    <a:lumMod val="60000"/>
                    <a:lumOff val="40000"/>
                  </a:srgbClr>
                </a:solidFill>
                <a:latin typeface="Calibri"/>
                <a:ea typeface="+mn-ea"/>
                <a:cs typeface="+mn-cs"/>
              </a:rPr>
            </a:br>
            <a:r>
              <a:rPr lang="en-US" sz="2400" b="1" dirty="0">
                <a:solidFill>
                  <a:schemeClr val="bg2">
                    <a:lumMod val="10000"/>
                  </a:schemeClr>
                </a:solidFill>
                <a:ea typeface="+mn-ea"/>
                <a:cs typeface="+mn-cs"/>
              </a:rPr>
              <a:t>US courts on climate change                                                  West Virginia v. Environmental Protection Agency Et Al.                      [Supreme Court of the US, Certiorari to the US Court of Appeals for the District of Columbia Circuit, 985 F. 3d 914.]</a:t>
            </a:r>
            <a:br>
              <a:rPr lang="en-US" sz="2250" dirty="0">
                <a:solidFill>
                  <a:srgbClr val="FFFFFF"/>
                </a:solidFill>
                <a:latin typeface="Calibri"/>
                <a:ea typeface="+mn-ea"/>
                <a:cs typeface="+mn-cs"/>
              </a:rPr>
            </a:br>
            <a:br>
              <a:rPr lang="en-US" dirty="0"/>
            </a:br>
            <a:endParaRPr lang="LID4096" dirty="0"/>
          </a:p>
        </p:txBody>
      </p:sp>
      <p:sp>
        <p:nvSpPr>
          <p:cNvPr id="3" name="Content Placeholder 2">
            <a:extLst>
              <a:ext uri="{FF2B5EF4-FFF2-40B4-BE49-F238E27FC236}">
                <a16:creationId xmlns:a16="http://schemas.microsoft.com/office/drawing/2014/main" id="{77020EA9-A20D-4498-FEF9-7906AFEA14A7}"/>
              </a:ext>
            </a:extLst>
          </p:cNvPr>
          <p:cNvSpPr>
            <a:spLocks noGrp="1"/>
          </p:cNvSpPr>
          <p:nvPr>
            <p:ph idx="1"/>
          </p:nvPr>
        </p:nvSpPr>
        <p:spPr>
          <a:xfrm>
            <a:off x="208974" y="1714852"/>
            <a:ext cx="8726051" cy="4853354"/>
          </a:xfrm>
        </p:spPr>
        <p:txBody>
          <a:bodyPr>
            <a:normAutofit/>
          </a:bodyPr>
          <a:lstStyle/>
          <a:p>
            <a:pPr marL="0" indent="0">
              <a:buNone/>
            </a:pPr>
            <a:endParaRPr lang="en-US" dirty="0"/>
          </a:p>
          <a:p>
            <a:pPr>
              <a:buFontTx/>
              <a:buChar char="-"/>
            </a:pPr>
            <a:r>
              <a:rPr lang="en-US" dirty="0"/>
              <a:t>North American Coal Corporation challenged the Environmental Protection Agency’s authority to so broadly regulate greenhouse gas emissions</a:t>
            </a:r>
          </a:p>
          <a:p>
            <a:pPr>
              <a:buFontTx/>
              <a:buChar char="-"/>
            </a:pPr>
            <a:r>
              <a:rPr lang="en-US" dirty="0"/>
              <a:t>The issue raised: Does the Environmental Protection Agency have the authority to regulate greenhouse gas emissions in any industry, under the Clean Air Act?</a:t>
            </a:r>
          </a:p>
        </p:txBody>
      </p:sp>
      <p:pic>
        <p:nvPicPr>
          <p:cNvPr id="4" name="Εικόνα 3">
            <a:extLst>
              <a:ext uri="{FF2B5EF4-FFF2-40B4-BE49-F238E27FC236}">
                <a16:creationId xmlns:a16="http://schemas.microsoft.com/office/drawing/2014/main" id="{E0727376-9CEE-F7C3-1C44-BAC51FDAAFEF}"/>
              </a:ext>
            </a:extLst>
          </p:cNvPr>
          <p:cNvPicPr>
            <a:picLocks noChangeAspect="1"/>
          </p:cNvPicPr>
          <p:nvPr/>
        </p:nvPicPr>
        <p:blipFill>
          <a:blip r:embed="rId2"/>
          <a:stretch>
            <a:fillRect/>
          </a:stretch>
        </p:blipFill>
        <p:spPr>
          <a:xfrm>
            <a:off x="2" y="6318607"/>
            <a:ext cx="1178349" cy="539392"/>
          </a:xfrm>
          <a:prstGeom prst="rect">
            <a:avLst/>
          </a:prstGeom>
        </p:spPr>
      </p:pic>
      <p:sp>
        <p:nvSpPr>
          <p:cNvPr id="6" name="Θέση αριθμού διαφάνειας 5">
            <a:extLst>
              <a:ext uri="{FF2B5EF4-FFF2-40B4-BE49-F238E27FC236}">
                <a16:creationId xmlns:a16="http://schemas.microsoft.com/office/drawing/2014/main" id="{BED0714B-A6F1-CD3F-D3C6-65981BBB00FD}"/>
              </a:ext>
            </a:extLst>
          </p:cNvPr>
          <p:cNvSpPr>
            <a:spLocks noGrp="1"/>
          </p:cNvSpPr>
          <p:nvPr>
            <p:ph type="sldNum" sz="quarter" idx="12"/>
          </p:nvPr>
        </p:nvSpPr>
        <p:spPr/>
        <p:txBody>
          <a:bodyPr/>
          <a:lstStyle/>
          <a:p>
            <a:fld id="{07DC2E9F-3B6E-3649-A5DB-7AD2AC7A2B42}" type="slidenum">
              <a:rPr lang="fr-FR" smtClean="0"/>
              <a:pPr/>
              <a:t>49</a:t>
            </a:fld>
            <a:endParaRPr lang="fr-FR"/>
          </a:p>
        </p:txBody>
      </p:sp>
    </p:spTree>
    <p:extLst>
      <p:ext uri="{BB962C8B-B14F-4D97-AF65-F5344CB8AC3E}">
        <p14:creationId xmlns:p14="http://schemas.microsoft.com/office/powerpoint/2010/main" val="12751804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74E858-3876-ACD4-9094-F087C731EB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565395-0B4A-70D8-F9CE-337CCC866329}"/>
              </a:ext>
            </a:extLst>
          </p:cNvPr>
          <p:cNvSpPr>
            <a:spLocks noGrp="1"/>
          </p:cNvSpPr>
          <p:nvPr>
            <p:ph type="title"/>
          </p:nvPr>
        </p:nvSpPr>
        <p:spPr>
          <a:xfrm>
            <a:off x="324229" y="18853"/>
            <a:ext cx="7886700" cy="766428"/>
          </a:xfrm>
        </p:spPr>
        <p:txBody>
          <a:bodyPr>
            <a:normAutofit fontScale="90000"/>
          </a:bodyPr>
          <a:lstStyle/>
          <a:p>
            <a:pPr algn="ctr" defTabSz="685800">
              <a:spcBef>
                <a:spcPts val="750"/>
              </a:spcBef>
              <a:defRPr/>
            </a:pPr>
            <a:br>
              <a:rPr lang="en-US" dirty="0"/>
            </a:br>
            <a:br>
              <a:rPr lang="el-GR" b="1" dirty="0">
                <a:solidFill>
                  <a:schemeClr val="bg2">
                    <a:lumMod val="10000"/>
                  </a:schemeClr>
                </a:solidFill>
              </a:rPr>
            </a:br>
            <a:br>
              <a:rPr lang="en-US" sz="2700" b="1" dirty="0">
                <a:solidFill>
                  <a:srgbClr val="FFC000">
                    <a:lumMod val="60000"/>
                    <a:lumOff val="40000"/>
                  </a:srgbClr>
                </a:solidFill>
                <a:latin typeface="Calibri"/>
                <a:ea typeface="+mn-ea"/>
                <a:cs typeface="+mn-cs"/>
              </a:rPr>
            </a:br>
            <a:r>
              <a:rPr lang="en-US" sz="2400" b="1" dirty="0">
                <a:solidFill>
                  <a:schemeClr val="bg2">
                    <a:lumMod val="10000"/>
                  </a:schemeClr>
                </a:solidFill>
                <a:latin typeface="Calibri"/>
                <a:ea typeface="+mn-ea"/>
                <a:cs typeface="+mn-cs"/>
              </a:rPr>
              <a:t>C</a:t>
            </a:r>
            <a:r>
              <a:rPr lang="en-US" sz="2400" b="1" dirty="0">
                <a:solidFill>
                  <a:schemeClr val="bg2">
                    <a:lumMod val="10000"/>
                  </a:schemeClr>
                </a:solidFill>
              </a:rPr>
              <a:t>haracteristics of the climate crisis</a:t>
            </a:r>
            <a:br>
              <a:rPr lang="en-US" sz="2250" dirty="0">
                <a:solidFill>
                  <a:srgbClr val="FFFFFF"/>
                </a:solidFill>
                <a:latin typeface="Calibri"/>
                <a:ea typeface="+mn-ea"/>
                <a:cs typeface="+mn-cs"/>
              </a:rPr>
            </a:br>
            <a:br>
              <a:rPr lang="en-US" dirty="0"/>
            </a:br>
            <a:endParaRPr lang="LID4096" dirty="0"/>
          </a:p>
        </p:txBody>
      </p:sp>
      <p:sp>
        <p:nvSpPr>
          <p:cNvPr id="3" name="Content Placeholder 2">
            <a:extLst>
              <a:ext uri="{FF2B5EF4-FFF2-40B4-BE49-F238E27FC236}">
                <a16:creationId xmlns:a16="http://schemas.microsoft.com/office/drawing/2014/main" id="{3A7F2370-68AC-91EC-363D-D8AF3B4CA28E}"/>
              </a:ext>
            </a:extLst>
          </p:cNvPr>
          <p:cNvSpPr>
            <a:spLocks noGrp="1"/>
          </p:cNvSpPr>
          <p:nvPr>
            <p:ph idx="1"/>
          </p:nvPr>
        </p:nvSpPr>
        <p:spPr>
          <a:xfrm>
            <a:off x="240030" y="615462"/>
            <a:ext cx="8726051" cy="6223685"/>
          </a:xfrm>
        </p:spPr>
        <p:txBody>
          <a:bodyPr>
            <a:normAutofit lnSpcReduction="10000"/>
          </a:bodyPr>
          <a:lstStyle/>
          <a:p>
            <a:pPr marL="0" indent="0">
              <a:buNone/>
            </a:pPr>
            <a:endParaRPr lang="en-US" dirty="0">
              <a:highlight>
                <a:srgbClr val="FFFF00"/>
              </a:highlight>
            </a:endParaRPr>
          </a:p>
          <a:p>
            <a:pPr marL="0" indent="0">
              <a:buNone/>
            </a:pPr>
            <a:r>
              <a:rPr lang="en-US" sz="3200" dirty="0">
                <a:highlight>
                  <a:srgbClr val="FFFF00"/>
                </a:highlight>
              </a:rPr>
              <a:t>A vicious circle</a:t>
            </a:r>
            <a:r>
              <a:rPr lang="en-US" sz="3200" dirty="0"/>
              <a:t> Due to the disturbed environmental balance, the climate crisis is fed back and intensified by widespread forest fires, excessive drought, the melting of polar ice caps, and excessive hurricanes</a:t>
            </a:r>
          </a:p>
          <a:p>
            <a:pPr marL="0" indent="0">
              <a:buNone/>
            </a:pPr>
            <a:r>
              <a:rPr lang="en-US" sz="3200" dirty="0">
                <a:highlight>
                  <a:srgbClr val="FFFF00"/>
                </a:highlight>
              </a:rPr>
              <a:t>A growing problem</a:t>
            </a:r>
            <a:r>
              <a:rPr lang="en-US" sz="3200" dirty="0"/>
              <a:t> Carbon dioxide emissions have increased by 60% compared to 1990; over the last 25 years, the rate of global warming has increased by about 0.2°C per decade</a:t>
            </a:r>
            <a:endParaRPr lang="el-GR" sz="3200" dirty="0"/>
          </a:p>
          <a:p>
            <a:pPr marL="0" indent="0">
              <a:buNone/>
            </a:pPr>
            <a:r>
              <a:rPr lang="en-US" sz="3200" dirty="0">
                <a:highlight>
                  <a:srgbClr val="FFFF00"/>
                </a:highlight>
              </a:rPr>
              <a:t>Irreversible damage</a:t>
            </a:r>
            <a:r>
              <a:rPr lang="en-US" sz="3200" dirty="0"/>
              <a:t> There is no scientifically proven way to reverse the effects of the climate </a:t>
            </a:r>
            <a:r>
              <a:rPr lang="el-GR" sz="3200" dirty="0"/>
              <a:t>	</a:t>
            </a:r>
            <a:r>
              <a:rPr lang="en-US" sz="3200" dirty="0"/>
              <a:t>crisis, within a reasonable time</a:t>
            </a:r>
          </a:p>
          <a:p>
            <a:pPr marL="0" indent="0">
              <a:buNone/>
            </a:pPr>
            <a:endParaRPr lang="en-US" dirty="0"/>
          </a:p>
          <a:p>
            <a:pPr marL="0" indent="0">
              <a:buNone/>
            </a:pPr>
            <a:endParaRPr lang="LID4096" dirty="0"/>
          </a:p>
        </p:txBody>
      </p:sp>
      <p:pic>
        <p:nvPicPr>
          <p:cNvPr id="4" name="Εικόνα 3">
            <a:extLst>
              <a:ext uri="{FF2B5EF4-FFF2-40B4-BE49-F238E27FC236}">
                <a16:creationId xmlns:a16="http://schemas.microsoft.com/office/drawing/2014/main" id="{85369A35-9DD4-A88B-8640-04B264A53502}"/>
              </a:ext>
            </a:extLst>
          </p:cNvPr>
          <p:cNvPicPr>
            <a:picLocks noChangeAspect="1"/>
          </p:cNvPicPr>
          <p:nvPr/>
        </p:nvPicPr>
        <p:blipFill>
          <a:blip r:embed="rId2"/>
          <a:stretch>
            <a:fillRect/>
          </a:stretch>
        </p:blipFill>
        <p:spPr>
          <a:xfrm>
            <a:off x="2" y="6155702"/>
            <a:ext cx="1178349" cy="702297"/>
          </a:xfrm>
          <a:prstGeom prst="rect">
            <a:avLst/>
          </a:prstGeom>
        </p:spPr>
      </p:pic>
      <p:sp>
        <p:nvSpPr>
          <p:cNvPr id="6" name="Θέση αριθμού διαφάνειας 5">
            <a:extLst>
              <a:ext uri="{FF2B5EF4-FFF2-40B4-BE49-F238E27FC236}">
                <a16:creationId xmlns:a16="http://schemas.microsoft.com/office/drawing/2014/main" id="{C89A1AB5-6536-5C9F-533B-0BD2620DFDF0}"/>
              </a:ext>
            </a:extLst>
          </p:cNvPr>
          <p:cNvSpPr>
            <a:spLocks noGrp="1"/>
          </p:cNvSpPr>
          <p:nvPr>
            <p:ph type="sldNum" sz="quarter" idx="12"/>
          </p:nvPr>
        </p:nvSpPr>
        <p:spPr/>
        <p:txBody>
          <a:bodyPr/>
          <a:lstStyle/>
          <a:p>
            <a:fld id="{07DC2E9F-3B6E-3649-A5DB-7AD2AC7A2B42}" type="slidenum">
              <a:rPr lang="fr-FR" smtClean="0"/>
              <a:pPr/>
              <a:t>5</a:t>
            </a:fld>
            <a:endParaRPr lang="fr-FR"/>
          </a:p>
        </p:txBody>
      </p:sp>
    </p:spTree>
    <p:extLst>
      <p:ext uri="{BB962C8B-B14F-4D97-AF65-F5344CB8AC3E}">
        <p14:creationId xmlns:p14="http://schemas.microsoft.com/office/powerpoint/2010/main" val="42789315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0EDA5A-1409-B357-DC09-1CEB0B34D0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E299B8-EF95-9134-C76F-68CDF43F6DC0}"/>
              </a:ext>
            </a:extLst>
          </p:cNvPr>
          <p:cNvSpPr>
            <a:spLocks noGrp="1"/>
          </p:cNvSpPr>
          <p:nvPr>
            <p:ph type="title"/>
          </p:nvPr>
        </p:nvSpPr>
        <p:spPr>
          <a:xfrm>
            <a:off x="310369" y="340112"/>
            <a:ext cx="8267112" cy="766428"/>
          </a:xfrm>
        </p:spPr>
        <p:txBody>
          <a:bodyPr>
            <a:normAutofit fontScale="90000"/>
          </a:bodyPr>
          <a:lstStyle/>
          <a:p>
            <a:pPr algn="ctr" defTabSz="685800">
              <a:spcBef>
                <a:spcPts val="750"/>
              </a:spcBef>
              <a:defRPr/>
            </a:pPr>
            <a:br>
              <a:rPr lang="en-US" dirty="0"/>
            </a:br>
            <a:br>
              <a:rPr lang="el-GR" b="1" dirty="0">
                <a:solidFill>
                  <a:schemeClr val="bg2">
                    <a:lumMod val="10000"/>
                  </a:schemeClr>
                </a:solidFill>
              </a:rPr>
            </a:br>
            <a:br>
              <a:rPr lang="en-US" sz="2700" b="1" dirty="0">
                <a:solidFill>
                  <a:srgbClr val="FFC000">
                    <a:lumMod val="60000"/>
                    <a:lumOff val="40000"/>
                  </a:srgbClr>
                </a:solidFill>
                <a:latin typeface="Calibri"/>
                <a:ea typeface="+mn-ea"/>
                <a:cs typeface="+mn-cs"/>
              </a:rPr>
            </a:br>
            <a:r>
              <a:rPr lang="en-US" sz="2400" b="1" dirty="0">
                <a:solidFill>
                  <a:schemeClr val="bg2">
                    <a:lumMod val="10000"/>
                  </a:schemeClr>
                </a:solidFill>
                <a:ea typeface="+mn-ea"/>
                <a:cs typeface="+mn-cs"/>
              </a:rPr>
              <a:t>US courts on climate change                                                  West Virginia v. Environmental Protection Agency Et Al.                      [Supreme Court of the US, Certiorari to the US Court of Appeals for the District of Columbia Circuit, 985 F. 3d 914.]</a:t>
            </a:r>
            <a:br>
              <a:rPr lang="en-US" sz="2250" dirty="0">
                <a:solidFill>
                  <a:srgbClr val="FFFFFF"/>
                </a:solidFill>
                <a:latin typeface="Calibri"/>
                <a:ea typeface="+mn-ea"/>
                <a:cs typeface="+mn-cs"/>
              </a:rPr>
            </a:br>
            <a:br>
              <a:rPr lang="en-US" dirty="0"/>
            </a:br>
            <a:endParaRPr lang="LID4096" dirty="0"/>
          </a:p>
        </p:txBody>
      </p:sp>
      <p:sp>
        <p:nvSpPr>
          <p:cNvPr id="3" name="Content Placeholder 2">
            <a:extLst>
              <a:ext uri="{FF2B5EF4-FFF2-40B4-BE49-F238E27FC236}">
                <a16:creationId xmlns:a16="http://schemas.microsoft.com/office/drawing/2014/main" id="{A4DEB76C-5C0A-1043-DB9F-891B21AB4DC4}"/>
              </a:ext>
            </a:extLst>
          </p:cNvPr>
          <p:cNvSpPr>
            <a:spLocks noGrp="1"/>
          </p:cNvSpPr>
          <p:nvPr>
            <p:ph idx="1"/>
          </p:nvPr>
        </p:nvSpPr>
        <p:spPr>
          <a:xfrm>
            <a:off x="208974" y="1438555"/>
            <a:ext cx="8935024" cy="5054320"/>
          </a:xfrm>
        </p:spPr>
        <p:txBody>
          <a:bodyPr>
            <a:normAutofit lnSpcReduction="10000"/>
          </a:bodyPr>
          <a:lstStyle/>
          <a:p>
            <a:pPr marL="0" indent="0">
              <a:buNone/>
            </a:pPr>
            <a:endParaRPr lang="en-US" dirty="0"/>
          </a:p>
          <a:p>
            <a:pPr>
              <a:buFontTx/>
              <a:buChar char="-"/>
            </a:pPr>
            <a:r>
              <a:rPr lang="en-US" dirty="0"/>
              <a:t>Central doctrinal suggestion:                                    The ‘major questions doctrine’ </a:t>
            </a:r>
            <a:r>
              <a:rPr lang="en-US" dirty="0">
                <a:sym typeface="Wingdings" panose="05000000000000000000" pitchFamily="2" charset="2"/>
              </a:rPr>
              <a:t></a:t>
            </a:r>
            <a:r>
              <a:rPr lang="en-US" dirty="0"/>
              <a:t> </a:t>
            </a:r>
          </a:p>
          <a:p>
            <a:pPr marL="0" indent="0">
              <a:buNone/>
            </a:pPr>
            <a:r>
              <a:rPr lang="en-US" dirty="0"/>
              <a:t>	there are ‘extraordinary cases’ in which the 	‘history […], the breadth, […] the ‘economic and 	political significance’ of the authority that 	[the independent agency] has asserted’, provide 	a reason to hesitate before concluding that 	Congress meant to confer such authority’ </a:t>
            </a:r>
          </a:p>
          <a:p>
            <a:pPr>
              <a:buFont typeface="Wingdings" panose="05000000000000000000" pitchFamily="2" charset="2"/>
              <a:buChar char="à"/>
            </a:pPr>
            <a:r>
              <a:rPr lang="en-US" dirty="0"/>
              <a:t>So, the Court ruled that EPA needed a </a:t>
            </a:r>
            <a:r>
              <a:rPr lang="en-US" dirty="0">
                <a:highlight>
                  <a:srgbClr val="FFFF00"/>
                </a:highlight>
              </a:rPr>
              <a:t>‘clear congressional authorization’ to regulate greenhouse gas emissions under the ‘generation shifting approach’</a:t>
            </a:r>
          </a:p>
        </p:txBody>
      </p:sp>
      <p:pic>
        <p:nvPicPr>
          <p:cNvPr id="4" name="Εικόνα 3">
            <a:extLst>
              <a:ext uri="{FF2B5EF4-FFF2-40B4-BE49-F238E27FC236}">
                <a16:creationId xmlns:a16="http://schemas.microsoft.com/office/drawing/2014/main" id="{A8F2AEA5-2096-E66D-4C83-97FA9F6CE306}"/>
              </a:ext>
            </a:extLst>
          </p:cNvPr>
          <p:cNvPicPr>
            <a:picLocks noChangeAspect="1"/>
          </p:cNvPicPr>
          <p:nvPr/>
        </p:nvPicPr>
        <p:blipFill>
          <a:blip r:embed="rId2"/>
          <a:stretch>
            <a:fillRect/>
          </a:stretch>
        </p:blipFill>
        <p:spPr>
          <a:xfrm>
            <a:off x="2" y="6318607"/>
            <a:ext cx="1178349" cy="539392"/>
          </a:xfrm>
          <a:prstGeom prst="rect">
            <a:avLst/>
          </a:prstGeom>
        </p:spPr>
      </p:pic>
      <p:sp>
        <p:nvSpPr>
          <p:cNvPr id="6" name="Θέση αριθμού διαφάνειας 5">
            <a:extLst>
              <a:ext uri="{FF2B5EF4-FFF2-40B4-BE49-F238E27FC236}">
                <a16:creationId xmlns:a16="http://schemas.microsoft.com/office/drawing/2014/main" id="{D380ADA0-E68F-87DD-7E1F-F287FF0218A9}"/>
              </a:ext>
            </a:extLst>
          </p:cNvPr>
          <p:cNvSpPr>
            <a:spLocks noGrp="1"/>
          </p:cNvSpPr>
          <p:nvPr>
            <p:ph type="sldNum" sz="quarter" idx="12"/>
          </p:nvPr>
        </p:nvSpPr>
        <p:spPr/>
        <p:txBody>
          <a:bodyPr/>
          <a:lstStyle/>
          <a:p>
            <a:fld id="{07DC2E9F-3B6E-3649-A5DB-7AD2AC7A2B42}" type="slidenum">
              <a:rPr lang="fr-FR" smtClean="0"/>
              <a:pPr/>
              <a:t>50</a:t>
            </a:fld>
            <a:endParaRPr lang="fr-FR"/>
          </a:p>
        </p:txBody>
      </p:sp>
    </p:spTree>
    <p:extLst>
      <p:ext uri="{BB962C8B-B14F-4D97-AF65-F5344CB8AC3E}">
        <p14:creationId xmlns:p14="http://schemas.microsoft.com/office/powerpoint/2010/main" val="84764990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7681D2-C103-B7A7-6B66-642EA45F6C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6DD0DD-51B5-7186-8107-93374260B1D2}"/>
              </a:ext>
            </a:extLst>
          </p:cNvPr>
          <p:cNvSpPr>
            <a:spLocks noGrp="1"/>
          </p:cNvSpPr>
          <p:nvPr>
            <p:ph type="title"/>
          </p:nvPr>
        </p:nvSpPr>
        <p:spPr>
          <a:xfrm>
            <a:off x="310369" y="340112"/>
            <a:ext cx="8267112" cy="766428"/>
          </a:xfrm>
        </p:spPr>
        <p:txBody>
          <a:bodyPr>
            <a:normAutofit fontScale="90000"/>
          </a:bodyPr>
          <a:lstStyle/>
          <a:p>
            <a:pPr algn="ctr" defTabSz="685800">
              <a:spcBef>
                <a:spcPts val="750"/>
              </a:spcBef>
              <a:defRPr/>
            </a:pPr>
            <a:br>
              <a:rPr lang="en-US" dirty="0"/>
            </a:br>
            <a:br>
              <a:rPr lang="el-GR" b="1" dirty="0">
                <a:solidFill>
                  <a:schemeClr val="bg2">
                    <a:lumMod val="10000"/>
                  </a:schemeClr>
                </a:solidFill>
              </a:rPr>
            </a:br>
            <a:br>
              <a:rPr lang="en-US" sz="2700" b="1" dirty="0">
                <a:solidFill>
                  <a:srgbClr val="FFC000">
                    <a:lumMod val="60000"/>
                    <a:lumOff val="40000"/>
                  </a:srgbClr>
                </a:solidFill>
                <a:latin typeface="Calibri"/>
                <a:ea typeface="+mn-ea"/>
                <a:cs typeface="+mn-cs"/>
              </a:rPr>
            </a:br>
            <a:r>
              <a:rPr lang="en-US" sz="2400" b="1" u="sng" dirty="0">
                <a:solidFill>
                  <a:schemeClr val="bg2">
                    <a:lumMod val="10000"/>
                  </a:schemeClr>
                </a:solidFill>
                <a:ea typeface="+mn-ea"/>
                <a:cs typeface="+mn-cs"/>
              </a:rPr>
              <a:t>US courts on climate change                                                  </a:t>
            </a:r>
            <a:r>
              <a:rPr lang="en-US" sz="2400" b="1" dirty="0">
                <a:solidFill>
                  <a:schemeClr val="bg2">
                    <a:lumMod val="10000"/>
                  </a:schemeClr>
                </a:solidFill>
                <a:ea typeface="+mn-ea"/>
                <a:cs typeface="+mn-cs"/>
              </a:rPr>
              <a:t>West Virginia v. Environmental Protection Agency Et Al.                      [Supreme Court of the US, Certiorari to the US Court of Appeals for the District of Columbia Circuit, 985 F. 3d 914.]</a:t>
            </a:r>
            <a:br>
              <a:rPr lang="en-US" sz="2250" dirty="0">
                <a:solidFill>
                  <a:srgbClr val="FFFFFF"/>
                </a:solidFill>
                <a:latin typeface="Calibri"/>
                <a:ea typeface="+mn-ea"/>
                <a:cs typeface="+mn-cs"/>
              </a:rPr>
            </a:br>
            <a:br>
              <a:rPr lang="en-US" dirty="0"/>
            </a:br>
            <a:endParaRPr lang="LID4096" dirty="0"/>
          </a:p>
        </p:txBody>
      </p:sp>
      <p:sp>
        <p:nvSpPr>
          <p:cNvPr id="3" name="Content Placeholder 2">
            <a:extLst>
              <a:ext uri="{FF2B5EF4-FFF2-40B4-BE49-F238E27FC236}">
                <a16:creationId xmlns:a16="http://schemas.microsoft.com/office/drawing/2014/main" id="{A96BE40D-B541-5790-27BC-D3A1192E1454}"/>
              </a:ext>
            </a:extLst>
          </p:cNvPr>
          <p:cNvSpPr>
            <a:spLocks noGrp="1"/>
          </p:cNvSpPr>
          <p:nvPr>
            <p:ph idx="1"/>
          </p:nvPr>
        </p:nvSpPr>
        <p:spPr>
          <a:xfrm>
            <a:off x="208974" y="1714852"/>
            <a:ext cx="8726051" cy="4853354"/>
          </a:xfrm>
        </p:spPr>
        <p:txBody>
          <a:bodyPr>
            <a:normAutofit lnSpcReduction="10000"/>
          </a:bodyPr>
          <a:lstStyle/>
          <a:p>
            <a:pPr marL="0" indent="0">
              <a:buNone/>
            </a:pPr>
            <a:endParaRPr lang="en-US" dirty="0"/>
          </a:p>
          <a:p>
            <a:pPr>
              <a:buFontTx/>
              <a:buChar char="-"/>
            </a:pPr>
            <a:r>
              <a:rPr lang="en-US" dirty="0"/>
              <a:t>The EPA admitted that issues of electricity transmission, distribution, and storage are not within its traditional expertise – yet, claimed that Congress implicitly tasked it with the regulation of how Americans get their energy</a:t>
            </a:r>
          </a:p>
          <a:p>
            <a:pPr>
              <a:buFontTx/>
              <a:buChar char="-"/>
            </a:pPr>
            <a:r>
              <a:rPr lang="en-US" dirty="0"/>
              <a:t>The Supreme Court ruled (via certiorari) that Congress did not grant the Environmental Protection Agency the authority to devise emissions caps based on the generation shifting approach; so, EPA lacked a ‘clear congressional authorization’ to implement the Clean Power Plan under the Clean 									Air Act</a:t>
            </a:r>
          </a:p>
        </p:txBody>
      </p:sp>
      <p:pic>
        <p:nvPicPr>
          <p:cNvPr id="4" name="Εικόνα 3">
            <a:extLst>
              <a:ext uri="{FF2B5EF4-FFF2-40B4-BE49-F238E27FC236}">
                <a16:creationId xmlns:a16="http://schemas.microsoft.com/office/drawing/2014/main" id="{4CD60EA6-849F-C14E-D9A5-975C779435E3}"/>
              </a:ext>
            </a:extLst>
          </p:cNvPr>
          <p:cNvPicPr>
            <a:picLocks noChangeAspect="1"/>
          </p:cNvPicPr>
          <p:nvPr/>
        </p:nvPicPr>
        <p:blipFill>
          <a:blip r:embed="rId2"/>
          <a:stretch>
            <a:fillRect/>
          </a:stretch>
        </p:blipFill>
        <p:spPr>
          <a:xfrm>
            <a:off x="2" y="6318607"/>
            <a:ext cx="1178349" cy="539392"/>
          </a:xfrm>
          <a:prstGeom prst="rect">
            <a:avLst/>
          </a:prstGeom>
        </p:spPr>
      </p:pic>
      <p:sp>
        <p:nvSpPr>
          <p:cNvPr id="6" name="Θέση αριθμού διαφάνειας 5">
            <a:extLst>
              <a:ext uri="{FF2B5EF4-FFF2-40B4-BE49-F238E27FC236}">
                <a16:creationId xmlns:a16="http://schemas.microsoft.com/office/drawing/2014/main" id="{A3990E82-DA4B-72A2-95DA-564995C7C645}"/>
              </a:ext>
            </a:extLst>
          </p:cNvPr>
          <p:cNvSpPr>
            <a:spLocks noGrp="1"/>
          </p:cNvSpPr>
          <p:nvPr>
            <p:ph type="sldNum" sz="quarter" idx="12"/>
          </p:nvPr>
        </p:nvSpPr>
        <p:spPr/>
        <p:txBody>
          <a:bodyPr/>
          <a:lstStyle/>
          <a:p>
            <a:fld id="{07DC2E9F-3B6E-3649-A5DB-7AD2AC7A2B42}" type="slidenum">
              <a:rPr lang="fr-FR" smtClean="0"/>
              <a:pPr/>
              <a:t>51</a:t>
            </a:fld>
            <a:endParaRPr lang="fr-FR"/>
          </a:p>
        </p:txBody>
      </p:sp>
    </p:spTree>
    <p:extLst>
      <p:ext uri="{BB962C8B-B14F-4D97-AF65-F5344CB8AC3E}">
        <p14:creationId xmlns:p14="http://schemas.microsoft.com/office/powerpoint/2010/main" val="235769798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FC4FAF-0B7F-D042-410B-AB6B0921DB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375210-5075-7CF1-F77D-0E486913C730}"/>
              </a:ext>
            </a:extLst>
          </p:cNvPr>
          <p:cNvSpPr>
            <a:spLocks noGrp="1"/>
          </p:cNvSpPr>
          <p:nvPr>
            <p:ph type="title"/>
          </p:nvPr>
        </p:nvSpPr>
        <p:spPr>
          <a:xfrm>
            <a:off x="310369" y="340112"/>
            <a:ext cx="8267112" cy="766428"/>
          </a:xfrm>
        </p:spPr>
        <p:txBody>
          <a:bodyPr>
            <a:normAutofit fontScale="90000"/>
          </a:bodyPr>
          <a:lstStyle/>
          <a:p>
            <a:pPr algn="ctr" defTabSz="685800">
              <a:spcBef>
                <a:spcPts val="750"/>
              </a:spcBef>
              <a:defRPr/>
            </a:pPr>
            <a:br>
              <a:rPr lang="en-US" dirty="0"/>
            </a:br>
            <a:br>
              <a:rPr lang="el-GR" b="1" dirty="0">
                <a:solidFill>
                  <a:schemeClr val="bg2">
                    <a:lumMod val="10000"/>
                  </a:schemeClr>
                </a:solidFill>
              </a:rPr>
            </a:br>
            <a:br>
              <a:rPr lang="en-US" sz="2700" b="1" dirty="0">
                <a:solidFill>
                  <a:srgbClr val="FFC000">
                    <a:lumMod val="60000"/>
                    <a:lumOff val="40000"/>
                  </a:srgbClr>
                </a:solidFill>
                <a:latin typeface="Calibri"/>
                <a:ea typeface="+mn-ea"/>
                <a:cs typeface="+mn-cs"/>
              </a:rPr>
            </a:br>
            <a:r>
              <a:rPr lang="en-US" sz="2400" b="1" dirty="0">
                <a:solidFill>
                  <a:schemeClr val="bg2">
                    <a:lumMod val="10000"/>
                  </a:schemeClr>
                </a:solidFill>
                <a:ea typeface="+mn-ea"/>
                <a:cs typeface="+mn-cs"/>
              </a:rPr>
              <a:t>US courts on climate change                                                  West Virginia v. Environmental Protection Agency Et Al.                      [Supreme Court of the US, Certiorari to the US Court of Appeals for the District of Columbia Circuit, 985 F. 3d 914.]</a:t>
            </a:r>
            <a:br>
              <a:rPr lang="en-US" sz="2250" dirty="0">
                <a:solidFill>
                  <a:srgbClr val="FFFFFF"/>
                </a:solidFill>
                <a:latin typeface="Calibri"/>
                <a:ea typeface="+mn-ea"/>
                <a:cs typeface="+mn-cs"/>
              </a:rPr>
            </a:br>
            <a:br>
              <a:rPr lang="en-US" dirty="0"/>
            </a:br>
            <a:endParaRPr lang="LID4096" dirty="0"/>
          </a:p>
        </p:txBody>
      </p:sp>
      <p:sp>
        <p:nvSpPr>
          <p:cNvPr id="3" name="Content Placeholder 2">
            <a:extLst>
              <a:ext uri="{FF2B5EF4-FFF2-40B4-BE49-F238E27FC236}">
                <a16:creationId xmlns:a16="http://schemas.microsoft.com/office/drawing/2014/main" id="{5970EB75-9EDE-611C-AFCC-909715297AF0}"/>
              </a:ext>
            </a:extLst>
          </p:cNvPr>
          <p:cNvSpPr>
            <a:spLocks noGrp="1"/>
          </p:cNvSpPr>
          <p:nvPr>
            <p:ph idx="1"/>
          </p:nvPr>
        </p:nvSpPr>
        <p:spPr>
          <a:xfrm>
            <a:off x="208974" y="1256044"/>
            <a:ext cx="8726051" cy="5312162"/>
          </a:xfrm>
        </p:spPr>
        <p:txBody>
          <a:bodyPr>
            <a:normAutofit lnSpcReduction="10000"/>
          </a:bodyPr>
          <a:lstStyle/>
          <a:p>
            <a:pPr marL="0" indent="0">
              <a:buNone/>
            </a:pPr>
            <a:endParaRPr lang="en-US" dirty="0"/>
          </a:p>
          <a:p>
            <a:pPr marL="0" indent="0" algn="ctr">
              <a:buNone/>
            </a:pPr>
            <a:r>
              <a:rPr lang="en-US" b="1" dirty="0">
                <a:highlight>
                  <a:srgbClr val="FFFF00"/>
                </a:highlight>
              </a:rPr>
              <a:t>Issues raised</a:t>
            </a:r>
          </a:p>
          <a:p>
            <a:pPr>
              <a:buFontTx/>
              <a:buChar char="-"/>
            </a:pPr>
            <a:r>
              <a:rPr lang="en-US" dirty="0"/>
              <a:t>The Supreme Court’s decision might have severely restrict environmental regulations and the broader notion of ‘administrative state’ (conferral of power to administrative agencies) </a:t>
            </a:r>
          </a:p>
          <a:p>
            <a:pPr>
              <a:buFontTx/>
              <a:buChar char="-"/>
            </a:pPr>
            <a:r>
              <a:rPr lang="en-US" dirty="0"/>
              <a:t>However, the Court’s decision is written in narrow terms, emphasizing the unique facts of the case and suggesting that the ruling could be distinguished in future contexts</a:t>
            </a:r>
          </a:p>
          <a:p>
            <a:pPr>
              <a:buFontTx/>
              <a:buChar char="-"/>
            </a:pPr>
            <a:r>
              <a:rPr lang="en-US" dirty="0"/>
              <a:t>The decision should not be seen as a definitive blow to greenhouse gas regulation or environmental protections in general</a:t>
            </a:r>
          </a:p>
        </p:txBody>
      </p:sp>
      <p:pic>
        <p:nvPicPr>
          <p:cNvPr id="4" name="Εικόνα 3">
            <a:extLst>
              <a:ext uri="{FF2B5EF4-FFF2-40B4-BE49-F238E27FC236}">
                <a16:creationId xmlns:a16="http://schemas.microsoft.com/office/drawing/2014/main" id="{645BC413-C43D-9843-580D-4449D7BD3941}"/>
              </a:ext>
            </a:extLst>
          </p:cNvPr>
          <p:cNvPicPr>
            <a:picLocks noChangeAspect="1"/>
          </p:cNvPicPr>
          <p:nvPr/>
        </p:nvPicPr>
        <p:blipFill>
          <a:blip r:embed="rId2"/>
          <a:stretch>
            <a:fillRect/>
          </a:stretch>
        </p:blipFill>
        <p:spPr>
          <a:xfrm>
            <a:off x="2" y="6318607"/>
            <a:ext cx="1178349" cy="539392"/>
          </a:xfrm>
          <a:prstGeom prst="rect">
            <a:avLst/>
          </a:prstGeom>
        </p:spPr>
      </p:pic>
      <p:sp>
        <p:nvSpPr>
          <p:cNvPr id="6" name="Θέση αριθμού διαφάνειας 5">
            <a:extLst>
              <a:ext uri="{FF2B5EF4-FFF2-40B4-BE49-F238E27FC236}">
                <a16:creationId xmlns:a16="http://schemas.microsoft.com/office/drawing/2014/main" id="{AEDF32F6-4581-E1F6-66C4-58965A969982}"/>
              </a:ext>
            </a:extLst>
          </p:cNvPr>
          <p:cNvSpPr>
            <a:spLocks noGrp="1"/>
          </p:cNvSpPr>
          <p:nvPr>
            <p:ph type="sldNum" sz="quarter" idx="12"/>
          </p:nvPr>
        </p:nvSpPr>
        <p:spPr/>
        <p:txBody>
          <a:bodyPr/>
          <a:lstStyle/>
          <a:p>
            <a:fld id="{07DC2E9F-3B6E-3649-A5DB-7AD2AC7A2B42}" type="slidenum">
              <a:rPr lang="fr-FR" smtClean="0"/>
              <a:pPr/>
              <a:t>52</a:t>
            </a:fld>
            <a:endParaRPr lang="fr-FR"/>
          </a:p>
        </p:txBody>
      </p:sp>
    </p:spTree>
    <p:extLst>
      <p:ext uri="{BB962C8B-B14F-4D97-AF65-F5344CB8AC3E}">
        <p14:creationId xmlns:p14="http://schemas.microsoft.com/office/powerpoint/2010/main" val="106549952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FF3D59-DA91-64A2-E1B2-CDCFB6353338}"/>
            </a:ext>
          </a:extLst>
        </p:cNvPr>
        <p:cNvGrpSpPr/>
        <p:nvPr/>
      </p:nvGrpSpPr>
      <p:grpSpPr>
        <a:xfrm>
          <a:off x="0" y="0"/>
          <a:ext cx="0" cy="0"/>
          <a:chOff x="0" y="0"/>
          <a:chExt cx="0" cy="0"/>
        </a:xfrm>
      </p:grpSpPr>
      <p:pic>
        <p:nvPicPr>
          <p:cNvPr id="111" name="Graphic 110" descr="Σφυρί δικαστή">
            <a:extLst>
              <a:ext uri="{FF2B5EF4-FFF2-40B4-BE49-F238E27FC236}">
                <a16:creationId xmlns:a16="http://schemas.microsoft.com/office/drawing/2014/main" id="{0BB65702-96FC-324B-1D37-5E39F217C18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5707" y="1804509"/>
            <a:ext cx="3248982" cy="3248982"/>
          </a:xfrm>
          <a:prstGeom prst="rect">
            <a:avLst/>
          </a:prstGeom>
        </p:spPr>
      </p:pic>
      <p:sp>
        <p:nvSpPr>
          <p:cNvPr id="2" name="Τίτλος 1">
            <a:extLst>
              <a:ext uri="{FF2B5EF4-FFF2-40B4-BE49-F238E27FC236}">
                <a16:creationId xmlns:a16="http://schemas.microsoft.com/office/drawing/2014/main" id="{5A756CDE-F58A-C27B-379C-6F97AC1C0AB9}"/>
              </a:ext>
            </a:extLst>
          </p:cNvPr>
          <p:cNvSpPr>
            <a:spLocks noGrp="1"/>
          </p:cNvSpPr>
          <p:nvPr>
            <p:ph type="title"/>
          </p:nvPr>
        </p:nvSpPr>
        <p:spPr>
          <a:xfrm>
            <a:off x="3840481" y="1818056"/>
            <a:ext cx="5212794" cy="2729653"/>
          </a:xfrm>
        </p:spPr>
        <p:txBody>
          <a:bodyPr vert="horz" lIns="91440" tIns="45720" rIns="91440" bIns="45720" rtlCol="0" anchor="b">
            <a:normAutofit/>
          </a:bodyPr>
          <a:lstStyle/>
          <a:p>
            <a:pPr defTabSz="914400"/>
            <a:r>
              <a:rPr lang="en-US" sz="4800" b="1" cap="all" dirty="0"/>
              <a:t>national Courts</a:t>
            </a:r>
            <a:r>
              <a:rPr kumimoji="0" lang="en-US" sz="4000" b="1" i="0" u="none" strike="noStrike" kern="1200" cap="none" spc="0" normalizeH="0" baseline="0" noProof="0" dirty="0">
                <a:ln>
                  <a:noFill/>
                </a:ln>
                <a:solidFill>
                  <a:srgbClr val="FFC000">
                    <a:lumMod val="75000"/>
                  </a:srgbClr>
                </a:solidFill>
                <a:effectLst/>
                <a:uLnTx/>
                <a:uFillTx/>
                <a:latin typeface="Arial" panose="020B0604020202020204"/>
                <a:ea typeface="+mj-ea"/>
                <a:cs typeface="+mj-cs"/>
              </a:rPr>
              <a:t>                 - Rest of the World</a:t>
            </a:r>
            <a:endParaRPr lang="en-US" sz="4800" b="1" cap="all" dirty="0"/>
          </a:p>
        </p:txBody>
      </p:sp>
      <p:pic>
        <p:nvPicPr>
          <p:cNvPr id="5" name="Εικόνα 4">
            <a:extLst>
              <a:ext uri="{FF2B5EF4-FFF2-40B4-BE49-F238E27FC236}">
                <a16:creationId xmlns:a16="http://schemas.microsoft.com/office/drawing/2014/main" id="{658C9514-D268-5A70-7488-49986BF3C0FF}"/>
              </a:ext>
            </a:extLst>
          </p:cNvPr>
          <p:cNvPicPr>
            <a:picLocks noChangeAspect="1"/>
          </p:cNvPicPr>
          <p:nvPr/>
        </p:nvPicPr>
        <p:blipFill>
          <a:blip r:embed="rId4"/>
          <a:stretch>
            <a:fillRect/>
          </a:stretch>
        </p:blipFill>
        <p:spPr>
          <a:xfrm>
            <a:off x="0" y="6155703"/>
            <a:ext cx="1178349" cy="702297"/>
          </a:xfrm>
          <a:prstGeom prst="rect">
            <a:avLst/>
          </a:prstGeom>
        </p:spPr>
      </p:pic>
      <p:sp>
        <p:nvSpPr>
          <p:cNvPr id="4" name="Θέση αριθμού διαφάνειας 3">
            <a:extLst>
              <a:ext uri="{FF2B5EF4-FFF2-40B4-BE49-F238E27FC236}">
                <a16:creationId xmlns:a16="http://schemas.microsoft.com/office/drawing/2014/main" id="{7B2BE28C-6C3A-0F9F-0BDC-D741AD6CBD7C}"/>
              </a:ext>
            </a:extLst>
          </p:cNvPr>
          <p:cNvSpPr>
            <a:spLocks noGrp="1"/>
          </p:cNvSpPr>
          <p:nvPr>
            <p:ph type="sldNum" sz="quarter" idx="12"/>
          </p:nvPr>
        </p:nvSpPr>
        <p:spPr/>
        <p:txBody>
          <a:bodyPr/>
          <a:lstStyle/>
          <a:p>
            <a:fld id="{07DC2E9F-3B6E-3649-A5DB-7AD2AC7A2B42}" type="slidenum">
              <a:rPr lang="fr-FR" smtClean="0"/>
              <a:pPr/>
              <a:t>53</a:t>
            </a:fld>
            <a:endParaRPr lang="fr-FR"/>
          </a:p>
        </p:txBody>
      </p:sp>
    </p:spTree>
    <p:extLst>
      <p:ext uri="{BB962C8B-B14F-4D97-AF65-F5344CB8AC3E}">
        <p14:creationId xmlns:p14="http://schemas.microsoft.com/office/powerpoint/2010/main" val="144428220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623620-B589-9547-B7C2-7293E6A4B3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564D9C-3F66-DC4D-404E-07F8F2FEE8A2}"/>
              </a:ext>
            </a:extLst>
          </p:cNvPr>
          <p:cNvSpPr>
            <a:spLocks noGrp="1"/>
          </p:cNvSpPr>
          <p:nvPr>
            <p:ph type="title"/>
          </p:nvPr>
        </p:nvSpPr>
        <p:spPr>
          <a:xfrm>
            <a:off x="324229" y="18853"/>
            <a:ext cx="7886700" cy="766428"/>
          </a:xfrm>
        </p:spPr>
        <p:txBody>
          <a:bodyPr>
            <a:normAutofit fontScale="90000"/>
          </a:bodyPr>
          <a:lstStyle/>
          <a:p>
            <a:pPr algn="ctr" defTabSz="685800">
              <a:spcBef>
                <a:spcPts val="750"/>
              </a:spcBef>
              <a:defRPr/>
            </a:pPr>
            <a:br>
              <a:rPr lang="en-US" dirty="0"/>
            </a:br>
            <a:br>
              <a:rPr lang="el-GR" b="1" dirty="0">
                <a:solidFill>
                  <a:schemeClr val="bg2">
                    <a:lumMod val="10000"/>
                  </a:schemeClr>
                </a:solidFill>
              </a:rPr>
            </a:br>
            <a:br>
              <a:rPr lang="en-US" sz="2700" b="1" dirty="0">
                <a:solidFill>
                  <a:srgbClr val="FFC000">
                    <a:lumMod val="60000"/>
                    <a:lumOff val="40000"/>
                  </a:srgbClr>
                </a:solidFill>
                <a:latin typeface="Calibri"/>
                <a:ea typeface="+mn-ea"/>
                <a:cs typeface="+mn-cs"/>
              </a:rPr>
            </a:br>
            <a:r>
              <a:rPr lang="en-US" sz="2400" b="1" dirty="0" err="1">
                <a:solidFill>
                  <a:schemeClr val="bg2">
                    <a:lumMod val="10000"/>
                  </a:schemeClr>
                </a:solidFill>
              </a:rPr>
              <a:t>EarthLife</a:t>
            </a:r>
            <a:r>
              <a:rPr lang="en-US" sz="2400" b="1" dirty="0">
                <a:solidFill>
                  <a:schemeClr val="bg2">
                    <a:lumMod val="10000"/>
                  </a:schemeClr>
                </a:solidFill>
              </a:rPr>
              <a:t> Africa Johannesburg </a:t>
            </a:r>
            <a:r>
              <a:rPr lang="el-GR" sz="2400" b="1" dirty="0">
                <a:solidFill>
                  <a:schemeClr val="bg2">
                    <a:lumMod val="10000"/>
                  </a:schemeClr>
                </a:solidFill>
              </a:rPr>
              <a:t>                                           </a:t>
            </a:r>
            <a:r>
              <a:rPr lang="en-US" sz="2400" b="1" dirty="0">
                <a:solidFill>
                  <a:schemeClr val="bg2">
                    <a:lumMod val="10000"/>
                  </a:schemeClr>
                </a:solidFill>
              </a:rPr>
              <a:t>v. Minister of Environmental Affairs and Others</a:t>
            </a:r>
            <a:r>
              <a:rPr lang="el-GR" sz="2400" b="1" dirty="0">
                <a:solidFill>
                  <a:schemeClr val="bg2">
                    <a:lumMod val="10000"/>
                  </a:schemeClr>
                </a:solidFill>
              </a:rPr>
              <a:t> </a:t>
            </a:r>
            <a:r>
              <a:rPr lang="en-US" sz="2400" b="1" dirty="0">
                <a:solidFill>
                  <a:schemeClr val="bg2">
                    <a:lumMod val="10000"/>
                  </a:schemeClr>
                </a:solidFill>
              </a:rPr>
              <a:t>         </a:t>
            </a:r>
            <a:r>
              <a:rPr lang="el-GR" sz="2400" b="1" dirty="0">
                <a:solidFill>
                  <a:schemeClr val="bg2">
                    <a:lumMod val="10000"/>
                  </a:schemeClr>
                </a:solidFill>
              </a:rPr>
              <a:t>(</a:t>
            </a:r>
            <a:r>
              <a:rPr lang="ca-ES" sz="2400" b="1" dirty="0">
                <a:solidFill>
                  <a:schemeClr val="bg2">
                    <a:lumMod val="10000"/>
                  </a:schemeClr>
                </a:solidFill>
              </a:rPr>
              <a:t>High Court of South Africa, </a:t>
            </a:r>
            <a:r>
              <a:rPr lang="el-GR" sz="2400" b="1" dirty="0">
                <a:solidFill>
                  <a:schemeClr val="bg2">
                    <a:lumMod val="10000"/>
                  </a:schemeClr>
                </a:solidFill>
              </a:rPr>
              <a:t>2015)</a:t>
            </a:r>
            <a:br>
              <a:rPr lang="en-US" sz="2250" dirty="0">
                <a:solidFill>
                  <a:srgbClr val="FFFFFF"/>
                </a:solidFill>
                <a:latin typeface="Calibri"/>
                <a:ea typeface="+mn-ea"/>
                <a:cs typeface="+mn-cs"/>
              </a:rPr>
            </a:br>
            <a:br>
              <a:rPr lang="en-US" dirty="0"/>
            </a:br>
            <a:endParaRPr lang="LID4096" dirty="0"/>
          </a:p>
        </p:txBody>
      </p:sp>
      <p:sp>
        <p:nvSpPr>
          <p:cNvPr id="3" name="Content Placeholder 2">
            <a:extLst>
              <a:ext uri="{FF2B5EF4-FFF2-40B4-BE49-F238E27FC236}">
                <a16:creationId xmlns:a16="http://schemas.microsoft.com/office/drawing/2014/main" id="{1EEE95B0-ADED-BF6F-7F20-D66243FCE736}"/>
              </a:ext>
            </a:extLst>
          </p:cNvPr>
          <p:cNvSpPr>
            <a:spLocks noGrp="1"/>
          </p:cNvSpPr>
          <p:nvPr>
            <p:ph idx="1"/>
          </p:nvPr>
        </p:nvSpPr>
        <p:spPr>
          <a:xfrm>
            <a:off x="240030" y="1099180"/>
            <a:ext cx="8726051" cy="6053866"/>
          </a:xfrm>
        </p:spPr>
        <p:txBody>
          <a:bodyPr>
            <a:normAutofit fontScale="62500" lnSpcReduction="20000"/>
          </a:bodyPr>
          <a:lstStyle/>
          <a:p>
            <a:pPr>
              <a:buFontTx/>
              <a:buChar char="-"/>
            </a:pPr>
            <a:endParaRPr lang="en-US" dirty="0"/>
          </a:p>
          <a:p>
            <a:pPr>
              <a:buFontTx/>
              <a:buChar char="-"/>
            </a:pPr>
            <a:r>
              <a:rPr lang="en-US" sz="4400" dirty="0"/>
              <a:t>South Africa’s government launched plans for a new coal-fired Power Project. The latter would operate until about 2060</a:t>
            </a:r>
          </a:p>
          <a:p>
            <a:pPr>
              <a:buFontTx/>
              <a:buChar char="-"/>
            </a:pPr>
            <a:r>
              <a:rPr lang="en-US" sz="4400" dirty="0" err="1"/>
              <a:t>EarthLife</a:t>
            </a:r>
            <a:r>
              <a:rPr lang="en-US" sz="4400" dirty="0"/>
              <a:t> Africa Johannesburg appealed to the High Court of South Africa, challenging the adequacy of the considerations for environmental review of the Power Project under the South Africa’s National Environmental Management Act 107/1998</a:t>
            </a:r>
          </a:p>
          <a:p>
            <a:pPr>
              <a:buFontTx/>
              <a:buChar char="-"/>
            </a:pPr>
            <a:r>
              <a:rPr lang="en-US" sz="4400" dirty="0" err="1"/>
              <a:t>EarthLife</a:t>
            </a:r>
            <a:r>
              <a:rPr lang="en-US" sz="4400" dirty="0"/>
              <a:t> argued that the environmental review was invalid because it ignored issues related to climate mitigation and adaptation. The government answered that the environmental review was legally valid, even though it would have to be supplemented by a climate change analysis</a:t>
            </a:r>
            <a:br>
              <a:rPr lang="en-US" sz="3100" dirty="0"/>
            </a:br>
            <a:endParaRPr lang="LID4096" sz="3100" dirty="0"/>
          </a:p>
        </p:txBody>
      </p:sp>
      <p:pic>
        <p:nvPicPr>
          <p:cNvPr id="4" name="Εικόνα 3">
            <a:extLst>
              <a:ext uri="{FF2B5EF4-FFF2-40B4-BE49-F238E27FC236}">
                <a16:creationId xmlns:a16="http://schemas.microsoft.com/office/drawing/2014/main" id="{445635A1-D61C-68C5-6F99-6879811F4E8C}"/>
              </a:ext>
            </a:extLst>
          </p:cNvPr>
          <p:cNvPicPr>
            <a:picLocks noChangeAspect="1"/>
          </p:cNvPicPr>
          <p:nvPr/>
        </p:nvPicPr>
        <p:blipFill>
          <a:blip r:embed="rId2"/>
          <a:stretch>
            <a:fillRect/>
          </a:stretch>
        </p:blipFill>
        <p:spPr>
          <a:xfrm>
            <a:off x="2" y="6155702"/>
            <a:ext cx="1178349" cy="702297"/>
          </a:xfrm>
          <a:prstGeom prst="rect">
            <a:avLst/>
          </a:prstGeom>
        </p:spPr>
      </p:pic>
      <p:sp>
        <p:nvSpPr>
          <p:cNvPr id="6" name="Θέση αριθμού διαφάνειας 5">
            <a:extLst>
              <a:ext uri="{FF2B5EF4-FFF2-40B4-BE49-F238E27FC236}">
                <a16:creationId xmlns:a16="http://schemas.microsoft.com/office/drawing/2014/main" id="{453EAB2A-7507-3F34-2B33-C6704F478E6F}"/>
              </a:ext>
            </a:extLst>
          </p:cNvPr>
          <p:cNvSpPr>
            <a:spLocks noGrp="1"/>
          </p:cNvSpPr>
          <p:nvPr>
            <p:ph type="sldNum" sz="quarter" idx="12"/>
          </p:nvPr>
        </p:nvSpPr>
        <p:spPr/>
        <p:txBody>
          <a:bodyPr/>
          <a:lstStyle/>
          <a:p>
            <a:fld id="{07DC2E9F-3B6E-3649-A5DB-7AD2AC7A2B42}" type="slidenum">
              <a:rPr lang="fr-FR" smtClean="0"/>
              <a:pPr/>
              <a:t>54</a:t>
            </a:fld>
            <a:endParaRPr lang="fr-FR"/>
          </a:p>
        </p:txBody>
      </p:sp>
    </p:spTree>
    <p:extLst>
      <p:ext uri="{BB962C8B-B14F-4D97-AF65-F5344CB8AC3E}">
        <p14:creationId xmlns:p14="http://schemas.microsoft.com/office/powerpoint/2010/main" val="71573383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6ADF75-63FF-E596-97AC-85A39BE04A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8DD803-FD3A-24F1-F607-E5034A9947F7}"/>
              </a:ext>
            </a:extLst>
          </p:cNvPr>
          <p:cNvSpPr>
            <a:spLocks noGrp="1"/>
          </p:cNvSpPr>
          <p:nvPr>
            <p:ph type="title"/>
          </p:nvPr>
        </p:nvSpPr>
        <p:spPr>
          <a:xfrm>
            <a:off x="324229" y="18853"/>
            <a:ext cx="7886700" cy="766428"/>
          </a:xfrm>
        </p:spPr>
        <p:txBody>
          <a:bodyPr>
            <a:normAutofit fontScale="90000"/>
          </a:bodyPr>
          <a:lstStyle/>
          <a:p>
            <a:pPr algn="ctr" defTabSz="685800">
              <a:spcBef>
                <a:spcPts val="750"/>
              </a:spcBef>
              <a:defRPr/>
            </a:pPr>
            <a:br>
              <a:rPr lang="en-US" dirty="0"/>
            </a:br>
            <a:br>
              <a:rPr lang="el-GR" b="1" dirty="0">
                <a:solidFill>
                  <a:schemeClr val="bg2">
                    <a:lumMod val="10000"/>
                  </a:schemeClr>
                </a:solidFill>
              </a:rPr>
            </a:br>
            <a:br>
              <a:rPr lang="en-US" sz="2700" b="1" dirty="0">
                <a:solidFill>
                  <a:srgbClr val="FFC000">
                    <a:lumMod val="60000"/>
                    <a:lumOff val="40000"/>
                  </a:srgbClr>
                </a:solidFill>
                <a:latin typeface="Calibri"/>
                <a:ea typeface="+mn-ea"/>
                <a:cs typeface="+mn-cs"/>
              </a:rPr>
            </a:br>
            <a:r>
              <a:rPr lang="en-US" sz="2400" b="1" dirty="0" err="1">
                <a:solidFill>
                  <a:schemeClr val="bg2">
                    <a:lumMod val="10000"/>
                  </a:schemeClr>
                </a:solidFill>
              </a:rPr>
              <a:t>EarthLife</a:t>
            </a:r>
            <a:r>
              <a:rPr lang="en-US" sz="2400" b="1" dirty="0">
                <a:solidFill>
                  <a:schemeClr val="bg2">
                    <a:lumMod val="10000"/>
                  </a:schemeClr>
                </a:solidFill>
              </a:rPr>
              <a:t> Africa Johannesburg </a:t>
            </a:r>
            <a:r>
              <a:rPr lang="el-GR" sz="2400" b="1" dirty="0">
                <a:solidFill>
                  <a:schemeClr val="bg2">
                    <a:lumMod val="10000"/>
                  </a:schemeClr>
                </a:solidFill>
              </a:rPr>
              <a:t>                                           </a:t>
            </a:r>
            <a:r>
              <a:rPr lang="en-US" sz="2400" b="1" dirty="0">
                <a:solidFill>
                  <a:schemeClr val="bg2">
                    <a:lumMod val="10000"/>
                  </a:schemeClr>
                </a:solidFill>
              </a:rPr>
              <a:t>v. Minister of Environmental Affairs and Others</a:t>
            </a:r>
            <a:r>
              <a:rPr lang="el-GR" sz="2400" b="1" dirty="0">
                <a:solidFill>
                  <a:schemeClr val="bg2">
                    <a:lumMod val="10000"/>
                  </a:schemeClr>
                </a:solidFill>
              </a:rPr>
              <a:t> </a:t>
            </a:r>
            <a:r>
              <a:rPr lang="en-US" sz="2400" b="1" dirty="0">
                <a:solidFill>
                  <a:schemeClr val="bg2">
                    <a:lumMod val="10000"/>
                  </a:schemeClr>
                </a:solidFill>
              </a:rPr>
              <a:t>         </a:t>
            </a:r>
            <a:r>
              <a:rPr lang="el-GR" sz="2400" b="1" dirty="0">
                <a:solidFill>
                  <a:schemeClr val="bg2">
                    <a:lumMod val="10000"/>
                  </a:schemeClr>
                </a:solidFill>
              </a:rPr>
              <a:t>(</a:t>
            </a:r>
            <a:r>
              <a:rPr lang="ca-ES" sz="2400" b="1" dirty="0">
                <a:solidFill>
                  <a:schemeClr val="bg2">
                    <a:lumMod val="10000"/>
                  </a:schemeClr>
                </a:solidFill>
              </a:rPr>
              <a:t>High Court of South Africa, </a:t>
            </a:r>
            <a:r>
              <a:rPr lang="el-GR" sz="2400" b="1" dirty="0">
                <a:solidFill>
                  <a:schemeClr val="bg2">
                    <a:lumMod val="10000"/>
                  </a:schemeClr>
                </a:solidFill>
              </a:rPr>
              <a:t>2015)</a:t>
            </a:r>
            <a:br>
              <a:rPr lang="en-US" sz="2250" dirty="0">
                <a:solidFill>
                  <a:srgbClr val="FFFFFF"/>
                </a:solidFill>
                <a:latin typeface="Calibri"/>
                <a:ea typeface="+mn-ea"/>
                <a:cs typeface="+mn-cs"/>
              </a:rPr>
            </a:br>
            <a:br>
              <a:rPr lang="en-US" dirty="0"/>
            </a:br>
            <a:endParaRPr lang="LID4096" dirty="0"/>
          </a:p>
        </p:txBody>
      </p:sp>
      <p:sp>
        <p:nvSpPr>
          <p:cNvPr id="3" name="Content Placeholder 2">
            <a:extLst>
              <a:ext uri="{FF2B5EF4-FFF2-40B4-BE49-F238E27FC236}">
                <a16:creationId xmlns:a16="http://schemas.microsoft.com/office/drawing/2014/main" id="{7208EEF0-D9F0-71FD-C49C-C57DBAB197AC}"/>
              </a:ext>
            </a:extLst>
          </p:cNvPr>
          <p:cNvSpPr>
            <a:spLocks noGrp="1"/>
          </p:cNvSpPr>
          <p:nvPr>
            <p:ph idx="1"/>
          </p:nvPr>
        </p:nvSpPr>
        <p:spPr>
          <a:xfrm>
            <a:off x="240030" y="1100831"/>
            <a:ext cx="8726051" cy="5526211"/>
          </a:xfrm>
        </p:spPr>
        <p:txBody>
          <a:bodyPr>
            <a:normAutofit fontScale="85000" lnSpcReduction="20000"/>
          </a:bodyPr>
          <a:lstStyle/>
          <a:p>
            <a:pPr>
              <a:buFontTx/>
              <a:buChar char="-"/>
            </a:pPr>
            <a:endParaRPr lang="en-US" dirty="0"/>
          </a:p>
          <a:p>
            <a:pPr>
              <a:buFontTx/>
              <a:buChar char="-"/>
            </a:pPr>
            <a:r>
              <a:rPr lang="en-US" dirty="0"/>
              <a:t>The court observed that the statute coal-fired Power Project does not expressly contemplate climate change; this absence from the Project’s environmental review made its approval unlawful. So, the Power Project was declared unlawful</a:t>
            </a:r>
          </a:p>
          <a:p>
            <a:pPr>
              <a:buFontTx/>
              <a:buChar char="-"/>
            </a:pPr>
            <a:r>
              <a:rPr lang="en-US" dirty="0"/>
              <a:t>To declare the illegality of the Project, South Africa’s High Court cited several reasons, including South Africa’s commitments under the Paris Agreement</a:t>
            </a:r>
          </a:p>
          <a:p>
            <a:pPr>
              <a:buFontTx/>
              <a:buChar char="-"/>
            </a:pPr>
            <a:r>
              <a:rPr lang="en-US" dirty="0"/>
              <a:t>After the decision of the High Court, the Minister of Environmental Affairs reconsidered the permit application, under a new climate change impact assessment, and again approved of the environmental authorization for the Power Plant Project on January 30, 2018. The Minister reasoned that, despite having significant green house gases emissions, and therefore cause climate change impacts, the financial benefits of the power plant outweighed the harms </a:t>
            </a:r>
          </a:p>
          <a:p>
            <a:pPr>
              <a:buFontTx/>
              <a:buChar char="-"/>
            </a:pPr>
            <a:r>
              <a:rPr lang="en-US" dirty="0"/>
              <a:t>On November 19, 2020, the High Court issued an order 	setting aside all governmental authorizations for the 	coal-fired power plant</a:t>
            </a:r>
            <a:endParaRPr lang="LID4096" dirty="0"/>
          </a:p>
        </p:txBody>
      </p:sp>
      <p:pic>
        <p:nvPicPr>
          <p:cNvPr id="4" name="Εικόνα 3">
            <a:extLst>
              <a:ext uri="{FF2B5EF4-FFF2-40B4-BE49-F238E27FC236}">
                <a16:creationId xmlns:a16="http://schemas.microsoft.com/office/drawing/2014/main" id="{741226B9-F74A-413A-F62A-BC5E5C608C1B}"/>
              </a:ext>
            </a:extLst>
          </p:cNvPr>
          <p:cNvPicPr>
            <a:picLocks noChangeAspect="1"/>
          </p:cNvPicPr>
          <p:nvPr/>
        </p:nvPicPr>
        <p:blipFill>
          <a:blip r:embed="rId2"/>
          <a:stretch>
            <a:fillRect/>
          </a:stretch>
        </p:blipFill>
        <p:spPr>
          <a:xfrm>
            <a:off x="2" y="6155702"/>
            <a:ext cx="1178349" cy="702297"/>
          </a:xfrm>
          <a:prstGeom prst="rect">
            <a:avLst/>
          </a:prstGeom>
        </p:spPr>
      </p:pic>
      <p:sp>
        <p:nvSpPr>
          <p:cNvPr id="6" name="Θέση αριθμού διαφάνειας 5">
            <a:extLst>
              <a:ext uri="{FF2B5EF4-FFF2-40B4-BE49-F238E27FC236}">
                <a16:creationId xmlns:a16="http://schemas.microsoft.com/office/drawing/2014/main" id="{77802845-91BF-DBBC-CD57-2407D4BCBCAA}"/>
              </a:ext>
            </a:extLst>
          </p:cNvPr>
          <p:cNvSpPr>
            <a:spLocks noGrp="1"/>
          </p:cNvSpPr>
          <p:nvPr>
            <p:ph type="sldNum" sz="quarter" idx="12"/>
          </p:nvPr>
        </p:nvSpPr>
        <p:spPr/>
        <p:txBody>
          <a:bodyPr/>
          <a:lstStyle/>
          <a:p>
            <a:fld id="{07DC2E9F-3B6E-3649-A5DB-7AD2AC7A2B42}" type="slidenum">
              <a:rPr lang="fr-FR" smtClean="0"/>
              <a:pPr/>
              <a:t>55</a:t>
            </a:fld>
            <a:endParaRPr lang="fr-FR"/>
          </a:p>
        </p:txBody>
      </p:sp>
    </p:spTree>
    <p:extLst>
      <p:ext uri="{BB962C8B-B14F-4D97-AF65-F5344CB8AC3E}">
        <p14:creationId xmlns:p14="http://schemas.microsoft.com/office/powerpoint/2010/main" val="226006555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459435-54CD-3FFF-72DB-D9B7D6371F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51F4EB-A06E-23AD-1D84-AB98442FA93B}"/>
              </a:ext>
            </a:extLst>
          </p:cNvPr>
          <p:cNvSpPr>
            <a:spLocks noGrp="1"/>
          </p:cNvSpPr>
          <p:nvPr>
            <p:ph type="title"/>
          </p:nvPr>
        </p:nvSpPr>
        <p:spPr>
          <a:xfrm>
            <a:off x="324229" y="18853"/>
            <a:ext cx="7886700" cy="766428"/>
          </a:xfrm>
        </p:spPr>
        <p:txBody>
          <a:bodyPr>
            <a:normAutofit fontScale="90000"/>
          </a:bodyPr>
          <a:lstStyle/>
          <a:p>
            <a:pPr algn="ctr" defTabSz="685800">
              <a:spcBef>
                <a:spcPts val="750"/>
              </a:spcBef>
              <a:defRPr/>
            </a:pPr>
            <a:br>
              <a:rPr lang="en-US" dirty="0"/>
            </a:br>
            <a:br>
              <a:rPr lang="el-GR" b="1" dirty="0">
                <a:solidFill>
                  <a:schemeClr val="bg2">
                    <a:lumMod val="10000"/>
                  </a:schemeClr>
                </a:solidFill>
              </a:rPr>
            </a:br>
            <a:br>
              <a:rPr lang="en-US" sz="2700" b="1" dirty="0">
                <a:solidFill>
                  <a:srgbClr val="FFC000">
                    <a:lumMod val="60000"/>
                    <a:lumOff val="40000"/>
                  </a:srgbClr>
                </a:solidFill>
                <a:latin typeface="Calibri"/>
                <a:ea typeface="+mn-ea"/>
                <a:cs typeface="+mn-cs"/>
              </a:rPr>
            </a:br>
            <a:r>
              <a:rPr lang="en-US" sz="2400" b="1" dirty="0">
                <a:solidFill>
                  <a:schemeClr val="bg2">
                    <a:lumMod val="10000"/>
                  </a:schemeClr>
                </a:solidFill>
              </a:rPr>
              <a:t> Lahore High Court,                                                          </a:t>
            </a:r>
            <a:r>
              <a:rPr lang="en-US" sz="2400" b="1" dirty="0" err="1">
                <a:solidFill>
                  <a:schemeClr val="bg2">
                    <a:lumMod val="10000"/>
                  </a:schemeClr>
                </a:solidFill>
              </a:rPr>
              <a:t>Ashgar</a:t>
            </a:r>
            <a:r>
              <a:rPr lang="en-US" sz="2400" b="1" dirty="0">
                <a:solidFill>
                  <a:schemeClr val="bg2">
                    <a:lumMod val="10000"/>
                  </a:schemeClr>
                </a:solidFill>
              </a:rPr>
              <a:t> Leghari v. Federation of Pakistan                             </a:t>
            </a:r>
            <a:r>
              <a:rPr lang="ca-ES" sz="2400" b="1" dirty="0">
                <a:solidFill>
                  <a:schemeClr val="bg2">
                    <a:lumMod val="10000"/>
                  </a:schemeClr>
                </a:solidFill>
              </a:rPr>
              <a:t>(</a:t>
            </a:r>
            <a:r>
              <a:rPr lang="en-US" sz="2400" b="1" dirty="0">
                <a:solidFill>
                  <a:schemeClr val="bg2">
                    <a:lumMod val="10000"/>
                  </a:schemeClr>
                </a:solidFill>
              </a:rPr>
              <a:t>2015) </a:t>
            </a:r>
            <a:r>
              <a:rPr lang="ca-ES" sz="2400" b="1" dirty="0">
                <a:solidFill>
                  <a:schemeClr val="bg2">
                    <a:lumMod val="10000"/>
                  </a:schemeClr>
                </a:solidFill>
              </a:rPr>
              <a:t> </a:t>
            </a:r>
            <a:br>
              <a:rPr lang="en-US" sz="2250" dirty="0">
                <a:solidFill>
                  <a:srgbClr val="FFFFFF"/>
                </a:solidFill>
                <a:latin typeface="Calibri"/>
                <a:ea typeface="+mn-ea"/>
                <a:cs typeface="+mn-cs"/>
              </a:rPr>
            </a:br>
            <a:br>
              <a:rPr lang="en-US" dirty="0"/>
            </a:br>
            <a:endParaRPr lang="LID4096" dirty="0"/>
          </a:p>
        </p:txBody>
      </p:sp>
      <p:sp>
        <p:nvSpPr>
          <p:cNvPr id="3" name="Content Placeholder 2">
            <a:extLst>
              <a:ext uri="{FF2B5EF4-FFF2-40B4-BE49-F238E27FC236}">
                <a16:creationId xmlns:a16="http://schemas.microsoft.com/office/drawing/2014/main" id="{073D568D-3737-E06B-3E5B-ECCA3A5EE6CF}"/>
              </a:ext>
            </a:extLst>
          </p:cNvPr>
          <p:cNvSpPr>
            <a:spLocks noGrp="1"/>
          </p:cNvSpPr>
          <p:nvPr>
            <p:ph idx="1"/>
          </p:nvPr>
        </p:nvSpPr>
        <p:spPr>
          <a:xfrm>
            <a:off x="240030" y="1159497"/>
            <a:ext cx="8726051" cy="5467545"/>
          </a:xfrm>
        </p:spPr>
        <p:txBody>
          <a:bodyPr>
            <a:normAutofit/>
          </a:bodyPr>
          <a:lstStyle/>
          <a:p>
            <a:pPr>
              <a:buFontTx/>
              <a:buChar char="-"/>
            </a:pPr>
            <a:r>
              <a:rPr lang="en-US" dirty="0"/>
              <a:t>Asghar Leghari is a Pakistani farmer. He sued the government for failure to carry out the National Climate Change Policy (2012) and the Framework for Implementation of Climate Change Policy (2014-2030)</a:t>
            </a:r>
          </a:p>
          <a:p>
            <a:pPr>
              <a:buFontTx/>
              <a:buChar char="-"/>
            </a:pPr>
            <a:r>
              <a:rPr lang="en-US" dirty="0"/>
              <a:t>Leghari argued that the government had failed to meet its climate change adaptation targets, and this had resulted in immediate impacts on Pakistan’s water, food, and energy security; such impacts allegedly offended Leghari’s fundamental right to life</a:t>
            </a:r>
          </a:p>
          <a:p>
            <a:pPr>
              <a:buFontTx/>
              <a:buChar char="-"/>
            </a:pPr>
            <a:r>
              <a:rPr lang="en-US" dirty="0"/>
              <a:t>The Lahore High Court accepted the Leghari’s claims (2015), describing climate change as a 	defining challenge of our time</a:t>
            </a:r>
          </a:p>
          <a:p>
            <a:pPr marL="0" indent="0">
              <a:buNone/>
            </a:pPr>
            <a:endParaRPr lang="en-US" dirty="0"/>
          </a:p>
        </p:txBody>
      </p:sp>
      <p:pic>
        <p:nvPicPr>
          <p:cNvPr id="4" name="Εικόνα 3">
            <a:extLst>
              <a:ext uri="{FF2B5EF4-FFF2-40B4-BE49-F238E27FC236}">
                <a16:creationId xmlns:a16="http://schemas.microsoft.com/office/drawing/2014/main" id="{BAFCAF88-0784-AE1B-80B7-03702C176E36}"/>
              </a:ext>
            </a:extLst>
          </p:cNvPr>
          <p:cNvPicPr>
            <a:picLocks noChangeAspect="1"/>
          </p:cNvPicPr>
          <p:nvPr/>
        </p:nvPicPr>
        <p:blipFill>
          <a:blip r:embed="rId2"/>
          <a:stretch>
            <a:fillRect/>
          </a:stretch>
        </p:blipFill>
        <p:spPr>
          <a:xfrm>
            <a:off x="2" y="6155702"/>
            <a:ext cx="1178349" cy="702297"/>
          </a:xfrm>
          <a:prstGeom prst="rect">
            <a:avLst/>
          </a:prstGeom>
        </p:spPr>
      </p:pic>
      <p:sp>
        <p:nvSpPr>
          <p:cNvPr id="6" name="Θέση αριθμού διαφάνειας 5">
            <a:extLst>
              <a:ext uri="{FF2B5EF4-FFF2-40B4-BE49-F238E27FC236}">
                <a16:creationId xmlns:a16="http://schemas.microsoft.com/office/drawing/2014/main" id="{6BD3F398-87A7-B8EE-BDB6-BF1DDDCC85E8}"/>
              </a:ext>
            </a:extLst>
          </p:cNvPr>
          <p:cNvSpPr>
            <a:spLocks noGrp="1"/>
          </p:cNvSpPr>
          <p:nvPr>
            <p:ph type="sldNum" sz="quarter" idx="12"/>
          </p:nvPr>
        </p:nvSpPr>
        <p:spPr/>
        <p:txBody>
          <a:bodyPr/>
          <a:lstStyle/>
          <a:p>
            <a:fld id="{07DC2E9F-3B6E-3649-A5DB-7AD2AC7A2B42}" type="slidenum">
              <a:rPr lang="fr-FR" smtClean="0"/>
              <a:pPr/>
              <a:t>56</a:t>
            </a:fld>
            <a:endParaRPr lang="fr-FR"/>
          </a:p>
        </p:txBody>
      </p:sp>
    </p:spTree>
    <p:extLst>
      <p:ext uri="{BB962C8B-B14F-4D97-AF65-F5344CB8AC3E}">
        <p14:creationId xmlns:p14="http://schemas.microsoft.com/office/powerpoint/2010/main" val="280282016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44A84E-7A6F-7370-B329-3502C33D51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CA40F5-0C6F-858A-58B7-74ED31E02B91}"/>
              </a:ext>
            </a:extLst>
          </p:cNvPr>
          <p:cNvSpPr>
            <a:spLocks noGrp="1"/>
          </p:cNvSpPr>
          <p:nvPr>
            <p:ph type="title"/>
          </p:nvPr>
        </p:nvSpPr>
        <p:spPr>
          <a:xfrm>
            <a:off x="324229" y="18853"/>
            <a:ext cx="7886700" cy="766428"/>
          </a:xfrm>
        </p:spPr>
        <p:txBody>
          <a:bodyPr>
            <a:normAutofit fontScale="90000"/>
          </a:bodyPr>
          <a:lstStyle/>
          <a:p>
            <a:pPr algn="ctr" defTabSz="685800">
              <a:spcBef>
                <a:spcPts val="750"/>
              </a:spcBef>
              <a:defRPr/>
            </a:pPr>
            <a:br>
              <a:rPr lang="en-US" dirty="0"/>
            </a:br>
            <a:br>
              <a:rPr lang="el-GR" b="1" dirty="0">
                <a:solidFill>
                  <a:schemeClr val="bg2">
                    <a:lumMod val="10000"/>
                  </a:schemeClr>
                </a:solidFill>
              </a:rPr>
            </a:br>
            <a:br>
              <a:rPr lang="en-US" sz="2700" b="1" dirty="0">
                <a:solidFill>
                  <a:srgbClr val="FFC000">
                    <a:lumMod val="60000"/>
                    <a:lumOff val="40000"/>
                  </a:srgbClr>
                </a:solidFill>
                <a:latin typeface="Calibri"/>
                <a:ea typeface="+mn-ea"/>
                <a:cs typeface="+mn-cs"/>
              </a:rPr>
            </a:br>
            <a:r>
              <a:rPr lang="en-US" sz="2400" b="1" dirty="0">
                <a:solidFill>
                  <a:schemeClr val="bg2">
                    <a:lumMod val="10000"/>
                  </a:schemeClr>
                </a:solidFill>
              </a:rPr>
              <a:t> Lahore High Court,                                                          </a:t>
            </a:r>
            <a:r>
              <a:rPr lang="en-US" sz="2400" b="1" dirty="0" err="1">
                <a:solidFill>
                  <a:schemeClr val="bg2">
                    <a:lumMod val="10000"/>
                  </a:schemeClr>
                </a:solidFill>
              </a:rPr>
              <a:t>Ashgar</a:t>
            </a:r>
            <a:r>
              <a:rPr lang="en-US" sz="2400" b="1" dirty="0">
                <a:solidFill>
                  <a:schemeClr val="bg2">
                    <a:lumMod val="10000"/>
                  </a:schemeClr>
                </a:solidFill>
              </a:rPr>
              <a:t> Leghari v. Federation of Pakistan                             </a:t>
            </a:r>
            <a:r>
              <a:rPr lang="ca-ES" sz="2400" b="1" dirty="0">
                <a:solidFill>
                  <a:schemeClr val="bg2">
                    <a:lumMod val="10000"/>
                  </a:schemeClr>
                </a:solidFill>
              </a:rPr>
              <a:t>(</a:t>
            </a:r>
            <a:r>
              <a:rPr lang="en-US" sz="2400" b="1" dirty="0">
                <a:solidFill>
                  <a:schemeClr val="bg2">
                    <a:lumMod val="10000"/>
                  </a:schemeClr>
                </a:solidFill>
              </a:rPr>
              <a:t>2015) </a:t>
            </a:r>
            <a:r>
              <a:rPr lang="ca-ES" sz="2400" b="1" dirty="0">
                <a:solidFill>
                  <a:schemeClr val="bg2">
                    <a:lumMod val="10000"/>
                  </a:schemeClr>
                </a:solidFill>
              </a:rPr>
              <a:t> </a:t>
            </a:r>
            <a:br>
              <a:rPr lang="en-US" sz="2250" dirty="0">
                <a:solidFill>
                  <a:srgbClr val="FFFFFF"/>
                </a:solidFill>
                <a:latin typeface="Calibri"/>
                <a:ea typeface="+mn-ea"/>
                <a:cs typeface="+mn-cs"/>
              </a:rPr>
            </a:br>
            <a:br>
              <a:rPr lang="en-US" dirty="0"/>
            </a:br>
            <a:endParaRPr lang="LID4096" dirty="0"/>
          </a:p>
        </p:txBody>
      </p:sp>
      <p:sp>
        <p:nvSpPr>
          <p:cNvPr id="3" name="Content Placeholder 2">
            <a:extLst>
              <a:ext uri="{FF2B5EF4-FFF2-40B4-BE49-F238E27FC236}">
                <a16:creationId xmlns:a16="http://schemas.microsoft.com/office/drawing/2014/main" id="{706440D1-ABB3-4B1A-C3AD-1EE9D7413BB8}"/>
              </a:ext>
            </a:extLst>
          </p:cNvPr>
          <p:cNvSpPr>
            <a:spLocks noGrp="1"/>
          </p:cNvSpPr>
          <p:nvPr>
            <p:ph idx="1"/>
          </p:nvPr>
        </p:nvSpPr>
        <p:spPr>
          <a:xfrm>
            <a:off x="240030" y="1159497"/>
            <a:ext cx="8726051" cy="5467545"/>
          </a:xfrm>
        </p:spPr>
        <p:txBody>
          <a:bodyPr>
            <a:normAutofit lnSpcReduction="10000"/>
          </a:bodyPr>
          <a:lstStyle/>
          <a:p>
            <a:pPr>
              <a:buFontTx/>
              <a:buChar char="-"/>
            </a:pPr>
            <a:r>
              <a:rPr lang="en-US" dirty="0"/>
              <a:t>The Court ruled that, although the government had formulated a climate change policy and implementation framework, there had been no real progress with implementation</a:t>
            </a:r>
          </a:p>
          <a:p>
            <a:pPr>
              <a:buFontTx/>
              <a:buChar char="-"/>
            </a:pPr>
            <a:r>
              <a:rPr lang="en-US" dirty="0"/>
              <a:t>The Government’s failure to consistently and effectively implement the legislative framework for climate change violates the citizens’ rights to life and dignity, as</a:t>
            </a:r>
            <a:r>
              <a:rPr lang="el-GR" dirty="0"/>
              <a:t> </a:t>
            </a:r>
            <a:r>
              <a:rPr lang="en-US" dirty="0"/>
              <a:t>guaranteed by the Pakistani Constitution. It was ruled that these rights include the right to a healthy and clean environment, under the international environmental principles of sustainable development, precautionary principle, intergenerational and intragenerational equity, and the doctrine of public trust</a:t>
            </a:r>
          </a:p>
          <a:p>
            <a:pPr marL="0" indent="0">
              <a:buNone/>
            </a:pPr>
            <a:endParaRPr lang="en-US" dirty="0"/>
          </a:p>
        </p:txBody>
      </p:sp>
      <p:pic>
        <p:nvPicPr>
          <p:cNvPr id="4" name="Εικόνα 3">
            <a:extLst>
              <a:ext uri="{FF2B5EF4-FFF2-40B4-BE49-F238E27FC236}">
                <a16:creationId xmlns:a16="http://schemas.microsoft.com/office/drawing/2014/main" id="{31A1D4DA-BF02-242E-383F-71CB0748D3C0}"/>
              </a:ext>
            </a:extLst>
          </p:cNvPr>
          <p:cNvPicPr>
            <a:picLocks noChangeAspect="1"/>
          </p:cNvPicPr>
          <p:nvPr/>
        </p:nvPicPr>
        <p:blipFill>
          <a:blip r:embed="rId2"/>
          <a:stretch>
            <a:fillRect/>
          </a:stretch>
        </p:blipFill>
        <p:spPr>
          <a:xfrm>
            <a:off x="2" y="6155702"/>
            <a:ext cx="1178349" cy="702297"/>
          </a:xfrm>
          <a:prstGeom prst="rect">
            <a:avLst/>
          </a:prstGeom>
        </p:spPr>
      </p:pic>
      <p:sp>
        <p:nvSpPr>
          <p:cNvPr id="6" name="Θέση αριθμού διαφάνειας 5">
            <a:extLst>
              <a:ext uri="{FF2B5EF4-FFF2-40B4-BE49-F238E27FC236}">
                <a16:creationId xmlns:a16="http://schemas.microsoft.com/office/drawing/2014/main" id="{6F5F11CA-80A8-4315-09CC-6C0C65AE0145}"/>
              </a:ext>
            </a:extLst>
          </p:cNvPr>
          <p:cNvSpPr>
            <a:spLocks noGrp="1"/>
          </p:cNvSpPr>
          <p:nvPr>
            <p:ph type="sldNum" sz="quarter" idx="12"/>
          </p:nvPr>
        </p:nvSpPr>
        <p:spPr/>
        <p:txBody>
          <a:bodyPr/>
          <a:lstStyle/>
          <a:p>
            <a:fld id="{07DC2E9F-3B6E-3649-A5DB-7AD2AC7A2B42}" type="slidenum">
              <a:rPr lang="fr-FR" smtClean="0"/>
              <a:pPr/>
              <a:t>57</a:t>
            </a:fld>
            <a:endParaRPr lang="fr-FR"/>
          </a:p>
        </p:txBody>
      </p:sp>
    </p:spTree>
    <p:extLst>
      <p:ext uri="{BB962C8B-B14F-4D97-AF65-F5344CB8AC3E}">
        <p14:creationId xmlns:p14="http://schemas.microsoft.com/office/powerpoint/2010/main" val="21091471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F221AD-DC41-39A0-6BAF-C4647FF79F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47D83B-3B66-880F-2A9B-6D8018A7F257}"/>
              </a:ext>
            </a:extLst>
          </p:cNvPr>
          <p:cNvSpPr>
            <a:spLocks noGrp="1"/>
          </p:cNvSpPr>
          <p:nvPr>
            <p:ph type="title"/>
          </p:nvPr>
        </p:nvSpPr>
        <p:spPr>
          <a:xfrm>
            <a:off x="324229" y="18853"/>
            <a:ext cx="7886700" cy="766428"/>
          </a:xfrm>
        </p:spPr>
        <p:txBody>
          <a:bodyPr>
            <a:normAutofit fontScale="90000"/>
          </a:bodyPr>
          <a:lstStyle/>
          <a:p>
            <a:pPr algn="ctr" defTabSz="685800">
              <a:spcBef>
                <a:spcPts val="750"/>
              </a:spcBef>
              <a:defRPr/>
            </a:pPr>
            <a:br>
              <a:rPr lang="en-US" dirty="0"/>
            </a:br>
            <a:br>
              <a:rPr lang="el-GR" b="1" dirty="0">
                <a:solidFill>
                  <a:schemeClr val="bg2">
                    <a:lumMod val="10000"/>
                  </a:schemeClr>
                </a:solidFill>
              </a:rPr>
            </a:br>
            <a:br>
              <a:rPr lang="en-US" sz="2700" b="1" dirty="0">
                <a:solidFill>
                  <a:srgbClr val="FFC000">
                    <a:lumMod val="60000"/>
                    <a:lumOff val="40000"/>
                  </a:srgbClr>
                </a:solidFill>
                <a:latin typeface="Calibri"/>
                <a:ea typeface="+mn-ea"/>
                <a:cs typeface="+mn-cs"/>
              </a:rPr>
            </a:br>
            <a:r>
              <a:rPr lang="en-US" sz="2400" b="1" dirty="0">
                <a:solidFill>
                  <a:schemeClr val="bg2">
                    <a:lumMod val="10000"/>
                  </a:schemeClr>
                </a:solidFill>
              </a:rPr>
              <a:t> Lahore High Court,                                                          </a:t>
            </a:r>
            <a:r>
              <a:rPr lang="en-US" sz="2400" b="1" dirty="0" err="1">
                <a:solidFill>
                  <a:schemeClr val="bg2">
                    <a:lumMod val="10000"/>
                  </a:schemeClr>
                </a:solidFill>
              </a:rPr>
              <a:t>Ashgar</a:t>
            </a:r>
            <a:r>
              <a:rPr lang="en-US" sz="2400" b="1" dirty="0">
                <a:solidFill>
                  <a:schemeClr val="bg2">
                    <a:lumMod val="10000"/>
                  </a:schemeClr>
                </a:solidFill>
              </a:rPr>
              <a:t> Leghari v. Federation of Pakistan                             </a:t>
            </a:r>
            <a:r>
              <a:rPr lang="ca-ES" sz="2400" b="1" dirty="0">
                <a:solidFill>
                  <a:schemeClr val="bg2">
                    <a:lumMod val="10000"/>
                  </a:schemeClr>
                </a:solidFill>
              </a:rPr>
              <a:t>(</a:t>
            </a:r>
            <a:r>
              <a:rPr lang="en-US" sz="2400" b="1" dirty="0">
                <a:solidFill>
                  <a:schemeClr val="bg2">
                    <a:lumMod val="10000"/>
                  </a:schemeClr>
                </a:solidFill>
              </a:rPr>
              <a:t>2015) </a:t>
            </a:r>
            <a:r>
              <a:rPr lang="ca-ES" sz="2400" b="1" dirty="0">
                <a:solidFill>
                  <a:schemeClr val="bg2">
                    <a:lumMod val="10000"/>
                  </a:schemeClr>
                </a:solidFill>
              </a:rPr>
              <a:t> </a:t>
            </a:r>
            <a:br>
              <a:rPr lang="en-US" sz="2250" dirty="0">
                <a:solidFill>
                  <a:srgbClr val="FFFFFF"/>
                </a:solidFill>
                <a:latin typeface="Calibri"/>
                <a:ea typeface="+mn-ea"/>
                <a:cs typeface="+mn-cs"/>
              </a:rPr>
            </a:br>
            <a:br>
              <a:rPr lang="en-US" dirty="0"/>
            </a:br>
            <a:endParaRPr lang="LID4096" dirty="0"/>
          </a:p>
        </p:txBody>
      </p:sp>
      <p:sp>
        <p:nvSpPr>
          <p:cNvPr id="3" name="Content Placeholder 2">
            <a:extLst>
              <a:ext uri="{FF2B5EF4-FFF2-40B4-BE49-F238E27FC236}">
                <a16:creationId xmlns:a16="http://schemas.microsoft.com/office/drawing/2014/main" id="{D14BAA32-898F-9E08-6C51-3B994C8A5A93}"/>
              </a:ext>
            </a:extLst>
          </p:cNvPr>
          <p:cNvSpPr>
            <a:spLocks noGrp="1"/>
          </p:cNvSpPr>
          <p:nvPr>
            <p:ph idx="1"/>
          </p:nvPr>
        </p:nvSpPr>
        <p:spPr>
          <a:xfrm>
            <a:off x="240030" y="1159497"/>
            <a:ext cx="8726051" cy="5467545"/>
          </a:xfrm>
        </p:spPr>
        <p:txBody>
          <a:bodyPr>
            <a:normAutofit lnSpcReduction="10000"/>
          </a:bodyPr>
          <a:lstStyle/>
          <a:p>
            <a:pPr marL="228600" marR="0" lvl="0" indent="-228600" algn="l" defTabSz="914400" rtl="0" eaLnBrk="1" fontAlgn="auto" latinLnBrk="0" hangingPunct="1">
              <a:lnSpc>
                <a:spcPct val="90000"/>
              </a:lnSpc>
              <a:spcBef>
                <a:spcPts val="1000"/>
              </a:spcBef>
              <a:spcAft>
                <a:spcPts val="0"/>
              </a:spcAft>
              <a:buClrTx/>
              <a:buSzTx/>
              <a:buFontTx/>
              <a:buChar char="-"/>
              <a:tabLst/>
              <a:defRPr/>
            </a:pPr>
            <a:r>
              <a:rPr kumimoji="0" lang="en-US" sz="2600" b="0" i="0" u="none" strike="noStrike" kern="1200" cap="none" spc="0" normalizeH="0" baseline="0" noProof="0" dirty="0">
                <a:ln>
                  <a:noFill/>
                </a:ln>
                <a:solidFill>
                  <a:srgbClr val="29567C"/>
                </a:solidFill>
                <a:effectLst/>
                <a:uLnTx/>
                <a:uFillTx/>
                <a:latin typeface="Arial" panose="020B0604020202020204"/>
                <a:ea typeface="+mn-ea"/>
                <a:cs typeface="+mn-cs"/>
              </a:rPr>
              <a:t>The court (</a:t>
            </a:r>
            <a:r>
              <a:rPr kumimoji="0" lang="en-US" sz="2600" b="0" i="0" u="none" strike="noStrike" kern="1200" cap="none" spc="0" normalizeH="0" baseline="0" noProof="0" dirty="0" err="1">
                <a:ln>
                  <a:noFill/>
                </a:ln>
                <a:solidFill>
                  <a:srgbClr val="29567C"/>
                </a:solidFill>
                <a:effectLst/>
                <a:uLnTx/>
                <a:uFillTx/>
                <a:latin typeface="Arial" panose="020B0604020202020204"/>
                <a:ea typeface="+mn-ea"/>
                <a:cs typeface="+mn-cs"/>
              </a:rPr>
              <a:t>i</a:t>
            </a:r>
            <a:r>
              <a:rPr kumimoji="0" lang="en-US" sz="2600" b="0" i="0" u="none" strike="noStrike" kern="1200" cap="none" spc="0" normalizeH="0" baseline="0" noProof="0" dirty="0">
                <a:ln>
                  <a:noFill/>
                </a:ln>
                <a:solidFill>
                  <a:srgbClr val="29567C"/>
                </a:solidFill>
                <a:effectLst/>
                <a:uLnTx/>
                <a:uFillTx/>
                <a:latin typeface="Arial" panose="020B0604020202020204"/>
                <a:ea typeface="+mn-ea"/>
                <a:cs typeface="+mn-cs"/>
              </a:rPr>
              <a:t>) directed the government to nominate ‘a climate change focal person’ to help ensure the implementation of the Framework, and to present a list of action points in a six-month period; and (ii) created a Climate Change Commission composed of representatives of key ministries, NGOs, and technical experts to monitor the government's progress</a:t>
            </a:r>
            <a:endParaRPr lang="en-US" dirty="0"/>
          </a:p>
          <a:p>
            <a:pPr>
              <a:buFontTx/>
              <a:buChar char="-"/>
            </a:pPr>
            <a:r>
              <a:rPr lang="en-US" dirty="0">
                <a:highlight>
                  <a:srgbClr val="FFFF00"/>
                </a:highlight>
              </a:rPr>
              <a:t>Two years later</a:t>
            </a:r>
            <a:r>
              <a:rPr lang="en-US" dirty="0"/>
              <a:t> The Climate Change Committee submitted a report to the Court, noting that 66% of the priority actions from the Framework for Implementation Climate Change Policy have been implemented </a:t>
            </a:r>
          </a:p>
          <a:p>
            <a:pPr>
              <a:buFontTx/>
              <a:buChar char="-"/>
            </a:pPr>
            <a:r>
              <a:rPr lang="en-US" dirty="0"/>
              <a:t>The court constituted another standing committee, creating an ongoing link between the court and the 	executive </a:t>
            </a:r>
          </a:p>
        </p:txBody>
      </p:sp>
      <p:pic>
        <p:nvPicPr>
          <p:cNvPr id="4" name="Εικόνα 3">
            <a:extLst>
              <a:ext uri="{FF2B5EF4-FFF2-40B4-BE49-F238E27FC236}">
                <a16:creationId xmlns:a16="http://schemas.microsoft.com/office/drawing/2014/main" id="{A3BB9E54-5784-3D8B-F073-4CA13823C89E}"/>
              </a:ext>
            </a:extLst>
          </p:cNvPr>
          <p:cNvPicPr>
            <a:picLocks noChangeAspect="1"/>
          </p:cNvPicPr>
          <p:nvPr/>
        </p:nvPicPr>
        <p:blipFill>
          <a:blip r:embed="rId2"/>
          <a:stretch>
            <a:fillRect/>
          </a:stretch>
        </p:blipFill>
        <p:spPr>
          <a:xfrm>
            <a:off x="2" y="6155702"/>
            <a:ext cx="1178349" cy="702297"/>
          </a:xfrm>
          <a:prstGeom prst="rect">
            <a:avLst/>
          </a:prstGeom>
        </p:spPr>
      </p:pic>
      <p:sp>
        <p:nvSpPr>
          <p:cNvPr id="6" name="Θέση αριθμού διαφάνειας 5">
            <a:extLst>
              <a:ext uri="{FF2B5EF4-FFF2-40B4-BE49-F238E27FC236}">
                <a16:creationId xmlns:a16="http://schemas.microsoft.com/office/drawing/2014/main" id="{46212384-4CF7-FBD3-2DB6-6F2E2BC05B65}"/>
              </a:ext>
            </a:extLst>
          </p:cNvPr>
          <p:cNvSpPr>
            <a:spLocks noGrp="1"/>
          </p:cNvSpPr>
          <p:nvPr>
            <p:ph type="sldNum" sz="quarter" idx="12"/>
          </p:nvPr>
        </p:nvSpPr>
        <p:spPr/>
        <p:txBody>
          <a:bodyPr/>
          <a:lstStyle/>
          <a:p>
            <a:fld id="{07DC2E9F-3B6E-3649-A5DB-7AD2AC7A2B42}" type="slidenum">
              <a:rPr lang="fr-FR" smtClean="0"/>
              <a:pPr/>
              <a:t>58</a:t>
            </a:fld>
            <a:endParaRPr lang="fr-FR"/>
          </a:p>
        </p:txBody>
      </p:sp>
    </p:spTree>
    <p:extLst>
      <p:ext uri="{BB962C8B-B14F-4D97-AF65-F5344CB8AC3E}">
        <p14:creationId xmlns:p14="http://schemas.microsoft.com/office/powerpoint/2010/main" val="327462600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07E8FC-DD6B-ACCC-BE71-C76A8B593A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891145-6C17-32F8-6DBB-C3A3879A5BA5}"/>
              </a:ext>
            </a:extLst>
          </p:cNvPr>
          <p:cNvSpPr>
            <a:spLocks noGrp="1"/>
          </p:cNvSpPr>
          <p:nvPr>
            <p:ph type="title"/>
          </p:nvPr>
        </p:nvSpPr>
        <p:spPr>
          <a:xfrm>
            <a:off x="324229" y="18853"/>
            <a:ext cx="7886700" cy="766428"/>
          </a:xfrm>
        </p:spPr>
        <p:txBody>
          <a:bodyPr>
            <a:normAutofit fontScale="90000"/>
          </a:bodyPr>
          <a:lstStyle/>
          <a:p>
            <a:pPr algn="ctr" defTabSz="685800">
              <a:spcBef>
                <a:spcPts val="750"/>
              </a:spcBef>
              <a:defRPr/>
            </a:pPr>
            <a:br>
              <a:rPr lang="en-US" dirty="0"/>
            </a:br>
            <a:br>
              <a:rPr lang="el-GR" b="1" dirty="0">
                <a:solidFill>
                  <a:schemeClr val="bg2">
                    <a:lumMod val="10000"/>
                  </a:schemeClr>
                </a:solidFill>
              </a:rPr>
            </a:br>
            <a:br>
              <a:rPr lang="en-US" sz="2700" b="1" dirty="0">
                <a:solidFill>
                  <a:srgbClr val="FFC000">
                    <a:lumMod val="60000"/>
                    <a:lumOff val="40000"/>
                  </a:srgbClr>
                </a:solidFill>
                <a:latin typeface="Calibri"/>
                <a:ea typeface="+mn-ea"/>
                <a:cs typeface="+mn-cs"/>
              </a:rPr>
            </a:br>
            <a:r>
              <a:rPr lang="en-US" sz="2400" b="1" dirty="0">
                <a:solidFill>
                  <a:schemeClr val="bg2">
                    <a:lumMod val="10000"/>
                  </a:schemeClr>
                </a:solidFill>
              </a:rPr>
              <a:t> Lahore High Court,                                                          </a:t>
            </a:r>
            <a:r>
              <a:rPr lang="en-US" sz="2400" b="1" dirty="0" err="1">
                <a:solidFill>
                  <a:schemeClr val="bg2">
                    <a:lumMod val="10000"/>
                  </a:schemeClr>
                </a:solidFill>
              </a:rPr>
              <a:t>Ashgar</a:t>
            </a:r>
            <a:r>
              <a:rPr lang="en-US" sz="2400" b="1" dirty="0">
                <a:solidFill>
                  <a:schemeClr val="bg2">
                    <a:lumMod val="10000"/>
                  </a:schemeClr>
                </a:solidFill>
              </a:rPr>
              <a:t> Leghari v. Federation of Pakistan                             </a:t>
            </a:r>
            <a:r>
              <a:rPr lang="ca-ES" sz="2400" b="1" dirty="0">
                <a:solidFill>
                  <a:schemeClr val="bg2">
                    <a:lumMod val="10000"/>
                  </a:schemeClr>
                </a:solidFill>
              </a:rPr>
              <a:t>(</a:t>
            </a:r>
            <a:r>
              <a:rPr lang="en-US" sz="2400" b="1" dirty="0">
                <a:solidFill>
                  <a:schemeClr val="bg2">
                    <a:lumMod val="10000"/>
                  </a:schemeClr>
                </a:solidFill>
              </a:rPr>
              <a:t>2015) </a:t>
            </a:r>
            <a:r>
              <a:rPr lang="ca-ES" sz="2400" b="1" dirty="0">
                <a:solidFill>
                  <a:schemeClr val="bg2">
                    <a:lumMod val="10000"/>
                  </a:schemeClr>
                </a:solidFill>
              </a:rPr>
              <a:t> </a:t>
            </a:r>
            <a:br>
              <a:rPr lang="en-US" sz="2250" dirty="0">
                <a:solidFill>
                  <a:srgbClr val="FFFFFF"/>
                </a:solidFill>
                <a:latin typeface="Calibri"/>
                <a:ea typeface="+mn-ea"/>
                <a:cs typeface="+mn-cs"/>
              </a:rPr>
            </a:br>
            <a:br>
              <a:rPr lang="en-US" dirty="0"/>
            </a:br>
            <a:endParaRPr lang="LID4096" dirty="0"/>
          </a:p>
        </p:txBody>
      </p:sp>
      <p:sp>
        <p:nvSpPr>
          <p:cNvPr id="3" name="Content Placeholder 2">
            <a:extLst>
              <a:ext uri="{FF2B5EF4-FFF2-40B4-BE49-F238E27FC236}">
                <a16:creationId xmlns:a16="http://schemas.microsoft.com/office/drawing/2014/main" id="{AFC162B0-8E23-CE52-5CA1-86B8C93F1AF8}"/>
              </a:ext>
            </a:extLst>
          </p:cNvPr>
          <p:cNvSpPr>
            <a:spLocks noGrp="1"/>
          </p:cNvSpPr>
          <p:nvPr>
            <p:ph idx="1"/>
          </p:nvPr>
        </p:nvSpPr>
        <p:spPr>
          <a:xfrm>
            <a:off x="240030" y="1159497"/>
            <a:ext cx="8726051" cy="5467545"/>
          </a:xfrm>
        </p:spPr>
        <p:txBody>
          <a:bodyPr>
            <a:normAutofit/>
          </a:bodyPr>
          <a:lstStyle/>
          <a:p>
            <a:pPr marL="0" marR="0" lvl="0" indent="0" algn="l" defTabSz="914400" rtl="0" eaLnBrk="1" fontAlgn="auto" latinLnBrk="0" hangingPunct="1">
              <a:lnSpc>
                <a:spcPct val="90000"/>
              </a:lnSpc>
              <a:spcBef>
                <a:spcPts val="1000"/>
              </a:spcBef>
              <a:spcAft>
                <a:spcPts val="0"/>
              </a:spcAft>
              <a:buClrTx/>
              <a:buSzTx/>
              <a:buNone/>
              <a:tabLst/>
              <a:defRPr/>
            </a:pPr>
            <a:r>
              <a:rPr lang="en-US" dirty="0">
                <a:highlight>
                  <a:srgbClr val="FFFF00"/>
                </a:highlight>
              </a:rPr>
              <a:t>In its final order</a:t>
            </a:r>
            <a:r>
              <a:rPr lang="en-US" dirty="0"/>
              <a:t>, the court nominated climate justice as the successor to environmental justice, because</a:t>
            </a:r>
          </a:p>
          <a:p>
            <a:pPr marL="0" indent="0">
              <a:buNone/>
            </a:pPr>
            <a:r>
              <a:rPr lang="en-US" i="1" dirty="0"/>
              <a:t>‘environmental justice revolved around national laws, with decisions informed by international legal principles. It focused on shifting or stopping pollutive industries. Climate justice […] adopted a human-centered approach. It linked human rights with development. It sought to safeguard the rights of vulnerable peoples and share “the burdens and benefits of climate change and its impacts equitably and fairly.” Climate justice was informed by science, responds to science and acknowledges the need for 	equitable stewardship of the world’s resources’</a:t>
            </a:r>
            <a:endParaRPr lang="LID4096" i="1" dirty="0"/>
          </a:p>
        </p:txBody>
      </p:sp>
      <p:pic>
        <p:nvPicPr>
          <p:cNvPr id="4" name="Εικόνα 3">
            <a:extLst>
              <a:ext uri="{FF2B5EF4-FFF2-40B4-BE49-F238E27FC236}">
                <a16:creationId xmlns:a16="http://schemas.microsoft.com/office/drawing/2014/main" id="{0C200392-895D-FD41-3EFF-83339ABE9B1F}"/>
              </a:ext>
            </a:extLst>
          </p:cNvPr>
          <p:cNvPicPr>
            <a:picLocks noChangeAspect="1"/>
          </p:cNvPicPr>
          <p:nvPr/>
        </p:nvPicPr>
        <p:blipFill>
          <a:blip r:embed="rId2"/>
          <a:stretch>
            <a:fillRect/>
          </a:stretch>
        </p:blipFill>
        <p:spPr>
          <a:xfrm>
            <a:off x="2" y="6155702"/>
            <a:ext cx="1178349" cy="702297"/>
          </a:xfrm>
          <a:prstGeom prst="rect">
            <a:avLst/>
          </a:prstGeom>
        </p:spPr>
      </p:pic>
      <p:sp>
        <p:nvSpPr>
          <p:cNvPr id="6" name="Θέση αριθμού διαφάνειας 5">
            <a:extLst>
              <a:ext uri="{FF2B5EF4-FFF2-40B4-BE49-F238E27FC236}">
                <a16:creationId xmlns:a16="http://schemas.microsoft.com/office/drawing/2014/main" id="{DFE8DC91-CD40-623E-0DAD-4DC472DBD3EE}"/>
              </a:ext>
            </a:extLst>
          </p:cNvPr>
          <p:cNvSpPr>
            <a:spLocks noGrp="1"/>
          </p:cNvSpPr>
          <p:nvPr>
            <p:ph type="sldNum" sz="quarter" idx="12"/>
          </p:nvPr>
        </p:nvSpPr>
        <p:spPr/>
        <p:txBody>
          <a:bodyPr/>
          <a:lstStyle/>
          <a:p>
            <a:fld id="{07DC2E9F-3B6E-3649-A5DB-7AD2AC7A2B42}" type="slidenum">
              <a:rPr lang="fr-FR" smtClean="0"/>
              <a:pPr/>
              <a:t>59</a:t>
            </a:fld>
            <a:endParaRPr lang="fr-FR"/>
          </a:p>
        </p:txBody>
      </p:sp>
    </p:spTree>
    <p:extLst>
      <p:ext uri="{BB962C8B-B14F-4D97-AF65-F5344CB8AC3E}">
        <p14:creationId xmlns:p14="http://schemas.microsoft.com/office/powerpoint/2010/main" val="21401152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C97AD7-4AB0-BD00-4E94-6745A5FDF7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67DEF6-67BB-E46F-00BE-BB82FE556223}"/>
              </a:ext>
            </a:extLst>
          </p:cNvPr>
          <p:cNvSpPr>
            <a:spLocks noGrp="1"/>
          </p:cNvSpPr>
          <p:nvPr>
            <p:ph type="title"/>
          </p:nvPr>
        </p:nvSpPr>
        <p:spPr>
          <a:xfrm>
            <a:off x="324229" y="18853"/>
            <a:ext cx="7886700" cy="766428"/>
          </a:xfrm>
        </p:spPr>
        <p:txBody>
          <a:bodyPr>
            <a:normAutofit fontScale="90000"/>
          </a:bodyPr>
          <a:lstStyle/>
          <a:p>
            <a:pPr algn="ctr" defTabSz="685800">
              <a:spcBef>
                <a:spcPts val="750"/>
              </a:spcBef>
              <a:defRPr/>
            </a:pPr>
            <a:br>
              <a:rPr lang="en-US" dirty="0"/>
            </a:br>
            <a:br>
              <a:rPr lang="el-GR" b="1" dirty="0">
                <a:solidFill>
                  <a:schemeClr val="bg2">
                    <a:lumMod val="10000"/>
                  </a:schemeClr>
                </a:solidFill>
              </a:rPr>
            </a:br>
            <a:br>
              <a:rPr lang="en-US" sz="2700" b="1" dirty="0">
                <a:solidFill>
                  <a:srgbClr val="FFC000">
                    <a:lumMod val="60000"/>
                    <a:lumOff val="40000"/>
                  </a:srgbClr>
                </a:solidFill>
                <a:latin typeface="Calibri"/>
                <a:ea typeface="+mn-ea"/>
                <a:cs typeface="+mn-cs"/>
              </a:rPr>
            </a:br>
            <a:r>
              <a:rPr lang="en-US" sz="2400" b="1" dirty="0">
                <a:solidFill>
                  <a:schemeClr val="bg2">
                    <a:lumMod val="10000"/>
                  </a:schemeClr>
                </a:solidFill>
                <a:latin typeface="Calibri"/>
                <a:ea typeface="+mn-ea"/>
                <a:cs typeface="+mn-cs"/>
              </a:rPr>
              <a:t>A</a:t>
            </a:r>
            <a:r>
              <a:rPr lang="en-US" sz="2400" b="1" dirty="0">
                <a:solidFill>
                  <a:schemeClr val="bg2">
                    <a:lumMod val="10000"/>
                  </a:schemeClr>
                </a:solidFill>
              </a:rPr>
              <a:t>spects of the climate crisis</a:t>
            </a:r>
            <a:br>
              <a:rPr lang="en-US" sz="2250" dirty="0">
                <a:solidFill>
                  <a:srgbClr val="FFFFFF"/>
                </a:solidFill>
                <a:latin typeface="Calibri"/>
                <a:ea typeface="+mn-ea"/>
                <a:cs typeface="+mn-cs"/>
              </a:rPr>
            </a:br>
            <a:br>
              <a:rPr lang="en-US" dirty="0"/>
            </a:br>
            <a:endParaRPr lang="LID4096" dirty="0"/>
          </a:p>
        </p:txBody>
      </p:sp>
      <p:sp>
        <p:nvSpPr>
          <p:cNvPr id="3" name="Content Placeholder 2">
            <a:extLst>
              <a:ext uri="{FF2B5EF4-FFF2-40B4-BE49-F238E27FC236}">
                <a16:creationId xmlns:a16="http://schemas.microsoft.com/office/drawing/2014/main" id="{4E2308B4-1366-CA84-12D9-6153DD965E99}"/>
              </a:ext>
            </a:extLst>
          </p:cNvPr>
          <p:cNvSpPr>
            <a:spLocks noGrp="1"/>
          </p:cNvSpPr>
          <p:nvPr>
            <p:ph idx="1"/>
          </p:nvPr>
        </p:nvSpPr>
        <p:spPr>
          <a:xfrm>
            <a:off x="240030" y="1016239"/>
            <a:ext cx="8726051" cy="5610803"/>
          </a:xfrm>
        </p:spPr>
        <p:txBody>
          <a:bodyPr>
            <a:normAutofit/>
          </a:bodyPr>
          <a:lstStyle/>
          <a:p>
            <a:pPr>
              <a:buFontTx/>
              <a:buChar char="-"/>
            </a:pPr>
            <a:r>
              <a:rPr lang="en-US" dirty="0"/>
              <a:t>Beyond its impact on the natural environment, the climate crisis constitutes </a:t>
            </a:r>
            <a:r>
              <a:rPr lang="en-US" dirty="0">
                <a:highlight>
                  <a:srgbClr val="FFFF00"/>
                </a:highlight>
              </a:rPr>
              <a:t>a social debate</a:t>
            </a:r>
            <a:r>
              <a:rPr lang="en-US" dirty="0"/>
              <a:t>, </a:t>
            </a:r>
            <a:r>
              <a:rPr lang="en-US" dirty="0">
                <a:highlight>
                  <a:srgbClr val="00FF00"/>
                </a:highlight>
              </a:rPr>
              <a:t>a political issue</a:t>
            </a:r>
            <a:r>
              <a:rPr lang="en-US" dirty="0"/>
              <a:t>, and the subject of </a:t>
            </a:r>
            <a:r>
              <a:rPr lang="en-US" dirty="0">
                <a:highlight>
                  <a:srgbClr val="FF00FF"/>
                </a:highlight>
              </a:rPr>
              <a:t>legislation and judicial proceedings</a:t>
            </a:r>
          </a:p>
          <a:p>
            <a:pPr>
              <a:buFontTx/>
              <a:buChar char="-"/>
            </a:pPr>
            <a:r>
              <a:rPr lang="en-US" dirty="0"/>
              <a:t>Between 1986 and 2014, courts worldwide ruled on approx. 830 cases on issues related to the climate crisis; this number skyrocketed to over 1000 between 2015 and 2020</a:t>
            </a:r>
          </a:p>
          <a:p>
            <a:pPr>
              <a:buFontTx/>
              <a:buChar char="-"/>
            </a:pPr>
            <a:r>
              <a:rPr lang="en-US" dirty="0"/>
              <a:t>At least 230 new climate cases were filed only during 2023, and have continued to spread to new countries (cases filed for the first time in Panama and Portugal)</a:t>
            </a:r>
          </a:p>
        </p:txBody>
      </p:sp>
      <p:pic>
        <p:nvPicPr>
          <p:cNvPr id="4" name="Εικόνα 3">
            <a:extLst>
              <a:ext uri="{FF2B5EF4-FFF2-40B4-BE49-F238E27FC236}">
                <a16:creationId xmlns:a16="http://schemas.microsoft.com/office/drawing/2014/main" id="{A3AB1BD6-E0F2-05F0-9EAC-89C06D4392E7}"/>
              </a:ext>
            </a:extLst>
          </p:cNvPr>
          <p:cNvPicPr>
            <a:picLocks noChangeAspect="1"/>
          </p:cNvPicPr>
          <p:nvPr/>
        </p:nvPicPr>
        <p:blipFill>
          <a:blip r:embed="rId2"/>
          <a:stretch>
            <a:fillRect/>
          </a:stretch>
        </p:blipFill>
        <p:spPr>
          <a:xfrm>
            <a:off x="2" y="6155702"/>
            <a:ext cx="1178349" cy="702297"/>
          </a:xfrm>
          <a:prstGeom prst="rect">
            <a:avLst/>
          </a:prstGeom>
        </p:spPr>
      </p:pic>
      <p:sp>
        <p:nvSpPr>
          <p:cNvPr id="6" name="Θέση αριθμού διαφάνειας 5">
            <a:extLst>
              <a:ext uri="{FF2B5EF4-FFF2-40B4-BE49-F238E27FC236}">
                <a16:creationId xmlns:a16="http://schemas.microsoft.com/office/drawing/2014/main" id="{F4D75DB2-F2C5-0876-009D-8327517D9DEB}"/>
              </a:ext>
            </a:extLst>
          </p:cNvPr>
          <p:cNvSpPr>
            <a:spLocks noGrp="1"/>
          </p:cNvSpPr>
          <p:nvPr>
            <p:ph type="sldNum" sz="quarter" idx="12"/>
          </p:nvPr>
        </p:nvSpPr>
        <p:spPr/>
        <p:txBody>
          <a:bodyPr/>
          <a:lstStyle/>
          <a:p>
            <a:fld id="{07DC2E9F-3B6E-3649-A5DB-7AD2AC7A2B42}" type="slidenum">
              <a:rPr lang="fr-FR" smtClean="0"/>
              <a:pPr/>
              <a:t>6</a:t>
            </a:fld>
            <a:endParaRPr lang="fr-FR"/>
          </a:p>
        </p:txBody>
      </p:sp>
    </p:spTree>
    <p:extLst>
      <p:ext uri="{BB962C8B-B14F-4D97-AF65-F5344CB8AC3E}">
        <p14:creationId xmlns:p14="http://schemas.microsoft.com/office/powerpoint/2010/main" val="90810403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49B1EF-1338-9CE8-2446-8868FA7408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E7BD5F-936B-A8BE-7925-9251E20D72D8}"/>
              </a:ext>
            </a:extLst>
          </p:cNvPr>
          <p:cNvSpPr>
            <a:spLocks noGrp="1"/>
          </p:cNvSpPr>
          <p:nvPr>
            <p:ph type="title"/>
          </p:nvPr>
        </p:nvSpPr>
        <p:spPr>
          <a:xfrm>
            <a:off x="324229" y="18853"/>
            <a:ext cx="7886700" cy="766428"/>
          </a:xfrm>
        </p:spPr>
        <p:txBody>
          <a:bodyPr>
            <a:normAutofit fontScale="90000"/>
          </a:bodyPr>
          <a:lstStyle/>
          <a:p>
            <a:pPr algn="ctr" defTabSz="685800">
              <a:spcBef>
                <a:spcPts val="750"/>
              </a:spcBef>
              <a:defRPr/>
            </a:pPr>
            <a:br>
              <a:rPr lang="en-US" dirty="0"/>
            </a:br>
            <a:br>
              <a:rPr lang="el-GR" b="1" dirty="0">
                <a:solidFill>
                  <a:schemeClr val="bg2">
                    <a:lumMod val="10000"/>
                  </a:schemeClr>
                </a:solidFill>
              </a:rPr>
            </a:br>
            <a:br>
              <a:rPr lang="en-US" sz="2700" b="1" dirty="0">
                <a:solidFill>
                  <a:srgbClr val="FFC000">
                    <a:lumMod val="60000"/>
                    <a:lumOff val="40000"/>
                  </a:srgbClr>
                </a:solidFill>
                <a:latin typeface="Calibri"/>
                <a:ea typeface="+mn-ea"/>
                <a:cs typeface="+mn-cs"/>
              </a:rPr>
            </a:br>
            <a:r>
              <a:rPr lang="en-US" sz="2400" b="1" dirty="0">
                <a:solidFill>
                  <a:schemeClr val="bg2">
                    <a:lumMod val="10000"/>
                  </a:schemeClr>
                </a:solidFill>
              </a:rPr>
              <a:t> Do-Hyun Kim et al.                                                                 v South Korea                                                                      </a:t>
            </a:r>
            <a:r>
              <a:rPr lang="ca-ES" sz="2400" b="1" dirty="0">
                <a:solidFill>
                  <a:schemeClr val="bg2">
                    <a:lumMod val="10000"/>
                  </a:schemeClr>
                </a:solidFill>
              </a:rPr>
              <a:t>(Law </a:t>
            </a:r>
            <a:r>
              <a:rPr lang="ca-ES" sz="2400" b="1" dirty="0" err="1">
                <a:solidFill>
                  <a:schemeClr val="bg2">
                    <a:lumMod val="10000"/>
                  </a:schemeClr>
                </a:solidFill>
              </a:rPr>
              <a:t>and</a:t>
            </a:r>
            <a:r>
              <a:rPr lang="ca-ES" sz="2400" b="1" dirty="0">
                <a:solidFill>
                  <a:schemeClr val="bg2">
                    <a:lumMod val="10000"/>
                  </a:schemeClr>
                </a:solidFill>
              </a:rPr>
              <a:t> </a:t>
            </a:r>
            <a:r>
              <a:rPr lang="ca-ES" sz="2400" b="1" dirty="0" err="1">
                <a:solidFill>
                  <a:schemeClr val="bg2">
                    <a:lumMod val="10000"/>
                  </a:schemeClr>
                </a:solidFill>
              </a:rPr>
              <a:t>facts</a:t>
            </a:r>
            <a:r>
              <a:rPr lang="en-US" sz="2400" b="1" dirty="0">
                <a:solidFill>
                  <a:schemeClr val="bg2">
                    <a:lumMod val="10000"/>
                  </a:schemeClr>
                </a:solidFill>
              </a:rPr>
              <a:t>) </a:t>
            </a:r>
            <a:r>
              <a:rPr lang="ca-ES" sz="2400" b="1" dirty="0">
                <a:solidFill>
                  <a:schemeClr val="bg2">
                    <a:lumMod val="10000"/>
                  </a:schemeClr>
                </a:solidFill>
              </a:rPr>
              <a:t> </a:t>
            </a:r>
            <a:br>
              <a:rPr lang="en-US" sz="2250" dirty="0">
                <a:solidFill>
                  <a:srgbClr val="FFFFFF"/>
                </a:solidFill>
                <a:latin typeface="Calibri"/>
                <a:ea typeface="+mn-ea"/>
                <a:cs typeface="+mn-cs"/>
              </a:rPr>
            </a:br>
            <a:br>
              <a:rPr lang="en-US" dirty="0"/>
            </a:br>
            <a:endParaRPr lang="LID4096" dirty="0"/>
          </a:p>
        </p:txBody>
      </p:sp>
      <p:sp>
        <p:nvSpPr>
          <p:cNvPr id="3" name="Content Placeholder 2">
            <a:extLst>
              <a:ext uri="{FF2B5EF4-FFF2-40B4-BE49-F238E27FC236}">
                <a16:creationId xmlns:a16="http://schemas.microsoft.com/office/drawing/2014/main" id="{C405EBFD-D4D7-42E4-C428-372C9F10444F}"/>
              </a:ext>
            </a:extLst>
          </p:cNvPr>
          <p:cNvSpPr>
            <a:spLocks noGrp="1"/>
          </p:cNvSpPr>
          <p:nvPr>
            <p:ph idx="1"/>
          </p:nvPr>
        </p:nvSpPr>
        <p:spPr>
          <a:xfrm>
            <a:off x="240030" y="1520445"/>
            <a:ext cx="8726051" cy="5467545"/>
          </a:xfrm>
        </p:spPr>
        <p:txBody>
          <a:bodyPr>
            <a:normAutofit/>
          </a:bodyPr>
          <a:lstStyle/>
          <a:p>
            <a:pPr>
              <a:buFontTx/>
              <a:buChar char="-"/>
            </a:pPr>
            <a:r>
              <a:rPr lang="en-US" dirty="0"/>
              <a:t>South Korea's Framework Act on Low Carbon was amended in December 2019; it committed to reducing annual nationwide greenhouse gases to 536 million tons by 2030, a 24% cut from 2017 </a:t>
            </a:r>
          </a:p>
          <a:p>
            <a:pPr>
              <a:buFontTx/>
              <a:buChar char="-"/>
            </a:pPr>
            <a:r>
              <a:rPr lang="en-US" dirty="0"/>
              <a:t>South Korean youth activists filed suit against the government, arguing that this target is insufficient to keep global warming below 2 degrees Celsius</a:t>
            </a:r>
          </a:p>
          <a:p>
            <a:pPr>
              <a:buFontTx/>
              <a:buChar char="-"/>
            </a:pPr>
            <a:r>
              <a:rPr lang="en-US" dirty="0"/>
              <a:t>The petitioners alleged that the government’s insufficient action on climate change violates their fundamental rights, mainly their right to life and a clean environment</a:t>
            </a:r>
          </a:p>
          <a:p>
            <a:pPr>
              <a:buFontTx/>
              <a:buChar char="-"/>
            </a:pPr>
            <a:endParaRPr lang="en-US" dirty="0"/>
          </a:p>
        </p:txBody>
      </p:sp>
      <p:pic>
        <p:nvPicPr>
          <p:cNvPr id="4" name="Εικόνα 3">
            <a:extLst>
              <a:ext uri="{FF2B5EF4-FFF2-40B4-BE49-F238E27FC236}">
                <a16:creationId xmlns:a16="http://schemas.microsoft.com/office/drawing/2014/main" id="{CC6DB3F3-8F73-3B56-946E-65AB1C773E72}"/>
              </a:ext>
            </a:extLst>
          </p:cNvPr>
          <p:cNvPicPr>
            <a:picLocks noChangeAspect="1"/>
          </p:cNvPicPr>
          <p:nvPr/>
        </p:nvPicPr>
        <p:blipFill>
          <a:blip r:embed="rId2"/>
          <a:stretch>
            <a:fillRect/>
          </a:stretch>
        </p:blipFill>
        <p:spPr>
          <a:xfrm>
            <a:off x="2" y="6155702"/>
            <a:ext cx="1178349" cy="702297"/>
          </a:xfrm>
          <a:prstGeom prst="rect">
            <a:avLst/>
          </a:prstGeom>
        </p:spPr>
      </p:pic>
      <p:sp>
        <p:nvSpPr>
          <p:cNvPr id="6" name="Θέση αριθμού διαφάνειας 5">
            <a:extLst>
              <a:ext uri="{FF2B5EF4-FFF2-40B4-BE49-F238E27FC236}">
                <a16:creationId xmlns:a16="http://schemas.microsoft.com/office/drawing/2014/main" id="{87FC21BB-1DD3-50B7-DC25-DCFEE0BF0F05}"/>
              </a:ext>
            </a:extLst>
          </p:cNvPr>
          <p:cNvSpPr>
            <a:spLocks noGrp="1"/>
          </p:cNvSpPr>
          <p:nvPr>
            <p:ph type="sldNum" sz="quarter" idx="12"/>
          </p:nvPr>
        </p:nvSpPr>
        <p:spPr/>
        <p:txBody>
          <a:bodyPr/>
          <a:lstStyle/>
          <a:p>
            <a:fld id="{07DC2E9F-3B6E-3649-A5DB-7AD2AC7A2B42}" type="slidenum">
              <a:rPr lang="fr-FR" smtClean="0"/>
              <a:pPr/>
              <a:t>60</a:t>
            </a:fld>
            <a:endParaRPr lang="fr-FR"/>
          </a:p>
        </p:txBody>
      </p:sp>
    </p:spTree>
    <p:extLst>
      <p:ext uri="{BB962C8B-B14F-4D97-AF65-F5344CB8AC3E}">
        <p14:creationId xmlns:p14="http://schemas.microsoft.com/office/powerpoint/2010/main" val="59240081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F24892-782F-BEB3-F8DF-53E47A7712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9F7B87-17B8-8F32-1671-2EFB5FB990CE}"/>
              </a:ext>
            </a:extLst>
          </p:cNvPr>
          <p:cNvSpPr>
            <a:spLocks noGrp="1"/>
          </p:cNvSpPr>
          <p:nvPr>
            <p:ph type="title"/>
          </p:nvPr>
        </p:nvSpPr>
        <p:spPr>
          <a:xfrm>
            <a:off x="324229" y="18853"/>
            <a:ext cx="7886700" cy="766428"/>
          </a:xfrm>
        </p:spPr>
        <p:txBody>
          <a:bodyPr>
            <a:normAutofit fontScale="90000"/>
          </a:bodyPr>
          <a:lstStyle/>
          <a:p>
            <a:pPr algn="ctr" defTabSz="685800">
              <a:spcBef>
                <a:spcPts val="750"/>
              </a:spcBef>
              <a:defRPr/>
            </a:pPr>
            <a:br>
              <a:rPr lang="en-US" dirty="0"/>
            </a:br>
            <a:br>
              <a:rPr lang="el-GR" b="1" dirty="0">
                <a:solidFill>
                  <a:schemeClr val="bg2">
                    <a:lumMod val="10000"/>
                  </a:schemeClr>
                </a:solidFill>
              </a:rPr>
            </a:br>
            <a:br>
              <a:rPr lang="en-US" sz="2700" b="1" dirty="0">
                <a:solidFill>
                  <a:srgbClr val="FFC000">
                    <a:lumMod val="60000"/>
                    <a:lumOff val="40000"/>
                  </a:srgbClr>
                </a:solidFill>
                <a:latin typeface="Calibri"/>
                <a:ea typeface="+mn-ea"/>
                <a:cs typeface="+mn-cs"/>
              </a:rPr>
            </a:br>
            <a:r>
              <a:rPr lang="en-US" sz="2400" b="1" dirty="0">
                <a:solidFill>
                  <a:schemeClr val="bg2">
                    <a:lumMod val="10000"/>
                  </a:schemeClr>
                </a:solidFill>
              </a:rPr>
              <a:t> Do-Hyun Kim et al.                                                                 v South Korea                                                                      </a:t>
            </a:r>
            <a:r>
              <a:rPr lang="ca-ES" sz="2400" b="1" dirty="0">
                <a:solidFill>
                  <a:schemeClr val="bg2">
                    <a:lumMod val="10000"/>
                  </a:schemeClr>
                </a:solidFill>
              </a:rPr>
              <a:t>(Constitutional Court of </a:t>
            </a:r>
            <a:r>
              <a:rPr lang="ca-ES" sz="2400" b="1" dirty="0" err="1">
                <a:solidFill>
                  <a:schemeClr val="bg2">
                    <a:lumMod val="10000"/>
                  </a:schemeClr>
                </a:solidFill>
              </a:rPr>
              <a:t>Korea</a:t>
            </a:r>
            <a:r>
              <a:rPr lang="ca-ES" sz="2400" b="1" dirty="0">
                <a:solidFill>
                  <a:schemeClr val="bg2">
                    <a:lumMod val="10000"/>
                  </a:schemeClr>
                </a:solidFill>
              </a:rPr>
              <a:t>, </a:t>
            </a:r>
            <a:r>
              <a:rPr lang="ca-ES" sz="2400" b="1" dirty="0" err="1">
                <a:solidFill>
                  <a:schemeClr val="bg2">
                    <a:lumMod val="10000"/>
                  </a:schemeClr>
                </a:solidFill>
              </a:rPr>
              <a:t>Aug</a:t>
            </a:r>
            <a:r>
              <a:rPr lang="ca-ES" sz="2400" b="1" dirty="0">
                <a:solidFill>
                  <a:schemeClr val="bg2">
                    <a:lumMod val="10000"/>
                  </a:schemeClr>
                </a:solidFill>
              </a:rPr>
              <a:t> 9, </a:t>
            </a:r>
            <a:r>
              <a:rPr lang="en-US" sz="2400" b="1" dirty="0">
                <a:solidFill>
                  <a:schemeClr val="bg2">
                    <a:lumMod val="10000"/>
                  </a:schemeClr>
                </a:solidFill>
              </a:rPr>
              <a:t>2024) </a:t>
            </a:r>
            <a:r>
              <a:rPr lang="ca-ES" sz="2400" b="1" dirty="0">
                <a:solidFill>
                  <a:schemeClr val="bg2">
                    <a:lumMod val="10000"/>
                  </a:schemeClr>
                </a:solidFill>
              </a:rPr>
              <a:t> </a:t>
            </a:r>
            <a:br>
              <a:rPr lang="en-US" sz="2250" dirty="0">
                <a:solidFill>
                  <a:srgbClr val="FFFFFF"/>
                </a:solidFill>
                <a:latin typeface="Calibri"/>
                <a:ea typeface="+mn-ea"/>
                <a:cs typeface="+mn-cs"/>
              </a:rPr>
            </a:br>
            <a:br>
              <a:rPr lang="en-US" dirty="0"/>
            </a:br>
            <a:endParaRPr lang="LID4096" dirty="0"/>
          </a:p>
        </p:txBody>
      </p:sp>
      <p:sp>
        <p:nvSpPr>
          <p:cNvPr id="3" name="Content Placeholder 2">
            <a:extLst>
              <a:ext uri="{FF2B5EF4-FFF2-40B4-BE49-F238E27FC236}">
                <a16:creationId xmlns:a16="http://schemas.microsoft.com/office/drawing/2014/main" id="{24E5B651-BBB3-3E41-9FBC-0EAAB9F8962D}"/>
              </a:ext>
            </a:extLst>
          </p:cNvPr>
          <p:cNvSpPr>
            <a:spLocks noGrp="1"/>
          </p:cNvSpPr>
          <p:nvPr>
            <p:ph idx="1"/>
          </p:nvPr>
        </p:nvSpPr>
        <p:spPr>
          <a:xfrm>
            <a:off x="240030" y="1520445"/>
            <a:ext cx="8726051" cy="5467545"/>
          </a:xfrm>
        </p:spPr>
        <p:txBody>
          <a:bodyPr>
            <a:normAutofit fontScale="92500" lnSpcReduction="10000"/>
          </a:bodyPr>
          <a:lstStyle/>
          <a:p>
            <a:pPr>
              <a:buFontTx/>
              <a:buChar char="-"/>
            </a:pPr>
            <a:r>
              <a:rPr lang="en-US" dirty="0"/>
              <a:t>Korea’s Constitutional Court first acknowledged that the right to healthy environment under Article 35 of the Constitution addresses the harm and risks related to climate change </a:t>
            </a:r>
          </a:p>
          <a:p>
            <a:pPr>
              <a:buFontTx/>
              <a:buChar char="-"/>
            </a:pPr>
            <a:r>
              <a:rPr lang="en-US" dirty="0"/>
              <a:t>Interpreting this provision, the Court found that the Korean State is obliged to protect such rights by mitigating the cause of climate change and reducing the harm by adapting to climate change </a:t>
            </a:r>
          </a:p>
          <a:p>
            <a:pPr>
              <a:buFontTx/>
              <a:buChar char="-"/>
            </a:pPr>
            <a:r>
              <a:rPr lang="en-US" dirty="0"/>
              <a:t>To fulfill this obligation, the State’s measures on climate change (</a:t>
            </a:r>
            <a:r>
              <a:rPr lang="en-US" dirty="0" err="1"/>
              <a:t>i</a:t>
            </a:r>
            <a:r>
              <a:rPr lang="en-US" dirty="0"/>
              <a:t>) must be based on South Korea’s share of the global efforts based on scientific facts and international standards, (ii) should not impose excessive burden to the future, and (iii) must be based on legal framework that ensures continuous reduction of greenhouse 								gas emissions </a:t>
            </a:r>
          </a:p>
        </p:txBody>
      </p:sp>
      <p:pic>
        <p:nvPicPr>
          <p:cNvPr id="4" name="Εικόνα 3">
            <a:extLst>
              <a:ext uri="{FF2B5EF4-FFF2-40B4-BE49-F238E27FC236}">
                <a16:creationId xmlns:a16="http://schemas.microsoft.com/office/drawing/2014/main" id="{A4C516A0-51C1-FE27-DB2F-6B34A1394570}"/>
              </a:ext>
            </a:extLst>
          </p:cNvPr>
          <p:cNvPicPr>
            <a:picLocks noChangeAspect="1"/>
          </p:cNvPicPr>
          <p:nvPr/>
        </p:nvPicPr>
        <p:blipFill>
          <a:blip r:embed="rId2"/>
          <a:stretch>
            <a:fillRect/>
          </a:stretch>
        </p:blipFill>
        <p:spPr>
          <a:xfrm>
            <a:off x="2" y="6256421"/>
            <a:ext cx="1178349" cy="601578"/>
          </a:xfrm>
          <a:prstGeom prst="rect">
            <a:avLst/>
          </a:prstGeom>
        </p:spPr>
      </p:pic>
      <p:sp>
        <p:nvSpPr>
          <p:cNvPr id="6" name="Θέση αριθμού διαφάνειας 5">
            <a:extLst>
              <a:ext uri="{FF2B5EF4-FFF2-40B4-BE49-F238E27FC236}">
                <a16:creationId xmlns:a16="http://schemas.microsoft.com/office/drawing/2014/main" id="{7B73B16B-76F5-4B7E-9DCE-2240AF299399}"/>
              </a:ext>
            </a:extLst>
          </p:cNvPr>
          <p:cNvSpPr>
            <a:spLocks noGrp="1"/>
          </p:cNvSpPr>
          <p:nvPr>
            <p:ph type="sldNum" sz="quarter" idx="12"/>
          </p:nvPr>
        </p:nvSpPr>
        <p:spPr/>
        <p:txBody>
          <a:bodyPr/>
          <a:lstStyle/>
          <a:p>
            <a:fld id="{07DC2E9F-3B6E-3649-A5DB-7AD2AC7A2B42}" type="slidenum">
              <a:rPr lang="fr-FR" smtClean="0"/>
              <a:pPr/>
              <a:t>61</a:t>
            </a:fld>
            <a:endParaRPr lang="fr-FR"/>
          </a:p>
        </p:txBody>
      </p:sp>
    </p:spTree>
    <p:extLst>
      <p:ext uri="{BB962C8B-B14F-4D97-AF65-F5344CB8AC3E}">
        <p14:creationId xmlns:p14="http://schemas.microsoft.com/office/powerpoint/2010/main" val="180070144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821203-3289-31DD-E825-15D1B6D011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4B3436-1E29-F67F-3388-24E39DDA2BDC}"/>
              </a:ext>
            </a:extLst>
          </p:cNvPr>
          <p:cNvSpPr>
            <a:spLocks noGrp="1"/>
          </p:cNvSpPr>
          <p:nvPr>
            <p:ph type="title"/>
          </p:nvPr>
        </p:nvSpPr>
        <p:spPr>
          <a:xfrm>
            <a:off x="324229" y="18853"/>
            <a:ext cx="7886700" cy="766428"/>
          </a:xfrm>
        </p:spPr>
        <p:txBody>
          <a:bodyPr>
            <a:normAutofit fontScale="90000"/>
          </a:bodyPr>
          <a:lstStyle/>
          <a:p>
            <a:pPr algn="ctr" defTabSz="685800">
              <a:spcBef>
                <a:spcPts val="750"/>
              </a:spcBef>
              <a:defRPr/>
            </a:pPr>
            <a:br>
              <a:rPr lang="en-US" dirty="0"/>
            </a:br>
            <a:br>
              <a:rPr lang="el-GR" b="1" dirty="0">
                <a:solidFill>
                  <a:schemeClr val="bg2">
                    <a:lumMod val="10000"/>
                  </a:schemeClr>
                </a:solidFill>
              </a:rPr>
            </a:br>
            <a:br>
              <a:rPr lang="en-US" sz="2700" b="1" dirty="0">
                <a:solidFill>
                  <a:srgbClr val="FFC000">
                    <a:lumMod val="60000"/>
                    <a:lumOff val="40000"/>
                  </a:srgbClr>
                </a:solidFill>
                <a:latin typeface="Calibri"/>
                <a:ea typeface="+mn-ea"/>
                <a:cs typeface="+mn-cs"/>
              </a:rPr>
            </a:br>
            <a:r>
              <a:rPr lang="en-US" sz="2400" b="1" dirty="0">
                <a:solidFill>
                  <a:schemeClr val="bg2">
                    <a:lumMod val="10000"/>
                  </a:schemeClr>
                </a:solidFill>
              </a:rPr>
              <a:t> Do-Hyun Kim et al.                                                                 v South Korea                                                                      </a:t>
            </a:r>
            <a:r>
              <a:rPr lang="ca-ES" sz="2400" b="1" dirty="0">
                <a:solidFill>
                  <a:schemeClr val="bg2">
                    <a:lumMod val="10000"/>
                  </a:schemeClr>
                </a:solidFill>
              </a:rPr>
              <a:t>(Constitutional Court of </a:t>
            </a:r>
            <a:r>
              <a:rPr lang="ca-ES" sz="2400" b="1" dirty="0" err="1">
                <a:solidFill>
                  <a:schemeClr val="bg2">
                    <a:lumMod val="10000"/>
                  </a:schemeClr>
                </a:solidFill>
              </a:rPr>
              <a:t>Korea</a:t>
            </a:r>
            <a:r>
              <a:rPr lang="ca-ES" sz="2400" b="1" dirty="0">
                <a:solidFill>
                  <a:schemeClr val="bg2">
                    <a:lumMod val="10000"/>
                  </a:schemeClr>
                </a:solidFill>
              </a:rPr>
              <a:t>, </a:t>
            </a:r>
            <a:r>
              <a:rPr lang="ca-ES" sz="2400" b="1" dirty="0" err="1">
                <a:solidFill>
                  <a:schemeClr val="bg2">
                    <a:lumMod val="10000"/>
                  </a:schemeClr>
                </a:solidFill>
              </a:rPr>
              <a:t>Aug</a:t>
            </a:r>
            <a:r>
              <a:rPr lang="ca-ES" sz="2400" b="1" dirty="0">
                <a:solidFill>
                  <a:schemeClr val="bg2">
                    <a:lumMod val="10000"/>
                  </a:schemeClr>
                </a:solidFill>
              </a:rPr>
              <a:t> 9, </a:t>
            </a:r>
            <a:r>
              <a:rPr lang="en-US" sz="2400" b="1" dirty="0">
                <a:solidFill>
                  <a:schemeClr val="bg2">
                    <a:lumMod val="10000"/>
                  </a:schemeClr>
                </a:solidFill>
              </a:rPr>
              <a:t>2024) </a:t>
            </a:r>
            <a:r>
              <a:rPr lang="ca-ES" sz="2400" b="1" dirty="0">
                <a:solidFill>
                  <a:schemeClr val="bg2">
                    <a:lumMod val="10000"/>
                  </a:schemeClr>
                </a:solidFill>
              </a:rPr>
              <a:t> </a:t>
            </a:r>
            <a:br>
              <a:rPr lang="en-US" sz="2250" dirty="0">
                <a:solidFill>
                  <a:srgbClr val="FFFFFF"/>
                </a:solidFill>
                <a:latin typeface="Calibri"/>
                <a:ea typeface="+mn-ea"/>
                <a:cs typeface="+mn-cs"/>
              </a:rPr>
            </a:br>
            <a:br>
              <a:rPr lang="en-US" dirty="0"/>
            </a:br>
            <a:endParaRPr lang="LID4096" dirty="0"/>
          </a:p>
        </p:txBody>
      </p:sp>
      <p:sp>
        <p:nvSpPr>
          <p:cNvPr id="3" name="Content Placeholder 2">
            <a:extLst>
              <a:ext uri="{FF2B5EF4-FFF2-40B4-BE49-F238E27FC236}">
                <a16:creationId xmlns:a16="http://schemas.microsoft.com/office/drawing/2014/main" id="{25BC433B-E041-0793-74A2-1AE33A8EDEA7}"/>
              </a:ext>
            </a:extLst>
          </p:cNvPr>
          <p:cNvSpPr>
            <a:spLocks noGrp="1"/>
          </p:cNvSpPr>
          <p:nvPr>
            <p:ph idx="1"/>
          </p:nvPr>
        </p:nvSpPr>
        <p:spPr>
          <a:xfrm>
            <a:off x="240030" y="1761077"/>
            <a:ext cx="8726051" cy="5467545"/>
          </a:xfrm>
        </p:spPr>
        <p:txBody>
          <a:bodyPr>
            <a:normAutofit/>
          </a:bodyPr>
          <a:lstStyle/>
          <a:p>
            <a:pPr>
              <a:buFontTx/>
              <a:buChar char="-"/>
            </a:pPr>
            <a:r>
              <a:rPr lang="en-US" dirty="0"/>
              <a:t>Korea’s national Framework Act on Carbon Neutrality and Green Growth was not prescribing any targets or plans between the period 2031-2049 for reducing greenhouse gas emissions </a:t>
            </a:r>
          </a:p>
          <a:p>
            <a:pPr>
              <a:buFontTx/>
              <a:buChar char="-"/>
            </a:pPr>
            <a:r>
              <a:rPr lang="en-US" dirty="0"/>
              <a:t>The Court unanimously ruled that this omission inevitably results in postponing of reduction efforts; so, it was ruled that the Act violates the right to healthy environment under Article 35 of the Korean Constitution </a:t>
            </a:r>
          </a:p>
        </p:txBody>
      </p:sp>
      <p:pic>
        <p:nvPicPr>
          <p:cNvPr id="4" name="Εικόνα 3">
            <a:extLst>
              <a:ext uri="{FF2B5EF4-FFF2-40B4-BE49-F238E27FC236}">
                <a16:creationId xmlns:a16="http://schemas.microsoft.com/office/drawing/2014/main" id="{40625BDC-2986-D894-39DC-B93735199440}"/>
              </a:ext>
            </a:extLst>
          </p:cNvPr>
          <p:cNvPicPr>
            <a:picLocks noChangeAspect="1"/>
          </p:cNvPicPr>
          <p:nvPr/>
        </p:nvPicPr>
        <p:blipFill>
          <a:blip r:embed="rId2"/>
          <a:stretch>
            <a:fillRect/>
          </a:stretch>
        </p:blipFill>
        <p:spPr>
          <a:xfrm>
            <a:off x="2" y="6155702"/>
            <a:ext cx="1178349" cy="702297"/>
          </a:xfrm>
          <a:prstGeom prst="rect">
            <a:avLst/>
          </a:prstGeom>
        </p:spPr>
      </p:pic>
      <p:sp>
        <p:nvSpPr>
          <p:cNvPr id="6" name="Θέση αριθμού διαφάνειας 5">
            <a:extLst>
              <a:ext uri="{FF2B5EF4-FFF2-40B4-BE49-F238E27FC236}">
                <a16:creationId xmlns:a16="http://schemas.microsoft.com/office/drawing/2014/main" id="{98C3CD62-AD4D-4CBF-F51E-78FADB04F86F}"/>
              </a:ext>
            </a:extLst>
          </p:cNvPr>
          <p:cNvSpPr>
            <a:spLocks noGrp="1"/>
          </p:cNvSpPr>
          <p:nvPr>
            <p:ph type="sldNum" sz="quarter" idx="12"/>
          </p:nvPr>
        </p:nvSpPr>
        <p:spPr/>
        <p:txBody>
          <a:bodyPr/>
          <a:lstStyle/>
          <a:p>
            <a:fld id="{07DC2E9F-3B6E-3649-A5DB-7AD2AC7A2B42}" type="slidenum">
              <a:rPr lang="fr-FR" smtClean="0"/>
              <a:pPr/>
              <a:t>62</a:t>
            </a:fld>
            <a:endParaRPr lang="fr-FR"/>
          </a:p>
        </p:txBody>
      </p:sp>
    </p:spTree>
    <p:extLst>
      <p:ext uri="{BB962C8B-B14F-4D97-AF65-F5344CB8AC3E}">
        <p14:creationId xmlns:p14="http://schemas.microsoft.com/office/powerpoint/2010/main" val="357187001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1F93F-4B85-31E6-0E0F-E1479EB451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D02A35-61EA-A0D8-8A19-FAEE0A64ED92}"/>
              </a:ext>
            </a:extLst>
          </p:cNvPr>
          <p:cNvSpPr>
            <a:spLocks noGrp="1"/>
          </p:cNvSpPr>
          <p:nvPr>
            <p:ph type="title"/>
          </p:nvPr>
        </p:nvSpPr>
        <p:spPr>
          <a:xfrm>
            <a:off x="324229" y="18853"/>
            <a:ext cx="7886700" cy="766428"/>
          </a:xfrm>
        </p:spPr>
        <p:txBody>
          <a:bodyPr>
            <a:normAutofit fontScale="90000"/>
          </a:bodyPr>
          <a:lstStyle/>
          <a:p>
            <a:pPr algn="ctr" defTabSz="685800">
              <a:spcBef>
                <a:spcPts val="750"/>
              </a:spcBef>
              <a:defRPr/>
            </a:pPr>
            <a:br>
              <a:rPr lang="en-US" dirty="0"/>
            </a:br>
            <a:br>
              <a:rPr lang="el-GR" b="1" dirty="0">
                <a:solidFill>
                  <a:schemeClr val="bg2">
                    <a:lumMod val="10000"/>
                  </a:schemeClr>
                </a:solidFill>
              </a:rPr>
            </a:br>
            <a:br>
              <a:rPr lang="en-US" sz="2700" b="1" dirty="0">
                <a:solidFill>
                  <a:srgbClr val="FFC000">
                    <a:lumMod val="60000"/>
                    <a:lumOff val="40000"/>
                  </a:srgbClr>
                </a:solidFill>
                <a:latin typeface="Calibri"/>
                <a:ea typeface="+mn-ea"/>
                <a:cs typeface="+mn-cs"/>
              </a:rPr>
            </a:br>
            <a:r>
              <a:rPr lang="en-US" sz="2400" b="1" dirty="0">
                <a:solidFill>
                  <a:schemeClr val="bg2">
                    <a:lumMod val="10000"/>
                  </a:schemeClr>
                </a:solidFill>
              </a:rPr>
              <a:t> Do-Hyun Kim et al.                                                                 v South Korea                                                                      </a:t>
            </a:r>
            <a:r>
              <a:rPr lang="ca-ES" sz="2400" b="1" dirty="0">
                <a:solidFill>
                  <a:schemeClr val="bg2">
                    <a:lumMod val="10000"/>
                  </a:schemeClr>
                </a:solidFill>
              </a:rPr>
              <a:t>(Constitutional Court of </a:t>
            </a:r>
            <a:r>
              <a:rPr lang="ca-ES" sz="2400" b="1" dirty="0" err="1">
                <a:solidFill>
                  <a:schemeClr val="bg2">
                    <a:lumMod val="10000"/>
                  </a:schemeClr>
                </a:solidFill>
              </a:rPr>
              <a:t>Korea</a:t>
            </a:r>
            <a:r>
              <a:rPr lang="ca-ES" sz="2400" b="1" dirty="0">
                <a:solidFill>
                  <a:schemeClr val="bg2">
                    <a:lumMod val="10000"/>
                  </a:schemeClr>
                </a:solidFill>
              </a:rPr>
              <a:t>, </a:t>
            </a:r>
            <a:r>
              <a:rPr lang="ca-ES" sz="2400" b="1" dirty="0" err="1">
                <a:solidFill>
                  <a:schemeClr val="bg2">
                    <a:lumMod val="10000"/>
                  </a:schemeClr>
                </a:solidFill>
              </a:rPr>
              <a:t>Aug</a:t>
            </a:r>
            <a:r>
              <a:rPr lang="ca-ES" sz="2400" b="1" dirty="0">
                <a:solidFill>
                  <a:schemeClr val="bg2">
                    <a:lumMod val="10000"/>
                  </a:schemeClr>
                </a:solidFill>
              </a:rPr>
              <a:t> 9, </a:t>
            </a:r>
            <a:r>
              <a:rPr lang="en-US" sz="2400" b="1" dirty="0">
                <a:solidFill>
                  <a:schemeClr val="bg2">
                    <a:lumMod val="10000"/>
                  </a:schemeClr>
                </a:solidFill>
              </a:rPr>
              <a:t>2024) </a:t>
            </a:r>
            <a:r>
              <a:rPr lang="ca-ES" sz="2400" b="1" dirty="0">
                <a:solidFill>
                  <a:schemeClr val="bg2">
                    <a:lumMod val="10000"/>
                  </a:schemeClr>
                </a:solidFill>
              </a:rPr>
              <a:t> </a:t>
            </a:r>
            <a:br>
              <a:rPr lang="en-US" sz="2250" dirty="0">
                <a:solidFill>
                  <a:srgbClr val="FFFFFF"/>
                </a:solidFill>
                <a:latin typeface="Calibri"/>
                <a:ea typeface="+mn-ea"/>
                <a:cs typeface="+mn-cs"/>
              </a:rPr>
            </a:br>
            <a:br>
              <a:rPr lang="en-US" dirty="0"/>
            </a:br>
            <a:endParaRPr lang="LID4096" dirty="0"/>
          </a:p>
        </p:txBody>
      </p:sp>
      <p:sp>
        <p:nvSpPr>
          <p:cNvPr id="3" name="Content Placeholder 2">
            <a:extLst>
              <a:ext uri="{FF2B5EF4-FFF2-40B4-BE49-F238E27FC236}">
                <a16:creationId xmlns:a16="http://schemas.microsoft.com/office/drawing/2014/main" id="{73EFD777-6673-6E08-EE57-B3E88CE7BAB8}"/>
              </a:ext>
            </a:extLst>
          </p:cNvPr>
          <p:cNvSpPr>
            <a:spLocks noGrp="1"/>
          </p:cNvSpPr>
          <p:nvPr>
            <p:ph idx="1"/>
          </p:nvPr>
        </p:nvSpPr>
        <p:spPr>
          <a:xfrm>
            <a:off x="240030" y="1520445"/>
            <a:ext cx="8726051" cy="5467545"/>
          </a:xfrm>
        </p:spPr>
        <p:txBody>
          <a:bodyPr>
            <a:normAutofit fontScale="92500" lnSpcReduction="20000"/>
          </a:bodyPr>
          <a:lstStyle/>
          <a:p>
            <a:pPr marL="0" indent="0" algn="ctr">
              <a:buNone/>
            </a:pPr>
            <a:r>
              <a:rPr lang="en-US" dirty="0">
                <a:highlight>
                  <a:srgbClr val="FFFF00"/>
                </a:highlight>
              </a:rPr>
              <a:t>Judicial control tools </a:t>
            </a:r>
            <a:r>
              <a:rPr lang="en-US" dirty="0">
                <a:highlight>
                  <a:srgbClr val="FFFF00"/>
                </a:highlight>
                <a:sym typeface="Wingdings" panose="05000000000000000000" pitchFamily="2" charset="2"/>
              </a:rPr>
              <a:t> Hierarchy of norms</a:t>
            </a:r>
            <a:endParaRPr lang="en-US" dirty="0">
              <a:highlight>
                <a:srgbClr val="FFFF00"/>
              </a:highlight>
            </a:endParaRPr>
          </a:p>
          <a:p>
            <a:pPr>
              <a:buFontTx/>
              <a:buChar char="-"/>
            </a:pPr>
            <a:r>
              <a:rPr lang="en-US" dirty="0"/>
              <a:t>The Court ruled that the provision violated the ‘principle of legislative reservation’ </a:t>
            </a:r>
            <a:r>
              <a:rPr lang="en-US" dirty="0">
                <a:sym typeface="Wingdings" panose="05000000000000000000" pitchFamily="2" charset="2"/>
              </a:rPr>
              <a:t> subordinate statutes must not contradict the rules they are meant to enforce</a:t>
            </a:r>
          </a:p>
          <a:p>
            <a:pPr>
              <a:buFontTx/>
              <a:buChar char="-"/>
            </a:pPr>
            <a:r>
              <a:rPr lang="en-US" dirty="0"/>
              <a:t>The Court stated that the framework of the reduction pathway up to 2050 must be set by the Legislature, considering its implications on various fundamental rights, and the fact that the future generation has limited opportunity to present its interest in the process </a:t>
            </a:r>
          </a:p>
          <a:p>
            <a:pPr>
              <a:buFontTx/>
              <a:buChar char="-"/>
            </a:pPr>
            <a:r>
              <a:rPr lang="en-US" dirty="0"/>
              <a:t>On the 2030 reduction target set by the Enforcement Decree </a:t>
            </a:r>
            <a:r>
              <a:rPr lang="en-US" dirty="0">
                <a:sym typeface="Wingdings" panose="05000000000000000000" pitchFamily="2" charset="2"/>
              </a:rPr>
              <a:t></a:t>
            </a:r>
            <a:r>
              <a:rPr lang="en-US" dirty="0"/>
              <a:t> the Court ruled that it is unable to identify a single standard or criteria to determine the appropriate share of South Korea in the global efforts and therefore cannot conclude that the target is in violation of the State's obligation; however, this does not mean that 	Korea is doing its best on climate mitigation</a:t>
            </a:r>
          </a:p>
        </p:txBody>
      </p:sp>
      <p:pic>
        <p:nvPicPr>
          <p:cNvPr id="4" name="Εικόνα 3">
            <a:extLst>
              <a:ext uri="{FF2B5EF4-FFF2-40B4-BE49-F238E27FC236}">
                <a16:creationId xmlns:a16="http://schemas.microsoft.com/office/drawing/2014/main" id="{EC055561-E88F-7213-D701-37B7C5D7E54F}"/>
              </a:ext>
            </a:extLst>
          </p:cNvPr>
          <p:cNvPicPr>
            <a:picLocks noChangeAspect="1"/>
          </p:cNvPicPr>
          <p:nvPr/>
        </p:nvPicPr>
        <p:blipFill>
          <a:blip r:embed="rId2"/>
          <a:stretch>
            <a:fillRect/>
          </a:stretch>
        </p:blipFill>
        <p:spPr>
          <a:xfrm>
            <a:off x="2" y="6196264"/>
            <a:ext cx="1046745" cy="661736"/>
          </a:xfrm>
          <a:prstGeom prst="rect">
            <a:avLst/>
          </a:prstGeom>
        </p:spPr>
      </p:pic>
      <p:sp>
        <p:nvSpPr>
          <p:cNvPr id="6" name="Θέση αριθμού διαφάνειας 5">
            <a:extLst>
              <a:ext uri="{FF2B5EF4-FFF2-40B4-BE49-F238E27FC236}">
                <a16:creationId xmlns:a16="http://schemas.microsoft.com/office/drawing/2014/main" id="{52D244BD-22A2-6954-2DAC-26186ABE15E6}"/>
              </a:ext>
            </a:extLst>
          </p:cNvPr>
          <p:cNvSpPr>
            <a:spLocks noGrp="1"/>
          </p:cNvSpPr>
          <p:nvPr>
            <p:ph type="sldNum" sz="quarter" idx="12"/>
          </p:nvPr>
        </p:nvSpPr>
        <p:spPr/>
        <p:txBody>
          <a:bodyPr/>
          <a:lstStyle/>
          <a:p>
            <a:fld id="{07DC2E9F-3B6E-3649-A5DB-7AD2AC7A2B42}" type="slidenum">
              <a:rPr lang="fr-FR" smtClean="0"/>
              <a:pPr/>
              <a:t>63</a:t>
            </a:fld>
            <a:endParaRPr lang="fr-FR"/>
          </a:p>
        </p:txBody>
      </p:sp>
    </p:spTree>
    <p:extLst>
      <p:ext uri="{BB962C8B-B14F-4D97-AF65-F5344CB8AC3E}">
        <p14:creationId xmlns:p14="http://schemas.microsoft.com/office/powerpoint/2010/main" val="165527880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978BD4-D2B2-77F6-3B1C-B01FE7008F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773B92-E890-B6C6-5EB6-9F8300F9ED2B}"/>
              </a:ext>
            </a:extLst>
          </p:cNvPr>
          <p:cNvSpPr>
            <a:spLocks noGrp="1"/>
          </p:cNvSpPr>
          <p:nvPr>
            <p:ph type="title"/>
          </p:nvPr>
        </p:nvSpPr>
        <p:spPr>
          <a:xfrm>
            <a:off x="324229" y="18853"/>
            <a:ext cx="7886700" cy="766428"/>
          </a:xfrm>
        </p:spPr>
        <p:txBody>
          <a:bodyPr>
            <a:normAutofit fontScale="90000"/>
          </a:bodyPr>
          <a:lstStyle/>
          <a:p>
            <a:pPr algn="ctr" defTabSz="685800">
              <a:spcBef>
                <a:spcPts val="750"/>
              </a:spcBef>
              <a:defRPr/>
            </a:pPr>
            <a:br>
              <a:rPr lang="en-US" dirty="0"/>
            </a:br>
            <a:br>
              <a:rPr lang="el-GR" b="1" dirty="0">
                <a:solidFill>
                  <a:schemeClr val="bg2">
                    <a:lumMod val="10000"/>
                  </a:schemeClr>
                </a:solidFill>
              </a:rPr>
            </a:br>
            <a:br>
              <a:rPr lang="en-US" sz="2700" b="1" dirty="0">
                <a:solidFill>
                  <a:srgbClr val="FFC000">
                    <a:lumMod val="60000"/>
                    <a:lumOff val="40000"/>
                  </a:srgbClr>
                </a:solidFill>
                <a:latin typeface="Calibri"/>
                <a:ea typeface="+mn-ea"/>
                <a:cs typeface="+mn-cs"/>
              </a:rPr>
            </a:br>
            <a:r>
              <a:rPr lang="en-US" sz="2400" b="1" dirty="0">
                <a:solidFill>
                  <a:schemeClr val="bg2">
                    <a:lumMod val="10000"/>
                  </a:schemeClr>
                </a:solidFill>
              </a:rPr>
              <a:t> Do-Hyun Kim et al.                                                                 v South Korea                                                                      </a:t>
            </a:r>
            <a:r>
              <a:rPr lang="ca-ES" sz="2400" b="1" dirty="0">
                <a:solidFill>
                  <a:schemeClr val="bg2">
                    <a:lumMod val="10000"/>
                  </a:schemeClr>
                </a:solidFill>
              </a:rPr>
              <a:t>(Constitutional Court of </a:t>
            </a:r>
            <a:r>
              <a:rPr lang="ca-ES" sz="2400" b="1" dirty="0" err="1">
                <a:solidFill>
                  <a:schemeClr val="bg2">
                    <a:lumMod val="10000"/>
                  </a:schemeClr>
                </a:solidFill>
              </a:rPr>
              <a:t>Korea</a:t>
            </a:r>
            <a:r>
              <a:rPr lang="ca-ES" sz="2400" b="1" dirty="0">
                <a:solidFill>
                  <a:schemeClr val="bg2">
                    <a:lumMod val="10000"/>
                  </a:schemeClr>
                </a:solidFill>
              </a:rPr>
              <a:t>, </a:t>
            </a:r>
            <a:r>
              <a:rPr lang="ca-ES" sz="2400" b="1" dirty="0" err="1">
                <a:solidFill>
                  <a:schemeClr val="bg2">
                    <a:lumMod val="10000"/>
                  </a:schemeClr>
                </a:solidFill>
              </a:rPr>
              <a:t>Aug</a:t>
            </a:r>
            <a:r>
              <a:rPr lang="ca-ES" sz="2400" b="1" dirty="0">
                <a:solidFill>
                  <a:schemeClr val="bg2">
                    <a:lumMod val="10000"/>
                  </a:schemeClr>
                </a:solidFill>
              </a:rPr>
              <a:t> 9, </a:t>
            </a:r>
            <a:r>
              <a:rPr lang="en-US" sz="2400" b="1" dirty="0">
                <a:solidFill>
                  <a:schemeClr val="bg2">
                    <a:lumMod val="10000"/>
                  </a:schemeClr>
                </a:solidFill>
              </a:rPr>
              <a:t>2024) </a:t>
            </a:r>
            <a:r>
              <a:rPr lang="ca-ES" sz="2400" b="1" dirty="0">
                <a:solidFill>
                  <a:schemeClr val="bg2">
                    <a:lumMod val="10000"/>
                  </a:schemeClr>
                </a:solidFill>
              </a:rPr>
              <a:t> </a:t>
            </a:r>
            <a:br>
              <a:rPr lang="en-US" sz="2250" dirty="0">
                <a:solidFill>
                  <a:srgbClr val="FFFFFF"/>
                </a:solidFill>
                <a:latin typeface="Calibri"/>
                <a:ea typeface="+mn-ea"/>
                <a:cs typeface="+mn-cs"/>
              </a:rPr>
            </a:br>
            <a:br>
              <a:rPr lang="en-US" dirty="0"/>
            </a:br>
            <a:endParaRPr lang="LID4096" dirty="0"/>
          </a:p>
        </p:txBody>
      </p:sp>
      <p:sp>
        <p:nvSpPr>
          <p:cNvPr id="3" name="Content Placeholder 2">
            <a:extLst>
              <a:ext uri="{FF2B5EF4-FFF2-40B4-BE49-F238E27FC236}">
                <a16:creationId xmlns:a16="http://schemas.microsoft.com/office/drawing/2014/main" id="{1A045553-55FE-B52A-8535-AE4A403CE228}"/>
              </a:ext>
            </a:extLst>
          </p:cNvPr>
          <p:cNvSpPr>
            <a:spLocks noGrp="1"/>
          </p:cNvSpPr>
          <p:nvPr>
            <p:ph idx="1"/>
          </p:nvPr>
        </p:nvSpPr>
        <p:spPr>
          <a:xfrm>
            <a:off x="324229" y="1990395"/>
            <a:ext cx="8726051" cy="5467545"/>
          </a:xfrm>
        </p:spPr>
        <p:txBody>
          <a:bodyPr>
            <a:normAutofit/>
          </a:bodyPr>
          <a:lstStyle/>
          <a:p>
            <a:pPr marL="0" indent="0" algn="ctr">
              <a:buNone/>
            </a:pPr>
            <a:r>
              <a:rPr lang="en-US" dirty="0">
                <a:highlight>
                  <a:srgbClr val="FFFF00"/>
                </a:highlight>
              </a:rPr>
              <a:t>On these grounds</a:t>
            </a:r>
          </a:p>
          <a:p>
            <a:pPr marL="0" indent="0" algn="ctr">
              <a:buNone/>
            </a:pPr>
            <a:endParaRPr lang="en-US" sz="800" dirty="0"/>
          </a:p>
          <a:p>
            <a:pPr>
              <a:buFontTx/>
              <a:buChar char="-"/>
            </a:pPr>
            <a:r>
              <a:rPr lang="en-US" dirty="0"/>
              <a:t>The Court ordered the National Assembly to amend national Framework Act on Carbon Neutrality and Green Growth by February 28, 2026</a:t>
            </a:r>
          </a:p>
        </p:txBody>
      </p:sp>
      <p:pic>
        <p:nvPicPr>
          <p:cNvPr id="4" name="Εικόνα 3">
            <a:extLst>
              <a:ext uri="{FF2B5EF4-FFF2-40B4-BE49-F238E27FC236}">
                <a16:creationId xmlns:a16="http://schemas.microsoft.com/office/drawing/2014/main" id="{2F6D5768-3488-1B6E-A377-D7E44218BF32}"/>
              </a:ext>
            </a:extLst>
          </p:cNvPr>
          <p:cNvPicPr>
            <a:picLocks noChangeAspect="1"/>
          </p:cNvPicPr>
          <p:nvPr/>
        </p:nvPicPr>
        <p:blipFill>
          <a:blip r:embed="rId2"/>
          <a:stretch>
            <a:fillRect/>
          </a:stretch>
        </p:blipFill>
        <p:spPr>
          <a:xfrm>
            <a:off x="2" y="6155702"/>
            <a:ext cx="1178349" cy="702297"/>
          </a:xfrm>
          <a:prstGeom prst="rect">
            <a:avLst/>
          </a:prstGeom>
        </p:spPr>
      </p:pic>
      <p:sp>
        <p:nvSpPr>
          <p:cNvPr id="6" name="Θέση αριθμού διαφάνειας 5">
            <a:extLst>
              <a:ext uri="{FF2B5EF4-FFF2-40B4-BE49-F238E27FC236}">
                <a16:creationId xmlns:a16="http://schemas.microsoft.com/office/drawing/2014/main" id="{2E1EE6F0-FB76-2D43-4D57-2CDA537DE055}"/>
              </a:ext>
            </a:extLst>
          </p:cNvPr>
          <p:cNvSpPr>
            <a:spLocks noGrp="1"/>
          </p:cNvSpPr>
          <p:nvPr>
            <p:ph type="sldNum" sz="quarter" idx="12"/>
          </p:nvPr>
        </p:nvSpPr>
        <p:spPr/>
        <p:txBody>
          <a:bodyPr/>
          <a:lstStyle/>
          <a:p>
            <a:fld id="{07DC2E9F-3B6E-3649-A5DB-7AD2AC7A2B42}" type="slidenum">
              <a:rPr lang="fr-FR" smtClean="0"/>
              <a:pPr/>
              <a:t>64</a:t>
            </a:fld>
            <a:endParaRPr lang="fr-FR"/>
          </a:p>
        </p:txBody>
      </p:sp>
    </p:spTree>
    <p:extLst>
      <p:ext uri="{BB962C8B-B14F-4D97-AF65-F5344CB8AC3E}">
        <p14:creationId xmlns:p14="http://schemas.microsoft.com/office/powerpoint/2010/main" val="224443653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99FAB7-210E-DCE7-935A-6BBE953EE234}"/>
            </a:ext>
          </a:extLst>
        </p:cNvPr>
        <p:cNvGrpSpPr/>
        <p:nvPr/>
      </p:nvGrpSpPr>
      <p:grpSpPr>
        <a:xfrm>
          <a:off x="0" y="0"/>
          <a:ext cx="0" cy="0"/>
          <a:chOff x="0" y="0"/>
          <a:chExt cx="0" cy="0"/>
        </a:xfrm>
      </p:grpSpPr>
      <p:pic>
        <p:nvPicPr>
          <p:cNvPr id="111" name="Graphic 110" descr="Σφυρί δικαστή">
            <a:extLst>
              <a:ext uri="{FF2B5EF4-FFF2-40B4-BE49-F238E27FC236}">
                <a16:creationId xmlns:a16="http://schemas.microsoft.com/office/drawing/2014/main" id="{553E58AC-CECD-4D4A-1352-87E3DE02F2C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5707" y="1804509"/>
            <a:ext cx="3248982" cy="3248982"/>
          </a:xfrm>
          <a:prstGeom prst="rect">
            <a:avLst/>
          </a:prstGeom>
        </p:spPr>
      </p:pic>
      <p:sp>
        <p:nvSpPr>
          <p:cNvPr id="2" name="Τίτλος 1">
            <a:extLst>
              <a:ext uri="{FF2B5EF4-FFF2-40B4-BE49-F238E27FC236}">
                <a16:creationId xmlns:a16="http://schemas.microsoft.com/office/drawing/2014/main" id="{83615106-A096-A1E5-55D7-E55F92A91B01}"/>
              </a:ext>
            </a:extLst>
          </p:cNvPr>
          <p:cNvSpPr>
            <a:spLocks noGrp="1"/>
          </p:cNvSpPr>
          <p:nvPr>
            <p:ph type="title"/>
          </p:nvPr>
        </p:nvSpPr>
        <p:spPr>
          <a:xfrm>
            <a:off x="3596641" y="853440"/>
            <a:ext cx="5212794" cy="2729653"/>
          </a:xfrm>
        </p:spPr>
        <p:txBody>
          <a:bodyPr vert="horz" lIns="91440" tIns="45720" rIns="91440" bIns="45720" rtlCol="0" anchor="b">
            <a:normAutofit/>
          </a:bodyPr>
          <a:lstStyle/>
          <a:p>
            <a:pPr defTabSz="914400"/>
            <a:r>
              <a:rPr lang="en-US" sz="4800" b="1" cap="all" dirty="0"/>
              <a:t>International Courts</a:t>
            </a:r>
          </a:p>
        </p:txBody>
      </p:sp>
      <p:pic>
        <p:nvPicPr>
          <p:cNvPr id="5" name="Εικόνα 4">
            <a:extLst>
              <a:ext uri="{FF2B5EF4-FFF2-40B4-BE49-F238E27FC236}">
                <a16:creationId xmlns:a16="http://schemas.microsoft.com/office/drawing/2014/main" id="{E9ACF13E-5AA1-E0CC-5442-30E98095B8B0}"/>
              </a:ext>
            </a:extLst>
          </p:cNvPr>
          <p:cNvPicPr>
            <a:picLocks noChangeAspect="1"/>
          </p:cNvPicPr>
          <p:nvPr/>
        </p:nvPicPr>
        <p:blipFill>
          <a:blip r:embed="rId4"/>
          <a:stretch>
            <a:fillRect/>
          </a:stretch>
        </p:blipFill>
        <p:spPr>
          <a:xfrm>
            <a:off x="0" y="6084681"/>
            <a:ext cx="1178349" cy="702297"/>
          </a:xfrm>
          <a:prstGeom prst="rect">
            <a:avLst/>
          </a:prstGeom>
        </p:spPr>
      </p:pic>
      <p:sp>
        <p:nvSpPr>
          <p:cNvPr id="4" name="Θέση αριθμού διαφάνειας 3">
            <a:extLst>
              <a:ext uri="{FF2B5EF4-FFF2-40B4-BE49-F238E27FC236}">
                <a16:creationId xmlns:a16="http://schemas.microsoft.com/office/drawing/2014/main" id="{53B516A1-CD09-BC3A-73A9-B42C50ECA4BA}"/>
              </a:ext>
            </a:extLst>
          </p:cNvPr>
          <p:cNvSpPr>
            <a:spLocks noGrp="1"/>
          </p:cNvSpPr>
          <p:nvPr>
            <p:ph type="sldNum" sz="quarter" idx="12"/>
          </p:nvPr>
        </p:nvSpPr>
        <p:spPr/>
        <p:txBody>
          <a:bodyPr/>
          <a:lstStyle/>
          <a:p>
            <a:fld id="{07DC2E9F-3B6E-3649-A5DB-7AD2AC7A2B42}" type="slidenum">
              <a:rPr lang="fr-FR" smtClean="0"/>
              <a:pPr/>
              <a:t>65</a:t>
            </a:fld>
            <a:endParaRPr lang="fr-FR"/>
          </a:p>
        </p:txBody>
      </p:sp>
    </p:spTree>
    <p:extLst>
      <p:ext uri="{BB962C8B-B14F-4D97-AF65-F5344CB8AC3E}">
        <p14:creationId xmlns:p14="http://schemas.microsoft.com/office/powerpoint/2010/main" val="193457028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3FAB3F-C8D1-D186-DCF9-515E91AF75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4D0739D-E0C9-D3FA-F4C5-9D85F4453A07}"/>
              </a:ext>
            </a:extLst>
          </p:cNvPr>
          <p:cNvSpPr>
            <a:spLocks noGrp="1"/>
          </p:cNvSpPr>
          <p:nvPr>
            <p:ph type="title"/>
          </p:nvPr>
        </p:nvSpPr>
        <p:spPr>
          <a:xfrm>
            <a:off x="589176" y="230958"/>
            <a:ext cx="7886700" cy="766428"/>
          </a:xfrm>
        </p:spPr>
        <p:txBody>
          <a:bodyPr>
            <a:normAutofit fontScale="90000"/>
          </a:bodyPr>
          <a:lstStyle/>
          <a:p>
            <a:pPr algn="ctr" defTabSz="685800">
              <a:spcBef>
                <a:spcPts val="750"/>
              </a:spcBef>
              <a:defRPr/>
            </a:pPr>
            <a:br>
              <a:rPr lang="en-US" dirty="0"/>
            </a:br>
            <a:br>
              <a:rPr lang="el-GR" b="1" dirty="0">
                <a:solidFill>
                  <a:schemeClr val="bg2">
                    <a:lumMod val="10000"/>
                  </a:schemeClr>
                </a:solidFill>
              </a:rPr>
            </a:br>
            <a:br>
              <a:rPr lang="en-US" sz="2700" b="1" dirty="0">
                <a:solidFill>
                  <a:srgbClr val="FFC000">
                    <a:lumMod val="60000"/>
                    <a:lumOff val="40000"/>
                  </a:srgbClr>
                </a:solidFill>
                <a:latin typeface="Calibri"/>
                <a:ea typeface="+mn-ea"/>
                <a:cs typeface="+mn-cs"/>
              </a:rPr>
            </a:br>
            <a:r>
              <a:rPr lang="en-US" sz="2400" b="1" dirty="0">
                <a:solidFill>
                  <a:schemeClr val="bg2">
                    <a:lumMod val="10000"/>
                  </a:schemeClr>
                </a:solidFill>
              </a:rPr>
              <a:t>Duarte Agostinho and Others                                               v. Portugal and 32 Other States                                            (ECtHR, Grand Chamber)</a:t>
            </a:r>
            <a:br>
              <a:rPr lang="en-US" sz="2250" dirty="0">
                <a:solidFill>
                  <a:srgbClr val="FFFFFF"/>
                </a:solidFill>
                <a:latin typeface="Calibri"/>
                <a:ea typeface="+mn-ea"/>
                <a:cs typeface="+mn-cs"/>
              </a:rPr>
            </a:br>
            <a:br>
              <a:rPr lang="en-US" dirty="0"/>
            </a:br>
            <a:endParaRPr lang="LID4096" dirty="0"/>
          </a:p>
        </p:txBody>
      </p:sp>
      <p:sp>
        <p:nvSpPr>
          <p:cNvPr id="3" name="Content Placeholder 2">
            <a:extLst>
              <a:ext uri="{FF2B5EF4-FFF2-40B4-BE49-F238E27FC236}">
                <a16:creationId xmlns:a16="http://schemas.microsoft.com/office/drawing/2014/main" id="{1FFD9E22-557B-229C-EBD4-5DF6EABAF34A}"/>
              </a:ext>
            </a:extLst>
          </p:cNvPr>
          <p:cNvSpPr>
            <a:spLocks noGrp="1"/>
          </p:cNvSpPr>
          <p:nvPr>
            <p:ph idx="1"/>
          </p:nvPr>
        </p:nvSpPr>
        <p:spPr>
          <a:xfrm>
            <a:off x="240030" y="1100831"/>
            <a:ext cx="8726051" cy="5526211"/>
          </a:xfrm>
        </p:spPr>
        <p:txBody>
          <a:bodyPr>
            <a:normAutofit fontScale="85000" lnSpcReduction="20000"/>
          </a:bodyPr>
          <a:lstStyle/>
          <a:p>
            <a:pPr>
              <a:buFontTx/>
              <a:buChar char="-"/>
            </a:pPr>
            <a:endParaRPr lang="en-US" dirty="0"/>
          </a:p>
          <a:p>
            <a:pPr>
              <a:buFontTx/>
              <a:buChar char="-"/>
            </a:pPr>
            <a:r>
              <a:rPr lang="en-US" dirty="0"/>
              <a:t>In 2020, six minors from Portugal filed with the European Court of Human Rights the first climate change complaint against 33 countries</a:t>
            </a:r>
          </a:p>
          <a:p>
            <a:pPr>
              <a:buFontTx/>
              <a:buChar char="-"/>
            </a:pPr>
            <a:r>
              <a:rPr lang="en-US" dirty="0"/>
              <a:t>The complainants alleged that the respondent states have violated human rights by failing to take sufficient action that will keep temperature rise to 1.5 C</a:t>
            </a:r>
            <a:r>
              <a:rPr lang="en-US" sz="1900" dirty="0"/>
              <a:t>o</a:t>
            </a:r>
            <a:r>
              <a:rPr lang="en-US" dirty="0"/>
              <a:t>, under the Paris Agreement, and seeked an order requiring the respondents to take more action</a:t>
            </a:r>
          </a:p>
          <a:p>
            <a:pPr>
              <a:buFontTx/>
              <a:buChar char="-"/>
            </a:pPr>
            <a:r>
              <a:rPr lang="en-US" dirty="0"/>
              <a:t>The complainants invoked Articles 2, 8, and 14 of the ECHR (right to life, right to privacy, and right to not experience discrimination)</a:t>
            </a:r>
          </a:p>
          <a:p>
            <a:pPr>
              <a:buFontTx/>
              <a:buChar char="-"/>
            </a:pPr>
            <a:r>
              <a:rPr lang="en-US" dirty="0"/>
              <a:t>They claimed that their right to life is threatened by the effects of climate change in Portugal; that their right to privacy includes their physical and mental wellbeing, which is threatened by heatwaves; and that as young people, they will experience the worst effects of climate change </a:t>
            </a:r>
            <a:endParaRPr lang="LID4096" dirty="0"/>
          </a:p>
        </p:txBody>
      </p:sp>
      <p:pic>
        <p:nvPicPr>
          <p:cNvPr id="4" name="Εικόνα 3">
            <a:extLst>
              <a:ext uri="{FF2B5EF4-FFF2-40B4-BE49-F238E27FC236}">
                <a16:creationId xmlns:a16="http://schemas.microsoft.com/office/drawing/2014/main" id="{077ED5BA-7CE7-334D-51D4-57CE3BE91197}"/>
              </a:ext>
            </a:extLst>
          </p:cNvPr>
          <p:cNvPicPr>
            <a:picLocks noChangeAspect="1"/>
          </p:cNvPicPr>
          <p:nvPr/>
        </p:nvPicPr>
        <p:blipFill>
          <a:blip r:embed="rId2"/>
          <a:stretch>
            <a:fillRect/>
          </a:stretch>
        </p:blipFill>
        <p:spPr>
          <a:xfrm>
            <a:off x="2" y="6155702"/>
            <a:ext cx="1178349" cy="702297"/>
          </a:xfrm>
          <a:prstGeom prst="rect">
            <a:avLst/>
          </a:prstGeom>
        </p:spPr>
      </p:pic>
      <p:sp>
        <p:nvSpPr>
          <p:cNvPr id="6" name="Θέση αριθμού διαφάνειας 5">
            <a:extLst>
              <a:ext uri="{FF2B5EF4-FFF2-40B4-BE49-F238E27FC236}">
                <a16:creationId xmlns:a16="http://schemas.microsoft.com/office/drawing/2014/main" id="{361084F6-B0CF-94B4-6D34-E61E2F86077C}"/>
              </a:ext>
            </a:extLst>
          </p:cNvPr>
          <p:cNvSpPr>
            <a:spLocks noGrp="1"/>
          </p:cNvSpPr>
          <p:nvPr>
            <p:ph type="sldNum" sz="quarter" idx="12"/>
          </p:nvPr>
        </p:nvSpPr>
        <p:spPr/>
        <p:txBody>
          <a:bodyPr/>
          <a:lstStyle/>
          <a:p>
            <a:fld id="{07DC2E9F-3B6E-3649-A5DB-7AD2AC7A2B42}" type="slidenum">
              <a:rPr lang="fr-FR" smtClean="0"/>
              <a:pPr/>
              <a:t>66</a:t>
            </a:fld>
            <a:endParaRPr lang="fr-FR"/>
          </a:p>
        </p:txBody>
      </p:sp>
    </p:spTree>
    <p:extLst>
      <p:ext uri="{BB962C8B-B14F-4D97-AF65-F5344CB8AC3E}">
        <p14:creationId xmlns:p14="http://schemas.microsoft.com/office/powerpoint/2010/main" val="35987009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1EC30C-A1C4-8194-E364-F0413E2CCA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5B6AC4-F66D-4ACD-1E00-5B70F88BAE64}"/>
              </a:ext>
            </a:extLst>
          </p:cNvPr>
          <p:cNvSpPr>
            <a:spLocks noGrp="1"/>
          </p:cNvSpPr>
          <p:nvPr>
            <p:ph type="title"/>
          </p:nvPr>
        </p:nvSpPr>
        <p:spPr>
          <a:xfrm>
            <a:off x="589176" y="230958"/>
            <a:ext cx="7886700" cy="766428"/>
          </a:xfrm>
        </p:spPr>
        <p:txBody>
          <a:bodyPr>
            <a:normAutofit fontScale="90000"/>
          </a:bodyPr>
          <a:lstStyle/>
          <a:p>
            <a:pPr algn="ctr" defTabSz="685800">
              <a:spcBef>
                <a:spcPts val="750"/>
              </a:spcBef>
              <a:defRPr/>
            </a:pPr>
            <a:br>
              <a:rPr lang="en-US" dirty="0"/>
            </a:br>
            <a:br>
              <a:rPr lang="el-GR" b="1" dirty="0">
                <a:solidFill>
                  <a:schemeClr val="bg2">
                    <a:lumMod val="10000"/>
                  </a:schemeClr>
                </a:solidFill>
              </a:rPr>
            </a:br>
            <a:br>
              <a:rPr lang="en-US" sz="2700" b="1" dirty="0">
                <a:solidFill>
                  <a:srgbClr val="FFC000">
                    <a:lumMod val="60000"/>
                    <a:lumOff val="40000"/>
                  </a:srgbClr>
                </a:solidFill>
                <a:latin typeface="Calibri"/>
                <a:ea typeface="+mn-ea"/>
                <a:cs typeface="+mn-cs"/>
              </a:rPr>
            </a:br>
            <a:r>
              <a:rPr lang="en-US" sz="2400" b="1" dirty="0">
                <a:solidFill>
                  <a:schemeClr val="bg2">
                    <a:lumMod val="10000"/>
                  </a:schemeClr>
                </a:solidFill>
              </a:rPr>
              <a:t>Duarte Agostinho and Others                                               v. Portugal and 32 Other States                                            (ECtHR, Grand Chamber)</a:t>
            </a:r>
            <a:br>
              <a:rPr lang="en-US" sz="2250" dirty="0">
                <a:solidFill>
                  <a:srgbClr val="FFFFFF"/>
                </a:solidFill>
                <a:latin typeface="Calibri"/>
                <a:ea typeface="+mn-ea"/>
                <a:cs typeface="+mn-cs"/>
              </a:rPr>
            </a:br>
            <a:br>
              <a:rPr lang="en-US" dirty="0"/>
            </a:br>
            <a:endParaRPr lang="LID4096" dirty="0"/>
          </a:p>
        </p:txBody>
      </p:sp>
      <p:sp>
        <p:nvSpPr>
          <p:cNvPr id="3" name="Content Placeholder 2">
            <a:extLst>
              <a:ext uri="{FF2B5EF4-FFF2-40B4-BE49-F238E27FC236}">
                <a16:creationId xmlns:a16="http://schemas.microsoft.com/office/drawing/2014/main" id="{9CC142BA-843F-6D6A-5E16-8B7F9E8DEFF1}"/>
              </a:ext>
            </a:extLst>
          </p:cNvPr>
          <p:cNvSpPr>
            <a:spLocks noGrp="1"/>
          </p:cNvSpPr>
          <p:nvPr>
            <p:ph idx="1"/>
          </p:nvPr>
        </p:nvSpPr>
        <p:spPr>
          <a:xfrm>
            <a:off x="417949" y="1248445"/>
            <a:ext cx="8726051" cy="5526211"/>
          </a:xfrm>
        </p:spPr>
        <p:txBody>
          <a:bodyPr>
            <a:normAutofit/>
          </a:bodyPr>
          <a:lstStyle/>
          <a:p>
            <a:pPr>
              <a:buFontTx/>
              <a:buChar char="-"/>
            </a:pPr>
            <a:endParaRPr lang="en-US" dirty="0"/>
          </a:p>
          <a:p>
            <a:pPr>
              <a:buFontTx/>
              <a:buChar char="-"/>
            </a:pPr>
            <a:r>
              <a:rPr lang="en-US" dirty="0"/>
              <a:t>Among other seven third-party intervention, the European Commission intervened in the case, supporting the claimants' position: </a:t>
            </a:r>
          </a:p>
          <a:p>
            <a:pPr marL="0" indent="0">
              <a:buNone/>
            </a:pPr>
            <a:endParaRPr lang="en-US" sz="900" dirty="0"/>
          </a:p>
          <a:p>
            <a:pPr marL="0" indent="0">
              <a:buNone/>
            </a:pPr>
            <a:r>
              <a:rPr lang="en-US" dirty="0"/>
              <a:t>‘</a:t>
            </a:r>
            <a:r>
              <a:rPr lang="en-US" i="1" dirty="0"/>
              <a:t>International environmental law  - especially </a:t>
            </a:r>
            <a:r>
              <a:rPr lang="ca-ES" i="1" dirty="0"/>
              <a:t>the Paris Agreement-</a:t>
            </a:r>
            <a:r>
              <a:rPr lang="en-US" i="1" dirty="0"/>
              <a:t> and children’s rights law requires states to not harm, and to not allow companies within their jurisdiction to harm the human rights of people outside their borders</a:t>
            </a:r>
            <a:r>
              <a:rPr lang="en-US" dirty="0"/>
              <a:t>’</a:t>
            </a:r>
            <a:endParaRPr lang="LID4096" dirty="0"/>
          </a:p>
        </p:txBody>
      </p:sp>
      <p:pic>
        <p:nvPicPr>
          <p:cNvPr id="4" name="Εικόνα 3">
            <a:extLst>
              <a:ext uri="{FF2B5EF4-FFF2-40B4-BE49-F238E27FC236}">
                <a16:creationId xmlns:a16="http://schemas.microsoft.com/office/drawing/2014/main" id="{FCF04133-A0B5-81B6-7C5D-BE406B9EE829}"/>
              </a:ext>
            </a:extLst>
          </p:cNvPr>
          <p:cNvPicPr>
            <a:picLocks noChangeAspect="1"/>
          </p:cNvPicPr>
          <p:nvPr/>
        </p:nvPicPr>
        <p:blipFill>
          <a:blip r:embed="rId2"/>
          <a:stretch>
            <a:fillRect/>
          </a:stretch>
        </p:blipFill>
        <p:spPr>
          <a:xfrm>
            <a:off x="2" y="6155702"/>
            <a:ext cx="1178349" cy="702297"/>
          </a:xfrm>
          <a:prstGeom prst="rect">
            <a:avLst/>
          </a:prstGeom>
        </p:spPr>
      </p:pic>
      <p:sp>
        <p:nvSpPr>
          <p:cNvPr id="6" name="Θέση αριθμού διαφάνειας 5">
            <a:extLst>
              <a:ext uri="{FF2B5EF4-FFF2-40B4-BE49-F238E27FC236}">
                <a16:creationId xmlns:a16="http://schemas.microsoft.com/office/drawing/2014/main" id="{F1B7C9A1-CCAA-2B70-090C-24C455AEB0D4}"/>
              </a:ext>
            </a:extLst>
          </p:cNvPr>
          <p:cNvSpPr>
            <a:spLocks noGrp="1"/>
          </p:cNvSpPr>
          <p:nvPr>
            <p:ph type="sldNum" sz="quarter" idx="12"/>
          </p:nvPr>
        </p:nvSpPr>
        <p:spPr/>
        <p:txBody>
          <a:bodyPr/>
          <a:lstStyle/>
          <a:p>
            <a:fld id="{07DC2E9F-3B6E-3649-A5DB-7AD2AC7A2B42}" type="slidenum">
              <a:rPr lang="fr-FR" smtClean="0"/>
              <a:pPr/>
              <a:t>67</a:t>
            </a:fld>
            <a:endParaRPr lang="fr-FR"/>
          </a:p>
        </p:txBody>
      </p:sp>
    </p:spTree>
    <p:extLst>
      <p:ext uri="{BB962C8B-B14F-4D97-AF65-F5344CB8AC3E}">
        <p14:creationId xmlns:p14="http://schemas.microsoft.com/office/powerpoint/2010/main" val="114110056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142624-7443-B859-7584-FC4011FCB8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05BF35-71F4-4DFA-A127-95431B5E6679}"/>
              </a:ext>
            </a:extLst>
          </p:cNvPr>
          <p:cNvSpPr>
            <a:spLocks noGrp="1"/>
          </p:cNvSpPr>
          <p:nvPr>
            <p:ph type="title"/>
          </p:nvPr>
        </p:nvSpPr>
        <p:spPr>
          <a:xfrm>
            <a:off x="589176" y="230958"/>
            <a:ext cx="7886700" cy="766428"/>
          </a:xfrm>
        </p:spPr>
        <p:txBody>
          <a:bodyPr>
            <a:normAutofit fontScale="90000"/>
          </a:bodyPr>
          <a:lstStyle/>
          <a:p>
            <a:pPr algn="ctr" defTabSz="685800">
              <a:spcBef>
                <a:spcPts val="750"/>
              </a:spcBef>
              <a:defRPr/>
            </a:pPr>
            <a:br>
              <a:rPr lang="en-US" dirty="0"/>
            </a:br>
            <a:br>
              <a:rPr lang="el-GR" b="1" dirty="0">
                <a:solidFill>
                  <a:schemeClr val="bg2">
                    <a:lumMod val="10000"/>
                  </a:schemeClr>
                </a:solidFill>
              </a:rPr>
            </a:br>
            <a:br>
              <a:rPr lang="en-US" sz="2700" b="1" dirty="0">
                <a:solidFill>
                  <a:srgbClr val="FFC000">
                    <a:lumMod val="60000"/>
                    <a:lumOff val="40000"/>
                  </a:srgbClr>
                </a:solidFill>
                <a:latin typeface="Calibri"/>
                <a:ea typeface="+mn-ea"/>
                <a:cs typeface="+mn-cs"/>
              </a:rPr>
            </a:br>
            <a:r>
              <a:rPr lang="en-US" sz="2400" b="1" dirty="0">
                <a:solidFill>
                  <a:schemeClr val="bg2">
                    <a:lumMod val="10000"/>
                  </a:schemeClr>
                </a:solidFill>
              </a:rPr>
              <a:t>Duarte Agostinho and Others                                               v. Portugal and 32 Other States                                            (ECtHR, Grand Chamber)</a:t>
            </a:r>
            <a:br>
              <a:rPr lang="en-US" sz="2250" dirty="0">
                <a:solidFill>
                  <a:srgbClr val="FFFFFF"/>
                </a:solidFill>
                <a:latin typeface="Calibri"/>
                <a:ea typeface="+mn-ea"/>
                <a:cs typeface="+mn-cs"/>
              </a:rPr>
            </a:br>
            <a:br>
              <a:rPr lang="en-US" dirty="0"/>
            </a:br>
            <a:endParaRPr lang="LID4096" dirty="0"/>
          </a:p>
        </p:txBody>
      </p:sp>
      <p:sp>
        <p:nvSpPr>
          <p:cNvPr id="3" name="Content Placeholder 2">
            <a:extLst>
              <a:ext uri="{FF2B5EF4-FFF2-40B4-BE49-F238E27FC236}">
                <a16:creationId xmlns:a16="http://schemas.microsoft.com/office/drawing/2014/main" id="{7420839C-3C1F-92C0-664B-A6EF3D63D4B2}"/>
              </a:ext>
            </a:extLst>
          </p:cNvPr>
          <p:cNvSpPr>
            <a:spLocks noGrp="1"/>
          </p:cNvSpPr>
          <p:nvPr>
            <p:ph idx="1"/>
          </p:nvPr>
        </p:nvSpPr>
        <p:spPr>
          <a:xfrm>
            <a:off x="240030" y="1100831"/>
            <a:ext cx="8726051" cy="5526211"/>
          </a:xfrm>
        </p:spPr>
        <p:txBody>
          <a:bodyPr>
            <a:normAutofit/>
          </a:bodyPr>
          <a:lstStyle/>
          <a:p>
            <a:pPr>
              <a:buFontTx/>
              <a:buChar char="-"/>
            </a:pPr>
            <a:endParaRPr lang="en-US" dirty="0"/>
          </a:p>
          <a:p>
            <a:pPr>
              <a:buFontTx/>
              <a:buChar char="-"/>
            </a:pPr>
            <a:r>
              <a:rPr lang="en-US" b="1" dirty="0"/>
              <a:t>The Court declared the application inadmissible</a:t>
            </a:r>
            <a:r>
              <a:rPr lang="en-US" dirty="0"/>
              <a:t> (April 9, 2024) </a:t>
            </a:r>
          </a:p>
          <a:p>
            <a:pPr marL="514350" indent="-514350">
              <a:buAutoNum type="alphaLcParenBoth"/>
            </a:pPr>
            <a:r>
              <a:rPr lang="en-US" dirty="0"/>
              <a:t>The Court ruled that the applicants are under the jurisdiction of Portugal, while no jurisdiction has been established as regards the other respondent States; so, the complaint was declared inadmissible against other respondent States [article </a:t>
            </a:r>
            <a:r>
              <a:rPr lang="el-GR" dirty="0"/>
              <a:t>35(</a:t>
            </a:r>
            <a:r>
              <a:rPr lang="en-US" dirty="0"/>
              <a:t>3</a:t>
            </a:r>
            <a:r>
              <a:rPr lang="el-GR" dirty="0"/>
              <a:t>) </a:t>
            </a:r>
            <a:r>
              <a:rPr lang="en-US" dirty="0"/>
              <a:t>of the ECHR]</a:t>
            </a:r>
          </a:p>
          <a:p>
            <a:pPr marL="514350" indent="-514350">
              <a:buAutoNum type="alphaLcParenBoth"/>
            </a:pPr>
            <a:r>
              <a:rPr lang="en-US" dirty="0"/>
              <a:t>The complaint against Portugal was also deemed inadmissible, because the applicants had failed to exhaust domestic remedies in Portugal [article 	</a:t>
            </a:r>
            <a:r>
              <a:rPr lang="el-GR" dirty="0"/>
              <a:t>35(1)</a:t>
            </a:r>
            <a:r>
              <a:rPr lang="en-US" dirty="0"/>
              <a:t>,(4)</a:t>
            </a:r>
            <a:r>
              <a:rPr lang="el-GR" dirty="0"/>
              <a:t> </a:t>
            </a:r>
            <a:r>
              <a:rPr lang="en-US" dirty="0"/>
              <a:t>of the ECHR]</a:t>
            </a:r>
            <a:endParaRPr lang="LID4096" dirty="0"/>
          </a:p>
        </p:txBody>
      </p:sp>
      <p:pic>
        <p:nvPicPr>
          <p:cNvPr id="4" name="Εικόνα 3">
            <a:extLst>
              <a:ext uri="{FF2B5EF4-FFF2-40B4-BE49-F238E27FC236}">
                <a16:creationId xmlns:a16="http://schemas.microsoft.com/office/drawing/2014/main" id="{05F5B5EB-7A10-1952-D1CD-D340D90A9F5D}"/>
              </a:ext>
            </a:extLst>
          </p:cNvPr>
          <p:cNvPicPr>
            <a:picLocks noChangeAspect="1"/>
          </p:cNvPicPr>
          <p:nvPr/>
        </p:nvPicPr>
        <p:blipFill>
          <a:blip r:embed="rId2"/>
          <a:stretch>
            <a:fillRect/>
          </a:stretch>
        </p:blipFill>
        <p:spPr>
          <a:xfrm>
            <a:off x="2" y="6155702"/>
            <a:ext cx="1178349" cy="702297"/>
          </a:xfrm>
          <a:prstGeom prst="rect">
            <a:avLst/>
          </a:prstGeom>
        </p:spPr>
      </p:pic>
      <p:sp>
        <p:nvSpPr>
          <p:cNvPr id="6" name="Θέση αριθμού διαφάνειας 5">
            <a:extLst>
              <a:ext uri="{FF2B5EF4-FFF2-40B4-BE49-F238E27FC236}">
                <a16:creationId xmlns:a16="http://schemas.microsoft.com/office/drawing/2014/main" id="{FE8A8FD2-24CD-2B5F-0D6A-C532001B9E79}"/>
              </a:ext>
            </a:extLst>
          </p:cNvPr>
          <p:cNvSpPr>
            <a:spLocks noGrp="1"/>
          </p:cNvSpPr>
          <p:nvPr>
            <p:ph type="sldNum" sz="quarter" idx="12"/>
          </p:nvPr>
        </p:nvSpPr>
        <p:spPr/>
        <p:txBody>
          <a:bodyPr/>
          <a:lstStyle/>
          <a:p>
            <a:fld id="{07DC2E9F-3B6E-3649-A5DB-7AD2AC7A2B42}" type="slidenum">
              <a:rPr lang="fr-FR" smtClean="0"/>
              <a:pPr/>
              <a:t>68</a:t>
            </a:fld>
            <a:endParaRPr lang="fr-FR"/>
          </a:p>
        </p:txBody>
      </p:sp>
    </p:spTree>
    <p:extLst>
      <p:ext uri="{BB962C8B-B14F-4D97-AF65-F5344CB8AC3E}">
        <p14:creationId xmlns:p14="http://schemas.microsoft.com/office/powerpoint/2010/main" val="98354962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56335F-18B7-927D-4B60-6A93E4985F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E93EA5-E3CA-6D4B-0C87-CC85D793741E}"/>
              </a:ext>
            </a:extLst>
          </p:cNvPr>
          <p:cNvSpPr>
            <a:spLocks noGrp="1"/>
          </p:cNvSpPr>
          <p:nvPr>
            <p:ph type="title"/>
          </p:nvPr>
        </p:nvSpPr>
        <p:spPr>
          <a:xfrm>
            <a:off x="589176" y="230957"/>
            <a:ext cx="7886700" cy="869873"/>
          </a:xfrm>
        </p:spPr>
        <p:txBody>
          <a:bodyPr>
            <a:normAutofit fontScale="90000"/>
          </a:bodyPr>
          <a:lstStyle/>
          <a:p>
            <a:pPr algn="ctr" defTabSz="685800">
              <a:spcBef>
                <a:spcPts val="750"/>
              </a:spcBef>
              <a:defRPr/>
            </a:pPr>
            <a:br>
              <a:rPr lang="en-US" dirty="0"/>
            </a:br>
            <a:br>
              <a:rPr lang="el-GR" b="1" dirty="0">
                <a:solidFill>
                  <a:schemeClr val="bg2">
                    <a:lumMod val="10000"/>
                  </a:schemeClr>
                </a:solidFill>
              </a:rPr>
            </a:br>
            <a:br>
              <a:rPr lang="en-US" sz="2700" b="1" dirty="0">
                <a:solidFill>
                  <a:srgbClr val="FFC000">
                    <a:lumMod val="60000"/>
                    <a:lumOff val="40000"/>
                  </a:srgbClr>
                </a:solidFill>
                <a:latin typeface="Calibri"/>
                <a:ea typeface="+mn-ea"/>
                <a:cs typeface="+mn-cs"/>
              </a:rPr>
            </a:br>
            <a:r>
              <a:rPr lang="en-US" sz="2400" b="1" dirty="0">
                <a:solidFill>
                  <a:schemeClr val="bg2">
                    <a:lumMod val="10000"/>
                  </a:schemeClr>
                </a:solidFill>
              </a:rPr>
              <a:t>Carême v. France </a:t>
            </a:r>
            <a:r>
              <a:rPr lang="el-GR" sz="2400" b="1" dirty="0">
                <a:solidFill>
                  <a:schemeClr val="bg2">
                    <a:lumMod val="10000"/>
                  </a:schemeClr>
                </a:solidFill>
              </a:rPr>
              <a:t>                                                            </a:t>
            </a:r>
            <a:r>
              <a:rPr lang="en-US" sz="2400" b="1" dirty="0">
                <a:solidFill>
                  <a:schemeClr val="bg2">
                    <a:lumMod val="10000"/>
                  </a:schemeClr>
                </a:solidFill>
              </a:rPr>
              <a:t>(ECtHR, Grand Chamber)</a:t>
            </a:r>
            <a:br>
              <a:rPr lang="en-US" sz="2250" dirty="0">
                <a:solidFill>
                  <a:srgbClr val="FFFFFF"/>
                </a:solidFill>
                <a:latin typeface="Calibri"/>
                <a:ea typeface="+mn-ea"/>
                <a:cs typeface="+mn-cs"/>
              </a:rPr>
            </a:br>
            <a:br>
              <a:rPr lang="en-US" dirty="0"/>
            </a:br>
            <a:endParaRPr lang="LID4096" dirty="0"/>
          </a:p>
        </p:txBody>
      </p:sp>
      <p:sp>
        <p:nvSpPr>
          <p:cNvPr id="3" name="Content Placeholder 2">
            <a:extLst>
              <a:ext uri="{FF2B5EF4-FFF2-40B4-BE49-F238E27FC236}">
                <a16:creationId xmlns:a16="http://schemas.microsoft.com/office/drawing/2014/main" id="{327A95E8-A0C0-C959-FEBA-4056B46AF91A}"/>
              </a:ext>
            </a:extLst>
          </p:cNvPr>
          <p:cNvSpPr>
            <a:spLocks noGrp="1"/>
          </p:cNvSpPr>
          <p:nvPr>
            <p:ph idx="1"/>
          </p:nvPr>
        </p:nvSpPr>
        <p:spPr>
          <a:xfrm>
            <a:off x="240030" y="962527"/>
            <a:ext cx="8726051" cy="5664516"/>
          </a:xfrm>
        </p:spPr>
        <p:txBody>
          <a:bodyPr>
            <a:normAutofit fontScale="92500" lnSpcReduction="10000"/>
          </a:bodyPr>
          <a:lstStyle/>
          <a:p>
            <a:pPr>
              <a:buFontTx/>
              <a:buChar char="-"/>
            </a:pPr>
            <a:endParaRPr lang="en-US" dirty="0"/>
          </a:p>
          <a:p>
            <a:pPr marL="0" indent="0" algn="ctr">
              <a:buNone/>
            </a:pPr>
            <a:r>
              <a:rPr lang="en-US" b="1" dirty="0">
                <a:highlight>
                  <a:srgbClr val="FFFF00"/>
                </a:highlight>
              </a:rPr>
              <a:t>Similar case, same judgement </a:t>
            </a:r>
          </a:p>
          <a:p>
            <a:pPr>
              <a:buFontTx/>
              <a:buChar char="-"/>
            </a:pPr>
            <a:r>
              <a:rPr lang="en-US" dirty="0"/>
              <a:t>In this case, the application was introduced by the former mayor of the city of Grande-</a:t>
            </a:r>
            <a:r>
              <a:rPr lang="en-US" dirty="0" err="1"/>
              <a:t>Synthe</a:t>
            </a:r>
            <a:r>
              <a:rPr lang="en-US" dirty="0"/>
              <a:t> in France</a:t>
            </a:r>
          </a:p>
          <a:p>
            <a:pPr>
              <a:buFontTx/>
              <a:buChar char="-"/>
            </a:pPr>
            <a:r>
              <a:rPr lang="en-US" dirty="0"/>
              <a:t>The municipality of Grande-</a:t>
            </a:r>
            <a:r>
              <a:rPr lang="en-US" dirty="0" err="1"/>
              <a:t>Synthe</a:t>
            </a:r>
            <a:r>
              <a:rPr lang="en-US" dirty="0"/>
              <a:t> is located in an area considered at very high risk of exposure to climate risks</a:t>
            </a:r>
          </a:p>
          <a:p>
            <a:pPr>
              <a:buFontTx/>
              <a:buChar char="-"/>
            </a:pPr>
            <a:r>
              <a:rPr lang="en-US" dirty="0"/>
              <a:t>The applicant, acting in his capacity of Grande-</a:t>
            </a:r>
            <a:r>
              <a:rPr lang="en-US" dirty="0" err="1"/>
              <a:t>Synthe</a:t>
            </a:r>
            <a:r>
              <a:rPr lang="en-US" dirty="0"/>
              <a:t> Mayor and of a private resident, asked the Council of State to cancel the French Government's refusal to take additional measures to meet the Paris Agreement objective of reducing GHG emissions by 40% by 2030</a:t>
            </a:r>
          </a:p>
          <a:p>
            <a:pPr>
              <a:buFontTx/>
              <a:buChar char="-"/>
            </a:pPr>
            <a:r>
              <a:rPr lang="en-US" dirty="0"/>
              <a:t>This application was also declared inadmissible </a:t>
            </a:r>
            <a:r>
              <a:rPr lang="en-US" sz="1900" dirty="0"/>
              <a:t>(April 2024) </a:t>
            </a:r>
            <a:endParaRPr lang="en-US" dirty="0"/>
          </a:p>
          <a:p>
            <a:pPr>
              <a:buFontTx/>
              <a:buChar char="-"/>
            </a:pPr>
            <a:r>
              <a:rPr lang="en-US" dirty="0"/>
              <a:t>The applicant had moved away from France and no longer had relevant links with Grande-</a:t>
            </a:r>
            <a:r>
              <a:rPr lang="en-US" dirty="0" err="1"/>
              <a:t>Synthe</a:t>
            </a:r>
            <a:r>
              <a:rPr lang="en-US" dirty="0"/>
              <a:t>. Therefore, he could no longer claim victim status under the ECHR</a:t>
            </a:r>
            <a:endParaRPr lang="LID4096" dirty="0"/>
          </a:p>
        </p:txBody>
      </p:sp>
      <p:pic>
        <p:nvPicPr>
          <p:cNvPr id="4" name="Εικόνα 3">
            <a:extLst>
              <a:ext uri="{FF2B5EF4-FFF2-40B4-BE49-F238E27FC236}">
                <a16:creationId xmlns:a16="http://schemas.microsoft.com/office/drawing/2014/main" id="{517D449F-700E-992C-6D7E-42D63E221236}"/>
              </a:ext>
            </a:extLst>
          </p:cNvPr>
          <p:cNvPicPr>
            <a:picLocks noChangeAspect="1"/>
          </p:cNvPicPr>
          <p:nvPr/>
        </p:nvPicPr>
        <p:blipFill>
          <a:blip r:embed="rId2"/>
          <a:stretch>
            <a:fillRect/>
          </a:stretch>
        </p:blipFill>
        <p:spPr>
          <a:xfrm>
            <a:off x="2" y="6155702"/>
            <a:ext cx="1178349" cy="702297"/>
          </a:xfrm>
          <a:prstGeom prst="rect">
            <a:avLst/>
          </a:prstGeom>
        </p:spPr>
      </p:pic>
      <p:sp>
        <p:nvSpPr>
          <p:cNvPr id="6" name="Θέση αριθμού διαφάνειας 5">
            <a:extLst>
              <a:ext uri="{FF2B5EF4-FFF2-40B4-BE49-F238E27FC236}">
                <a16:creationId xmlns:a16="http://schemas.microsoft.com/office/drawing/2014/main" id="{40727921-D8EC-D9C9-3B10-B2C4C6A5BA85}"/>
              </a:ext>
            </a:extLst>
          </p:cNvPr>
          <p:cNvSpPr>
            <a:spLocks noGrp="1"/>
          </p:cNvSpPr>
          <p:nvPr>
            <p:ph type="sldNum" sz="quarter" idx="12"/>
          </p:nvPr>
        </p:nvSpPr>
        <p:spPr/>
        <p:txBody>
          <a:bodyPr/>
          <a:lstStyle/>
          <a:p>
            <a:fld id="{07DC2E9F-3B6E-3649-A5DB-7AD2AC7A2B42}" type="slidenum">
              <a:rPr lang="fr-FR" smtClean="0"/>
              <a:pPr/>
              <a:t>69</a:t>
            </a:fld>
            <a:endParaRPr lang="fr-FR"/>
          </a:p>
        </p:txBody>
      </p:sp>
    </p:spTree>
    <p:extLst>
      <p:ext uri="{BB962C8B-B14F-4D97-AF65-F5344CB8AC3E}">
        <p14:creationId xmlns:p14="http://schemas.microsoft.com/office/powerpoint/2010/main" val="14750443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17676B-DC07-2BB8-DCE1-C069F73617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A7E875-B473-924B-7C76-F94CAB42B8A8}"/>
              </a:ext>
            </a:extLst>
          </p:cNvPr>
          <p:cNvSpPr>
            <a:spLocks noGrp="1"/>
          </p:cNvSpPr>
          <p:nvPr>
            <p:ph type="title"/>
          </p:nvPr>
        </p:nvSpPr>
        <p:spPr>
          <a:xfrm>
            <a:off x="324229" y="18853"/>
            <a:ext cx="7886700" cy="766428"/>
          </a:xfrm>
        </p:spPr>
        <p:txBody>
          <a:bodyPr>
            <a:normAutofit fontScale="90000"/>
          </a:bodyPr>
          <a:lstStyle/>
          <a:p>
            <a:pPr algn="ctr" defTabSz="685800">
              <a:spcBef>
                <a:spcPts val="750"/>
              </a:spcBef>
              <a:defRPr/>
            </a:pPr>
            <a:br>
              <a:rPr lang="en-US" dirty="0"/>
            </a:br>
            <a:br>
              <a:rPr lang="el-GR" b="1" dirty="0">
                <a:solidFill>
                  <a:schemeClr val="bg2">
                    <a:lumMod val="10000"/>
                  </a:schemeClr>
                </a:solidFill>
              </a:rPr>
            </a:br>
            <a:br>
              <a:rPr lang="en-US" sz="2700" b="1" dirty="0">
                <a:solidFill>
                  <a:srgbClr val="FFC000">
                    <a:lumMod val="60000"/>
                    <a:lumOff val="40000"/>
                  </a:srgbClr>
                </a:solidFill>
                <a:latin typeface="Calibri"/>
                <a:ea typeface="+mn-ea"/>
                <a:cs typeface="+mn-cs"/>
              </a:rPr>
            </a:br>
            <a:r>
              <a:rPr lang="en-US" sz="2400" b="1" dirty="0">
                <a:solidFill>
                  <a:schemeClr val="bg2">
                    <a:lumMod val="10000"/>
                  </a:schemeClr>
                </a:solidFill>
                <a:latin typeface="Calibri"/>
                <a:ea typeface="+mn-ea"/>
                <a:cs typeface="+mn-cs"/>
              </a:rPr>
              <a:t>A</a:t>
            </a:r>
            <a:r>
              <a:rPr lang="en-US" sz="2400" b="1" dirty="0">
                <a:solidFill>
                  <a:schemeClr val="bg2">
                    <a:lumMod val="10000"/>
                  </a:schemeClr>
                </a:solidFill>
              </a:rPr>
              <a:t>spects of the climate crisis</a:t>
            </a:r>
            <a:br>
              <a:rPr lang="en-US" sz="2250" dirty="0">
                <a:solidFill>
                  <a:srgbClr val="FFFFFF"/>
                </a:solidFill>
                <a:latin typeface="Calibri"/>
                <a:ea typeface="+mn-ea"/>
                <a:cs typeface="+mn-cs"/>
              </a:rPr>
            </a:br>
            <a:br>
              <a:rPr lang="en-US" dirty="0"/>
            </a:br>
            <a:endParaRPr lang="LID4096" dirty="0"/>
          </a:p>
        </p:txBody>
      </p:sp>
      <p:sp>
        <p:nvSpPr>
          <p:cNvPr id="3" name="Content Placeholder 2">
            <a:extLst>
              <a:ext uri="{FF2B5EF4-FFF2-40B4-BE49-F238E27FC236}">
                <a16:creationId xmlns:a16="http://schemas.microsoft.com/office/drawing/2014/main" id="{12C543B4-3020-2809-E7EB-48444397EB1C}"/>
              </a:ext>
            </a:extLst>
          </p:cNvPr>
          <p:cNvSpPr>
            <a:spLocks noGrp="1"/>
          </p:cNvSpPr>
          <p:nvPr>
            <p:ph idx="1"/>
          </p:nvPr>
        </p:nvSpPr>
        <p:spPr>
          <a:xfrm>
            <a:off x="240030" y="968993"/>
            <a:ext cx="8726051" cy="5889008"/>
          </a:xfrm>
        </p:spPr>
        <p:txBody>
          <a:bodyPr>
            <a:normAutofit/>
          </a:bodyPr>
          <a:lstStyle/>
          <a:p>
            <a:pPr>
              <a:buFontTx/>
              <a:buChar char="-"/>
            </a:pPr>
            <a:r>
              <a:rPr lang="en-US" sz="3200" dirty="0"/>
              <a:t>However, the number of cases is now expanding less rapidly than previously, which may suggest a concentration of strategic litigation efforts</a:t>
            </a:r>
            <a:r>
              <a:rPr lang="el-GR" sz="3200" dirty="0"/>
              <a:t>, </a:t>
            </a:r>
            <a:r>
              <a:rPr lang="en-US" sz="3200" dirty="0"/>
              <a:t>and in areas anticipated to have high impact</a:t>
            </a:r>
          </a:p>
          <a:p>
            <a:pPr>
              <a:buFontTx/>
              <a:buChar char="-"/>
            </a:pPr>
            <a:r>
              <a:rPr lang="en-US" sz="3200" dirty="0"/>
              <a:t>Just 5% of climate cases have been brought before international courts, but many of these cases have significant potential to influence domestic proceedings</a:t>
            </a:r>
          </a:p>
          <a:p>
            <a:pPr>
              <a:buFontTx/>
              <a:buChar char="-"/>
            </a:pPr>
            <a:r>
              <a:rPr lang="en-US" sz="3200" dirty="0"/>
              <a:t>Subject of the disputes:</a:t>
            </a:r>
            <a:r>
              <a:rPr lang="el-GR" sz="3200" dirty="0"/>
              <a:t> </a:t>
            </a:r>
            <a:r>
              <a:rPr lang="en-US" sz="3200" dirty="0"/>
              <a:t>Holding governments and/ or private polluting companies 		accountable for climate action</a:t>
            </a:r>
          </a:p>
        </p:txBody>
      </p:sp>
      <p:pic>
        <p:nvPicPr>
          <p:cNvPr id="4" name="Εικόνα 3">
            <a:extLst>
              <a:ext uri="{FF2B5EF4-FFF2-40B4-BE49-F238E27FC236}">
                <a16:creationId xmlns:a16="http://schemas.microsoft.com/office/drawing/2014/main" id="{AFB77914-6AF0-7DEA-7060-FC551D66D629}"/>
              </a:ext>
            </a:extLst>
          </p:cNvPr>
          <p:cNvPicPr>
            <a:picLocks noChangeAspect="1"/>
          </p:cNvPicPr>
          <p:nvPr/>
        </p:nvPicPr>
        <p:blipFill>
          <a:blip r:embed="rId2"/>
          <a:stretch>
            <a:fillRect/>
          </a:stretch>
        </p:blipFill>
        <p:spPr>
          <a:xfrm>
            <a:off x="2" y="6155702"/>
            <a:ext cx="1178349" cy="702297"/>
          </a:xfrm>
          <a:prstGeom prst="rect">
            <a:avLst/>
          </a:prstGeom>
        </p:spPr>
      </p:pic>
      <p:sp>
        <p:nvSpPr>
          <p:cNvPr id="6" name="Θέση αριθμού διαφάνειας 5">
            <a:extLst>
              <a:ext uri="{FF2B5EF4-FFF2-40B4-BE49-F238E27FC236}">
                <a16:creationId xmlns:a16="http://schemas.microsoft.com/office/drawing/2014/main" id="{14B16929-90F9-8DF7-D025-7A69E20FE35D}"/>
              </a:ext>
            </a:extLst>
          </p:cNvPr>
          <p:cNvSpPr>
            <a:spLocks noGrp="1"/>
          </p:cNvSpPr>
          <p:nvPr>
            <p:ph type="sldNum" sz="quarter" idx="12"/>
          </p:nvPr>
        </p:nvSpPr>
        <p:spPr/>
        <p:txBody>
          <a:bodyPr/>
          <a:lstStyle/>
          <a:p>
            <a:fld id="{07DC2E9F-3B6E-3649-A5DB-7AD2AC7A2B42}" type="slidenum">
              <a:rPr lang="fr-FR" smtClean="0"/>
              <a:pPr/>
              <a:t>7</a:t>
            </a:fld>
            <a:endParaRPr lang="fr-FR"/>
          </a:p>
        </p:txBody>
      </p:sp>
    </p:spTree>
    <p:extLst>
      <p:ext uri="{BB962C8B-B14F-4D97-AF65-F5344CB8AC3E}">
        <p14:creationId xmlns:p14="http://schemas.microsoft.com/office/powerpoint/2010/main" val="126156094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08D27F-4CBF-C49F-C53A-BA3605CB5D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0B848F-B63D-0B8A-20E3-BA209F41227E}"/>
              </a:ext>
            </a:extLst>
          </p:cNvPr>
          <p:cNvSpPr>
            <a:spLocks noGrp="1"/>
          </p:cNvSpPr>
          <p:nvPr>
            <p:ph type="title"/>
          </p:nvPr>
        </p:nvSpPr>
        <p:spPr>
          <a:xfrm>
            <a:off x="589176" y="230958"/>
            <a:ext cx="7886700" cy="766428"/>
          </a:xfrm>
        </p:spPr>
        <p:txBody>
          <a:bodyPr>
            <a:normAutofit fontScale="90000"/>
          </a:bodyPr>
          <a:lstStyle/>
          <a:p>
            <a:pPr algn="ctr" defTabSz="685800">
              <a:spcBef>
                <a:spcPts val="750"/>
              </a:spcBef>
              <a:defRPr/>
            </a:pPr>
            <a:br>
              <a:rPr lang="en-US" dirty="0"/>
            </a:br>
            <a:br>
              <a:rPr lang="el-GR" b="1" dirty="0">
                <a:solidFill>
                  <a:schemeClr val="bg2">
                    <a:lumMod val="10000"/>
                  </a:schemeClr>
                </a:solidFill>
              </a:rPr>
            </a:br>
            <a:br>
              <a:rPr lang="en-US" sz="2700" b="1" dirty="0">
                <a:solidFill>
                  <a:srgbClr val="FFC000">
                    <a:lumMod val="60000"/>
                    <a:lumOff val="40000"/>
                  </a:srgbClr>
                </a:solidFill>
                <a:latin typeface="Calibri"/>
                <a:ea typeface="+mn-ea"/>
                <a:cs typeface="+mn-cs"/>
              </a:rPr>
            </a:br>
            <a:r>
              <a:rPr lang="de-DE" sz="2400" b="1" dirty="0">
                <a:solidFill>
                  <a:schemeClr val="bg2">
                    <a:lumMod val="10000"/>
                  </a:schemeClr>
                </a:solidFill>
              </a:rPr>
              <a:t>Verein KlimaSeniorinnen Schweiz and Others                      v. Switzerland</a:t>
            </a:r>
            <a:r>
              <a:rPr lang="en-US" sz="2400" b="1" dirty="0">
                <a:solidFill>
                  <a:schemeClr val="bg2">
                    <a:lumMod val="10000"/>
                  </a:schemeClr>
                </a:solidFill>
              </a:rPr>
              <a:t>                                                              (ECtHR, Grand Chamber - Facts)</a:t>
            </a:r>
            <a:br>
              <a:rPr lang="en-US" sz="2250" dirty="0">
                <a:solidFill>
                  <a:srgbClr val="FFFFFF"/>
                </a:solidFill>
                <a:latin typeface="Calibri"/>
                <a:ea typeface="+mn-ea"/>
                <a:cs typeface="+mn-cs"/>
              </a:rPr>
            </a:br>
            <a:br>
              <a:rPr lang="en-US" dirty="0"/>
            </a:br>
            <a:endParaRPr lang="LID4096" dirty="0"/>
          </a:p>
        </p:txBody>
      </p:sp>
      <p:sp>
        <p:nvSpPr>
          <p:cNvPr id="3" name="Content Placeholder 2">
            <a:extLst>
              <a:ext uri="{FF2B5EF4-FFF2-40B4-BE49-F238E27FC236}">
                <a16:creationId xmlns:a16="http://schemas.microsoft.com/office/drawing/2014/main" id="{E2E47DC3-1FCE-D94B-7785-28016803E6D4}"/>
              </a:ext>
            </a:extLst>
          </p:cNvPr>
          <p:cNvSpPr>
            <a:spLocks noGrp="1"/>
          </p:cNvSpPr>
          <p:nvPr>
            <p:ph idx="1"/>
          </p:nvPr>
        </p:nvSpPr>
        <p:spPr>
          <a:xfrm>
            <a:off x="240030" y="1100831"/>
            <a:ext cx="8726051" cy="5526211"/>
          </a:xfrm>
        </p:spPr>
        <p:txBody>
          <a:bodyPr>
            <a:normAutofit lnSpcReduction="10000"/>
          </a:bodyPr>
          <a:lstStyle/>
          <a:p>
            <a:pPr>
              <a:buFontTx/>
              <a:buChar char="-"/>
            </a:pPr>
            <a:endParaRPr lang="en-US" dirty="0"/>
          </a:p>
          <a:p>
            <a:pPr>
              <a:buFontTx/>
              <a:buChar char="-"/>
            </a:pPr>
            <a:r>
              <a:rPr lang="en-US" dirty="0"/>
              <a:t>At the end of 2020, an association of senior women filed with the ECtHR a climate change complaint against the Swiss government, complaining that their health is threatened by heat waves worsened by the climate crisis </a:t>
            </a:r>
          </a:p>
          <a:p>
            <a:pPr>
              <a:buFontTx/>
              <a:buChar char="-"/>
            </a:pPr>
            <a:r>
              <a:rPr lang="en-US" dirty="0"/>
              <a:t>The application listed, as the main complaint, that Switzerland's inadequate climate policies violate their right to life and health under Articles 2 and 8 of the ECHR</a:t>
            </a:r>
          </a:p>
          <a:p>
            <a:pPr>
              <a:buFontTx/>
              <a:buChar char="-"/>
            </a:pPr>
            <a:r>
              <a:rPr lang="en-US" dirty="0"/>
              <a:t>The Grand Chamber of the ECtHR took up the case, due to the serious question raised affecting the interpretation of the Convention (Art. 30 of the ECHR)</a:t>
            </a:r>
            <a:endParaRPr lang="LID4096" dirty="0"/>
          </a:p>
        </p:txBody>
      </p:sp>
      <p:pic>
        <p:nvPicPr>
          <p:cNvPr id="4" name="Εικόνα 3">
            <a:extLst>
              <a:ext uri="{FF2B5EF4-FFF2-40B4-BE49-F238E27FC236}">
                <a16:creationId xmlns:a16="http://schemas.microsoft.com/office/drawing/2014/main" id="{7125B405-7C30-6E11-99F3-6E96F145227B}"/>
              </a:ext>
            </a:extLst>
          </p:cNvPr>
          <p:cNvPicPr>
            <a:picLocks noChangeAspect="1"/>
          </p:cNvPicPr>
          <p:nvPr/>
        </p:nvPicPr>
        <p:blipFill>
          <a:blip r:embed="rId2"/>
          <a:stretch>
            <a:fillRect/>
          </a:stretch>
        </p:blipFill>
        <p:spPr>
          <a:xfrm>
            <a:off x="2" y="6155702"/>
            <a:ext cx="1178349" cy="702297"/>
          </a:xfrm>
          <a:prstGeom prst="rect">
            <a:avLst/>
          </a:prstGeom>
        </p:spPr>
      </p:pic>
      <p:sp>
        <p:nvSpPr>
          <p:cNvPr id="6" name="Θέση αριθμού διαφάνειας 5">
            <a:extLst>
              <a:ext uri="{FF2B5EF4-FFF2-40B4-BE49-F238E27FC236}">
                <a16:creationId xmlns:a16="http://schemas.microsoft.com/office/drawing/2014/main" id="{5198431D-3B48-B705-8634-715A32654939}"/>
              </a:ext>
            </a:extLst>
          </p:cNvPr>
          <p:cNvSpPr>
            <a:spLocks noGrp="1"/>
          </p:cNvSpPr>
          <p:nvPr>
            <p:ph type="sldNum" sz="quarter" idx="12"/>
          </p:nvPr>
        </p:nvSpPr>
        <p:spPr/>
        <p:txBody>
          <a:bodyPr/>
          <a:lstStyle/>
          <a:p>
            <a:fld id="{07DC2E9F-3B6E-3649-A5DB-7AD2AC7A2B42}" type="slidenum">
              <a:rPr lang="fr-FR" smtClean="0"/>
              <a:pPr/>
              <a:t>70</a:t>
            </a:fld>
            <a:endParaRPr lang="fr-FR"/>
          </a:p>
        </p:txBody>
      </p:sp>
    </p:spTree>
    <p:extLst>
      <p:ext uri="{BB962C8B-B14F-4D97-AF65-F5344CB8AC3E}">
        <p14:creationId xmlns:p14="http://schemas.microsoft.com/office/powerpoint/2010/main" val="186003376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4D57C5-4C25-B960-9C8E-89721739E5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8A0843-71D3-B010-039E-6F64A5E8CBF9}"/>
              </a:ext>
            </a:extLst>
          </p:cNvPr>
          <p:cNvSpPr>
            <a:spLocks noGrp="1"/>
          </p:cNvSpPr>
          <p:nvPr>
            <p:ph type="title"/>
          </p:nvPr>
        </p:nvSpPr>
        <p:spPr>
          <a:xfrm>
            <a:off x="659705" y="193628"/>
            <a:ext cx="7886700" cy="766428"/>
          </a:xfrm>
        </p:spPr>
        <p:txBody>
          <a:bodyPr>
            <a:normAutofit fontScale="90000"/>
          </a:bodyPr>
          <a:lstStyle/>
          <a:p>
            <a:pPr algn="ctr" defTabSz="685800">
              <a:spcBef>
                <a:spcPts val="750"/>
              </a:spcBef>
              <a:defRPr/>
            </a:pPr>
            <a:br>
              <a:rPr lang="en-US" dirty="0"/>
            </a:br>
            <a:br>
              <a:rPr lang="el-GR" b="1" dirty="0">
                <a:solidFill>
                  <a:schemeClr val="bg2">
                    <a:lumMod val="10000"/>
                  </a:schemeClr>
                </a:solidFill>
              </a:rPr>
            </a:br>
            <a:br>
              <a:rPr lang="en-US" sz="2700" b="1" dirty="0">
                <a:solidFill>
                  <a:srgbClr val="FFC000">
                    <a:lumMod val="60000"/>
                    <a:lumOff val="40000"/>
                  </a:srgbClr>
                </a:solidFill>
                <a:latin typeface="Calibri"/>
                <a:ea typeface="+mn-ea"/>
                <a:cs typeface="+mn-cs"/>
              </a:rPr>
            </a:br>
            <a:r>
              <a:rPr lang="de-DE" sz="2400" b="1" dirty="0">
                <a:solidFill>
                  <a:schemeClr val="bg2">
                    <a:lumMod val="10000"/>
                  </a:schemeClr>
                </a:solidFill>
              </a:rPr>
              <a:t>Verein KlimaSeniorinnen Schweiz and Others                      v. Switzerland</a:t>
            </a:r>
            <a:r>
              <a:rPr lang="en-US" sz="2400" b="1" dirty="0">
                <a:solidFill>
                  <a:schemeClr val="bg2">
                    <a:lumMod val="10000"/>
                  </a:schemeClr>
                </a:solidFill>
              </a:rPr>
              <a:t>                                                              (ECtHR, Grand Chamber’s Judgment, April 2024)</a:t>
            </a:r>
            <a:br>
              <a:rPr lang="en-US" sz="2400" b="1" dirty="0">
                <a:solidFill>
                  <a:schemeClr val="bg2">
                    <a:lumMod val="10000"/>
                  </a:schemeClr>
                </a:solidFill>
              </a:rPr>
            </a:br>
            <a:br>
              <a:rPr lang="en-US" dirty="0"/>
            </a:br>
            <a:endParaRPr lang="LID4096" dirty="0"/>
          </a:p>
        </p:txBody>
      </p:sp>
      <p:sp>
        <p:nvSpPr>
          <p:cNvPr id="3" name="Content Placeholder 2">
            <a:extLst>
              <a:ext uri="{FF2B5EF4-FFF2-40B4-BE49-F238E27FC236}">
                <a16:creationId xmlns:a16="http://schemas.microsoft.com/office/drawing/2014/main" id="{31793882-6401-41BB-1E4B-F8B17D911959}"/>
              </a:ext>
            </a:extLst>
          </p:cNvPr>
          <p:cNvSpPr>
            <a:spLocks noGrp="1"/>
          </p:cNvSpPr>
          <p:nvPr>
            <p:ph idx="1"/>
          </p:nvPr>
        </p:nvSpPr>
        <p:spPr>
          <a:xfrm>
            <a:off x="240030" y="1100831"/>
            <a:ext cx="8726051" cy="5757168"/>
          </a:xfrm>
        </p:spPr>
        <p:txBody>
          <a:bodyPr>
            <a:normAutofit fontScale="85000" lnSpcReduction="10000"/>
          </a:bodyPr>
          <a:lstStyle/>
          <a:p>
            <a:pPr>
              <a:buFontTx/>
              <a:buChar char="-"/>
            </a:pPr>
            <a:endParaRPr lang="en-US" dirty="0"/>
          </a:p>
          <a:p>
            <a:pPr>
              <a:buFontTx/>
              <a:buChar char="-"/>
            </a:pPr>
            <a:r>
              <a:rPr lang="en-US" dirty="0"/>
              <a:t>The Court found a violation of the right to respect for private and family life (Article 8) and access to court (Article 6§1)</a:t>
            </a:r>
          </a:p>
          <a:p>
            <a:pPr>
              <a:buFontTx/>
              <a:buChar char="-"/>
            </a:pPr>
            <a:r>
              <a:rPr lang="en-US" dirty="0"/>
              <a:t>Article 8 of the ECHR encompasses a right to effective protection by State authorities from the serious effects of climate change on life, health, and well-being</a:t>
            </a:r>
          </a:p>
          <a:p>
            <a:pPr>
              <a:buFontTx/>
              <a:buChar char="-"/>
            </a:pPr>
            <a:r>
              <a:rPr lang="en-US" dirty="0"/>
              <a:t>Switzerland was condemned for failing to comply with its positive obligations under the ECHR concerning climate change </a:t>
            </a:r>
            <a:r>
              <a:rPr lang="en-US" dirty="0">
                <a:sym typeface="Wingdings" panose="05000000000000000000" pitchFamily="2" charset="2"/>
              </a:rPr>
              <a:t></a:t>
            </a:r>
            <a:r>
              <a:rPr lang="en-US" dirty="0"/>
              <a:t> (a) critical gaps in establishing a relevant domestic regulatory framework, including a carbon budget or national greenhouse gas emissions limitations (b) failure to meet its past green house gas emission reduction targets</a:t>
            </a:r>
          </a:p>
          <a:p>
            <a:pPr>
              <a:buFontTx/>
              <a:buChar char="-"/>
            </a:pPr>
            <a:r>
              <a:rPr lang="en-US" dirty="0"/>
              <a:t>National authorities enjoy wide margin of appreciation concerning the way greenhouse gas emissions limitations will be implemented. </a:t>
            </a:r>
            <a:r>
              <a:rPr lang="el-GR" dirty="0"/>
              <a:t>Η</a:t>
            </a:r>
            <a:r>
              <a:rPr lang="en-US" dirty="0" err="1"/>
              <a:t>owever</a:t>
            </a:r>
            <a:r>
              <a:rPr lang="en-US" dirty="0"/>
              <a:t>, the Court held that the Swiss authorities had not acted in time and in an appropriate way to </a:t>
            </a:r>
            <a:r>
              <a:rPr lang="el-GR" dirty="0"/>
              <a:t>	</a:t>
            </a:r>
            <a:r>
              <a:rPr lang="en-US" dirty="0"/>
              <a:t>implement relevant measures</a:t>
            </a:r>
            <a:endParaRPr lang="LID4096" dirty="0"/>
          </a:p>
        </p:txBody>
      </p:sp>
      <p:pic>
        <p:nvPicPr>
          <p:cNvPr id="4" name="Εικόνα 3">
            <a:extLst>
              <a:ext uri="{FF2B5EF4-FFF2-40B4-BE49-F238E27FC236}">
                <a16:creationId xmlns:a16="http://schemas.microsoft.com/office/drawing/2014/main" id="{04E23B1C-8B69-3545-3800-61F91BCFAF6B}"/>
              </a:ext>
            </a:extLst>
          </p:cNvPr>
          <p:cNvPicPr>
            <a:picLocks noChangeAspect="1"/>
          </p:cNvPicPr>
          <p:nvPr/>
        </p:nvPicPr>
        <p:blipFill>
          <a:blip r:embed="rId2"/>
          <a:stretch>
            <a:fillRect/>
          </a:stretch>
        </p:blipFill>
        <p:spPr>
          <a:xfrm>
            <a:off x="2" y="6285297"/>
            <a:ext cx="1178349" cy="572702"/>
          </a:xfrm>
          <a:prstGeom prst="rect">
            <a:avLst/>
          </a:prstGeom>
        </p:spPr>
      </p:pic>
      <p:sp>
        <p:nvSpPr>
          <p:cNvPr id="6" name="Θέση αριθμού διαφάνειας 5">
            <a:extLst>
              <a:ext uri="{FF2B5EF4-FFF2-40B4-BE49-F238E27FC236}">
                <a16:creationId xmlns:a16="http://schemas.microsoft.com/office/drawing/2014/main" id="{4B29898A-FDDE-850A-5B5A-642C4AF55EDB}"/>
              </a:ext>
            </a:extLst>
          </p:cNvPr>
          <p:cNvSpPr>
            <a:spLocks noGrp="1"/>
          </p:cNvSpPr>
          <p:nvPr>
            <p:ph type="sldNum" sz="quarter" idx="12"/>
          </p:nvPr>
        </p:nvSpPr>
        <p:spPr/>
        <p:txBody>
          <a:bodyPr/>
          <a:lstStyle/>
          <a:p>
            <a:fld id="{07DC2E9F-3B6E-3649-A5DB-7AD2AC7A2B42}" type="slidenum">
              <a:rPr lang="fr-FR" smtClean="0"/>
              <a:pPr/>
              <a:t>71</a:t>
            </a:fld>
            <a:endParaRPr lang="fr-FR"/>
          </a:p>
        </p:txBody>
      </p:sp>
    </p:spTree>
    <p:extLst>
      <p:ext uri="{BB962C8B-B14F-4D97-AF65-F5344CB8AC3E}">
        <p14:creationId xmlns:p14="http://schemas.microsoft.com/office/powerpoint/2010/main" val="150570884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EAABD6-F23E-5C11-915C-8EDB7EA927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8D8966-4C33-93EF-858D-B8D4B1BDCC4B}"/>
              </a:ext>
            </a:extLst>
          </p:cNvPr>
          <p:cNvSpPr>
            <a:spLocks noGrp="1"/>
          </p:cNvSpPr>
          <p:nvPr>
            <p:ph type="title"/>
          </p:nvPr>
        </p:nvSpPr>
        <p:spPr>
          <a:xfrm>
            <a:off x="659705" y="193628"/>
            <a:ext cx="7886700" cy="766428"/>
          </a:xfrm>
        </p:spPr>
        <p:txBody>
          <a:bodyPr>
            <a:normAutofit fontScale="90000"/>
          </a:bodyPr>
          <a:lstStyle/>
          <a:p>
            <a:pPr algn="ctr" defTabSz="685800">
              <a:spcBef>
                <a:spcPts val="750"/>
              </a:spcBef>
              <a:defRPr/>
            </a:pPr>
            <a:br>
              <a:rPr lang="en-US" dirty="0"/>
            </a:br>
            <a:br>
              <a:rPr lang="el-GR" b="1" dirty="0">
                <a:solidFill>
                  <a:schemeClr val="bg2">
                    <a:lumMod val="10000"/>
                  </a:schemeClr>
                </a:solidFill>
              </a:rPr>
            </a:br>
            <a:br>
              <a:rPr lang="en-US" sz="2700" b="1" dirty="0">
                <a:solidFill>
                  <a:srgbClr val="FFC000">
                    <a:lumMod val="60000"/>
                    <a:lumOff val="40000"/>
                  </a:srgbClr>
                </a:solidFill>
                <a:latin typeface="Calibri"/>
                <a:ea typeface="+mn-ea"/>
                <a:cs typeface="+mn-cs"/>
              </a:rPr>
            </a:br>
            <a:r>
              <a:rPr lang="de-DE" sz="2400" b="1" dirty="0">
                <a:solidFill>
                  <a:schemeClr val="bg2">
                    <a:lumMod val="10000"/>
                  </a:schemeClr>
                </a:solidFill>
              </a:rPr>
              <a:t>Verein KlimaSeniorinnen Schweiz and Others                      v. Switzerland</a:t>
            </a:r>
            <a:r>
              <a:rPr lang="en-US" sz="2400" b="1" dirty="0">
                <a:solidFill>
                  <a:schemeClr val="bg2">
                    <a:lumMod val="10000"/>
                  </a:schemeClr>
                </a:solidFill>
              </a:rPr>
              <a:t>                                                              (ECtHR, Grand Chamber’s Judgment, April 9, 2024)</a:t>
            </a:r>
            <a:br>
              <a:rPr lang="en-US" sz="2400" b="1" dirty="0">
                <a:solidFill>
                  <a:schemeClr val="bg2">
                    <a:lumMod val="10000"/>
                  </a:schemeClr>
                </a:solidFill>
              </a:rPr>
            </a:br>
            <a:br>
              <a:rPr lang="en-US" dirty="0"/>
            </a:br>
            <a:endParaRPr lang="LID4096" dirty="0"/>
          </a:p>
        </p:txBody>
      </p:sp>
      <p:sp>
        <p:nvSpPr>
          <p:cNvPr id="3" name="Content Placeholder 2">
            <a:extLst>
              <a:ext uri="{FF2B5EF4-FFF2-40B4-BE49-F238E27FC236}">
                <a16:creationId xmlns:a16="http://schemas.microsoft.com/office/drawing/2014/main" id="{4857C396-7D5F-6AF7-A23F-DE294E46F15F}"/>
              </a:ext>
            </a:extLst>
          </p:cNvPr>
          <p:cNvSpPr>
            <a:spLocks noGrp="1"/>
          </p:cNvSpPr>
          <p:nvPr>
            <p:ph idx="1"/>
          </p:nvPr>
        </p:nvSpPr>
        <p:spPr>
          <a:xfrm>
            <a:off x="240030" y="1100831"/>
            <a:ext cx="8903968" cy="5757168"/>
          </a:xfrm>
        </p:spPr>
        <p:txBody>
          <a:bodyPr>
            <a:normAutofit fontScale="92500" lnSpcReduction="20000"/>
          </a:bodyPr>
          <a:lstStyle/>
          <a:p>
            <a:pPr>
              <a:buFontTx/>
              <a:buChar char="-"/>
            </a:pPr>
            <a:endParaRPr lang="en-US" dirty="0"/>
          </a:p>
          <a:p>
            <a:pPr>
              <a:buFontTx/>
              <a:buChar char="-"/>
            </a:pPr>
            <a:r>
              <a:rPr lang="en-US" dirty="0"/>
              <a:t>In March 2025, the Committee of Ministers of the Council of Europe decided that Switzerland is not yet complying with the requirements of the ECtHR judgment </a:t>
            </a:r>
          </a:p>
          <a:p>
            <a:pPr>
              <a:buFontTx/>
              <a:buChar char="-"/>
            </a:pPr>
            <a:r>
              <a:rPr lang="en-US" dirty="0"/>
              <a:t>Switzerland has yet to prove that it is doing enough to align its policy with a maximum global warming limit of 1.5°C </a:t>
            </a:r>
          </a:p>
          <a:p>
            <a:pPr>
              <a:buFontTx/>
              <a:buChar char="-"/>
            </a:pPr>
            <a:r>
              <a:rPr lang="en-US" dirty="0"/>
              <a:t>The Committee of Ministers </a:t>
            </a:r>
          </a:p>
          <a:p>
            <a:pPr marL="0" indent="0">
              <a:buNone/>
            </a:pPr>
            <a:r>
              <a:rPr lang="en-US" dirty="0"/>
              <a:t>		‘invited […] the Swiss authorities to further 			demonstrate that the methodology used to 			devise, develop and implement the relevant 		legislative and administrative framework</a:t>
            </a:r>
            <a:r>
              <a:rPr lang="el-GR" dirty="0"/>
              <a:t> </a:t>
            </a:r>
            <a:r>
              <a:rPr lang="en-US" dirty="0"/>
              <a:t>			responds to the ECHR requirements as 			detailed by the Court and relies on a 				quantification, through a carbon budget or 			otherwise, of national greenhouse gas 			emissions limitations’</a:t>
            </a:r>
            <a:endParaRPr lang="LID4096" dirty="0"/>
          </a:p>
        </p:txBody>
      </p:sp>
      <p:pic>
        <p:nvPicPr>
          <p:cNvPr id="4" name="Εικόνα 3">
            <a:extLst>
              <a:ext uri="{FF2B5EF4-FFF2-40B4-BE49-F238E27FC236}">
                <a16:creationId xmlns:a16="http://schemas.microsoft.com/office/drawing/2014/main" id="{81EAEB3F-3501-12D2-F881-1E0223AD6B17}"/>
              </a:ext>
            </a:extLst>
          </p:cNvPr>
          <p:cNvPicPr>
            <a:picLocks noChangeAspect="1"/>
          </p:cNvPicPr>
          <p:nvPr/>
        </p:nvPicPr>
        <p:blipFill>
          <a:blip r:embed="rId2"/>
          <a:stretch>
            <a:fillRect/>
          </a:stretch>
        </p:blipFill>
        <p:spPr>
          <a:xfrm>
            <a:off x="2" y="6155702"/>
            <a:ext cx="1178349" cy="702297"/>
          </a:xfrm>
          <a:prstGeom prst="rect">
            <a:avLst/>
          </a:prstGeom>
        </p:spPr>
      </p:pic>
      <p:sp>
        <p:nvSpPr>
          <p:cNvPr id="6" name="Θέση αριθμού διαφάνειας 5">
            <a:extLst>
              <a:ext uri="{FF2B5EF4-FFF2-40B4-BE49-F238E27FC236}">
                <a16:creationId xmlns:a16="http://schemas.microsoft.com/office/drawing/2014/main" id="{19706264-46F6-BAF7-4FB6-DAB12EE490AF}"/>
              </a:ext>
            </a:extLst>
          </p:cNvPr>
          <p:cNvSpPr>
            <a:spLocks noGrp="1"/>
          </p:cNvSpPr>
          <p:nvPr>
            <p:ph type="sldNum" sz="quarter" idx="12"/>
          </p:nvPr>
        </p:nvSpPr>
        <p:spPr/>
        <p:txBody>
          <a:bodyPr/>
          <a:lstStyle/>
          <a:p>
            <a:fld id="{07DC2E9F-3B6E-3649-A5DB-7AD2AC7A2B42}" type="slidenum">
              <a:rPr lang="fr-FR" smtClean="0"/>
              <a:pPr/>
              <a:t>72</a:t>
            </a:fld>
            <a:endParaRPr lang="fr-FR"/>
          </a:p>
        </p:txBody>
      </p:sp>
    </p:spTree>
    <p:extLst>
      <p:ext uri="{BB962C8B-B14F-4D97-AF65-F5344CB8AC3E}">
        <p14:creationId xmlns:p14="http://schemas.microsoft.com/office/powerpoint/2010/main" val="18822848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9C6F6F-01D1-0184-820F-490BE8338D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22DC54-803F-EC91-58B4-BB5B5D6941C9}"/>
              </a:ext>
            </a:extLst>
          </p:cNvPr>
          <p:cNvSpPr>
            <a:spLocks noGrp="1"/>
          </p:cNvSpPr>
          <p:nvPr>
            <p:ph type="title"/>
          </p:nvPr>
        </p:nvSpPr>
        <p:spPr>
          <a:xfrm>
            <a:off x="589176" y="230958"/>
            <a:ext cx="7886700" cy="766428"/>
          </a:xfrm>
        </p:spPr>
        <p:txBody>
          <a:bodyPr>
            <a:normAutofit fontScale="90000"/>
          </a:bodyPr>
          <a:lstStyle/>
          <a:p>
            <a:pPr algn="ctr" defTabSz="685800">
              <a:spcBef>
                <a:spcPts val="750"/>
              </a:spcBef>
              <a:defRPr/>
            </a:pPr>
            <a:br>
              <a:rPr lang="en-US" dirty="0"/>
            </a:br>
            <a:br>
              <a:rPr lang="el-GR" b="1" dirty="0">
                <a:solidFill>
                  <a:schemeClr val="bg2">
                    <a:lumMod val="10000"/>
                  </a:schemeClr>
                </a:solidFill>
              </a:rPr>
            </a:br>
            <a:br>
              <a:rPr lang="en-US" sz="2700" b="1" dirty="0">
                <a:solidFill>
                  <a:srgbClr val="FFC000">
                    <a:lumMod val="60000"/>
                    <a:lumOff val="40000"/>
                  </a:srgbClr>
                </a:solidFill>
                <a:latin typeface="Calibri"/>
                <a:ea typeface="+mn-ea"/>
                <a:cs typeface="+mn-cs"/>
              </a:rPr>
            </a:br>
            <a:r>
              <a:rPr lang="en-US" sz="2400" b="1" dirty="0">
                <a:solidFill>
                  <a:schemeClr val="bg2">
                    <a:lumMod val="10000"/>
                  </a:schemeClr>
                </a:solidFill>
              </a:rPr>
              <a:t>Armando Ferrão Carvalho and Others                                 v. The European Parliament and the Council of the EU                                            (General Court of the European Union)</a:t>
            </a:r>
            <a:br>
              <a:rPr lang="en-US" sz="2250" dirty="0">
                <a:solidFill>
                  <a:srgbClr val="FFFFFF"/>
                </a:solidFill>
                <a:latin typeface="Calibri"/>
                <a:ea typeface="+mn-ea"/>
                <a:cs typeface="+mn-cs"/>
              </a:rPr>
            </a:br>
            <a:br>
              <a:rPr lang="en-US" dirty="0"/>
            </a:br>
            <a:endParaRPr lang="LID4096" dirty="0"/>
          </a:p>
        </p:txBody>
      </p:sp>
      <p:sp>
        <p:nvSpPr>
          <p:cNvPr id="3" name="Content Placeholder 2">
            <a:extLst>
              <a:ext uri="{FF2B5EF4-FFF2-40B4-BE49-F238E27FC236}">
                <a16:creationId xmlns:a16="http://schemas.microsoft.com/office/drawing/2014/main" id="{D9009399-CDDB-27F5-FB26-4C7BB330467C}"/>
              </a:ext>
            </a:extLst>
          </p:cNvPr>
          <p:cNvSpPr>
            <a:spLocks noGrp="1"/>
          </p:cNvSpPr>
          <p:nvPr>
            <p:ph idx="1"/>
          </p:nvPr>
        </p:nvSpPr>
        <p:spPr>
          <a:xfrm>
            <a:off x="208974" y="1231460"/>
            <a:ext cx="8726051" cy="5526211"/>
          </a:xfrm>
        </p:spPr>
        <p:txBody>
          <a:bodyPr>
            <a:normAutofit fontScale="92500" lnSpcReduction="10000"/>
          </a:bodyPr>
          <a:lstStyle/>
          <a:p>
            <a:pPr>
              <a:buFontTx/>
              <a:buChar char="-"/>
            </a:pPr>
            <a:endParaRPr lang="en-US" dirty="0"/>
          </a:p>
          <a:p>
            <a:pPr>
              <a:buFontTx/>
              <a:buChar char="-"/>
            </a:pPr>
            <a:r>
              <a:rPr lang="en-US" sz="3200" dirty="0"/>
              <a:t>The EU’s existing target is to reduce domestic green house gas emissions by 40% by 2030, as compared to 1990 levels</a:t>
            </a:r>
          </a:p>
          <a:p>
            <a:pPr>
              <a:buFontTx/>
              <a:buChar char="-"/>
            </a:pPr>
            <a:r>
              <a:rPr lang="en-US" sz="3200" dirty="0"/>
              <a:t>Ten families alleged before the General Court of the EU that this target is insufficient to avoid dangerous climate change, and threatens their rights of life, health, occupation, and property</a:t>
            </a:r>
          </a:p>
          <a:p>
            <a:pPr>
              <a:buFontTx/>
              <a:buChar char="-"/>
            </a:pPr>
            <a:r>
              <a:rPr lang="en-US" sz="3000" dirty="0"/>
              <a:t>They invoked the EU Charter of Fundamental Rights, the Treaty on the Functioning of the European Union (TFEU), the United Nations Framework Convention on Climate Change </a:t>
            </a:r>
            <a:r>
              <a:rPr lang="el-GR" sz="3000" dirty="0"/>
              <a:t>	</a:t>
            </a:r>
            <a:r>
              <a:rPr lang="en-US" sz="3000" dirty="0"/>
              <a:t>(UNFCCC), and the Paris Agreement</a:t>
            </a:r>
            <a:endParaRPr lang="en-US" sz="3500" dirty="0"/>
          </a:p>
        </p:txBody>
      </p:sp>
      <p:pic>
        <p:nvPicPr>
          <p:cNvPr id="4" name="Εικόνα 3">
            <a:extLst>
              <a:ext uri="{FF2B5EF4-FFF2-40B4-BE49-F238E27FC236}">
                <a16:creationId xmlns:a16="http://schemas.microsoft.com/office/drawing/2014/main" id="{844936C8-F934-A436-283B-920F55FC3DA1}"/>
              </a:ext>
            </a:extLst>
          </p:cNvPr>
          <p:cNvPicPr>
            <a:picLocks noChangeAspect="1"/>
          </p:cNvPicPr>
          <p:nvPr/>
        </p:nvPicPr>
        <p:blipFill>
          <a:blip r:embed="rId2"/>
          <a:stretch>
            <a:fillRect/>
          </a:stretch>
        </p:blipFill>
        <p:spPr>
          <a:xfrm>
            <a:off x="2" y="6217920"/>
            <a:ext cx="1178349" cy="640079"/>
          </a:xfrm>
          <a:prstGeom prst="rect">
            <a:avLst/>
          </a:prstGeom>
        </p:spPr>
      </p:pic>
      <p:sp>
        <p:nvSpPr>
          <p:cNvPr id="6" name="Θέση αριθμού διαφάνειας 5">
            <a:extLst>
              <a:ext uri="{FF2B5EF4-FFF2-40B4-BE49-F238E27FC236}">
                <a16:creationId xmlns:a16="http://schemas.microsoft.com/office/drawing/2014/main" id="{DFC086FD-A55E-3E5D-79F4-665F6E0237BB}"/>
              </a:ext>
            </a:extLst>
          </p:cNvPr>
          <p:cNvSpPr>
            <a:spLocks noGrp="1"/>
          </p:cNvSpPr>
          <p:nvPr>
            <p:ph type="sldNum" sz="quarter" idx="12"/>
          </p:nvPr>
        </p:nvSpPr>
        <p:spPr/>
        <p:txBody>
          <a:bodyPr/>
          <a:lstStyle/>
          <a:p>
            <a:fld id="{07DC2E9F-3B6E-3649-A5DB-7AD2AC7A2B42}" type="slidenum">
              <a:rPr lang="fr-FR" smtClean="0"/>
              <a:pPr/>
              <a:t>73</a:t>
            </a:fld>
            <a:endParaRPr lang="fr-FR"/>
          </a:p>
        </p:txBody>
      </p:sp>
    </p:spTree>
    <p:extLst>
      <p:ext uri="{BB962C8B-B14F-4D97-AF65-F5344CB8AC3E}">
        <p14:creationId xmlns:p14="http://schemas.microsoft.com/office/powerpoint/2010/main" val="107186885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8C52E7-C2F5-076B-D9BB-8737A54B84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D50DD2-E471-9366-7143-50EB0F1D8B36}"/>
              </a:ext>
            </a:extLst>
          </p:cNvPr>
          <p:cNvSpPr>
            <a:spLocks noGrp="1"/>
          </p:cNvSpPr>
          <p:nvPr>
            <p:ph type="title"/>
          </p:nvPr>
        </p:nvSpPr>
        <p:spPr>
          <a:xfrm>
            <a:off x="589176" y="230958"/>
            <a:ext cx="7886700" cy="766428"/>
          </a:xfrm>
        </p:spPr>
        <p:txBody>
          <a:bodyPr>
            <a:normAutofit fontScale="90000"/>
          </a:bodyPr>
          <a:lstStyle/>
          <a:p>
            <a:pPr algn="ctr" defTabSz="685800">
              <a:spcBef>
                <a:spcPts val="750"/>
              </a:spcBef>
              <a:defRPr/>
            </a:pPr>
            <a:br>
              <a:rPr lang="en-US" dirty="0"/>
            </a:br>
            <a:br>
              <a:rPr lang="el-GR" b="1" dirty="0">
                <a:solidFill>
                  <a:schemeClr val="bg2">
                    <a:lumMod val="10000"/>
                  </a:schemeClr>
                </a:solidFill>
              </a:rPr>
            </a:br>
            <a:br>
              <a:rPr lang="en-US" sz="2700" b="1" dirty="0">
                <a:solidFill>
                  <a:srgbClr val="FFC000">
                    <a:lumMod val="60000"/>
                    <a:lumOff val="40000"/>
                  </a:srgbClr>
                </a:solidFill>
                <a:latin typeface="Calibri"/>
                <a:ea typeface="+mn-ea"/>
                <a:cs typeface="+mn-cs"/>
              </a:rPr>
            </a:br>
            <a:r>
              <a:rPr lang="en-US" sz="2400" b="1" dirty="0">
                <a:solidFill>
                  <a:schemeClr val="bg2">
                    <a:lumMod val="10000"/>
                  </a:schemeClr>
                </a:solidFill>
              </a:rPr>
              <a:t>Armando Ferrão Carvalho and Others                                 v. The European Parliament and the Council of the EU                                            (General Court of the European Union)</a:t>
            </a:r>
            <a:br>
              <a:rPr lang="en-US" sz="2250" dirty="0">
                <a:solidFill>
                  <a:srgbClr val="FFFFFF"/>
                </a:solidFill>
                <a:latin typeface="Calibri"/>
                <a:ea typeface="+mn-ea"/>
                <a:cs typeface="+mn-cs"/>
              </a:rPr>
            </a:br>
            <a:br>
              <a:rPr lang="en-US" dirty="0"/>
            </a:br>
            <a:endParaRPr lang="LID4096" dirty="0"/>
          </a:p>
        </p:txBody>
      </p:sp>
      <p:sp>
        <p:nvSpPr>
          <p:cNvPr id="3" name="Content Placeholder 2">
            <a:extLst>
              <a:ext uri="{FF2B5EF4-FFF2-40B4-BE49-F238E27FC236}">
                <a16:creationId xmlns:a16="http://schemas.microsoft.com/office/drawing/2014/main" id="{78F6AE30-A480-FA17-EF92-2D1691BBD3D8}"/>
              </a:ext>
            </a:extLst>
          </p:cNvPr>
          <p:cNvSpPr>
            <a:spLocks noGrp="1"/>
          </p:cNvSpPr>
          <p:nvPr>
            <p:ph idx="1"/>
          </p:nvPr>
        </p:nvSpPr>
        <p:spPr>
          <a:xfrm>
            <a:off x="208974" y="1231460"/>
            <a:ext cx="8726051" cy="5526211"/>
          </a:xfrm>
        </p:spPr>
        <p:txBody>
          <a:bodyPr>
            <a:normAutofit/>
          </a:bodyPr>
          <a:lstStyle/>
          <a:p>
            <a:pPr>
              <a:buFontTx/>
              <a:buChar char="-"/>
            </a:pPr>
            <a:endParaRPr lang="en-US" dirty="0"/>
          </a:p>
          <a:p>
            <a:pPr marL="0" indent="0">
              <a:buNone/>
            </a:pPr>
            <a:r>
              <a:rPr lang="en-US" sz="3200" dirty="0">
                <a:highlight>
                  <a:srgbClr val="FFFF00"/>
                </a:highlight>
              </a:rPr>
              <a:t>At issue</a:t>
            </a:r>
            <a:r>
              <a:rPr lang="el-GR" sz="3200" dirty="0">
                <a:highlight>
                  <a:srgbClr val="FFFF00"/>
                </a:highlight>
                <a:sym typeface="Wingdings" panose="05000000000000000000" pitchFamily="2" charset="2"/>
              </a:rPr>
              <a:t></a:t>
            </a:r>
            <a:r>
              <a:rPr lang="en-US" sz="3200" dirty="0"/>
              <a:t> </a:t>
            </a:r>
            <a:r>
              <a:rPr lang="en-US" sz="2700" b="1" u="sng" dirty="0"/>
              <a:t>annulment </a:t>
            </a:r>
            <a:r>
              <a:rPr lang="en-US" sz="2700" b="1" i="1" dirty="0"/>
              <a:t>and</a:t>
            </a:r>
            <a:r>
              <a:rPr lang="en-US" sz="2700" b="1" dirty="0"/>
              <a:t> </a:t>
            </a:r>
            <a:r>
              <a:rPr lang="en-US" sz="2700" b="1" u="sng" dirty="0"/>
              <a:t>compensatory legal aid</a:t>
            </a:r>
          </a:p>
          <a:p>
            <a:pPr marL="0" indent="0">
              <a:buNone/>
            </a:pPr>
            <a:r>
              <a:rPr lang="en-US" sz="3200" dirty="0">
                <a:highlight>
                  <a:srgbClr val="FFFF00"/>
                </a:highlight>
              </a:rPr>
              <a:t>(a) </a:t>
            </a:r>
            <a:r>
              <a:rPr lang="en-US" sz="3200" dirty="0"/>
              <a:t>The applicants seeked to compel the EU (by asking the Court to declare three EU legal acts as void) to take more stringent greenhouse gas emissions reduction</a:t>
            </a:r>
          </a:p>
          <a:p>
            <a:pPr marL="0" indent="0">
              <a:buNone/>
            </a:pPr>
            <a:r>
              <a:rPr lang="en-US" sz="3200" dirty="0">
                <a:highlight>
                  <a:srgbClr val="FFFF00"/>
                </a:highlight>
              </a:rPr>
              <a:t>(b) </a:t>
            </a:r>
            <a:r>
              <a:rPr lang="en-US" sz="3200" dirty="0"/>
              <a:t>The second action concerns non-contractual liability, by virtue of Article 340 of the TFEU (providing a mechanism for injunctive relief to those who have suffered harm from 	actions or omissions of the EU institutions </a:t>
            </a:r>
          </a:p>
          <a:p>
            <a:pPr>
              <a:buFontTx/>
              <a:buChar char="-"/>
            </a:pPr>
            <a:endParaRPr lang="en-US" sz="3200" dirty="0"/>
          </a:p>
        </p:txBody>
      </p:sp>
      <p:pic>
        <p:nvPicPr>
          <p:cNvPr id="4" name="Εικόνα 3">
            <a:extLst>
              <a:ext uri="{FF2B5EF4-FFF2-40B4-BE49-F238E27FC236}">
                <a16:creationId xmlns:a16="http://schemas.microsoft.com/office/drawing/2014/main" id="{B52226F5-6AFD-5099-27F6-6D4C9621F19D}"/>
              </a:ext>
            </a:extLst>
          </p:cNvPr>
          <p:cNvPicPr>
            <a:picLocks noChangeAspect="1"/>
          </p:cNvPicPr>
          <p:nvPr/>
        </p:nvPicPr>
        <p:blipFill>
          <a:blip r:embed="rId2"/>
          <a:stretch>
            <a:fillRect/>
          </a:stretch>
        </p:blipFill>
        <p:spPr>
          <a:xfrm>
            <a:off x="2" y="6217920"/>
            <a:ext cx="1178349" cy="640079"/>
          </a:xfrm>
          <a:prstGeom prst="rect">
            <a:avLst/>
          </a:prstGeom>
        </p:spPr>
      </p:pic>
      <p:sp>
        <p:nvSpPr>
          <p:cNvPr id="6" name="Θέση αριθμού διαφάνειας 5">
            <a:extLst>
              <a:ext uri="{FF2B5EF4-FFF2-40B4-BE49-F238E27FC236}">
                <a16:creationId xmlns:a16="http://schemas.microsoft.com/office/drawing/2014/main" id="{FC551606-33AD-2B89-CF88-C804A85BF612}"/>
              </a:ext>
            </a:extLst>
          </p:cNvPr>
          <p:cNvSpPr>
            <a:spLocks noGrp="1"/>
          </p:cNvSpPr>
          <p:nvPr>
            <p:ph type="sldNum" sz="quarter" idx="12"/>
          </p:nvPr>
        </p:nvSpPr>
        <p:spPr/>
        <p:txBody>
          <a:bodyPr/>
          <a:lstStyle/>
          <a:p>
            <a:fld id="{07DC2E9F-3B6E-3649-A5DB-7AD2AC7A2B42}" type="slidenum">
              <a:rPr lang="fr-FR" smtClean="0"/>
              <a:pPr/>
              <a:t>74</a:t>
            </a:fld>
            <a:endParaRPr lang="fr-FR"/>
          </a:p>
        </p:txBody>
      </p:sp>
    </p:spTree>
    <p:extLst>
      <p:ext uri="{BB962C8B-B14F-4D97-AF65-F5344CB8AC3E}">
        <p14:creationId xmlns:p14="http://schemas.microsoft.com/office/powerpoint/2010/main" val="99490220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D14059-C542-EBA2-6B07-F558D6C936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09D8F2-45C5-F3CD-E67E-5F042352715E}"/>
              </a:ext>
            </a:extLst>
          </p:cNvPr>
          <p:cNvSpPr>
            <a:spLocks noGrp="1"/>
          </p:cNvSpPr>
          <p:nvPr>
            <p:ph type="title"/>
          </p:nvPr>
        </p:nvSpPr>
        <p:spPr>
          <a:xfrm>
            <a:off x="589176" y="230958"/>
            <a:ext cx="7886700" cy="766428"/>
          </a:xfrm>
        </p:spPr>
        <p:txBody>
          <a:bodyPr>
            <a:normAutofit fontScale="90000"/>
          </a:bodyPr>
          <a:lstStyle/>
          <a:p>
            <a:pPr algn="ctr" defTabSz="685800">
              <a:spcBef>
                <a:spcPts val="750"/>
              </a:spcBef>
              <a:defRPr/>
            </a:pPr>
            <a:br>
              <a:rPr lang="en-US" dirty="0"/>
            </a:br>
            <a:br>
              <a:rPr lang="el-GR" b="1" dirty="0">
                <a:solidFill>
                  <a:schemeClr val="bg2">
                    <a:lumMod val="10000"/>
                  </a:schemeClr>
                </a:solidFill>
              </a:rPr>
            </a:br>
            <a:br>
              <a:rPr lang="en-US" sz="2700" b="1" dirty="0">
                <a:solidFill>
                  <a:srgbClr val="FFC000">
                    <a:lumMod val="60000"/>
                    <a:lumOff val="40000"/>
                  </a:srgbClr>
                </a:solidFill>
                <a:latin typeface="Calibri"/>
                <a:ea typeface="+mn-ea"/>
                <a:cs typeface="+mn-cs"/>
              </a:rPr>
            </a:br>
            <a:r>
              <a:rPr lang="en-US" sz="2400" b="1" dirty="0">
                <a:solidFill>
                  <a:schemeClr val="bg2">
                    <a:lumMod val="10000"/>
                  </a:schemeClr>
                </a:solidFill>
              </a:rPr>
              <a:t>Armando Ferrão Carvalho and Others                                 v. The European Parliament and the Council of the EU                                           (General Court of the European Union)</a:t>
            </a:r>
            <a:br>
              <a:rPr lang="en-US" sz="2250" dirty="0">
                <a:solidFill>
                  <a:srgbClr val="FFFFFF"/>
                </a:solidFill>
                <a:latin typeface="Calibri"/>
                <a:ea typeface="+mn-ea"/>
                <a:cs typeface="+mn-cs"/>
              </a:rPr>
            </a:br>
            <a:br>
              <a:rPr lang="en-US" dirty="0"/>
            </a:br>
            <a:endParaRPr lang="LID4096" dirty="0"/>
          </a:p>
        </p:txBody>
      </p:sp>
      <p:sp>
        <p:nvSpPr>
          <p:cNvPr id="3" name="Content Placeholder 2">
            <a:extLst>
              <a:ext uri="{FF2B5EF4-FFF2-40B4-BE49-F238E27FC236}">
                <a16:creationId xmlns:a16="http://schemas.microsoft.com/office/drawing/2014/main" id="{0FA2E22D-473C-8705-69B9-1E204EE53092}"/>
              </a:ext>
            </a:extLst>
          </p:cNvPr>
          <p:cNvSpPr>
            <a:spLocks noGrp="1"/>
          </p:cNvSpPr>
          <p:nvPr>
            <p:ph idx="1"/>
          </p:nvPr>
        </p:nvSpPr>
        <p:spPr>
          <a:xfrm>
            <a:off x="208974" y="1231460"/>
            <a:ext cx="8726051" cy="5526211"/>
          </a:xfrm>
        </p:spPr>
        <p:txBody>
          <a:bodyPr>
            <a:normAutofit lnSpcReduction="10000"/>
          </a:bodyPr>
          <a:lstStyle/>
          <a:p>
            <a:pPr>
              <a:buFontTx/>
              <a:buChar char="-"/>
            </a:pPr>
            <a:endParaRPr lang="en-US" dirty="0"/>
          </a:p>
          <a:p>
            <a:pPr>
              <a:buFontTx/>
              <a:buChar char="-"/>
            </a:pPr>
            <a:r>
              <a:rPr lang="en-US" sz="3200" dirty="0"/>
              <a:t>The Court did not rule on the merits, but dismissed the case on procedural grounds, finding that the plaintiffs did not have standing to bring the case since they are not sufficiently and directly affected by the</a:t>
            </a:r>
            <a:r>
              <a:rPr lang="el-GR" sz="3200" dirty="0"/>
              <a:t> </a:t>
            </a:r>
            <a:r>
              <a:rPr lang="en-US" sz="3200" dirty="0"/>
              <a:t>EU gas emission policies </a:t>
            </a:r>
          </a:p>
          <a:p>
            <a:pPr marL="0" indent="0">
              <a:buNone/>
            </a:pPr>
            <a:r>
              <a:rPr lang="en-US" sz="3200" dirty="0"/>
              <a:t>(‘climate change affects every individual in one manner or another; case law requires that plaintiffs are affected by the contested act in a manner that is peculiar to them or by […] circumstances in which they are differentiated 	from all other persons’ – </a:t>
            </a:r>
            <a:r>
              <a:rPr lang="en-US" sz="2600" dirty="0">
                <a:highlight>
                  <a:srgbClr val="FFFF00"/>
                </a:highlight>
              </a:rPr>
              <a:t>cf. Article 263 TFEU </a:t>
            </a:r>
            <a:endParaRPr lang="en-US" sz="3500" dirty="0">
              <a:highlight>
                <a:srgbClr val="FFFF00"/>
              </a:highlight>
            </a:endParaRPr>
          </a:p>
        </p:txBody>
      </p:sp>
      <p:pic>
        <p:nvPicPr>
          <p:cNvPr id="4" name="Εικόνα 3">
            <a:extLst>
              <a:ext uri="{FF2B5EF4-FFF2-40B4-BE49-F238E27FC236}">
                <a16:creationId xmlns:a16="http://schemas.microsoft.com/office/drawing/2014/main" id="{CA84A60C-630C-FA5A-F566-D1504DF92F9A}"/>
              </a:ext>
            </a:extLst>
          </p:cNvPr>
          <p:cNvPicPr>
            <a:picLocks noChangeAspect="1"/>
          </p:cNvPicPr>
          <p:nvPr/>
        </p:nvPicPr>
        <p:blipFill>
          <a:blip r:embed="rId2"/>
          <a:stretch>
            <a:fillRect/>
          </a:stretch>
        </p:blipFill>
        <p:spPr>
          <a:xfrm>
            <a:off x="2" y="6217920"/>
            <a:ext cx="1178349" cy="640079"/>
          </a:xfrm>
          <a:prstGeom prst="rect">
            <a:avLst/>
          </a:prstGeom>
        </p:spPr>
      </p:pic>
      <p:sp>
        <p:nvSpPr>
          <p:cNvPr id="6" name="Θέση αριθμού διαφάνειας 5">
            <a:extLst>
              <a:ext uri="{FF2B5EF4-FFF2-40B4-BE49-F238E27FC236}">
                <a16:creationId xmlns:a16="http://schemas.microsoft.com/office/drawing/2014/main" id="{73105479-0E36-5D83-61AB-5376E73D013B}"/>
              </a:ext>
            </a:extLst>
          </p:cNvPr>
          <p:cNvSpPr>
            <a:spLocks noGrp="1"/>
          </p:cNvSpPr>
          <p:nvPr>
            <p:ph type="sldNum" sz="quarter" idx="12"/>
          </p:nvPr>
        </p:nvSpPr>
        <p:spPr/>
        <p:txBody>
          <a:bodyPr/>
          <a:lstStyle/>
          <a:p>
            <a:fld id="{07DC2E9F-3B6E-3649-A5DB-7AD2AC7A2B42}" type="slidenum">
              <a:rPr lang="fr-FR" smtClean="0"/>
              <a:pPr/>
              <a:t>75</a:t>
            </a:fld>
            <a:endParaRPr lang="fr-FR"/>
          </a:p>
        </p:txBody>
      </p:sp>
    </p:spTree>
    <p:extLst>
      <p:ext uri="{BB962C8B-B14F-4D97-AF65-F5344CB8AC3E}">
        <p14:creationId xmlns:p14="http://schemas.microsoft.com/office/powerpoint/2010/main" val="2233751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3EE315-FE79-7DC6-386A-9A61968B2A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5B1789-1D15-6E22-ED1B-F51BCE1DA69A}"/>
              </a:ext>
            </a:extLst>
          </p:cNvPr>
          <p:cNvSpPr>
            <a:spLocks noGrp="1"/>
          </p:cNvSpPr>
          <p:nvPr>
            <p:ph type="title"/>
          </p:nvPr>
        </p:nvSpPr>
        <p:spPr>
          <a:xfrm>
            <a:off x="589176" y="230958"/>
            <a:ext cx="7886700" cy="766428"/>
          </a:xfrm>
        </p:spPr>
        <p:txBody>
          <a:bodyPr>
            <a:normAutofit fontScale="90000"/>
          </a:bodyPr>
          <a:lstStyle/>
          <a:p>
            <a:pPr algn="ctr" defTabSz="685800">
              <a:spcBef>
                <a:spcPts val="750"/>
              </a:spcBef>
              <a:defRPr/>
            </a:pPr>
            <a:br>
              <a:rPr lang="en-US" dirty="0"/>
            </a:br>
            <a:br>
              <a:rPr lang="el-GR" b="1" dirty="0">
                <a:solidFill>
                  <a:schemeClr val="bg2">
                    <a:lumMod val="10000"/>
                  </a:schemeClr>
                </a:solidFill>
              </a:rPr>
            </a:br>
            <a:br>
              <a:rPr lang="en-US" sz="2700" b="1" dirty="0">
                <a:solidFill>
                  <a:srgbClr val="FFC000">
                    <a:lumMod val="60000"/>
                    <a:lumOff val="40000"/>
                  </a:srgbClr>
                </a:solidFill>
                <a:latin typeface="Calibri"/>
                <a:ea typeface="+mn-ea"/>
                <a:cs typeface="+mn-cs"/>
              </a:rPr>
            </a:br>
            <a:r>
              <a:rPr lang="en-US" sz="2400" b="1" dirty="0">
                <a:solidFill>
                  <a:schemeClr val="bg2">
                    <a:lumMod val="10000"/>
                  </a:schemeClr>
                </a:solidFill>
              </a:rPr>
              <a:t>Armando Ferrão Carvalho and Others                                 v. The European Parliament and the Council of the EU                                            (Court of Justice of the European Union)</a:t>
            </a:r>
            <a:br>
              <a:rPr lang="en-US" sz="2250" dirty="0">
                <a:solidFill>
                  <a:srgbClr val="FFFFFF"/>
                </a:solidFill>
                <a:latin typeface="Calibri"/>
                <a:ea typeface="+mn-ea"/>
                <a:cs typeface="+mn-cs"/>
              </a:rPr>
            </a:br>
            <a:br>
              <a:rPr lang="en-US" dirty="0"/>
            </a:br>
            <a:endParaRPr lang="LID4096" dirty="0"/>
          </a:p>
        </p:txBody>
      </p:sp>
      <p:sp>
        <p:nvSpPr>
          <p:cNvPr id="3" name="Content Placeholder 2">
            <a:extLst>
              <a:ext uri="{FF2B5EF4-FFF2-40B4-BE49-F238E27FC236}">
                <a16:creationId xmlns:a16="http://schemas.microsoft.com/office/drawing/2014/main" id="{61D1A48C-8B46-4CE9-0882-2FAC8F93E501}"/>
              </a:ext>
            </a:extLst>
          </p:cNvPr>
          <p:cNvSpPr>
            <a:spLocks noGrp="1"/>
          </p:cNvSpPr>
          <p:nvPr>
            <p:ph idx="1"/>
          </p:nvPr>
        </p:nvSpPr>
        <p:spPr>
          <a:xfrm>
            <a:off x="135467" y="1124374"/>
            <a:ext cx="8906933" cy="5633298"/>
          </a:xfrm>
        </p:spPr>
        <p:txBody>
          <a:bodyPr>
            <a:normAutofit fontScale="92500" lnSpcReduction="10000"/>
          </a:bodyPr>
          <a:lstStyle/>
          <a:p>
            <a:pPr>
              <a:buFontTx/>
              <a:buChar char="-"/>
            </a:pPr>
            <a:endParaRPr lang="en-US" dirty="0"/>
          </a:p>
          <a:p>
            <a:pPr>
              <a:buFontTx/>
              <a:buChar char="-"/>
            </a:pPr>
            <a:r>
              <a:rPr lang="en-US" sz="3200" dirty="0"/>
              <a:t>The plaintiffs appealed to the CJEU</a:t>
            </a:r>
          </a:p>
          <a:p>
            <a:pPr>
              <a:buFontTx/>
              <a:buChar char="-"/>
            </a:pPr>
            <a:r>
              <a:rPr lang="en-US" sz="3200" dirty="0"/>
              <a:t>The CJEU upheld the General Court’s decision, ruling that the plaintiff's claims are inadmissible on standing grounds for failing to demonstrate that they were individually impacted by EU’s climate policy</a:t>
            </a:r>
            <a:endParaRPr lang="en-US" sz="2000" dirty="0"/>
          </a:p>
          <a:p>
            <a:pPr marL="0" indent="0">
              <a:buNone/>
            </a:pPr>
            <a:r>
              <a:rPr lang="en-US" i="1" dirty="0"/>
              <a:t>‘the effects of climate change may be different for one person than they are for another does not mean that […] there exists standing to bring an action against a measure of general application; this would render standing limitations meaningless […] since a fundamental right is always likely to be concerned in one way or another by measures of general application such as those contested in 	the present case’</a:t>
            </a:r>
            <a:endParaRPr lang="en-US" sz="3500" i="1" dirty="0">
              <a:highlight>
                <a:srgbClr val="FFFF00"/>
              </a:highlight>
            </a:endParaRPr>
          </a:p>
        </p:txBody>
      </p:sp>
      <p:pic>
        <p:nvPicPr>
          <p:cNvPr id="4" name="Εικόνα 3">
            <a:extLst>
              <a:ext uri="{FF2B5EF4-FFF2-40B4-BE49-F238E27FC236}">
                <a16:creationId xmlns:a16="http://schemas.microsoft.com/office/drawing/2014/main" id="{3EAB6EEF-3C40-CA03-C653-CA5DBE10C643}"/>
              </a:ext>
            </a:extLst>
          </p:cNvPr>
          <p:cNvPicPr>
            <a:picLocks noChangeAspect="1"/>
          </p:cNvPicPr>
          <p:nvPr/>
        </p:nvPicPr>
        <p:blipFill>
          <a:blip r:embed="rId2"/>
          <a:stretch>
            <a:fillRect/>
          </a:stretch>
        </p:blipFill>
        <p:spPr>
          <a:xfrm>
            <a:off x="2" y="6304547"/>
            <a:ext cx="1009225" cy="553452"/>
          </a:xfrm>
          <a:prstGeom prst="rect">
            <a:avLst/>
          </a:prstGeom>
        </p:spPr>
      </p:pic>
      <p:sp>
        <p:nvSpPr>
          <p:cNvPr id="6" name="Θέση αριθμού διαφάνειας 5">
            <a:extLst>
              <a:ext uri="{FF2B5EF4-FFF2-40B4-BE49-F238E27FC236}">
                <a16:creationId xmlns:a16="http://schemas.microsoft.com/office/drawing/2014/main" id="{898C7071-30A6-496C-C895-ACA940946F3D}"/>
              </a:ext>
            </a:extLst>
          </p:cNvPr>
          <p:cNvSpPr>
            <a:spLocks noGrp="1"/>
          </p:cNvSpPr>
          <p:nvPr>
            <p:ph type="sldNum" sz="quarter" idx="12"/>
          </p:nvPr>
        </p:nvSpPr>
        <p:spPr/>
        <p:txBody>
          <a:bodyPr/>
          <a:lstStyle/>
          <a:p>
            <a:fld id="{07DC2E9F-3B6E-3649-A5DB-7AD2AC7A2B42}" type="slidenum">
              <a:rPr lang="fr-FR" smtClean="0"/>
              <a:pPr/>
              <a:t>76</a:t>
            </a:fld>
            <a:endParaRPr lang="fr-FR"/>
          </a:p>
        </p:txBody>
      </p:sp>
    </p:spTree>
    <p:extLst>
      <p:ext uri="{BB962C8B-B14F-4D97-AF65-F5344CB8AC3E}">
        <p14:creationId xmlns:p14="http://schemas.microsoft.com/office/powerpoint/2010/main" val="224530741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042FA7-07CA-7440-5AE5-BC07E3A8DD1F}"/>
            </a:ext>
          </a:extLst>
        </p:cNvPr>
        <p:cNvGrpSpPr/>
        <p:nvPr/>
      </p:nvGrpSpPr>
      <p:grpSpPr>
        <a:xfrm>
          <a:off x="0" y="0"/>
          <a:ext cx="0" cy="0"/>
          <a:chOff x="0" y="0"/>
          <a:chExt cx="0" cy="0"/>
        </a:xfrm>
      </p:grpSpPr>
      <p:pic>
        <p:nvPicPr>
          <p:cNvPr id="111" name="Graphic 110" descr="Σφυρί δικαστή">
            <a:extLst>
              <a:ext uri="{FF2B5EF4-FFF2-40B4-BE49-F238E27FC236}">
                <a16:creationId xmlns:a16="http://schemas.microsoft.com/office/drawing/2014/main" id="{EE3E598C-A4E5-F92D-01BB-F64F4F7F2BB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5707" y="1804509"/>
            <a:ext cx="3248982" cy="3248982"/>
          </a:xfrm>
          <a:prstGeom prst="rect">
            <a:avLst/>
          </a:prstGeom>
        </p:spPr>
      </p:pic>
      <p:sp>
        <p:nvSpPr>
          <p:cNvPr id="2" name="Τίτλος 1">
            <a:extLst>
              <a:ext uri="{FF2B5EF4-FFF2-40B4-BE49-F238E27FC236}">
                <a16:creationId xmlns:a16="http://schemas.microsoft.com/office/drawing/2014/main" id="{5F58376F-F5CD-61AF-B8F6-CC55EE05DCAC}"/>
              </a:ext>
            </a:extLst>
          </p:cNvPr>
          <p:cNvSpPr>
            <a:spLocks noGrp="1"/>
          </p:cNvSpPr>
          <p:nvPr>
            <p:ph type="title"/>
          </p:nvPr>
        </p:nvSpPr>
        <p:spPr>
          <a:xfrm>
            <a:off x="3596641" y="853440"/>
            <a:ext cx="5212794" cy="2729653"/>
          </a:xfrm>
        </p:spPr>
        <p:txBody>
          <a:bodyPr vert="horz" lIns="91440" tIns="45720" rIns="91440" bIns="45720" rtlCol="0" anchor="b">
            <a:normAutofit/>
          </a:bodyPr>
          <a:lstStyle/>
          <a:p>
            <a:pPr defTabSz="914400"/>
            <a:r>
              <a:rPr lang="en-US" sz="4800" b="1" cap="all" dirty="0"/>
              <a:t>Greek Courts</a:t>
            </a:r>
          </a:p>
        </p:txBody>
      </p:sp>
      <p:pic>
        <p:nvPicPr>
          <p:cNvPr id="5" name="Εικόνα 4">
            <a:extLst>
              <a:ext uri="{FF2B5EF4-FFF2-40B4-BE49-F238E27FC236}">
                <a16:creationId xmlns:a16="http://schemas.microsoft.com/office/drawing/2014/main" id="{0F1BB890-FDAE-7C0C-6EEA-3D3A2FC37736}"/>
              </a:ext>
            </a:extLst>
          </p:cNvPr>
          <p:cNvPicPr>
            <a:picLocks noChangeAspect="1"/>
          </p:cNvPicPr>
          <p:nvPr/>
        </p:nvPicPr>
        <p:blipFill>
          <a:blip r:embed="rId4"/>
          <a:stretch>
            <a:fillRect/>
          </a:stretch>
        </p:blipFill>
        <p:spPr>
          <a:xfrm>
            <a:off x="0" y="6084681"/>
            <a:ext cx="1178349" cy="702297"/>
          </a:xfrm>
          <a:prstGeom prst="rect">
            <a:avLst/>
          </a:prstGeom>
        </p:spPr>
      </p:pic>
      <p:sp>
        <p:nvSpPr>
          <p:cNvPr id="4" name="Θέση αριθμού διαφάνειας 3">
            <a:extLst>
              <a:ext uri="{FF2B5EF4-FFF2-40B4-BE49-F238E27FC236}">
                <a16:creationId xmlns:a16="http://schemas.microsoft.com/office/drawing/2014/main" id="{B26236F8-CBD7-96C4-092F-CA11FA3C69C4}"/>
              </a:ext>
            </a:extLst>
          </p:cNvPr>
          <p:cNvSpPr>
            <a:spLocks noGrp="1"/>
          </p:cNvSpPr>
          <p:nvPr>
            <p:ph type="sldNum" sz="quarter" idx="12"/>
          </p:nvPr>
        </p:nvSpPr>
        <p:spPr/>
        <p:txBody>
          <a:bodyPr/>
          <a:lstStyle/>
          <a:p>
            <a:fld id="{07DC2E9F-3B6E-3649-A5DB-7AD2AC7A2B42}" type="slidenum">
              <a:rPr lang="fr-FR" smtClean="0"/>
              <a:pPr/>
              <a:t>77</a:t>
            </a:fld>
            <a:endParaRPr lang="fr-FR"/>
          </a:p>
        </p:txBody>
      </p:sp>
    </p:spTree>
    <p:extLst>
      <p:ext uri="{BB962C8B-B14F-4D97-AF65-F5344CB8AC3E}">
        <p14:creationId xmlns:p14="http://schemas.microsoft.com/office/powerpoint/2010/main" val="6564492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EC202F-BA6A-1B6A-6F02-44028D1A1F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18A611-0A0B-412D-E1ED-BEE5F953B068}"/>
              </a:ext>
            </a:extLst>
          </p:cNvPr>
          <p:cNvSpPr>
            <a:spLocks noGrp="1"/>
          </p:cNvSpPr>
          <p:nvPr>
            <p:ph type="title"/>
          </p:nvPr>
        </p:nvSpPr>
        <p:spPr>
          <a:xfrm>
            <a:off x="589176" y="135656"/>
            <a:ext cx="7886700" cy="766428"/>
          </a:xfrm>
        </p:spPr>
        <p:txBody>
          <a:bodyPr>
            <a:normAutofit fontScale="90000"/>
          </a:bodyPr>
          <a:lstStyle/>
          <a:p>
            <a:pPr algn="ctr" defTabSz="685800">
              <a:spcBef>
                <a:spcPts val="750"/>
              </a:spcBef>
              <a:defRPr/>
            </a:pPr>
            <a:br>
              <a:rPr lang="en-US" dirty="0"/>
            </a:br>
            <a:br>
              <a:rPr lang="el-GR" b="1" dirty="0">
                <a:solidFill>
                  <a:schemeClr val="bg2">
                    <a:lumMod val="10000"/>
                  </a:schemeClr>
                </a:solidFill>
              </a:rPr>
            </a:br>
            <a:br>
              <a:rPr lang="en-US" sz="2700" b="1" dirty="0">
                <a:solidFill>
                  <a:srgbClr val="FFC000">
                    <a:lumMod val="60000"/>
                    <a:lumOff val="40000"/>
                  </a:srgbClr>
                </a:solidFill>
                <a:latin typeface="Calibri"/>
                <a:ea typeface="+mn-ea"/>
                <a:cs typeface="+mn-cs"/>
              </a:rPr>
            </a:br>
            <a:r>
              <a:rPr lang="en-US" sz="2400" b="1" dirty="0">
                <a:solidFill>
                  <a:schemeClr val="bg2">
                    <a:lumMod val="10000"/>
                  </a:schemeClr>
                </a:solidFill>
                <a:ea typeface="+mn-ea"/>
                <a:cs typeface="+mn-cs"/>
              </a:rPr>
              <a:t>Greek courts and climate change case law</a:t>
            </a:r>
            <a:br>
              <a:rPr lang="en-US" sz="2250" dirty="0">
                <a:solidFill>
                  <a:srgbClr val="FFFFFF"/>
                </a:solidFill>
                <a:latin typeface="Calibri"/>
                <a:ea typeface="+mn-ea"/>
                <a:cs typeface="+mn-cs"/>
              </a:rPr>
            </a:br>
            <a:br>
              <a:rPr lang="en-US" dirty="0"/>
            </a:br>
            <a:endParaRPr lang="LID4096" dirty="0"/>
          </a:p>
        </p:txBody>
      </p:sp>
      <p:sp>
        <p:nvSpPr>
          <p:cNvPr id="3" name="Content Placeholder 2">
            <a:extLst>
              <a:ext uri="{FF2B5EF4-FFF2-40B4-BE49-F238E27FC236}">
                <a16:creationId xmlns:a16="http://schemas.microsoft.com/office/drawing/2014/main" id="{AE6728BF-1617-1BD1-384E-9B216ABF7802}"/>
              </a:ext>
            </a:extLst>
          </p:cNvPr>
          <p:cNvSpPr>
            <a:spLocks noGrp="1"/>
          </p:cNvSpPr>
          <p:nvPr>
            <p:ph idx="1"/>
          </p:nvPr>
        </p:nvSpPr>
        <p:spPr>
          <a:xfrm>
            <a:off x="135467" y="1049155"/>
            <a:ext cx="8906933" cy="5633298"/>
          </a:xfrm>
        </p:spPr>
        <p:txBody>
          <a:bodyPr>
            <a:normAutofit/>
          </a:bodyPr>
          <a:lstStyle/>
          <a:p>
            <a:pPr>
              <a:buFontTx/>
              <a:buChar char="-"/>
            </a:pPr>
            <a:endParaRPr lang="en-US" dirty="0"/>
          </a:p>
          <a:p>
            <a:pPr>
              <a:buFontTx/>
              <a:buChar char="-"/>
            </a:pPr>
            <a:r>
              <a:rPr lang="en-US" sz="3200" dirty="0"/>
              <a:t>The jurisprudence of the Greek Council of State has been a key pillar for environmental protection in the Greek legal order for almost half a century</a:t>
            </a:r>
          </a:p>
          <a:p>
            <a:pPr>
              <a:buFontTx/>
              <a:buChar char="-"/>
            </a:pPr>
            <a:r>
              <a:rPr lang="en-US" sz="3200" dirty="0"/>
              <a:t>The Council of State has not heard cases directly related to climate change </a:t>
            </a:r>
          </a:p>
          <a:p>
            <a:pPr>
              <a:buFontTx/>
              <a:buChar char="-"/>
            </a:pPr>
            <a:r>
              <a:rPr lang="en-US" sz="3200" dirty="0"/>
              <a:t>However, the Court has over time ruled</a:t>
            </a:r>
            <a:r>
              <a:rPr lang="el-GR" sz="3200" dirty="0"/>
              <a:t> </a:t>
            </a:r>
            <a:r>
              <a:rPr lang="en-US" sz="3200" dirty="0"/>
              <a:t>on</a:t>
            </a:r>
            <a:r>
              <a:rPr lang="el-GR" sz="3200" dirty="0"/>
              <a:t> </a:t>
            </a:r>
            <a:r>
              <a:rPr lang="en-US" sz="3200" dirty="0"/>
              <a:t>cases related to the climate crisis</a:t>
            </a:r>
            <a:endParaRPr lang="en-US" sz="3500" i="1" dirty="0">
              <a:highlight>
                <a:srgbClr val="FFFF00"/>
              </a:highlight>
            </a:endParaRPr>
          </a:p>
        </p:txBody>
      </p:sp>
      <p:pic>
        <p:nvPicPr>
          <p:cNvPr id="4" name="Εικόνα 3">
            <a:extLst>
              <a:ext uri="{FF2B5EF4-FFF2-40B4-BE49-F238E27FC236}">
                <a16:creationId xmlns:a16="http://schemas.microsoft.com/office/drawing/2014/main" id="{3852CAE2-6F99-87F0-23F1-4CE8863A4F0D}"/>
              </a:ext>
            </a:extLst>
          </p:cNvPr>
          <p:cNvPicPr>
            <a:picLocks noChangeAspect="1"/>
          </p:cNvPicPr>
          <p:nvPr/>
        </p:nvPicPr>
        <p:blipFill>
          <a:blip r:embed="rId2"/>
          <a:stretch>
            <a:fillRect/>
          </a:stretch>
        </p:blipFill>
        <p:spPr>
          <a:xfrm>
            <a:off x="2" y="6304547"/>
            <a:ext cx="1009225" cy="553452"/>
          </a:xfrm>
          <a:prstGeom prst="rect">
            <a:avLst/>
          </a:prstGeom>
        </p:spPr>
      </p:pic>
      <p:sp>
        <p:nvSpPr>
          <p:cNvPr id="6" name="Θέση αριθμού διαφάνειας 5">
            <a:extLst>
              <a:ext uri="{FF2B5EF4-FFF2-40B4-BE49-F238E27FC236}">
                <a16:creationId xmlns:a16="http://schemas.microsoft.com/office/drawing/2014/main" id="{91AD2D75-B7F7-885C-09B0-742FB3131560}"/>
              </a:ext>
            </a:extLst>
          </p:cNvPr>
          <p:cNvSpPr>
            <a:spLocks noGrp="1"/>
          </p:cNvSpPr>
          <p:nvPr>
            <p:ph type="sldNum" sz="quarter" idx="12"/>
          </p:nvPr>
        </p:nvSpPr>
        <p:spPr/>
        <p:txBody>
          <a:bodyPr/>
          <a:lstStyle/>
          <a:p>
            <a:fld id="{07DC2E9F-3B6E-3649-A5DB-7AD2AC7A2B42}" type="slidenum">
              <a:rPr lang="fr-FR" smtClean="0"/>
              <a:pPr/>
              <a:t>78</a:t>
            </a:fld>
            <a:endParaRPr lang="fr-FR"/>
          </a:p>
        </p:txBody>
      </p:sp>
    </p:spTree>
    <p:extLst>
      <p:ext uri="{BB962C8B-B14F-4D97-AF65-F5344CB8AC3E}">
        <p14:creationId xmlns:p14="http://schemas.microsoft.com/office/powerpoint/2010/main" val="49438449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1919A5-889B-D141-AD6A-6A955CCA8F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30CCB9-FEE1-30F6-3BF4-5A9B5A82DE81}"/>
              </a:ext>
            </a:extLst>
          </p:cNvPr>
          <p:cNvSpPr>
            <a:spLocks noGrp="1"/>
          </p:cNvSpPr>
          <p:nvPr>
            <p:ph type="title"/>
          </p:nvPr>
        </p:nvSpPr>
        <p:spPr>
          <a:xfrm>
            <a:off x="311499" y="296429"/>
            <a:ext cx="8500905" cy="766428"/>
          </a:xfrm>
        </p:spPr>
        <p:txBody>
          <a:bodyPr>
            <a:normAutofit fontScale="90000"/>
          </a:bodyPr>
          <a:lstStyle/>
          <a:p>
            <a:pPr algn="ctr" defTabSz="685800">
              <a:spcBef>
                <a:spcPts val="750"/>
              </a:spcBef>
              <a:defRPr/>
            </a:pPr>
            <a:br>
              <a:rPr lang="en-US" dirty="0"/>
            </a:br>
            <a:br>
              <a:rPr lang="el-GR" b="1" dirty="0">
                <a:solidFill>
                  <a:schemeClr val="bg2">
                    <a:lumMod val="10000"/>
                  </a:schemeClr>
                </a:solidFill>
              </a:rPr>
            </a:br>
            <a:br>
              <a:rPr lang="en-US" sz="2700" b="1" dirty="0">
                <a:solidFill>
                  <a:srgbClr val="FFC000">
                    <a:lumMod val="60000"/>
                    <a:lumOff val="40000"/>
                  </a:srgbClr>
                </a:solidFill>
                <a:latin typeface="Calibri"/>
                <a:ea typeface="+mn-ea"/>
                <a:cs typeface="+mn-cs"/>
              </a:rPr>
            </a:br>
            <a:r>
              <a:rPr lang="en-US" sz="2400" b="1" dirty="0">
                <a:solidFill>
                  <a:schemeClr val="bg2">
                    <a:lumMod val="10000"/>
                  </a:schemeClr>
                </a:solidFill>
                <a:ea typeface="+mn-ea"/>
                <a:cs typeface="+mn-cs"/>
              </a:rPr>
              <a:t>C.f. Judgements No 424/2025, 524/2021,                            3367/2015 (Plenary), 1421/2013 of the Greek Council of State</a:t>
            </a:r>
            <a:br>
              <a:rPr lang="en-US" sz="2400" b="1" dirty="0">
                <a:solidFill>
                  <a:schemeClr val="bg2">
                    <a:lumMod val="10000"/>
                  </a:schemeClr>
                </a:solidFill>
                <a:ea typeface="+mn-ea"/>
                <a:cs typeface="+mn-cs"/>
              </a:rPr>
            </a:br>
            <a:br>
              <a:rPr lang="en-US" sz="2250" dirty="0">
                <a:solidFill>
                  <a:srgbClr val="FFFFFF"/>
                </a:solidFill>
                <a:latin typeface="Calibri"/>
                <a:ea typeface="+mn-ea"/>
                <a:cs typeface="+mn-cs"/>
              </a:rPr>
            </a:br>
            <a:br>
              <a:rPr lang="en-US" dirty="0"/>
            </a:br>
            <a:endParaRPr lang="LID4096" dirty="0"/>
          </a:p>
        </p:txBody>
      </p:sp>
      <p:sp>
        <p:nvSpPr>
          <p:cNvPr id="3" name="Content Placeholder 2">
            <a:extLst>
              <a:ext uri="{FF2B5EF4-FFF2-40B4-BE49-F238E27FC236}">
                <a16:creationId xmlns:a16="http://schemas.microsoft.com/office/drawing/2014/main" id="{32BC49B1-EE57-0FE0-9C8A-AA13CBD70002}"/>
              </a:ext>
            </a:extLst>
          </p:cNvPr>
          <p:cNvSpPr>
            <a:spLocks noGrp="1"/>
          </p:cNvSpPr>
          <p:nvPr>
            <p:ph idx="1"/>
          </p:nvPr>
        </p:nvSpPr>
        <p:spPr>
          <a:xfrm>
            <a:off x="135467" y="773723"/>
            <a:ext cx="8906933" cy="5908730"/>
          </a:xfrm>
        </p:spPr>
        <p:txBody>
          <a:bodyPr>
            <a:normAutofit fontScale="92500"/>
          </a:bodyPr>
          <a:lstStyle/>
          <a:p>
            <a:pPr marL="0" indent="0" algn="ctr">
              <a:buNone/>
            </a:pPr>
            <a:endParaRPr lang="en-US" sz="3200" dirty="0"/>
          </a:p>
          <a:p>
            <a:pPr>
              <a:buFontTx/>
              <a:buChar char="-"/>
            </a:pPr>
            <a:r>
              <a:rPr lang="en-US" sz="3600" dirty="0"/>
              <a:t>The Court touched on the issue of the climate crisis by ruling on the legality of aspects of the national strategy to reduce pollution by changing the sources of electricity generation from higher-emitting to renewable energy sources</a:t>
            </a:r>
            <a:endParaRPr lang="en-US" sz="3500" dirty="0"/>
          </a:p>
          <a:p>
            <a:pPr>
              <a:buFontTx/>
              <a:buChar char="-"/>
            </a:pPr>
            <a:r>
              <a:rPr lang="en-US" sz="3500" dirty="0"/>
              <a:t>The Court ruled that producing electricity from renewable energy sources needs to be accelerated and enhanced, as climate protection is an environmental and energy priority of utmost importance for the Country</a:t>
            </a:r>
          </a:p>
          <a:p>
            <a:pPr>
              <a:buFontTx/>
              <a:buChar char="-"/>
            </a:pPr>
            <a:endParaRPr lang="en-US" sz="3500" dirty="0"/>
          </a:p>
        </p:txBody>
      </p:sp>
      <p:pic>
        <p:nvPicPr>
          <p:cNvPr id="4" name="Εικόνα 3">
            <a:extLst>
              <a:ext uri="{FF2B5EF4-FFF2-40B4-BE49-F238E27FC236}">
                <a16:creationId xmlns:a16="http://schemas.microsoft.com/office/drawing/2014/main" id="{C0B1542E-53AF-9D54-B664-20ED364E96E1}"/>
              </a:ext>
            </a:extLst>
          </p:cNvPr>
          <p:cNvPicPr>
            <a:picLocks noChangeAspect="1"/>
          </p:cNvPicPr>
          <p:nvPr/>
        </p:nvPicPr>
        <p:blipFill>
          <a:blip r:embed="rId2"/>
          <a:stretch>
            <a:fillRect/>
          </a:stretch>
        </p:blipFill>
        <p:spPr>
          <a:xfrm>
            <a:off x="2" y="6304547"/>
            <a:ext cx="1009225" cy="553452"/>
          </a:xfrm>
          <a:prstGeom prst="rect">
            <a:avLst/>
          </a:prstGeom>
        </p:spPr>
      </p:pic>
      <p:sp>
        <p:nvSpPr>
          <p:cNvPr id="6" name="Θέση αριθμού διαφάνειας 5">
            <a:extLst>
              <a:ext uri="{FF2B5EF4-FFF2-40B4-BE49-F238E27FC236}">
                <a16:creationId xmlns:a16="http://schemas.microsoft.com/office/drawing/2014/main" id="{593FC579-C221-4BBB-BAA0-312057FFEDC1}"/>
              </a:ext>
            </a:extLst>
          </p:cNvPr>
          <p:cNvSpPr>
            <a:spLocks noGrp="1"/>
          </p:cNvSpPr>
          <p:nvPr>
            <p:ph type="sldNum" sz="quarter" idx="12"/>
          </p:nvPr>
        </p:nvSpPr>
        <p:spPr/>
        <p:txBody>
          <a:bodyPr/>
          <a:lstStyle/>
          <a:p>
            <a:fld id="{07DC2E9F-3B6E-3649-A5DB-7AD2AC7A2B42}" type="slidenum">
              <a:rPr lang="fr-FR" smtClean="0"/>
              <a:pPr/>
              <a:t>79</a:t>
            </a:fld>
            <a:endParaRPr lang="fr-FR"/>
          </a:p>
        </p:txBody>
      </p:sp>
    </p:spTree>
    <p:extLst>
      <p:ext uri="{BB962C8B-B14F-4D97-AF65-F5344CB8AC3E}">
        <p14:creationId xmlns:p14="http://schemas.microsoft.com/office/powerpoint/2010/main" val="34531967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0C29B5-F606-1081-769C-1689F18661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D7317E-CA54-3DF4-749D-7C990046524B}"/>
              </a:ext>
            </a:extLst>
          </p:cNvPr>
          <p:cNvSpPr>
            <a:spLocks noGrp="1"/>
          </p:cNvSpPr>
          <p:nvPr>
            <p:ph type="title"/>
          </p:nvPr>
        </p:nvSpPr>
        <p:spPr>
          <a:xfrm>
            <a:off x="324229" y="18853"/>
            <a:ext cx="7886700" cy="766428"/>
          </a:xfrm>
        </p:spPr>
        <p:txBody>
          <a:bodyPr>
            <a:normAutofit fontScale="90000"/>
          </a:bodyPr>
          <a:lstStyle/>
          <a:p>
            <a:pPr algn="ctr" defTabSz="685800">
              <a:spcBef>
                <a:spcPts val="750"/>
              </a:spcBef>
              <a:defRPr/>
            </a:pPr>
            <a:br>
              <a:rPr lang="en-US" dirty="0"/>
            </a:br>
            <a:br>
              <a:rPr lang="el-GR" b="1" dirty="0">
                <a:solidFill>
                  <a:schemeClr val="bg2">
                    <a:lumMod val="10000"/>
                  </a:schemeClr>
                </a:solidFill>
              </a:rPr>
            </a:br>
            <a:br>
              <a:rPr lang="en-US" sz="2700" b="1" dirty="0">
                <a:solidFill>
                  <a:srgbClr val="FFC000">
                    <a:lumMod val="60000"/>
                    <a:lumOff val="40000"/>
                  </a:srgbClr>
                </a:solidFill>
                <a:latin typeface="Calibri"/>
                <a:ea typeface="+mn-ea"/>
                <a:cs typeface="+mn-cs"/>
              </a:rPr>
            </a:br>
            <a:r>
              <a:rPr lang="en-US" sz="2400" b="1" dirty="0">
                <a:solidFill>
                  <a:schemeClr val="bg2">
                    <a:lumMod val="10000"/>
                  </a:schemeClr>
                </a:solidFill>
                <a:highlight>
                  <a:srgbClr val="FFFF00"/>
                </a:highlight>
                <a:ea typeface="+mn-ea"/>
                <a:cs typeface="+mn-cs"/>
              </a:rPr>
              <a:t>L</a:t>
            </a:r>
            <a:r>
              <a:rPr lang="en-US" sz="2400" b="1" dirty="0">
                <a:solidFill>
                  <a:schemeClr val="bg2">
                    <a:lumMod val="10000"/>
                  </a:schemeClr>
                </a:solidFill>
                <a:highlight>
                  <a:srgbClr val="FFFF00"/>
                </a:highlight>
              </a:rPr>
              <a:t>aw and climate crisis</a:t>
            </a:r>
            <a:br>
              <a:rPr lang="en-US" sz="2250" dirty="0">
                <a:solidFill>
                  <a:srgbClr val="FFFFFF"/>
                </a:solidFill>
                <a:ea typeface="+mn-ea"/>
                <a:cs typeface="+mn-cs"/>
              </a:rPr>
            </a:br>
            <a:br>
              <a:rPr lang="en-US" dirty="0"/>
            </a:br>
            <a:endParaRPr lang="LID4096" dirty="0"/>
          </a:p>
        </p:txBody>
      </p:sp>
      <p:sp>
        <p:nvSpPr>
          <p:cNvPr id="3" name="Content Placeholder 2">
            <a:extLst>
              <a:ext uri="{FF2B5EF4-FFF2-40B4-BE49-F238E27FC236}">
                <a16:creationId xmlns:a16="http://schemas.microsoft.com/office/drawing/2014/main" id="{431BFFBE-65A2-CBBE-15BE-4E4C0DC7A337}"/>
              </a:ext>
            </a:extLst>
          </p:cNvPr>
          <p:cNvSpPr>
            <a:spLocks noGrp="1"/>
          </p:cNvSpPr>
          <p:nvPr>
            <p:ph idx="1"/>
          </p:nvPr>
        </p:nvSpPr>
        <p:spPr>
          <a:xfrm>
            <a:off x="240030" y="1190374"/>
            <a:ext cx="8726051" cy="5889008"/>
          </a:xfrm>
        </p:spPr>
        <p:txBody>
          <a:bodyPr>
            <a:normAutofit/>
          </a:bodyPr>
          <a:lstStyle/>
          <a:p>
            <a:pPr>
              <a:buFontTx/>
              <a:buChar char="-"/>
            </a:pPr>
            <a:r>
              <a:rPr lang="en-US" sz="3200" dirty="0"/>
              <a:t>The type and specificities of each </a:t>
            </a:r>
            <a:r>
              <a:rPr lang="en-US" sz="3200" b="1" u="sng" dirty="0"/>
              <a:t>climate crisis legislation </a:t>
            </a:r>
            <a:r>
              <a:rPr lang="en-US" sz="3200" dirty="0"/>
              <a:t>allow us to better understand the relevant case law</a:t>
            </a:r>
          </a:p>
          <a:p>
            <a:pPr marL="0" indent="0">
              <a:buNone/>
            </a:pPr>
            <a:r>
              <a:rPr lang="en-US" sz="3200" dirty="0">
                <a:highlight>
                  <a:srgbClr val="FFFF00"/>
                </a:highlight>
              </a:rPr>
              <a:t>Policy objectives of the climate laws </a:t>
            </a:r>
            <a:r>
              <a:rPr lang="en-US" sz="3200" dirty="0">
                <a:sym typeface="Wingdings" panose="05000000000000000000" pitchFamily="2" charset="2"/>
              </a:rPr>
              <a:t></a:t>
            </a:r>
          </a:p>
          <a:p>
            <a:pPr marL="0" indent="0">
              <a:buNone/>
            </a:pPr>
            <a:r>
              <a:rPr lang="en-US" sz="3200" dirty="0"/>
              <a:t>(a) Attribution of liability to the polluters </a:t>
            </a:r>
          </a:p>
          <a:p>
            <a:pPr marL="0" indent="0">
              <a:buNone/>
            </a:pPr>
            <a:r>
              <a:rPr lang="en-US" sz="3200" dirty="0"/>
              <a:t>(b) Compensation claims to those affected</a:t>
            </a:r>
          </a:p>
          <a:p>
            <a:pPr marL="0" indent="0">
              <a:buNone/>
            </a:pPr>
            <a:r>
              <a:rPr lang="en-US" sz="3200" dirty="0"/>
              <a:t>(c) Changing the economic growth model towards a zero-carbon economy and ensuring climate resilience (promotion economy’s adaptation to zero or low emissions model)</a:t>
            </a:r>
          </a:p>
        </p:txBody>
      </p:sp>
      <p:pic>
        <p:nvPicPr>
          <p:cNvPr id="4" name="Εικόνα 3">
            <a:extLst>
              <a:ext uri="{FF2B5EF4-FFF2-40B4-BE49-F238E27FC236}">
                <a16:creationId xmlns:a16="http://schemas.microsoft.com/office/drawing/2014/main" id="{61A0F523-2DA7-B3E6-2E01-8C67789BEE30}"/>
              </a:ext>
            </a:extLst>
          </p:cNvPr>
          <p:cNvPicPr>
            <a:picLocks noChangeAspect="1"/>
          </p:cNvPicPr>
          <p:nvPr/>
        </p:nvPicPr>
        <p:blipFill>
          <a:blip r:embed="rId2"/>
          <a:stretch>
            <a:fillRect/>
          </a:stretch>
        </p:blipFill>
        <p:spPr>
          <a:xfrm>
            <a:off x="2" y="6155702"/>
            <a:ext cx="1178349" cy="702297"/>
          </a:xfrm>
          <a:prstGeom prst="rect">
            <a:avLst/>
          </a:prstGeom>
        </p:spPr>
      </p:pic>
      <p:sp>
        <p:nvSpPr>
          <p:cNvPr id="6" name="Θέση αριθμού διαφάνειας 5">
            <a:extLst>
              <a:ext uri="{FF2B5EF4-FFF2-40B4-BE49-F238E27FC236}">
                <a16:creationId xmlns:a16="http://schemas.microsoft.com/office/drawing/2014/main" id="{CCA22991-B01D-2522-8E0A-EA236B48B5EB}"/>
              </a:ext>
            </a:extLst>
          </p:cNvPr>
          <p:cNvSpPr>
            <a:spLocks noGrp="1"/>
          </p:cNvSpPr>
          <p:nvPr>
            <p:ph type="sldNum" sz="quarter" idx="12"/>
          </p:nvPr>
        </p:nvSpPr>
        <p:spPr/>
        <p:txBody>
          <a:bodyPr/>
          <a:lstStyle/>
          <a:p>
            <a:fld id="{07DC2E9F-3B6E-3649-A5DB-7AD2AC7A2B42}" type="slidenum">
              <a:rPr lang="fr-FR" smtClean="0"/>
              <a:pPr/>
              <a:t>8</a:t>
            </a:fld>
            <a:endParaRPr lang="fr-FR"/>
          </a:p>
        </p:txBody>
      </p:sp>
    </p:spTree>
    <p:extLst>
      <p:ext uri="{BB962C8B-B14F-4D97-AF65-F5344CB8AC3E}">
        <p14:creationId xmlns:p14="http://schemas.microsoft.com/office/powerpoint/2010/main" val="148668218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810072-8701-08FA-6A7A-9AC31E7A0304}"/>
            </a:ext>
          </a:extLst>
        </p:cNvPr>
        <p:cNvGrpSpPr/>
        <p:nvPr/>
      </p:nvGrpSpPr>
      <p:grpSpPr>
        <a:xfrm>
          <a:off x="0" y="0"/>
          <a:ext cx="0" cy="0"/>
          <a:chOff x="0" y="0"/>
          <a:chExt cx="0" cy="0"/>
        </a:xfrm>
      </p:grpSpPr>
      <p:pic>
        <p:nvPicPr>
          <p:cNvPr id="111" name="Graphic 110" descr="Διοικητικό συμβούλιο περίγραμμα">
            <a:extLst>
              <a:ext uri="{FF2B5EF4-FFF2-40B4-BE49-F238E27FC236}">
                <a16:creationId xmlns:a16="http://schemas.microsoft.com/office/drawing/2014/main" id="{D173E6A9-9E64-3E2C-CFAE-DA82BCCED73C}"/>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475707" y="2052935"/>
            <a:ext cx="3248982" cy="3248982"/>
          </a:xfrm>
          <a:prstGeom prst="rect">
            <a:avLst/>
          </a:prstGeom>
        </p:spPr>
      </p:pic>
      <p:sp>
        <p:nvSpPr>
          <p:cNvPr id="2" name="Τίτλος 1">
            <a:extLst>
              <a:ext uri="{FF2B5EF4-FFF2-40B4-BE49-F238E27FC236}">
                <a16:creationId xmlns:a16="http://schemas.microsoft.com/office/drawing/2014/main" id="{6CF54806-1B09-30E5-37FC-CF8EE360223B}"/>
              </a:ext>
            </a:extLst>
          </p:cNvPr>
          <p:cNvSpPr>
            <a:spLocks noGrp="1"/>
          </p:cNvSpPr>
          <p:nvPr>
            <p:ph type="title"/>
          </p:nvPr>
        </p:nvSpPr>
        <p:spPr>
          <a:xfrm>
            <a:off x="3859443" y="1601000"/>
            <a:ext cx="5487887" cy="2729653"/>
          </a:xfrm>
        </p:spPr>
        <p:txBody>
          <a:bodyPr vert="horz" lIns="91440" tIns="45720" rIns="91440" bIns="45720" rtlCol="0" anchor="b">
            <a:normAutofit/>
          </a:bodyPr>
          <a:lstStyle/>
          <a:p>
            <a:pPr defTabSz="914400"/>
            <a:r>
              <a:rPr lang="en-US" sz="4800" b="1" cap="all" dirty="0"/>
              <a:t>comments </a:t>
            </a:r>
            <a:r>
              <a:rPr lang="el-GR" sz="4800" b="1" cap="all" dirty="0"/>
              <a:t>  </a:t>
            </a:r>
            <a:r>
              <a:rPr lang="en-US" sz="4800" b="1" cap="all" dirty="0"/>
              <a:t>and </a:t>
            </a:r>
            <a:br>
              <a:rPr lang="el-GR" sz="4800" b="1" cap="all" dirty="0"/>
            </a:br>
            <a:r>
              <a:rPr lang="en-US" sz="4800" b="1" cap="all" dirty="0"/>
              <a:t>analysis</a:t>
            </a:r>
          </a:p>
        </p:txBody>
      </p:sp>
      <p:pic>
        <p:nvPicPr>
          <p:cNvPr id="5" name="Εικόνα 4">
            <a:extLst>
              <a:ext uri="{FF2B5EF4-FFF2-40B4-BE49-F238E27FC236}">
                <a16:creationId xmlns:a16="http://schemas.microsoft.com/office/drawing/2014/main" id="{6FC39DB4-29E2-D1E8-2656-27D69F3B21A2}"/>
              </a:ext>
            </a:extLst>
          </p:cNvPr>
          <p:cNvPicPr>
            <a:picLocks noChangeAspect="1"/>
          </p:cNvPicPr>
          <p:nvPr/>
        </p:nvPicPr>
        <p:blipFill>
          <a:blip r:embed="rId4"/>
          <a:stretch>
            <a:fillRect/>
          </a:stretch>
        </p:blipFill>
        <p:spPr>
          <a:xfrm>
            <a:off x="0" y="6084681"/>
            <a:ext cx="1178349" cy="702297"/>
          </a:xfrm>
          <a:prstGeom prst="rect">
            <a:avLst/>
          </a:prstGeom>
        </p:spPr>
      </p:pic>
      <p:sp>
        <p:nvSpPr>
          <p:cNvPr id="4" name="Θέση αριθμού διαφάνειας 3">
            <a:extLst>
              <a:ext uri="{FF2B5EF4-FFF2-40B4-BE49-F238E27FC236}">
                <a16:creationId xmlns:a16="http://schemas.microsoft.com/office/drawing/2014/main" id="{9E05E099-8A23-713B-EAF3-3D85797ACE70}"/>
              </a:ext>
            </a:extLst>
          </p:cNvPr>
          <p:cNvSpPr>
            <a:spLocks noGrp="1"/>
          </p:cNvSpPr>
          <p:nvPr>
            <p:ph type="sldNum" sz="quarter" idx="12"/>
          </p:nvPr>
        </p:nvSpPr>
        <p:spPr/>
        <p:txBody>
          <a:bodyPr/>
          <a:lstStyle/>
          <a:p>
            <a:fld id="{07DC2E9F-3B6E-3649-A5DB-7AD2AC7A2B42}" type="slidenum">
              <a:rPr lang="fr-FR" smtClean="0"/>
              <a:pPr/>
              <a:t>80</a:t>
            </a:fld>
            <a:endParaRPr lang="fr-FR"/>
          </a:p>
        </p:txBody>
      </p:sp>
    </p:spTree>
    <p:extLst>
      <p:ext uri="{BB962C8B-B14F-4D97-AF65-F5344CB8AC3E}">
        <p14:creationId xmlns:p14="http://schemas.microsoft.com/office/powerpoint/2010/main" val="282874135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267B046-17B5-C7A5-0EC3-EB1A29BFBFD8}"/>
              </a:ext>
            </a:extLst>
          </p:cNvPr>
          <p:cNvSpPr>
            <a:spLocks noGrp="1"/>
          </p:cNvSpPr>
          <p:nvPr>
            <p:ph type="title"/>
          </p:nvPr>
        </p:nvSpPr>
        <p:spPr>
          <a:xfrm>
            <a:off x="628650" y="365127"/>
            <a:ext cx="7886700" cy="951208"/>
          </a:xfrm>
        </p:spPr>
        <p:txBody>
          <a:bodyPr anchor="ctr">
            <a:normAutofit fontScale="90000"/>
          </a:bodyPr>
          <a:lstStyle/>
          <a:p>
            <a:r>
              <a:rPr lang="el-GR" dirty="0" err="1"/>
              <a:t>Global</a:t>
            </a:r>
            <a:r>
              <a:rPr lang="el-GR" dirty="0"/>
              <a:t> </a:t>
            </a:r>
            <a:r>
              <a:rPr lang="en-US" dirty="0"/>
              <a:t>c</a:t>
            </a:r>
            <a:r>
              <a:rPr lang="el-GR" dirty="0" err="1"/>
              <a:t>limate</a:t>
            </a:r>
            <a:r>
              <a:rPr lang="el-GR" dirty="0"/>
              <a:t> </a:t>
            </a:r>
            <a:r>
              <a:rPr lang="en-US" dirty="0"/>
              <a:t>c</a:t>
            </a:r>
            <a:r>
              <a:rPr lang="el-GR" dirty="0" err="1"/>
              <a:t>hange</a:t>
            </a:r>
            <a:r>
              <a:rPr lang="el-GR" dirty="0"/>
              <a:t> </a:t>
            </a:r>
            <a:r>
              <a:rPr lang="en-US" dirty="0"/>
              <a:t>l</a:t>
            </a:r>
            <a:r>
              <a:rPr lang="el-GR" dirty="0" err="1"/>
              <a:t>itigation</a:t>
            </a:r>
            <a:endParaRPr lang="el-GR" dirty="0"/>
          </a:p>
        </p:txBody>
      </p:sp>
      <p:pic>
        <p:nvPicPr>
          <p:cNvPr id="7" name="Θέση περιεχομένου 6" descr="Close up of a Senator's desk with paperwork.  Image taken in the chambers of the Senate of Canada, in the Parliament Buildings in Ottawa, Canada.  The Speaker's chair can be seen in the background.  A narrow depth off field has been applied to this image.">
            <a:extLst>
              <a:ext uri="{FF2B5EF4-FFF2-40B4-BE49-F238E27FC236}">
                <a16:creationId xmlns:a16="http://schemas.microsoft.com/office/drawing/2014/main" id="{3A17A246-90D5-4FCD-9C39-A01073AB6620}"/>
              </a:ext>
            </a:extLst>
          </p:cNvPr>
          <p:cNvPicPr>
            <a:picLocks noGrp="1" noChangeAspect="1"/>
          </p:cNvPicPr>
          <p:nvPr>
            <p:ph sz="half" idx="1"/>
          </p:nvPr>
        </p:nvPicPr>
        <p:blipFill>
          <a:blip r:embed="rId3"/>
          <a:stretch>
            <a:fillRect/>
          </a:stretch>
        </p:blipFill>
        <p:spPr>
          <a:xfrm>
            <a:off x="454688" y="2607586"/>
            <a:ext cx="3886200" cy="2594038"/>
          </a:xfrm>
          <a:prstGeom prst="rect">
            <a:avLst/>
          </a:prstGeom>
          <a:noFill/>
        </p:spPr>
      </p:pic>
      <p:sp>
        <p:nvSpPr>
          <p:cNvPr id="4" name="Θέση περιεχομένου 3">
            <a:extLst>
              <a:ext uri="{FF2B5EF4-FFF2-40B4-BE49-F238E27FC236}">
                <a16:creationId xmlns:a16="http://schemas.microsoft.com/office/drawing/2014/main" id="{E9D0B44C-93B9-8C70-AFEE-27819A3B28E5}"/>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340888" y="1185704"/>
            <a:ext cx="4572000" cy="5672295"/>
          </a:xfrm>
        </p:spPr>
        <p:txBody>
          <a:bodyPr>
            <a:normAutofit/>
          </a:bodyPr>
          <a:lstStyle/>
          <a:p>
            <a:pPr marL="0" indent="0">
              <a:spcBef>
                <a:spcPts val="2500"/>
              </a:spcBef>
              <a:buNone/>
            </a:pPr>
            <a:r>
              <a:rPr lang="en-US" sz="1800" b="1" u="sng" dirty="0">
                <a:solidFill>
                  <a:srgbClr val="181717"/>
                </a:solidFill>
                <a:latin typeface="Arial" panose="020B0604020202020204" pitchFamily="34" charset="0"/>
              </a:rPr>
              <a:t>A worldwide landscape</a:t>
            </a:r>
            <a:endParaRPr lang="en-US" sz="1800" b="1" u="sng" dirty="0"/>
          </a:p>
          <a:p>
            <a:pPr marL="0" lvl="1" indent="0">
              <a:buFont typeface="Arial" panose="020B0604020202020204" pitchFamily="34" charset="0"/>
              <a:buNone/>
            </a:pPr>
            <a:r>
              <a:rPr lang="en-US" sz="2000" dirty="0">
                <a:highlight>
                  <a:srgbClr val="FFFF00"/>
                </a:highlight>
              </a:rPr>
              <a:t>Federal Court of </a:t>
            </a:r>
            <a:r>
              <a:rPr lang="en-US" sz="2000" b="1" dirty="0">
                <a:highlight>
                  <a:srgbClr val="FFFF00"/>
                </a:highlight>
              </a:rPr>
              <a:t>Australia</a:t>
            </a:r>
            <a:r>
              <a:rPr lang="en-US" sz="2000" b="1" dirty="0"/>
              <a:t> </a:t>
            </a:r>
            <a:r>
              <a:rPr lang="el-GR" sz="2000" b="1" dirty="0"/>
              <a:t>               </a:t>
            </a:r>
            <a:r>
              <a:rPr lang="en-US" sz="2000" dirty="0"/>
              <a:t>Sharma and others v. Minister for the Environment (2022)</a:t>
            </a:r>
          </a:p>
          <a:p>
            <a:pPr marL="0" lvl="1" indent="0">
              <a:buFont typeface="Arial" panose="020B0604020202020204" pitchFamily="34" charset="0"/>
              <a:buNone/>
            </a:pPr>
            <a:r>
              <a:rPr lang="en-US" sz="2000" dirty="0"/>
              <a:t>Oslo District Court/ </a:t>
            </a:r>
            <a:r>
              <a:rPr lang="en-US" sz="2000" dirty="0" err="1"/>
              <a:t>Borgarting</a:t>
            </a:r>
            <a:r>
              <a:rPr lang="en-US" sz="2000" dirty="0"/>
              <a:t> Court of Appeal/ </a:t>
            </a:r>
            <a:r>
              <a:rPr lang="en-US" sz="2000" b="1" dirty="0">
                <a:highlight>
                  <a:srgbClr val="FFFF00"/>
                </a:highlight>
              </a:rPr>
              <a:t>Norwegian</a:t>
            </a:r>
            <a:r>
              <a:rPr lang="en-US" sz="2000" dirty="0">
                <a:highlight>
                  <a:srgbClr val="FFFF00"/>
                </a:highlight>
              </a:rPr>
              <a:t> Supreme Court</a:t>
            </a:r>
            <a:r>
              <a:rPr lang="en-US" sz="2000" dirty="0"/>
              <a:t> Greenpeace Nordic Association v. Ministry of Petroleum and Energy (‘People v Arctic Oil’) (2018, 2020, 2020)</a:t>
            </a:r>
          </a:p>
          <a:p>
            <a:pPr marL="0" lvl="1" indent="0">
              <a:buFont typeface="Arial" panose="020B0604020202020204" pitchFamily="34" charset="0"/>
              <a:buNone/>
            </a:pPr>
            <a:r>
              <a:rPr lang="en-US" sz="2000" b="1" dirty="0">
                <a:highlight>
                  <a:srgbClr val="FFFF00"/>
                </a:highlight>
              </a:rPr>
              <a:t>Spanish</a:t>
            </a:r>
            <a:r>
              <a:rPr lang="en-US" sz="2000" dirty="0">
                <a:highlight>
                  <a:srgbClr val="FFFF00"/>
                </a:highlight>
              </a:rPr>
              <a:t> Supreme Court</a:t>
            </a:r>
            <a:r>
              <a:rPr lang="en-US" sz="2000" dirty="0"/>
              <a:t> Greenpeace v. Spain I (2020), Greenpeace v. Spain II (2021)</a:t>
            </a:r>
          </a:p>
          <a:p>
            <a:pPr marL="0" lvl="1" indent="0">
              <a:buFont typeface="Arial" panose="020B0604020202020204" pitchFamily="34" charset="0"/>
              <a:buNone/>
            </a:pPr>
            <a:r>
              <a:rPr lang="en-US" sz="2000" b="1" dirty="0">
                <a:highlight>
                  <a:srgbClr val="FFFF00"/>
                </a:highlight>
              </a:rPr>
              <a:t>Canada</a:t>
            </a:r>
            <a:r>
              <a:rPr lang="en-US" sz="2000" dirty="0">
                <a:highlight>
                  <a:srgbClr val="FFFF00"/>
                </a:highlight>
              </a:rPr>
              <a:t>’s Federal Court of Appeal</a:t>
            </a:r>
            <a:r>
              <a:rPr lang="en-US" sz="2000" dirty="0"/>
              <a:t> </a:t>
            </a:r>
            <a:r>
              <a:rPr lang="en-US" sz="2000" dirty="0" err="1"/>
              <a:t>Lho’imggin</a:t>
            </a:r>
            <a:r>
              <a:rPr lang="en-US" sz="2000" dirty="0"/>
              <a:t> et al. v. Her Majesty the Queen (2023, 2025)</a:t>
            </a:r>
          </a:p>
          <a:p>
            <a:pPr marL="0" lvl="1" indent="0" algn="r">
              <a:buFont typeface="Arial" panose="020B0604020202020204" pitchFamily="34" charset="0"/>
              <a:buNone/>
            </a:pPr>
            <a:r>
              <a:rPr lang="en-US" sz="2000" dirty="0">
                <a:highlight>
                  <a:srgbClr val="FFFF00"/>
                </a:highlight>
              </a:rPr>
              <a:t>… to be continued</a:t>
            </a:r>
          </a:p>
        </p:txBody>
      </p:sp>
      <p:sp>
        <p:nvSpPr>
          <p:cNvPr id="6" name="Θέση αριθμού διαφάνειας 5">
            <a:extLst>
              <a:ext uri="{FF2B5EF4-FFF2-40B4-BE49-F238E27FC236}">
                <a16:creationId xmlns:a16="http://schemas.microsoft.com/office/drawing/2014/main" id="{F1791C17-DC85-8608-26D8-D1776C5A3852}"/>
              </a:ext>
            </a:extLst>
          </p:cNvPr>
          <p:cNvSpPr>
            <a:spLocks noGrp="1"/>
          </p:cNvSpPr>
          <p:nvPr>
            <p:ph type="sldNum" sz="quarter" idx="12"/>
          </p:nvPr>
        </p:nvSpPr>
        <p:spPr>
          <a:xfrm>
            <a:off x="7086600" y="6492875"/>
            <a:ext cx="2057400" cy="365125"/>
          </a:xfrm>
        </p:spPr>
        <p:txBody>
          <a:bodyPr anchor="ctr">
            <a:normAutofit/>
          </a:bodyPr>
          <a:lstStyle/>
          <a:p>
            <a:pPr>
              <a:spcAft>
                <a:spcPts val="600"/>
              </a:spcAft>
            </a:pPr>
            <a:fld id="{07DC2E9F-3B6E-3649-A5DB-7AD2AC7A2B42}" type="slidenum">
              <a:rPr lang="fr-FR" smtClean="0"/>
              <a:pPr>
                <a:spcAft>
                  <a:spcPts val="600"/>
                </a:spcAft>
              </a:pPr>
              <a:t>81</a:t>
            </a:fld>
            <a:endParaRPr lang="fr-FR"/>
          </a:p>
        </p:txBody>
      </p:sp>
      <p:pic>
        <p:nvPicPr>
          <p:cNvPr id="3" name="Εικόνα 2">
            <a:extLst>
              <a:ext uri="{FF2B5EF4-FFF2-40B4-BE49-F238E27FC236}">
                <a16:creationId xmlns:a16="http://schemas.microsoft.com/office/drawing/2014/main" id="{17167D10-2654-787B-31C2-E09B139EAFC3}"/>
              </a:ext>
            </a:extLst>
          </p:cNvPr>
          <p:cNvPicPr>
            <a:picLocks noChangeAspect="1"/>
          </p:cNvPicPr>
          <p:nvPr/>
        </p:nvPicPr>
        <p:blipFill>
          <a:blip r:embed="rId4"/>
          <a:stretch>
            <a:fillRect/>
          </a:stretch>
        </p:blipFill>
        <p:spPr>
          <a:xfrm>
            <a:off x="6908" y="6303216"/>
            <a:ext cx="1012024" cy="554784"/>
          </a:xfrm>
          <a:prstGeom prst="rect">
            <a:avLst/>
          </a:prstGeom>
        </p:spPr>
      </p:pic>
    </p:spTree>
    <p:extLst>
      <p:ext uri="{BB962C8B-B14F-4D97-AF65-F5344CB8AC3E}">
        <p14:creationId xmlns:p14="http://schemas.microsoft.com/office/powerpoint/2010/main" val="1758026986"/>
      </p:ext>
    </p:extLst>
  </p:cSld>
  <p:clrMapOvr>
    <a:masterClrMapping/>
  </p:clrMapOvr>
  <p:transition>
    <p:fade/>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0D1B80-AEC1-E37B-199C-6E98EE1D6DA5}"/>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3B9DAE73-24E3-4FF6-89AE-42D485AE54B7}"/>
              </a:ext>
            </a:extLst>
          </p:cNvPr>
          <p:cNvSpPr>
            <a:spLocks noGrp="1"/>
          </p:cNvSpPr>
          <p:nvPr>
            <p:ph type="title"/>
          </p:nvPr>
        </p:nvSpPr>
        <p:spPr>
          <a:xfrm>
            <a:off x="223575" y="596132"/>
            <a:ext cx="4078917" cy="1598427"/>
          </a:xfrm>
        </p:spPr>
        <p:txBody>
          <a:bodyPr anchor="ctr">
            <a:normAutofit/>
          </a:bodyPr>
          <a:lstStyle/>
          <a:p>
            <a:r>
              <a:rPr lang="en-US" sz="2400" b="1" dirty="0"/>
              <a:t>C</a:t>
            </a:r>
            <a:r>
              <a:rPr lang="el-GR" sz="2400" b="1" dirty="0" err="1"/>
              <a:t>limate</a:t>
            </a:r>
            <a:r>
              <a:rPr lang="el-GR" sz="2400" b="1" dirty="0"/>
              <a:t> </a:t>
            </a:r>
            <a:r>
              <a:rPr lang="en-US" sz="2400" b="1" dirty="0"/>
              <a:t>change cases</a:t>
            </a:r>
            <a:endParaRPr lang="el-GR" sz="2400" b="1" dirty="0"/>
          </a:p>
        </p:txBody>
      </p:sp>
      <p:pic>
        <p:nvPicPr>
          <p:cNvPr id="7" name="Θέση περιεχομένου 6">
            <a:extLst>
              <a:ext uri="{FF2B5EF4-FFF2-40B4-BE49-F238E27FC236}">
                <a16:creationId xmlns:a16="http://schemas.microsoft.com/office/drawing/2014/main" id="{DB89C85A-76F1-18F7-C592-D2F223D7DEC3}"/>
              </a:ext>
            </a:extLst>
          </p:cNvPr>
          <p:cNvPicPr>
            <a:picLocks noGrp="1" noChangeAspect="1"/>
          </p:cNvPicPr>
          <p:nvPr>
            <p:ph sz="half" idx="1"/>
          </p:nvPr>
        </p:nvPicPr>
        <p:blipFill>
          <a:blip r:embed="rId3">
            <a:extLst>
              <a:ext uri="{837473B0-CC2E-450A-ABE3-18F120FF3D39}">
                <a1611:picAttrSrcUrl xmlns:a1611="http://schemas.microsoft.com/office/drawing/2016/11/main" r:id="rId4"/>
              </a:ext>
            </a:extLst>
          </a:blip>
          <a:srcRect/>
          <a:stretch/>
        </p:blipFill>
        <p:spPr>
          <a:xfrm>
            <a:off x="134754" y="2233047"/>
            <a:ext cx="3886200" cy="2594038"/>
          </a:xfrm>
          <a:prstGeom prst="rect">
            <a:avLst/>
          </a:prstGeom>
          <a:noFill/>
        </p:spPr>
      </p:pic>
      <p:sp>
        <p:nvSpPr>
          <p:cNvPr id="4" name="Θέση περιεχομένου 3">
            <a:extLst>
              <a:ext uri="{FF2B5EF4-FFF2-40B4-BE49-F238E27FC236}">
                <a16:creationId xmlns:a16="http://schemas.microsoft.com/office/drawing/2014/main" id="{C67E66C2-A8B1-E4B8-84D4-38672A12A8D2}"/>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020955" y="260330"/>
            <a:ext cx="4899470" cy="6655868"/>
          </a:xfrm>
        </p:spPr>
        <p:txBody>
          <a:bodyPr>
            <a:normAutofit lnSpcReduction="10000"/>
          </a:bodyPr>
          <a:lstStyle/>
          <a:p>
            <a:pPr marL="342900" lvl="1" indent="-342900">
              <a:buFontTx/>
              <a:buChar char="-"/>
            </a:pPr>
            <a:r>
              <a:rPr lang="en-US" sz="2000" b="1" dirty="0"/>
              <a:t>Climate cases vary </a:t>
            </a:r>
            <a:r>
              <a:rPr lang="el-GR" sz="2000" b="1" dirty="0"/>
              <a:t>[</a:t>
            </a:r>
            <a:r>
              <a:rPr lang="en-US" sz="2000" b="1" dirty="0">
                <a:highlight>
                  <a:srgbClr val="FFFF00"/>
                </a:highlight>
              </a:rPr>
              <a:t>depending on the legal order within which the dispute arises</a:t>
            </a:r>
            <a:r>
              <a:rPr lang="el-GR" sz="2000" b="1" dirty="0"/>
              <a:t>]</a:t>
            </a:r>
            <a:r>
              <a:rPr lang="en-US" sz="2000" b="1" dirty="0"/>
              <a:t>, but also have a lot in common</a:t>
            </a:r>
            <a:r>
              <a:rPr lang="el-GR" sz="2000" b="1" dirty="0"/>
              <a:t> [</a:t>
            </a:r>
            <a:r>
              <a:rPr lang="en-US" sz="2000" b="1" dirty="0">
                <a:highlight>
                  <a:srgbClr val="00FF00"/>
                </a:highlight>
              </a:rPr>
              <a:t>debate on whether a new right of a constitutional nature emerges, difficulties in the evidentiary process, debate on whether cross-border dimensions of pollutant emissions set aside the locus standi requirements</a:t>
            </a:r>
            <a:r>
              <a:rPr lang="el-GR" sz="2000" b="1" dirty="0"/>
              <a:t>]</a:t>
            </a:r>
            <a:endParaRPr lang="en-US" sz="2000" b="1" dirty="0"/>
          </a:p>
          <a:p>
            <a:pPr marL="0" lvl="1" indent="0">
              <a:buNone/>
            </a:pPr>
            <a:endParaRPr lang="en-US" sz="2000" b="1" dirty="0"/>
          </a:p>
          <a:p>
            <a:pPr marL="342900" lvl="1" indent="-342900">
              <a:buFontTx/>
              <a:buChar char="-"/>
            </a:pPr>
            <a:r>
              <a:rPr lang="en-US" sz="2000" b="1" dirty="0"/>
              <a:t>Judicial review exercised over disputes as such has been shaped accordingly</a:t>
            </a:r>
          </a:p>
          <a:p>
            <a:pPr marL="0" lvl="1" indent="0">
              <a:buNone/>
            </a:pPr>
            <a:endParaRPr lang="en-US" sz="2000" b="1" dirty="0"/>
          </a:p>
          <a:p>
            <a:pPr marL="342900" lvl="1" indent="-342900">
              <a:buFontTx/>
              <a:buChar char="-"/>
            </a:pPr>
            <a:r>
              <a:rPr lang="en-US" sz="2000" b="1" dirty="0"/>
              <a:t>The judicial review applied differs depending on:</a:t>
            </a:r>
          </a:p>
          <a:p>
            <a:pPr marL="457200" lvl="1" indent="-457200">
              <a:buAutoNum type="alphaLcParenBoth"/>
            </a:pPr>
            <a:r>
              <a:rPr lang="en-US" sz="2000" b="1" dirty="0"/>
              <a:t>the applicable provisions of law [procedural </a:t>
            </a:r>
            <a:r>
              <a:rPr lang="en-US" sz="2000" b="1" dirty="0">
                <a:highlight>
                  <a:srgbClr val="00FF00"/>
                </a:highlight>
              </a:rPr>
              <a:t>(more likely to be influenced by the national legal order)</a:t>
            </a:r>
            <a:r>
              <a:rPr lang="el-GR" sz="2000" b="1" dirty="0"/>
              <a:t> </a:t>
            </a:r>
            <a:r>
              <a:rPr lang="en-US" sz="2000" b="1" dirty="0"/>
              <a:t>or substantive</a:t>
            </a:r>
            <a:r>
              <a:rPr lang="el-GR" sz="2000" b="1" dirty="0"/>
              <a:t> </a:t>
            </a:r>
            <a:r>
              <a:rPr lang="en-US" sz="2000" b="1" dirty="0"/>
              <a:t>law </a:t>
            </a:r>
            <a:r>
              <a:rPr lang="en-US" sz="2000" b="1" dirty="0">
                <a:highlight>
                  <a:srgbClr val="FF00FF"/>
                </a:highlight>
              </a:rPr>
              <a:t>(more likely to be influenced by international rules and principles</a:t>
            </a:r>
            <a:r>
              <a:rPr lang="en-US" sz="2000" b="1" dirty="0"/>
              <a:t> </a:t>
            </a:r>
            <a:r>
              <a:rPr lang="en-US" sz="2000" b="1" dirty="0">
                <a:highlight>
                  <a:srgbClr val="FF00FF"/>
                </a:highlight>
              </a:rPr>
              <a:t>of environmental and climate law)</a:t>
            </a:r>
            <a:r>
              <a:rPr lang="en-US" sz="2000" b="1" dirty="0"/>
              <a:t>]</a:t>
            </a:r>
          </a:p>
        </p:txBody>
      </p:sp>
      <p:sp>
        <p:nvSpPr>
          <p:cNvPr id="6" name="Θέση αριθμού διαφάνειας 5">
            <a:extLst>
              <a:ext uri="{FF2B5EF4-FFF2-40B4-BE49-F238E27FC236}">
                <a16:creationId xmlns:a16="http://schemas.microsoft.com/office/drawing/2014/main" id="{90D6E3B2-3959-10DF-A766-D1EA805673B8}"/>
              </a:ext>
            </a:extLst>
          </p:cNvPr>
          <p:cNvSpPr>
            <a:spLocks noGrp="1"/>
          </p:cNvSpPr>
          <p:nvPr>
            <p:ph type="sldNum" sz="quarter" idx="12"/>
          </p:nvPr>
        </p:nvSpPr>
        <p:spPr>
          <a:xfrm>
            <a:off x="7086600" y="6492875"/>
            <a:ext cx="2057400" cy="365125"/>
          </a:xfrm>
        </p:spPr>
        <p:txBody>
          <a:bodyPr anchor="ctr">
            <a:normAutofit/>
          </a:bodyPr>
          <a:lstStyle/>
          <a:p>
            <a:pPr>
              <a:spcAft>
                <a:spcPts val="600"/>
              </a:spcAft>
            </a:pPr>
            <a:fld id="{07DC2E9F-3B6E-3649-A5DB-7AD2AC7A2B42}" type="slidenum">
              <a:rPr lang="fr-FR" smtClean="0"/>
              <a:pPr>
                <a:spcAft>
                  <a:spcPts val="600"/>
                </a:spcAft>
              </a:pPr>
              <a:t>82</a:t>
            </a:fld>
            <a:endParaRPr lang="fr-FR"/>
          </a:p>
        </p:txBody>
      </p:sp>
      <p:pic>
        <p:nvPicPr>
          <p:cNvPr id="3" name="Εικόνα 2">
            <a:extLst>
              <a:ext uri="{FF2B5EF4-FFF2-40B4-BE49-F238E27FC236}">
                <a16:creationId xmlns:a16="http://schemas.microsoft.com/office/drawing/2014/main" id="{1B4DE97C-3B67-FBF8-8384-A0A4E428F2ED}"/>
              </a:ext>
            </a:extLst>
          </p:cNvPr>
          <p:cNvPicPr>
            <a:picLocks noChangeAspect="1"/>
          </p:cNvPicPr>
          <p:nvPr/>
        </p:nvPicPr>
        <p:blipFill>
          <a:blip r:embed="rId5"/>
          <a:stretch>
            <a:fillRect/>
          </a:stretch>
        </p:blipFill>
        <p:spPr>
          <a:xfrm>
            <a:off x="6908" y="6303216"/>
            <a:ext cx="1012024" cy="554784"/>
          </a:xfrm>
          <a:prstGeom prst="rect">
            <a:avLst/>
          </a:prstGeom>
        </p:spPr>
      </p:pic>
    </p:spTree>
    <p:extLst>
      <p:ext uri="{BB962C8B-B14F-4D97-AF65-F5344CB8AC3E}">
        <p14:creationId xmlns:p14="http://schemas.microsoft.com/office/powerpoint/2010/main" val="4056100950"/>
      </p:ext>
    </p:extLst>
  </p:cSld>
  <p:clrMapOvr>
    <a:masterClrMapping/>
  </p:clrMapOvr>
  <p:transition>
    <p:fade/>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BD78CA-BD53-B215-EF3B-DE84425C11B7}"/>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EF01B82B-7DA2-0E0E-5E05-D7FFF41B0244}"/>
              </a:ext>
            </a:extLst>
          </p:cNvPr>
          <p:cNvSpPr>
            <a:spLocks noGrp="1"/>
          </p:cNvSpPr>
          <p:nvPr>
            <p:ph type="title"/>
          </p:nvPr>
        </p:nvSpPr>
        <p:spPr>
          <a:xfrm>
            <a:off x="223575" y="596132"/>
            <a:ext cx="4078917" cy="1598427"/>
          </a:xfrm>
        </p:spPr>
        <p:txBody>
          <a:bodyPr anchor="ctr">
            <a:normAutofit/>
          </a:bodyPr>
          <a:lstStyle/>
          <a:p>
            <a:r>
              <a:rPr lang="en-US" sz="2400" b="1" dirty="0"/>
              <a:t>C</a:t>
            </a:r>
            <a:r>
              <a:rPr lang="el-GR" sz="2400" b="1" dirty="0" err="1"/>
              <a:t>limate</a:t>
            </a:r>
            <a:r>
              <a:rPr lang="el-GR" sz="2400" b="1" dirty="0"/>
              <a:t> </a:t>
            </a:r>
            <a:r>
              <a:rPr lang="en-US" sz="2400" b="1" dirty="0"/>
              <a:t>change cases</a:t>
            </a:r>
            <a:endParaRPr lang="el-GR" sz="2400" b="1" dirty="0"/>
          </a:p>
        </p:txBody>
      </p:sp>
      <p:pic>
        <p:nvPicPr>
          <p:cNvPr id="7" name="Θέση περιεχομένου 6">
            <a:extLst>
              <a:ext uri="{FF2B5EF4-FFF2-40B4-BE49-F238E27FC236}">
                <a16:creationId xmlns:a16="http://schemas.microsoft.com/office/drawing/2014/main" id="{D921C465-1FAD-7158-1831-1BB839A32A8A}"/>
              </a:ext>
            </a:extLst>
          </p:cNvPr>
          <p:cNvPicPr>
            <a:picLocks noGrp="1" noChangeAspect="1"/>
          </p:cNvPicPr>
          <p:nvPr>
            <p:ph sz="half" idx="1"/>
          </p:nvPr>
        </p:nvPicPr>
        <p:blipFill>
          <a:blip r:embed="rId3">
            <a:extLst>
              <a:ext uri="{837473B0-CC2E-450A-ABE3-18F120FF3D39}">
                <a1611:picAttrSrcUrl xmlns:a1611="http://schemas.microsoft.com/office/drawing/2016/11/main" r:id="rId4"/>
              </a:ext>
            </a:extLst>
          </a:blip>
          <a:srcRect/>
          <a:stretch/>
        </p:blipFill>
        <p:spPr>
          <a:xfrm>
            <a:off x="134754" y="2233047"/>
            <a:ext cx="3886200" cy="2594038"/>
          </a:xfrm>
          <a:prstGeom prst="rect">
            <a:avLst/>
          </a:prstGeom>
          <a:noFill/>
        </p:spPr>
      </p:pic>
      <p:sp>
        <p:nvSpPr>
          <p:cNvPr id="4" name="Θέση περιεχομένου 3">
            <a:extLst>
              <a:ext uri="{FF2B5EF4-FFF2-40B4-BE49-F238E27FC236}">
                <a16:creationId xmlns:a16="http://schemas.microsoft.com/office/drawing/2014/main" id="{E5255219-7E78-0F7D-4F54-8A9AD05F0450}"/>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109776" y="67733"/>
            <a:ext cx="4899470" cy="6790267"/>
          </a:xfrm>
        </p:spPr>
        <p:txBody>
          <a:bodyPr>
            <a:normAutofit/>
          </a:bodyPr>
          <a:lstStyle/>
          <a:p>
            <a:pPr marL="0" lvl="1" indent="0">
              <a:buNone/>
            </a:pPr>
            <a:endParaRPr lang="en-US" sz="2000" b="1" dirty="0"/>
          </a:p>
          <a:p>
            <a:pPr marL="342900" lvl="1" indent="-342900">
              <a:buFontTx/>
              <a:buChar char="-"/>
            </a:pPr>
            <a:r>
              <a:rPr lang="en-US" sz="2000" b="1" dirty="0">
                <a:highlight>
                  <a:srgbClr val="00FF00"/>
                </a:highlight>
              </a:rPr>
              <a:t>The judicial review </a:t>
            </a:r>
            <a:r>
              <a:rPr lang="en-US" sz="2000" b="1" dirty="0"/>
              <a:t>exercised over such disputes </a:t>
            </a:r>
            <a:r>
              <a:rPr lang="en-US" sz="2000" b="1" dirty="0">
                <a:highlight>
                  <a:srgbClr val="00FF00"/>
                </a:highlight>
              </a:rPr>
              <a:t>differs</a:t>
            </a:r>
            <a:r>
              <a:rPr lang="en-US" sz="2000" b="1" dirty="0"/>
              <a:t> depending on:</a:t>
            </a:r>
          </a:p>
          <a:p>
            <a:pPr marL="342900" lvl="1" indent="-342900">
              <a:buFontTx/>
              <a:buChar char="-"/>
            </a:pPr>
            <a:endParaRPr lang="en-US" sz="2000" b="1" dirty="0"/>
          </a:p>
          <a:p>
            <a:pPr marL="0" lvl="1" indent="0">
              <a:buNone/>
            </a:pPr>
            <a:r>
              <a:rPr lang="el-GR" sz="2000" b="1" dirty="0"/>
              <a:t>(</a:t>
            </a:r>
            <a:r>
              <a:rPr lang="en-US" sz="2000" b="1" dirty="0"/>
              <a:t>b) the stage of judicial protection (the granting of a </a:t>
            </a:r>
            <a:r>
              <a:rPr lang="en-US" sz="2000" b="1" dirty="0">
                <a:highlight>
                  <a:srgbClr val="FFFF00"/>
                </a:highlight>
              </a:rPr>
              <a:t>temporary court order </a:t>
            </a:r>
            <a:r>
              <a:rPr lang="en-US" sz="2000" b="1" dirty="0"/>
              <a:t>is usually oriented towards the applicant’s harm, while a </a:t>
            </a:r>
            <a:r>
              <a:rPr lang="en-US" sz="2000" b="1" dirty="0">
                <a:highlight>
                  <a:srgbClr val="FF00FF"/>
                </a:highlight>
              </a:rPr>
              <a:t>decision on the merits </a:t>
            </a:r>
            <a:r>
              <a:rPr lang="en-US" sz="2000" b="1" dirty="0"/>
              <a:t>rests upon the law applied to the particular facts of the case)</a:t>
            </a:r>
          </a:p>
          <a:p>
            <a:pPr marL="0" lvl="1" indent="0">
              <a:buNone/>
            </a:pPr>
            <a:endParaRPr lang="en-US" sz="2000" b="1" dirty="0"/>
          </a:p>
          <a:p>
            <a:pPr marL="0" lvl="1" indent="0">
              <a:buNone/>
            </a:pPr>
            <a:r>
              <a:rPr lang="en-US" sz="2000" b="1" dirty="0"/>
              <a:t>(c) the type of legal remedy filed with the court </a:t>
            </a:r>
          </a:p>
          <a:p>
            <a:pPr marL="0" lvl="1" indent="0">
              <a:buNone/>
            </a:pPr>
            <a:r>
              <a:rPr lang="en-US" sz="2000" b="1" dirty="0"/>
              <a:t>(an </a:t>
            </a:r>
            <a:r>
              <a:rPr lang="en-US" sz="2000" b="1" dirty="0">
                <a:highlight>
                  <a:srgbClr val="FFFF00"/>
                </a:highlight>
              </a:rPr>
              <a:t>action for annulment </a:t>
            </a:r>
            <a:r>
              <a:rPr lang="en-US" sz="2000" b="1" dirty="0"/>
              <a:t>of a state act or omission is mostly oriented towards the principle of legality</a:t>
            </a:r>
            <a:r>
              <a:rPr lang="el-GR" sz="2000" b="1" dirty="0"/>
              <a:t> –</a:t>
            </a:r>
            <a:r>
              <a:rPr lang="en-US" sz="2000" b="1" dirty="0"/>
              <a:t> when deciding </a:t>
            </a:r>
            <a:r>
              <a:rPr lang="en-US" sz="2000" b="1" dirty="0">
                <a:highlight>
                  <a:srgbClr val="FF00FF"/>
                </a:highlight>
              </a:rPr>
              <a:t>a claim for damages</a:t>
            </a:r>
            <a:r>
              <a:rPr lang="en-US" sz="2000" b="1" dirty="0"/>
              <a:t>, the trial focuses on the evidentiary process</a:t>
            </a:r>
            <a:r>
              <a:rPr lang="el-GR" sz="2000" b="1" dirty="0"/>
              <a:t>, </a:t>
            </a:r>
            <a:r>
              <a:rPr lang="en-US" sz="2000" b="1" dirty="0"/>
              <a:t>the distribution of burden of proof, and the establishment of a causal link between emissions and the alleged harm</a:t>
            </a:r>
            <a:r>
              <a:rPr lang="el-GR" sz="2000" b="1" dirty="0"/>
              <a:t>)</a:t>
            </a:r>
          </a:p>
          <a:p>
            <a:pPr marL="0" lvl="1" indent="0">
              <a:buNone/>
            </a:pPr>
            <a:endParaRPr lang="el-GR" sz="2000" b="1" dirty="0"/>
          </a:p>
        </p:txBody>
      </p:sp>
      <p:sp>
        <p:nvSpPr>
          <p:cNvPr id="6" name="Θέση αριθμού διαφάνειας 5">
            <a:extLst>
              <a:ext uri="{FF2B5EF4-FFF2-40B4-BE49-F238E27FC236}">
                <a16:creationId xmlns:a16="http://schemas.microsoft.com/office/drawing/2014/main" id="{F55EB44A-BA9F-BE3D-BE9D-B4AC5A46348B}"/>
              </a:ext>
            </a:extLst>
          </p:cNvPr>
          <p:cNvSpPr>
            <a:spLocks noGrp="1"/>
          </p:cNvSpPr>
          <p:nvPr>
            <p:ph type="sldNum" sz="quarter" idx="12"/>
          </p:nvPr>
        </p:nvSpPr>
        <p:spPr>
          <a:xfrm>
            <a:off x="7086600" y="6492875"/>
            <a:ext cx="2057400" cy="365125"/>
          </a:xfrm>
        </p:spPr>
        <p:txBody>
          <a:bodyPr anchor="ctr">
            <a:normAutofit/>
          </a:bodyPr>
          <a:lstStyle/>
          <a:p>
            <a:pPr>
              <a:spcAft>
                <a:spcPts val="600"/>
              </a:spcAft>
            </a:pPr>
            <a:fld id="{07DC2E9F-3B6E-3649-A5DB-7AD2AC7A2B42}" type="slidenum">
              <a:rPr lang="fr-FR" smtClean="0"/>
              <a:pPr>
                <a:spcAft>
                  <a:spcPts val="600"/>
                </a:spcAft>
              </a:pPr>
              <a:t>83</a:t>
            </a:fld>
            <a:endParaRPr lang="fr-FR"/>
          </a:p>
        </p:txBody>
      </p:sp>
      <p:pic>
        <p:nvPicPr>
          <p:cNvPr id="3" name="Εικόνα 2">
            <a:extLst>
              <a:ext uri="{FF2B5EF4-FFF2-40B4-BE49-F238E27FC236}">
                <a16:creationId xmlns:a16="http://schemas.microsoft.com/office/drawing/2014/main" id="{B3CAAF3D-9C56-77C5-0AEA-10C3A72A20C9}"/>
              </a:ext>
            </a:extLst>
          </p:cNvPr>
          <p:cNvPicPr>
            <a:picLocks noChangeAspect="1"/>
          </p:cNvPicPr>
          <p:nvPr/>
        </p:nvPicPr>
        <p:blipFill>
          <a:blip r:embed="rId5"/>
          <a:stretch>
            <a:fillRect/>
          </a:stretch>
        </p:blipFill>
        <p:spPr>
          <a:xfrm>
            <a:off x="6908" y="6303216"/>
            <a:ext cx="1012024" cy="554784"/>
          </a:xfrm>
          <a:prstGeom prst="rect">
            <a:avLst/>
          </a:prstGeom>
        </p:spPr>
      </p:pic>
    </p:spTree>
    <p:extLst>
      <p:ext uri="{BB962C8B-B14F-4D97-AF65-F5344CB8AC3E}">
        <p14:creationId xmlns:p14="http://schemas.microsoft.com/office/powerpoint/2010/main" val="3502741019"/>
      </p:ext>
    </p:extLst>
  </p:cSld>
  <p:clrMapOvr>
    <a:masterClrMapping/>
  </p:clrMapOvr>
  <p:transition>
    <p:fade/>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859301-ADA1-A4FD-8C5F-AAEF178B2726}"/>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B58F2056-0E0C-332D-28E5-3A560FC0C3F7}"/>
              </a:ext>
            </a:extLst>
          </p:cNvPr>
          <p:cNvSpPr>
            <a:spLocks noGrp="1"/>
          </p:cNvSpPr>
          <p:nvPr>
            <p:ph type="title"/>
          </p:nvPr>
        </p:nvSpPr>
        <p:spPr>
          <a:xfrm>
            <a:off x="223575" y="596132"/>
            <a:ext cx="4078917" cy="1598427"/>
          </a:xfrm>
        </p:spPr>
        <p:txBody>
          <a:bodyPr anchor="ctr">
            <a:normAutofit/>
          </a:bodyPr>
          <a:lstStyle/>
          <a:p>
            <a:r>
              <a:rPr lang="en-US" sz="2400" b="1" dirty="0"/>
              <a:t>C</a:t>
            </a:r>
            <a:r>
              <a:rPr lang="el-GR" sz="2400" b="1" dirty="0" err="1"/>
              <a:t>limate</a:t>
            </a:r>
            <a:r>
              <a:rPr lang="el-GR" sz="2400" b="1" dirty="0"/>
              <a:t> </a:t>
            </a:r>
            <a:r>
              <a:rPr lang="en-US" sz="2400" b="1" dirty="0"/>
              <a:t>change cases</a:t>
            </a:r>
            <a:endParaRPr lang="el-GR" sz="2400" b="1" dirty="0"/>
          </a:p>
        </p:txBody>
      </p:sp>
      <p:pic>
        <p:nvPicPr>
          <p:cNvPr id="7" name="Θέση περιεχομένου 6">
            <a:extLst>
              <a:ext uri="{FF2B5EF4-FFF2-40B4-BE49-F238E27FC236}">
                <a16:creationId xmlns:a16="http://schemas.microsoft.com/office/drawing/2014/main" id="{EE5E6FF6-F426-AF81-83EB-5FAA162A1DA8}"/>
              </a:ext>
            </a:extLst>
          </p:cNvPr>
          <p:cNvPicPr>
            <a:picLocks noGrp="1" noChangeAspect="1"/>
          </p:cNvPicPr>
          <p:nvPr>
            <p:ph sz="half" idx="1"/>
          </p:nvPr>
        </p:nvPicPr>
        <p:blipFill>
          <a:blip r:embed="rId3">
            <a:extLst>
              <a:ext uri="{837473B0-CC2E-450A-ABE3-18F120FF3D39}">
                <a1611:picAttrSrcUrl xmlns:a1611="http://schemas.microsoft.com/office/drawing/2016/11/main" r:id="rId4"/>
              </a:ext>
            </a:extLst>
          </a:blip>
          <a:srcRect/>
          <a:stretch/>
        </p:blipFill>
        <p:spPr>
          <a:xfrm>
            <a:off x="134753" y="2233046"/>
            <a:ext cx="3975023" cy="2753821"/>
          </a:xfrm>
          <a:prstGeom prst="rect">
            <a:avLst/>
          </a:prstGeom>
          <a:noFill/>
        </p:spPr>
      </p:pic>
      <p:sp>
        <p:nvSpPr>
          <p:cNvPr id="4" name="Θέση περιεχομένου 3">
            <a:extLst>
              <a:ext uri="{FF2B5EF4-FFF2-40B4-BE49-F238E27FC236}">
                <a16:creationId xmlns:a16="http://schemas.microsoft.com/office/drawing/2014/main" id="{80DF84FC-6A40-2441-6E77-9F963C40292E}"/>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109777" y="897467"/>
            <a:ext cx="4899470" cy="6790267"/>
          </a:xfrm>
        </p:spPr>
        <p:txBody>
          <a:bodyPr>
            <a:normAutofit/>
          </a:bodyPr>
          <a:lstStyle/>
          <a:p>
            <a:pPr marL="0" lvl="1" indent="0">
              <a:buNone/>
            </a:pPr>
            <a:endParaRPr lang="en-US" sz="2000" b="1" dirty="0"/>
          </a:p>
          <a:p>
            <a:pPr marL="0" lvl="1" indent="0">
              <a:buNone/>
            </a:pPr>
            <a:r>
              <a:rPr lang="en-US" sz="2000" b="1" dirty="0">
                <a:highlight>
                  <a:srgbClr val="FFFF00"/>
                </a:highlight>
              </a:rPr>
              <a:t>Procedural rules (1) </a:t>
            </a:r>
          </a:p>
          <a:p>
            <a:pPr marL="0" lvl="1" indent="0">
              <a:buNone/>
            </a:pPr>
            <a:endParaRPr lang="en-US" sz="2000" b="1" dirty="0">
              <a:highlight>
                <a:srgbClr val="FF00FF"/>
              </a:highlight>
            </a:endParaRPr>
          </a:p>
          <a:p>
            <a:pPr marL="342900" lvl="1" indent="-342900">
              <a:buFontTx/>
              <a:buChar char="-"/>
            </a:pPr>
            <a:r>
              <a:rPr lang="en-US" sz="2000" b="1" dirty="0"/>
              <a:t>Legitimate interest</a:t>
            </a:r>
            <a:r>
              <a:rPr lang="el-GR" sz="2000" b="1" dirty="0"/>
              <a:t>, </a:t>
            </a:r>
            <a:r>
              <a:rPr lang="en-US" sz="2000" b="1" dirty="0"/>
              <a:t>locus standi, distribution of burden of proof: adapting to the specificities of climate disputes</a:t>
            </a:r>
          </a:p>
          <a:p>
            <a:pPr marL="342900" lvl="1" indent="-342900" algn="r">
              <a:buFont typeface="Wingdings" panose="05000000000000000000" pitchFamily="2" charset="2"/>
              <a:buChar char="à"/>
            </a:pPr>
            <a:r>
              <a:rPr lang="en-US" sz="2000" b="1" dirty="0"/>
              <a:t>Clash between effective judicial protection (via climate crisis mitigation), and</a:t>
            </a:r>
            <a:r>
              <a:rPr lang="el-GR" sz="2000" b="1" dirty="0"/>
              <a:t> </a:t>
            </a:r>
            <a:r>
              <a:rPr lang="en-US" sz="2000" b="1" dirty="0"/>
              <a:t>traditional procedural requirements</a:t>
            </a:r>
          </a:p>
          <a:p>
            <a:pPr marL="342900" lvl="1" indent="-342900">
              <a:buFontTx/>
              <a:buChar char="-"/>
            </a:pPr>
            <a:endParaRPr lang="en-US" sz="2000" b="1" dirty="0"/>
          </a:p>
          <a:p>
            <a:pPr marL="342900" lvl="1" indent="-342900">
              <a:buFontTx/>
              <a:buChar char="-"/>
            </a:pPr>
            <a:r>
              <a:rPr lang="en-US" sz="2000" b="1" dirty="0"/>
              <a:t>Should climate change disputes turn into an ‘</a:t>
            </a:r>
            <a:r>
              <a:rPr lang="en-US" sz="2000" b="1" dirty="0" err="1"/>
              <a:t>actio</a:t>
            </a:r>
            <a:r>
              <a:rPr lang="en-US" sz="2000" b="1" dirty="0"/>
              <a:t> </a:t>
            </a:r>
            <a:r>
              <a:rPr lang="en-US" sz="2000" b="1" dirty="0" err="1"/>
              <a:t>popularis</a:t>
            </a:r>
            <a:r>
              <a:rPr lang="en-US" sz="2000" b="1" dirty="0"/>
              <a:t>’?        (</a:t>
            </a:r>
            <a:r>
              <a:rPr lang="en-US" sz="2000" b="1" dirty="0">
                <a:sym typeface="Wingdings" panose="05000000000000000000" pitchFamily="2" charset="2"/>
              </a:rPr>
              <a:t>  should these cases be </a:t>
            </a:r>
            <a:r>
              <a:rPr lang="en-US" sz="2000" b="1" dirty="0"/>
              <a:t>brought by a member of the public, for the sake  of public interest?)</a:t>
            </a:r>
          </a:p>
        </p:txBody>
      </p:sp>
      <p:sp>
        <p:nvSpPr>
          <p:cNvPr id="6" name="Θέση αριθμού διαφάνειας 5">
            <a:extLst>
              <a:ext uri="{FF2B5EF4-FFF2-40B4-BE49-F238E27FC236}">
                <a16:creationId xmlns:a16="http://schemas.microsoft.com/office/drawing/2014/main" id="{006506CD-AC61-BADB-7333-2134228C4097}"/>
              </a:ext>
            </a:extLst>
          </p:cNvPr>
          <p:cNvSpPr>
            <a:spLocks noGrp="1"/>
          </p:cNvSpPr>
          <p:nvPr>
            <p:ph type="sldNum" sz="quarter" idx="12"/>
          </p:nvPr>
        </p:nvSpPr>
        <p:spPr>
          <a:xfrm>
            <a:off x="7086600" y="6492875"/>
            <a:ext cx="2057400" cy="365125"/>
          </a:xfrm>
        </p:spPr>
        <p:txBody>
          <a:bodyPr anchor="ctr">
            <a:normAutofit/>
          </a:bodyPr>
          <a:lstStyle/>
          <a:p>
            <a:pPr>
              <a:spcAft>
                <a:spcPts val="600"/>
              </a:spcAft>
            </a:pPr>
            <a:fld id="{07DC2E9F-3B6E-3649-A5DB-7AD2AC7A2B42}" type="slidenum">
              <a:rPr lang="fr-FR" smtClean="0"/>
              <a:pPr>
                <a:spcAft>
                  <a:spcPts val="600"/>
                </a:spcAft>
              </a:pPr>
              <a:t>84</a:t>
            </a:fld>
            <a:endParaRPr lang="fr-FR"/>
          </a:p>
        </p:txBody>
      </p:sp>
      <p:pic>
        <p:nvPicPr>
          <p:cNvPr id="3" name="Εικόνα 2">
            <a:extLst>
              <a:ext uri="{FF2B5EF4-FFF2-40B4-BE49-F238E27FC236}">
                <a16:creationId xmlns:a16="http://schemas.microsoft.com/office/drawing/2014/main" id="{7C59D454-77E6-A448-9449-233C68F30394}"/>
              </a:ext>
            </a:extLst>
          </p:cNvPr>
          <p:cNvPicPr>
            <a:picLocks noChangeAspect="1"/>
          </p:cNvPicPr>
          <p:nvPr/>
        </p:nvPicPr>
        <p:blipFill>
          <a:blip r:embed="rId5"/>
          <a:stretch>
            <a:fillRect/>
          </a:stretch>
        </p:blipFill>
        <p:spPr>
          <a:xfrm>
            <a:off x="6908" y="6303216"/>
            <a:ext cx="1012024" cy="554784"/>
          </a:xfrm>
          <a:prstGeom prst="rect">
            <a:avLst/>
          </a:prstGeom>
        </p:spPr>
      </p:pic>
    </p:spTree>
    <p:extLst>
      <p:ext uri="{BB962C8B-B14F-4D97-AF65-F5344CB8AC3E}">
        <p14:creationId xmlns:p14="http://schemas.microsoft.com/office/powerpoint/2010/main" val="2299056086"/>
      </p:ext>
    </p:extLst>
  </p:cSld>
  <p:clrMapOvr>
    <a:masterClrMapping/>
  </p:clrMapOvr>
  <p:transition>
    <p:fade/>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52FA36-506E-483D-37DC-B3B3AA612FB7}"/>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825DBDF9-7843-1735-3FE9-3C7F72BD6954}"/>
              </a:ext>
            </a:extLst>
          </p:cNvPr>
          <p:cNvSpPr>
            <a:spLocks noGrp="1"/>
          </p:cNvSpPr>
          <p:nvPr>
            <p:ph type="title"/>
          </p:nvPr>
        </p:nvSpPr>
        <p:spPr>
          <a:xfrm>
            <a:off x="223575" y="596132"/>
            <a:ext cx="4078917" cy="1598427"/>
          </a:xfrm>
        </p:spPr>
        <p:txBody>
          <a:bodyPr anchor="ctr">
            <a:normAutofit/>
          </a:bodyPr>
          <a:lstStyle/>
          <a:p>
            <a:r>
              <a:rPr lang="en-US" sz="2400" b="1" dirty="0"/>
              <a:t>C</a:t>
            </a:r>
            <a:r>
              <a:rPr lang="el-GR" sz="2400" b="1" dirty="0" err="1"/>
              <a:t>limate</a:t>
            </a:r>
            <a:r>
              <a:rPr lang="el-GR" sz="2400" b="1" dirty="0"/>
              <a:t> </a:t>
            </a:r>
            <a:r>
              <a:rPr lang="en-US" sz="2400" b="1" dirty="0"/>
              <a:t>change cases</a:t>
            </a:r>
            <a:endParaRPr lang="el-GR" sz="2400" b="1" dirty="0"/>
          </a:p>
        </p:txBody>
      </p:sp>
      <p:pic>
        <p:nvPicPr>
          <p:cNvPr id="7" name="Θέση περιεχομένου 6">
            <a:extLst>
              <a:ext uri="{FF2B5EF4-FFF2-40B4-BE49-F238E27FC236}">
                <a16:creationId xmlns:a16="http://schemas.microsoft.com/office/drawing/2014/main" id="{BF695725-ACCB-0867-50F4-EE8E786F244A}"/>
              </a:ext>
            </a:extLst>
          </p:cNvPr>
          <p:cNvPicPr>
            <a:picLocks noGrp="1" noChangeAspect="1"/>
          </p:cNvPicPr>
          <p:nvPr>
            <p:ph sz="half" idx="1"/>
          </p:nvPr>
        </p:nvPicPr>
        <p:blipFill>
          <a:blip r:embed="rId3">
            <a:extLst>
              <a:ext uri="{837473B0-CC2E-450A-ABE3-18F120FF3D39}">
                <a1611:picAttrSrcUrl xmlns:a1611="http://schemas.microsoft.com/office/drawing/2016/11/main" r:id="rId4"/>
              </a:ext>
            </a:extLst>
          </a:blip>
          <a:srcRect/>
          <a:stretch/>
        </p:blipFill>
        <p:spPr>
          <a:xfrm>
            <a:off x="287868" y="2107256"/>
            <a:ext cx="3644466" cy="2811877"/>
          </a:xfrm>
          <a:prstGeom prst="rect">
            <a:avLst/>
          </a:prstGeom>
          <a:noFill/>
        </p:spPr>
      </p:pic>
      <p:sp>
        <p:nvSpPr>
          <p:cNvPr id="4" name="Θέση περιεχομένου 3">
            <a:extLst>
              <a:ext uri="{FF2B5EF4-FFF2-40B4-BE49-F238E27FC236}">
                <a16:creationId xmlns:a16="http://schemas.microsoft.com/office/drawing/2014/main" id="{FD2EC632-4F85-2B55-D3DA-E48382A49184}"/>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109777" y="673768"/>
            <a:ext cx="4899470" cy="7183300"/>
          </a:xfrm>
        </p:spPr>
        <p:txBody>
          <a:bodyPr>
            <a:normAutofit/>
          </a:bodyPr>
          <a:lstStyle/>
          <a:p>
            <a:pPr marL="0" lvl="1" indent="0">
              <a:buNone/>
            </a:pPr>
            <a:endParaRPr lang="en-US" sz="2000" b="1" dirty="0"/>
          </a:p>
          <a:p>
            <a:pPr marL="0" lvl="1" indent="0">
              <a:buNone/>
            </a:pPr>
            <a:r>
              <a:rPr lang="en-US" sz="2000" b="1" dirty="0">
                <a:highlight>
                  <a:srgbClr val="FFFF00"/>
                </a:highlight>
              </a:rPr>
              <a:t>Procedural rules (2) </a:t>
            </a:r>
            <a:endParaRPr lang="el-GR" sz="2000" b="1" dirty="0">
              <a:highlight>
                <a:srgbClr val="FFFF00"/>
              </a:highlight>
            </a:endParaRPr>
          </a:p>
          <a:p>
            <a:pPr marL="0" lvl="1" indent="0">
              <a:buNone/>
            </a:pPr>
            <a:endParaRPr lang="el-GR" sz="2000" b="1" dirty="0">
              <a:highlight>
                <a:srgbClr val="FF00FF"/>
              </a:highlight>
            </a:endParaRPr>
          </a:p>
          <a:p>
            <a:pPr marL="0" lvl="1" indent="0" algn="ctr">
              <a:buNone/>
            </a:pPr>
            <a:r>
              <a:rPr lang="en-US" sz="2000" b="1" dirty="0">
                <a:highlight>
                  <a:srgbClr val="FFFF00"/>
                </a:highlight>
              </a:rPr>
              <a:t>Special legal remedies or not? </a:t>
            </a:r>
          </a:p>
          <a:p>
            <a:pPr marL="342900" lvl="1" indent="-342900">
              <a:buFontTx/>
              <a:buChar char="-"/>
            </a:pPr>
            <a:endParaRPr lang="el-GR" sz="1000" b="1" dirty="0">
              <a:highlight>
                <a:srgbClr val="FFFF00"/>
              </a:highlight>
            </a:endParaRPr>
          </a:p>
          <a:p>
            <a:pPr marL="0" lvl="1" indent="0">
              <a:buNone/>
            </a:pPr>
            <a:r>
              <a:rPr lang="en-US" b="1" dirty="0"/>
              <a:t>The Supreme Court of the Philippines has provided for the </a:t>
            </a:r>
            <a:r>
              <a:rPr lang="el-GR" b="1" dirty="0"/>
              <a:t>‘</a:t>
            </a:r>
            <a:r>
              <a:rPr lang="en-US" b="1" dirty="0" err="1"/>
              <a:t>Kalikasan</a:t>
            </a:r>
            <a:r>
              <a:rPr lang="en-US" b="1" dirty="0"/>
              <a:t> appeal</a:t>
            </a:r>
            <a:r>
              <a:rPr lang="el-GR" b="1" dirty="0"/>
              <a:t>’</a:t>
            </a:r>
          </a:p>
          <a:p>
            <a:pPr marL="0" lvl="1" indent="0">
              <a:buNone/>
            </a:pPr>
            <a:r>
              <a:rPr lang="el-GR" b="1" dirty="0"/>
              <a:t> </a:t>
            </a:r>
            <a:r>
              <a:rPr lang="el-GR" b="1" dirty="0">
                <a:sym typeface="Wingdings" panose="05000000000000000000" pitchFamily="2" charset="2"/>
              </a:rPr>
              <a:t></a:t>
            </a:r>
            <a:r>
              <a:rPr lang="en-US" b="1" dirty="0"/>
              <a:t> a special remedy for temporary judicial protection, exercised free of charge by every applicant who claims that his constitutional right to the environment has been violated</a:t>
            </a:r>
          </a:p>
          <a:p>
            <a:pPr marL="0" lvl="1" indent="0">
              <a:buNone/>
            </a:pPr>
            <a:r>
              <a:rPr lang="en-US" b="1" dirty="0">
                <a:sym typeface="Wingdings" panose="05000000000000000000" pitchFamily="2" charset="2"/>
              </a:rPr>
              <a:t> </a:t>
            </a:r>
            <a:r>
              <a:rPr lang="en-US" b="1" dirty="0"/>
              <a:t>the Court is obliged to decide on the appeal within three days </a:t>
            </a:r>
          </a:p>
        </p:txBody>
      </p:sp>
      <p:sp>
        <p:nvSpPr>
          <p:cNvPr id="6" name="Θέση αριθμού διαφάνειας 5">
            <a:extLst>
              <a:ext uri="{FF2B5EF4-FFF2-40B4-BE49-F238E27FC236}">
                <a16:creationId xmlns:a16="http://schemas.microsoft.com/office/drawing/2014/main" id="{C605EBF6-B28C-796F-F561-42BE9CD56FB9}"/>
              </a:ext>
            </a:extLst>
          </p:cNvPr>
          <p:cNvSpPr>
            <a:spLocks noGrp="1"/>
          </p:cNvSpPr>
          <p:nvPr>
            <p:ph type="sldNum" sz="quarter" idx="12"/>
          </p:nvPr>
        </p:nvSpPr>
        <p:spPr>
          <a:xfrm>
            <a:off x="7086600" y="6492875"/>
            <a:ext cx="2057400" cy="365125"/>
          </a:xfrm>
        </p:spPr>
        <p:txBody>
          <a:bodyPr anchor="ctr">
            <a:normAutofit/>
          </a:bodyPr>
          <a:lstStyle/>
          <a:p>
            <a:pPr>
              <a:spcAft>
                <a:spcPts val="600"/>
              </a:spcAft>
            </a:pPr>
            <a:fld id="{07DC2E9F-3B6E-3649-A5DB-7AD2AC7A2B42}" type="slidenum">
              <a:rPr lang="fr-FR" smtClean="0"/>
              <a:pPr>
                <a:spcAft>
                  <a:spcPts val="600"/>
                </a:spcAft>
              </a:pPr>
              <a:t>85</a:t>
            </a:fld>
            <a:endParaRPr lang="fr-FR" dirty="0"/>
          </a:p>
        </p:txBody>
      </p:sp>
      <p:pic>
        <p:nvPicPr>
          <p:cNvPr id="3" name="Εικόνα 2">
            <a:extLst>
              <a:ext uri="{FF2B5EF4-FFF2-40B4-BE49-F238E27FC236}">
                <a16:creationId xmlns:a16="http://schemas.microsoft.com/office/drawing/2014/main" id="{449C0614-3F02-D4D2-DCEE-F1E98A6CA7F1}"/>
              </a:ext>
            </a:extLst>
          </p:cNvPr>
          <p:cNvPicPr>
            <a:picLocks noChangeAspect="1"/>
          </p:cNvPicPr>
          <p:nvPr/>
        </p:nvPicPr>
        <p:blipFill>
          <a:blip r:embed="rId5"/>
          <a:stretch>
            <a:fillRect/>
          </a:stretch>
        </p:blipFill>
        <p:spPr>
          <a:xfrm>
            <a:off x="6908" y="6303216"/>
            <a:ext cx="1012024" cy="554784"/>
          </a:xfrm>
          <a:prstGeom prst="rect">
            <a:avLst/>
          </a:prstGeom>
        </p:spPr>
      </p:pic>
    </p:spTree>
    <p:extLst>
      <p:ext uri="{BB962C8B-B14F-4D97-AF65-F5344CB8AC3E}">
        <p14:creationId xmlns:p14="http://schemas.microsoft.com/office/powerpoint/2010/main" val="2357443240"/>
      </p:ext>
    </p:extLst>
  </p:cSld>
  <p:clrMapOvr>
    <a:masterClrMapping/>
  </p:clrMapOvr>
  <p:transition>
    <p:fade/>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059C8C-9421-DAA5-C5FC-B9B524E8CC89}"/>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16DE225F-9A3C-E5EA-FFED-A2295B863B29}"/>
              </a:ext>
            </a:extLst>
          </p:cNvPr>
          <p:cNvSpPr>
            <a:spLocks noGrp="1"/>
          </p:cNvSpPr>
          <p:nvPr>
            <p:ph type="title"/>
          </p:nvPr>
        </p:nvSpPr>
        <p:spPr>
          <a:xfrm>
            <a:off x="223575" y="596132"/>
            <a:ext cx="4078917" cy="1598427"/>
          </a:xfrm>
        </p:spPr>
        <p:txBody>
          <a:bodyPr anchor="ctr">
            <a:normAutofit/>
          </a:bodyPr>
          <a:lstStyle/>
          <a:p>
            <a:r>
              <a:rPr lang="en-US" sz="2400" b="1" dirty="0"/>
              <a:t>C</a:t>
            </a:r>
            <a:r>
              <a:rPr lang="el-GR" sz="2400" b="1" dirty="0" err="1"/>
              <a:t>limate</a:t>
            </a:r>
            <a:r>
              <a:rPr lang="el-GR" sz="2400" b="1" dirty="0"/>
              <a:t> </a:t>
            </a:r>
            <a:r>
              <a:rPr lang="en-US" sz="2400" b="1" dirty="0"/>
              <a:t>change cases</a:t>
            </a:r>
            <a:endParaRPr lang="el-GR" sz="2400" b="1" dirty="0"/>
          </a:p>
        </p:txBody>
      </p:sp>
      <p:pic>
        <p:nvPicPr>
          <p:cNvPr id="7" name="Θέση περιεχομένου 6">
            <a:extLst>
              <a:ext uri="{FF2B5EF4-FFF2-40B4-BE49-F238E27FC236}">
                <a16:creationId xmlns:a16="http://schemas.microsoft.com/office/drawing/2014/main" id="{4603117C-9320-1FD5-0C91-A7164EAA09D0}"/>
              </a:ext>
            </a:extLst>
          </p:cNvPr>
          <p:cNvPicPr>
            <a:picLocks noGrp="1" noChangeAspect="1"/>
          </p:cNvPicPr>
          <p:nvPr>
            <p:ph sz="half" idx="1"/>
          </p:nvPr>
        </p:nvPicPr>
        <p:blipFill>
          <a:blip r:embed="rId3">
            <a:extLst>
              <a:ext uri="{837473B0-CC2E-450A-ABE3-18F120FF3D39}">
                <a1611:picAttrSrcUrl xmlns:a1611="http://schemas.microsoft.com/office/drawing/2016/11/main" r:id="rId4"/>
              </a:ext>
            </a:extLst>
          </a:blip>
          <a:srcRect/>
          <a:stretch/>
        </p:blipFill>
        <p:spPr>
          <a:xfrm>
            <a:off x="134753" y="2233046"/>
            <a:ext cx="3975023" cy="2753821"/>
          </a:xfrm>
          <a:prstGeom prst="rect">
            <a:avLst/>
          </a:prstGeom>
          <a:noFill/>
        </p:spPr>
      </p:pic>
      <p:sp>
        <p:nvSpPr>
          <p:cNvPr id="4" name="Θέση περιεχομένου 3">
            <a:extLst>
              <a:ext uri="{FF2B5EF4-FFF2-40B4-BE49-F238E27FC236}">
                <a16:creationId xmlns:a16="http://schemas.microsoft.com/office/drawing/2014/main" id="{15DACB0E-D588-DC14-66BA-1AE84898BDE5}"/>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109777" y="0"/>
            <a:ext cx="4899470" cy="7543800"/>
          </a:xfrm>
        </p:spPr>
        <p:txBody>
          <a:bodyPr>
            <a:normAutofit/>
          </a:bodyPr>
          <a:lstStyle/>
          <a:p>
            <a:pPr marL="0" lvl="1" indent="0">
              <a:buNone/>
            </a:pPr>
            <a:endParaRPr lang="en-US" sz="2000" b="1" dirty="0"/>
          </a:p>
          <a:p>
            <a:pPr marL="0" lvl="1" indent="0">
              <a:buNone/>
            </a:pPr>
            <a:r>
              <a:rPr lang="en-US" sz="2000" b="1" dirty="0">
                <a:highlight>
                  <a:srgbClr val="FFFF00"/>
                </a:highlight>
              </a:rPr>
              <a:t>Procedural rules (3) </a:t>
            </a:r>
            <a:endParaRPr lang="el-GR" sz="2000" b="1" dirty="0">
              <a:highlight>
                <a:srgbClr val="FFFF00"/>
              </a:highlight>
            </a:endParaRPr>
          </a:p>
          <a:p>
            <a:pPr marL="0" lvl="1" indent="0">
              <a:buNone/>
            </a:pPr>
            <a:endParaRPr lang="el-GR" sz="2000" b="1" dirty="0">
              <a:highlight>
                <a:srgbClr val="FF00FF"/>
              </a:highlight>
            </a:endParaRPr>
          </a:p>
          <a:p>
            <a:pPr marL="342900" lvl="1" indent="-342900">
              <a:buFontTx/>
              <a:buChar char="-"/>
            </a:pPr>
            <a:r>
              <a:rPr lang="en-US" sz="2000" b="1" dirty="0"/>
              <a:t>Adopt ad hoc legislation for the protection of strategic litigation, or not? </a:t>
            </a:r>
            <a:endParaRPr lang="el-GR" sz="2000" b="1" dirty="0"/>
          </a:p>
          <a:p>
            <a:pPr marL="342900" lvl="1" indent="-342900">
              <a:buFont typeface="Wingdings" panose="05000000000000000000" pitchFamily="2" charset="2"/>
              <a:buChar char="à"/>
            </a:pPr>
            <a:r>
              <a:rPr lang="en-US" sz="2000" b="1" dirty="0"/>
              <a:t>Strategic litigation: bringing selected court cases, to create broader political and social change, legally empower marginalized groups, raise public awareness, help to quickly secure protection and remedies for individuals and communities, challenge impunity of powerful polluters</a:t>
            </a:r>
          </a:p>
          <a:p>
            <a:pPr marL="342900" lvl="1" indent="-342900">
              <a:buFont typeface="Wingdings" panose="05000000000000000000" pitchFamily="2" charset="2"/>
              <a:buChar char="à"/>
            </a:pPr>
            <a:r>
              <a:rPr lang="en-US" sz="2000" b="1" dirty="0"/>
              <a:t>SLAPP (Strategic Lawsuit Against Public Participation): a baseless lawsuit filed by powerful individuals or corporations, intended to intimidate and silence strategic litigators by burdening them with the high cost of legal defense</a:t>
            </a:r>
          </a:p>
        </p:txBody>
      </p:sp>
      <p:sp>
        <p:nvSpPr>
          <p:cNvPr id="6" name="Θέση αριθμού διαφάνειας 5">
            <a:extLst>
              <a:ext uri="{FF2B5EF4-FFF2-40B4-BE49-F238E27FC236}">
                <a16:creationId xmlns:a16="http://schemas.microsoft.com/office/drawing/2014/main" id="{53F71BBF-9255-75F3-6A02-2B4E512D7B72}"/>
              </a:ext>
            </a:extLst>
          </p:cNvPr>
          <p:cNvSpPr>
            <a:spLocks noGrp="1"/>
          </p:cNvSpPr>
          <p:nvPr>
            <p:ph type="sldNum" sz="quarter" idx="12"/>
          </p:nvPr>
        </p:nvSpPr>
        <p:spPr>
          <a:xfrm>
            <a:off x="7086600" y="6492875"/>
            <a:ext cx="2057400" cy="365125"/>
          </a:xfrm>
        </p:spPr>
        <p:txBody>
          <a:bodyPr anchor="ctr">
            <a:normAutofit/>
          </a:bodyPr>
          <a:lstStyle/>
          <a:p>
            <a:pPr>
              <a:spcAft>
                <a:spcPts val="600"/>
              </a:spcAft>
            </a:pPr>
            <a:fld id="{07DC2E9F-3B6E-3649-A5DB-7AD2AC7A2B42}" type="slidenum">
              <a:rPr lang="fr-FR" smtClean="0"/>
              <a:pPr>
                <a:spcAft>
                  <a:spcPts val="600"/>
                </a:spcAft>
              </a:pPr>
              <a:t>86</a:t>
            </a:fld>
            <a:endParaRPr lang="fr-FR" dirty="0"/>
          </a:p>
        </p:txBody>
      </p:sp>
      <p:pic>
        <p:nvPicPr>
          <p:cNvPr id="3" name="Εικόνα 2">
            <a:extLst>
              <a:ext uri="{FF2B5EF4-FFF2-40B4-BE49-F238E27FC236}">
                <a16:creationId xmlns:a16="http://schemas.microsoft.com/office/drawing/2014/main" id="{07084FC7-4B0D-E96B-DAD6-B9A9E77F1919}"/>
              </a:ext>
            </a:extLst>
          </p:cNvPr>
          <p:cNvPicPr>
            <a:picLocks noChangeAspect="1"/>
          </p:cNvPicPr>
          <p:nvPr/>
        </p:nvPicPr>
        <p:blipFill>
          <a:blip r:embed="rId5"/>
          <a:stretch>
            <a:fillRect/>
          </a:stretch>
        </p:blipFill>
        <p:spPr>
          <a:xfrm>
            <a:off x="6908" y="6303216"/>
            <a:ext cx="1012024" cy="554784"/>
          </a:xfrm>
          <a:prstGeom prst="rect">
            <a:avLst/>
          </a:prstGeom>
        </p:spPr>
      </p:pic>
      <p:sp>
        <p:nvSpPr>
          <p:cNvPr id="5" name="Rectangle 1">
            <a:extLst>
              <a:ext uri="{FF2B5EF4-FFF2-40B4-BE49-F238E27FC236}">
                <a16:creationId xmlns:a16="http://schemas.microsoft.com/office/drawing/2014/main" id="{B4572231-6677-2E7F-BF02-A15D787BFABA}"/>
              </a:ext>
            </a:extLst>
          </p:cNvPr>
          <p:cNvSpPr>
            <a:spLocks noChangeArrowheads="1"/>
          </p:cNvSpPr>
          <p:nvPr/>
        </p:nvSpPr>
        <p:spPr bwMode="auto">
          <a:xfrm>
            <a:off x="0" y="-225034"/>
            <a:ext cx="65" cy="450069"/>
          </a:xfrm>
          <a:prstGeom prst="rect">
            <a:avLst/>
          </a:prstGeom>
          <a:solidFill>
            <a:srgbClr val="1F1F1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57132" rIns="0" bIns="114264"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810662380"/>
      </p:ext>
    </p:extLst>
  </p:cSld>
  <p:clrMapOvr>
    <a:masterClrMapping/>
  </p:clrMapOvr>
  <p:transition>
    <p:fade/>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1ED18C-8FBA-F7E5-6CF1-D6865246F437}"/>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076D2D15-BD2D-8098-F1EE-E3D78031FF9F}"/>
              </a:ext>
            </a:extLst>
          </p:cNvPr>
          <p:cNvSpPr>
            <a:spLocks noGrp="1"/>
          </p:cNvSpPr>
          <p:nvPr>
            <p:ph type="title"/>
          </p:nvPr>
        </p:nvSpPr>
        <p:spPr>
          <a:xfrm>
            <a:off x="223575" y="367532"/>
            <a:ext cx="4078917" cy="1598427"/>
          </a:xfrm>
        </p:spPr>
        <p:txBody>
          <a:bodyPr anchor="ctr">
            <a:normAutofit/>
          </a:bodyPr>
          <a:lstStyle/>
          <a:p>
            <a:r>
              <a:rPr lang="en-US" sz="2400" b="1" dirty="0"/>
              <a:t>C</a:t>
            </a:r>
            <a:r>
              <a:rPr lang="el-GR" sz="2400" b="1" dirty="0" err="1"/>
              <a:t>limate</a:t>
            </a:r>
            <a:r>
              <a:rPr lang="el-GR" sz="2400" b="1" dirty="0"/>
              <a:t> </a:t>
            </a:r>
            <a:r>
              <a:rPr lang="en-US" sz="2400" b="1" dirty="0"/>
              <a:t>change cases</a:t>
            </a:r>
            <a:endParaRPr lang="el-GR" sz="2400" b="1" dirty="0"/>
          </a:p>
        </p:txBody>
      </p:sp>
      <p:pic>
        <p:nvPicPr>
          <p:cNvPr id="7" name="Θέση περιεχομένου 6">
            <a:extLst>
              <a:ext uri="{FF2B5EF4-FFF2-40B4-BE49-F238E27FC236}">
                <a16:creationId xmlns:a16="http://schemas.microsoft.com/office/drawing/2014/main" id="{915F5E32-A4DD-F526-1F6A-47297AC8B948}"/>
              </a:ext>
            </a:extLst>
          </p:cNvPr>
          <p:cNvPicPr>
            <a:picLocks noGrp="1" noChangeAspect="1"/>
          </p:cNvPicPr>
          <p:nvPr>
            <p:ph sz="half" idx="1"/>
          </p:nvPr>
        </p:nvPicPr>
        <p:blipFill>
          <a:blip r:embed="rId3">
            <a:extLst>
              <a:ext uri="{837473B0-CC2E-450A-ABE3-18F120FF3D39}">
                <a1611:picAttrSrcUrl xmlns:a1611="http://schemas.microsoft.com/office/drawing/2016/11/main" r:id="rId4"/>
              </a:ext>
            </a:extLst>
          </a:blip>
          <a:srcRect/>
          <a:stretch/>
        </p:blipFill>
        <p:spPr>
          <a:xfrm>
            <a:off x="134753" y="2233046"/>
            <a:ext cx="3975023" cy="2753821"/>
          </a:xfrm>
          <a:prstGeom prst="rect">
            <a:avLst/>
          </a:prstGeom>
          <a:noFill/>
        </p:spPr>
      </p:pic>
      <p:sp>
        <p:nvSpPr>
          <p:cNvPr id="4" name="Θέση περιεχομένου 3">
            <a:extLst>
              <a:ext uri="{FF2B5EF4-FFF2-40B4-BE49-F238E27FC236}">
                <a16:creationId xmlns:a16="http://schemas.microsoft.com/office/drawing/2014/main" id="{2001FE4D-D419-0EA5-B3CA-26DA237DAF8A}"/>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109776" y="225035"/>
            <a:ext cx="4899470" cy="7543800"/>
          </a:xfrm>
        </p:spPr>
        <p:txBody>
          <a:bodyPr>
            <a:normAutofit/>
          </a:bodyPr>
          <a:lstStyle/>
          <a:p>
            <a:pPr marL="0" lvl="1" indent="0">
              <a:buNone/>
            </a:pPr>
            <a:endParaRPr lang="en-US" sz="2000" b="1" dirty="0"/>
          </a:p>
          <a:p>
            <a:pPr marL="0" lvl="1" indent="0">
              <a:buNone/>
            </a:pPr>
            <a:r>
              <a:rPr lang="en-US" sz="2000" b="1" dirty="0">
                <a:highlight>
                  <a:srgbClr val="00FF00"/>
                </a:highlight>
              </a:rPr>
              <a:t>Substantial rules (1) </a:t>
            </a:r>
            <a:endParaRPr lang="el-GR" sz="2000" b="1" dirty="0">
              <a:highlight>
                <a:srgbClr val="00FF00"/>
              </a:highlight>
            </a:endParaRPr>
          </a:p>
          <a:p>
            <a:pPr marL="0" lvl="1" indent="0">
              <a:buNone/>
            </a:pPr>
            <a:endParaRPr lang="el-GR" sz="2000" b="1" dirty="0">
              <a:highlight>
                <a:srgbClr val="FF00FF"/>
              </a:highlight>
            </a:endParaRPr>
          </a:p>
          <a:p>
            <a:pPr marL="342900" lvl="1" indent="-342900">
              <a:buFontTx/>
              <a:buChar char="-"/>
            </a:pPr>
            <a:r>
              <a:rPr lang="en-US" sz="2000" b="1" dirty="0"/>
              <a:t>Adopt ad hoc legislation for the protection of strategic litigation, or not? </a:t>
            </a:r>
          </a:p>
          <a:p>
            <a:pPr marL="0" lvl="1" indent="0">
              <a:buNone/>
            </a:pPr>
            <a:endParaRPr lang="el-GR" sz="2000" b="1" dirty="0"/>
          </a:p>
          <a:p>
            <a:pPr marL="342900" lvl="1" indent="-342900">
              <a:buFont typeface="Wingdings" panose="05000000000000000000" pitchFamily="2" charset="2"/>
              <a:buChar char="à"/>
            </a:pPr>
            <a:r>
              <a:rPr lang="en-US" sz="2000" b="1" dirty="0"/>
              <a:t>Anti-SLAPP laws have already been adopted in many jurisdictions to protect those targeted </a:t>
            </a:r>
          </a:p>
          <a:p>
            <a:pPr marL="342900" lvl="1" indent="-342900">
              <a:buFont typeface="Wingdings" panose="05000000000000000000" pitchFamily="2" charset="2"/>
              <a:buChar char="à"/>
            </a:pPr>
            <a:r>
              <a:rPr lang="en-US" sz="2000" b="1" dirty="0"/>
              <a:t>For instance: see the Canadian Protection of Public Participation Act (2015)</a:t>
            </a:r>
          </a:p>
          <a:p>
            <a:pPr marL="342900" lvl="1" indent="-342900">
              <a:buFont typeface="Wingdings" panose="05000000000000000000" pitchFamily="2" charset="2"/>
              <a:buChar char="à"/>
            </a:pPr>
            <a:r>
              <a:rPr lang="en-US" sz="2000" b="1" dirty="0"/>
              <a:t>Already applied by the Supreme Court of Canada (Ontario Ltd v Pointes Protection Association, 2020)</a:t>
            </a:r>
          </a:p>
        </p:txBody>
      </p:sp>
      <p:sp>
        <p:nvSpPr>
          <p:cNvPr id="6" name="Θέση αριθμού διαφάνειας 5">
            <a:extLst>
              <a:ext uri="{FF2B5EF4-FFF2-40B4-BE49-F238E27FC236}">
                <a16:creationId xmlns:a16="http://schemas.microsoft.com/office/drawing/2014/main" id="{00BCE2FF-4B95-0522-C9BA-F23700562E41}"/>
              </a:ext>
            </a:extLst>
          </p:cNvPr>
          <p:cNvSpPr>
            <a:spLocks noGrp="1"/>
          </p:cNvSpPr>
          <p:nvPr>
            <p:ph type="sldNum" sz="quarter" idx="12"/>
          </p:nvPr>
        </p:nvSpPr>
        <p:spPr>
          <a:xfrm>
            <a:off x="7086600" y="6492875"/>
            <a:ext cx="2057400" cy="365125"/>
          </a:xfrm>
        </p:spPr>
        <p:txBody>
          <a:bodyPr anchor="ctr">
            <a:normAutofit/>
          </a:bodyPr>
          <a:lstStyle/>
          <a:p>
            <a:pPr>
              <a:spcAft>
                <a:spcPts val="600"/>
              </a:spcAft>
            </a:pPr>
            <a:fld id="{07DC2E9F-3B6E-3649-A5DB-7AD2AC7A2B42}" type="slidenum">
              <a:rPr lang="fr-FR" smtClean="0"/>
              <a:pPr>
                <a:spcAft>
                  <a:spcPts val="600"/>
                </a:spcAft>
              </a:pPr>
              <a:t>87</a:t>
            </a:fld>
            <a:endParaRPr lang="fr-FR" dirty="0"/>
          </a:p>
        </p:txBody>
      </p:sp>
      <p:pic>
        <p:nvPicPr>
          <p:cNvPr id="3" name="Εικόνα 2">
            <a:extLst>
              <a:ext uri="{FF2B5EF4-FFF2-40B4-BE49-F238E27FC236}">
                <a16:creationId xmlns:a16="http://schemas.microsoft.com/office/drawing/2014/main" id="{7ACEA8AA-7ACC-DF72-936E-9D7C22FD46CF}"/>
              </a:ext>
            </a:extLst>
          </p:cNvPr>
          <p:cNvPicPr>
            <a:picLocks noChangeAspect="1"/>
          </p:cNvPicPr>
          <p:nvPr/>
        </p:nvPicPr>
        <p:blipFill>
          <a:blip r:embed="rId5"/>
          <a:stretch>
            <a:fillRect/>
          </a:stretch>
        </p:blipFill>
        <p:spPr>
          <a:xfrm>
            <a:off x="6908" y="6303216"/>
            <a:ext cx="1012024" cy="554784"/>
          </a:xfrm>
          <a:prstGeom prst="rect">
            <a:avLst/>
          </a:prstGeom>
        </p:spPr>
      </p:pic>
      <p:sp>
        <p:nvSpPr>
          <p:cNvPr id="5" name="Rectangle 1">
            <a:extLst>
              <a:ext uri="{FF2B5EF4-FFF2-40B4-BE49-F238E27FC236}">
                <a16:creationId xmlns:a16="http://schemas.microsoft.com/office/drawing/2014/main" id="{E5D66B77-4D58-A2C1-358F-05AF08F40677}"/>
              </a:ext>
            </a:extLst>
          </p:cNvPr>
          <p:cNvSpPr>
            <a:spLocks noChangeArrowheads="1"/>
          </p:cNvSpPr>
          <p:nvPr/>
        </p:nvSpPr>
        <p:spPr bwMode="auto">
          <a:xfrm>
            <a:off x="0" y="-225034"/>
            <a:ext cx="65" cy="450069"/>
          </a:xfrm>
          <a:prstGeom prst="rect">
            <a:avLst/>
          </a:prstGeom>
          <a:solidFill>
            <a:srgbClr val="1F1F1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57132" rIns="0" bIns="114264"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24804088"/>
      </p:ext>
    </p:extLst>
  </p:cSld>
  <p:clrMapOvr>
    <a:masterClrMapping/>
  </p:clrMapOvr>
  <p:transition>
    <p:fade/>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E0BFC5-93EF-BF7D-62F3-10CADE9522DE}"/>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E5B11990-2A89-56DD-5AB1-17E64DB46D63}"/>
              </a:ext>
            </a:extLst>
          </p:cNvPr>
          <p:cNvSpPr>
            <a:spLocks noGrp="1"/>
          </p:cNvSpPr>
          <p:nvPr>
            <p:ph type="title"/>
          </p:nvPr>
        </p:nvSpPr>
        <p:spPr>
          <a:xfrm>
            <a:off x="223575" y="596132"/>
            <a:ext cx="4078917" cy="1598427"/>
          </a:xfrm>
        </p:spPr>
        <p:txBody>
          <a:bodyPr anchor="ctr">
            <a:normAutofit/>
          </a:bodyPr>
          <a:lstStyle/>
          <a:p>
            <a:r>
              <a:rPr lang="en-US" sz="2400" b="1" dirty="0"/>
              <a:t>C</a:t>
            </a:r>
            <a:r>
              <a:rPr lang="el-GR" sz="2400" b="1" dirty="0" err="1"/>
              <a:t>limate</a:t>
            </a:r>
            <a:r>
              <a:rPr lang="el-GR" sz="2400" b="1" dirty="0"/>
              <a:t> </a:t>
            </a:r>
            <a:r>
              <a:rPr lang="en-US" sz="2400" b="1" dirty="0"/>
              <a:t>change cases</a:t>
            </a:r>
            <a:endParaRPr lang="el-GR" sz="2400" b="1" dirty="0"/>
          </a:p>
        </p:txBody>
      </p:sp>
      <p:pic>
        <p:nvPicPr>
          <p:cNvPr id="7" name="Θέση περιεχομένου 6">
            <a:extLst>
              <a:ext uri="{FF2B5EF4-FFF2-40B4-BE49-F238E27FC236}">
                <a16:creationId xmlns:a16="http://schemas.microsoft.com/office/drawing/2014/main" id="{06DC9D2B-B0BA-F407-008D-81415B3E64D7}"/>
              </a:ext>
            </a:extLst>
          </p:cNvPr>
          <p:cNvPicPr>
            <a:picLocks noGrp="1" noChangeAspect="1"/>
          </p:cNvPicPr>
          <p:nvPr>
            <p:ph sz="half" idx="1"/>
          </p:nvPr>
        </p:nvPicPr>
        <p:blipFill>
          <a:blip r:embed="rId3">
            <a:extLst>
              <a:ext uri="{837473B0-CC2E-450A-ABE3-18F120FF3D39}">
                <a1611:picAttrSrcUrl xmlns:a1611="http://schemas.microsoft.com/office/drawing/2016/11/main" r:id="rId4"/>
              </a:ext>
            </a:extLst>
          </a:blip>
          <a:srcRect/>
          <a:stretch/>
        </p:blipFill>
        <p:spPr>
          <a:xfrm>
            <a:off x="134754" y="2233047"/>
            <a:ext cx="3886200" cy="2594038"/>
          </a:xfrm>
          <a:prstGeom prst="rect">
            <a:avLst/>
          </a:prstGeom>
          <a:noFill/>
        </p:spPr>
      </p:pic>
      <p:sp>
        <p:nvSpPr>
          <p:cNvPr id="4" name="Θέση περιεχομένου 3">
            <a:extLst>
              <a:ext uri="{FF2B5EF4-FFF2-40B4-BE49-F238E27FC236}">
                <a16:creationId xmlns:a16="http://schemas.microsoft.com/office/drawing/2014/main" id="{A6FED981-5583-9AB2-3EB4-73AE1C64851D}"/>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109776" y="228600"/>
            <a:ext cx="4899470" cy="6790267"/>
          </a:xfrm>
        </p:spPr>
        <p:txBody>
          <a:bodyPr>
            <a:normAutofit/>
          </a:bodyPr>
          <a:lstStyle/>
          <a:p>
            <a:pPr marL="0" lvl="1" indent="0">
              <a:buNone/>
            </a:pPr>
            <a:endParaRPr lang="en-US" sz="2000" b="1" dirty="0"/>
          </a:p>
          <a:p>
            <a:pPr marL="0" lvl="1" indent="0">
              <a:buNone/>
            </a:pPr>
            <a:r>
              <a:rPr lang="en-US" sz="2000" b="1" dirty="0">
                <a:highlight>
                  <a:srgbClr val="00FF00"/>
                </a:highlight>
              </a:rPr>
              <a:t>Substantial rules (2) </a:t>
            </a:r>
          </a:p>
          <a:p>
            <a:pPr marL="0" lvl="1" indent="0">
              <a:buNone/>
            </a:pPr>
            <a:endParaRPr lang="en-US" sz="2000" b="1" u="sng" dirty="0">
              <a:highlight>
                <a:srgbClr val="FF00FF"/>
              </a:highlight>
            </a:endParaRPr>
          </a:p>
          <a:p>
            <a:pPr marL="342900" lvl="1" indent="-342900">
              <a:buFontTx/>
              <a:buChar char="-"/>
            </a:pPr>
            <a:r>
              <a:rPr lang="en-US" sz="2000" b="1" u="sng" dirty="0"/>
              <a:t>A distinct constitutional right? </a:t>
            </a:r>
            <a:endParaRPr lang="el-GR" sz="2000" b="1" u="sng" dirty="0"/>
          </a:p>
          <a:p>
            <a:pPr marL="0" lvl="1" indent="0">
              <a:buNone/>
            </a:pPr>
            <a:endParaRPr lang="el-GR" sz="2000" b="1" dirty="0">
              <a:sym typeface="Wingdings" panose="05000000000000000000" pitchFamily="2" charset="2"/>
            </a:endParaRPr>
          </a:p>
          <a:p>
            <a:pPr marL="0" lvl="1" indent="0" algn="r">
              <a:buNone/>
            </a:pPr>
            <a:r>
              <a:rPr lang="en-US" sz="2000" b="1" dirty="0">
                <a:sym typeface="Wingdings" panose="05000000000000000000" pitchFamily="2" charset="2"/>
              </a:rPr>
              <a:t></a:t>
            </a:r>
            <a:r>
              <a:rPr lang="en-US" sz="2000" b="1" dirty="0"/>
              <a:t> adapting to the specificities of</a:t>
            </a:r>
            <a:r>
              <a:rPr lang="el-GR" sz="2000" b="1" dirty="0"/>
              <a:t> </a:t>
            </a:r>
            <a:r>
              <a:rPr lang="en-US" sz="2000" b="1" dirty="0"/>
              <a:t>the climate crisis (establishing causality, cross-border nature), enhancing effective judicial protection</a:t>
            </a:r>
          </a:p>
          <a:p>
            <a:pPr marL="342900" lvl="1" indent="-342900">
              <a:buFontTx/>
              <a:buChar char="-"/>
            </a:pPr>
            <a:endParaRPr lang="en-US" sz="2000" b="1" u="sng" dirty="0"/>
          </a:p>
          <a:p>
            <a:pPr marL="342900" lvl="1" indent="-342900">
              <a:buFontTx/>
              <a:buChar char="-"/>
            </a:pPr>
            <a:r>
              <a:rPr lang="en-US" sz="2000" b="1" u="sng" dirty="0"/>
              <a:t>…or interpret traditional constitutional rights likewise?                  </a:t>
            </a:r>
            <a:r>
              <a:rPr lang="en-US" sz="2000" b="1" dirty="0"/>
              <a:t>(right to life, to health, to protection of housing or family life, </a:t>
            </a:r>
            <a:r>
              <a:rPr lang="en-US" sz="2000" b="1" dirty="0" err="1"/>
              <a:t>etc</a:t>
            </a:r>
            <a:r>
              <a:rPr lang="en-US" sz="2000" b="1" dirty="0"/>
              <a:t>)</a:t>
            </a:r>
          </a:p>
          <a:p>
            <a:pPr marL="0" lvl="1" indent="0">
              <a:buNone/>
            </a:pPr>
            <a:endParaRPr lang="en-US" sz="2000" b="1" dirty="0"/>
          </a:p>
          <a:p>
            <a:pPr marL="0" lvl="1" indent="0" algn="r">
              <a:buNone/>
            </a:pPr>
            <a:r>
              <a:rPr lang="en-US" sz="1400" b="1" dirty="0">
                <a:sym typeface="Wingdings" panose="05000000000000000000" pitchFamily="2" charset="2"/>
              </a:rPr>
              <a:t> </a:t>
            </a:r>
            <a:r>
              <a:rPr lang="en-US" sz="2000" b="1" dirty="0">
                <a:sym typeface="Wingdings" panose="05000000000000000000" pitchFamily="2" charset="2"/>
              </a:rPr>
              <a:t> easier enforcement of traditional jurisprudence</a:t>
            </a:r>
          </a:p>
          <a:p>
            <a:pPr marL="0" lvl="1" indent="0">
              <a:buNone/>
            </a:pPr>
            <a:r>
              <a:rPr lang="en-US" sz="2000" b="1" dirty="0">
                <a:sym typeface="Wingdings" panose="05000000000000000000" pitchFamily="2" charset="2"/>
              </a:rPr>
              <a:t>- Over 150 countries have introduced a constitutional provision especially regarding the protection of the environment</a:t>
            </a:r>
          </a:p>
        </p:txBody>
      </p:sp>
      <p:sp>
        <p:nvSpPr>
          <p:cNvPr id="6" name="Θέση αριθμού διαφάνειας 5">
            <a:extLst>
              <a:ext uri="{FF2B5EF4-FFF2-40B4-BE49-F238E27FC236}">
                <a16:creationId xmlns:a16="http://schemas.microsoft.com/office/drawing/2014/main" id="{820B61B1-2D56-3753-B18B-6AB1635A6D79}"/>
              </a:ext>
            </a:extLst>
          </p:cNvPr>
          <p:cNvSpPr>
            <a:spLocks noGrp="1"/>
          </p:cNvSpPr>
          <p:nvPr>
            <p:ph type="sldNum" sz="quarter" idx="12"/>
          </p:nvPr>
        </p:nvSpPr>
        <p:spPr>
          <a:xfrm>
            <a:off x="7086600" y="6492875"/>
            <a:ext cx="2057400" cy="365125"/>
          </a:xfrm>
        </p:spPr>
        <p:txBody>
          <a:bodyPr anchor="ctr">
            <a:normAutofit/>
          </a:bodyPr>
          <a:lstStyle/>
          <a:p>
            <a:pPr>
              <a:spcAft>
                <a:spcPts val="600"/>
              </a:spcAft>
            </a:pPr>
            <a:fld id="{07DC2E9F-3B6E-3649-A5DB-7AD2AC7A2B42}" type="slidenum">
              <a:rPr lang="fr-FR" smtClean="0"/>
              <a:pPr>
                <a:spcAft>
                  <a:spcPts val="600"/>
                </a:spcAft>
              </a:pPr>
              <a:t>88</a:t>
            </a:fld>
            <a:endParaRPr lang="fr-FR" dirty="0"/>
          </a:p>
        </p:txBody>
      </p:sp>
      <p:pic>
        <p:nvPicPr>
          <p:cNvPr id="3" name="Εικόνα 2">
            <a:extLst>
              <a:ext uri="{FF2B5EF4-FFF2-40B4-BE49-F238E27FC236}">
                <a16:creationId xmlns:a16="http://schemas.microsoft.com/office/drawing/2014/main" id="{CCFCD80E-C99E-FCE7-FCF3-345B0E6B5FA9}"/>
              </a:ext>
            </a:extLst>
          </p:cNvPr>
          <p:cNvPicPr>
            <a:picLocks noChangeAspect="1"/>
          </p:cNvPicPr>
          <p:nvPr/>
        </p:nvPicPr>
        <p:blipFill>
          <a:blip r:embed="rId5"/>
          <a:stretch>
            <a:fillRect/>
          </a:stretch>
        </p:blipFill>
        <p:spPr>
          <a:xfrm>
            <a:off x="6908" y="6303216"/>
            <a:ext cx="1012024" cy="554784"/>
          </a:xfrm>
          <a:prstGeom prst="rect">
            <a:avLst/>
          </a:prstGeom>
        </p:spPr>
      </p:pic>
    </p:spTree>
    <p:extLst>
      <p:ext uri="{BB962C8B-B14F-4D97-AF65-F5344CB8AC3E}">
        <p14:creationId xmlns:p14="http://schemas.microsoft.com/office/powerpoint/2010/main" val="3870303188"/>
      </p:ext>
    </p:extLst>
  </p:cSld>
  <p:clrMapOvr>
    <a:masterClrMapping/>
  </p:clrMapOvr>
  <p:transition>
    <p:fade/>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726F62-6189-6FA3-1A0A-9B51434F902A}"/>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2E0DDF39-0606-582D-0133-AD3CDB259D33}"/>
              </a:ext>
            </a:extLst>
          </p:cNvPr>
          <p:cNvSpPr>
            <a:spLocks noGrp="1"/>
          </p:cNvSpPr>
          <p:nvPr>
            <p:ph type="title"/>
          </p:nvPr>
        </p:nvSpPr>
        <p:spPr>
          <a:xfrm>
            <a:off x="223575" y="596132"/>
            <a:ext cx="4078917" cy="1598427"/>
          </a:xfrm>
        </p:spPr>
        <p:txBody>
          <a:bodyPr anchor="ctr">
            <a:normAutofit/>
          </a:bodyPr>
          <a:lstStyle/>
          <a:p>
            <a:r>
              <a:rPr lang="en-US" sz="2400" b="1" dirty="0"/>
              <a:t>C</a:t>
            </a:r>
            <a:r>
              <a:rPr lang="el-GR" sz="2400" b="1" dirty="0" err="1"/>
              <a:t>limate</a:t>
            </a:r>
            <a:r>
              <a:rPr lang="el-GR" sz="2400" b="1" dirty="0"/>
              <a:t> </a:t>
            </a:r>
            <a:r>
              <a:rPr lang="en-US" sz="2400" b="1" dirty="0"/>
              <a:t>change cases</a:t>
            </a:r>
            <a:endParaRPr lang="el-GR" sz="2400" b="1" dirty="0"/>
          </a:p>
        </p:txBody>
      </p:sp>
      <p:pic>
        <p:nvPicPr>
          <p:cNvPr id="7" name="Θέση περιεχομένου 6">
            <a:extLst>
              <a:ext uri="{FF2B5EF4-FFF2-40B4-BE49-F238E27FC236}">
                <a16:creationId xmlns:a16="http://schemas.microsoft.com/office/drawing/2014/main" id="{673FA4EB-1D8D-3F4C-FC37-E2AB8D19B1B1}"/>
              </a:ext>
            </a:extLst>
          </p:cNvPr>
          <p:cNvPicPr>
            <a:picLocks noGrp="1" noChangeAspect="1"/>
          </p:cNvPicPr>
          <p:nvPr>
            <p:ph sz="half" idx="1"/>
          </p:nvPr>
        </p:nvPicPr>
        <p:blipFill>
          <a:blip r:embed="rId3">
            <a:extLst>
              <a:ext uri="{837473B0-CC2E-450A-ABE3-18F120FF3D39}">
                <a1611:picAttrSrcUrl xmlns:a1611="http://schemas.microsoft.com/office/drawing/2016/11/main" r:id="rId4"/>
              </a:ext>
            </a:extLst>
          </a:blip>
          <a:srcRect/>
          <a:stretch/>
        </p:blipFill>
        <p:spPr>
          <a:xfrm>
            <a:off x="134754" y="2562091"/>
            <a:ext cx="3975022" cy="2159000"/>
          </a:xfrm>
          <a:prstGeom prst="rect">
            <a:avLst/>
          </a:prstGeom>
          <a:noFill/>
        </p:spPr>
      </p:pic>
      <p:sp>
        <p:nvSpPr>
          <p:cNvPr id="4" name="Θέση περιεχομένου 3">
            <a:extLst>
              <a:ext uri="{FF2B5EF4-FFF2-40B4-BE49-F238E27FC236}">
                <a16:creationId xmlns:a16="http://schemas.microsoft.com/office/drawing/2014/main" id="{85578578-7929-0DDF-D467-1129FCB19C86}"/>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020955" y="110066"/>
            <a:ext cx="4899470" cy="6790267"/>
          </a:xfrm>
        </p:spPr>
        <p:txBody>
          <a:bodyPr>
            <a:normAutofit/>
          </a:bodyPr>
          <a:lstStyle/>
          <a:p>
            <a:pPr marL="0" lvl="1" indent="0">
              <a:buNone/>
            </a:pPr>
            <a:endParaRPr lang="en-US" sz="2000" b="1" dirty="0"/>
          </a:p>
          <a:p>
            <a:pPr marL="0" lvl="1" indent="0">
              <a:buNone/>
            </a:pPr>
            <a:r>
              <a:rPr lang="en-US" sz="2000" b="1" dirty="0">
                <a:highlight>
                  <a:srgbClr val="00FFFF"/>
                </a:highlight>
              </a:rPr>
              <a:t>Constitutional mechanics </a:t>
            </a:r>
          </a:p>
          <a:p>
            <a:pPr marL="0" lvl="1" indent="0">
              <a:buNone/>
            </a:pPr>
            <a:endParaRPr lang="en-US" sz="2000" b="1" u="sng" dirty="0">
              <a:highlight>
                <a:srgbClr val="FF00FF"/>
              </a:highlight>
            </a:endParaRPr>
          </a:p>
          <a:p>
            <a:pPr marL="342900" lvl="1" indent="-342900">
              <a:buFontTx/>
              <a:buChar char="-"/>
            </a:pPr>
            <a:r>
              <a:rPr lang="en-US" sz="2000" b="1" u="sng" dirty="0"/>
              <a:t>‘Separation of powers’,                  but also ‘checks and balances’  </a:t>
            </a:r>
            <a:endParaRPr lang="el-GR" sz="2000" b="1" u="sng" dirty="0"/>
          </a:p>
          <a:p>
            <a:pPr marL="0" lvl="1" indent="0">
              <a:buNone/>
            </a:pPr>
            <a:endParaRPr lang="el-GR" sz="2000" b="1" dirty="0">
              <a:sym typeface="Wingdings" panose="05000000000000000000" pitchFamily="2" charset="2"/>
            </a:endParaRPr>
          </a:p>
          <a:p>
            <a:pPr marL="342900" lvl="1" indent="-342900">
              <a:buFont typeface="Wingdings" panose="05000000000000000000" pitchFamily="2" charset="2"/>
              <a:buChar char="à"/>
            </a:pPr>
            <a:r>
              <a:rPr lang="en-US" sz="2000" b="1" dirty="0"/>
              <a:t>Does the role of the judiciary in a liberal democracy justify the extent of their involvement in mitigating the climate crisis?</a:t>
            </a:r>
          </a:p>
          <a:p>
            <a:pPr marL="342900" lvl="1" indent="-342900">
              <a:buFont typeface="Wingdings" panose="05000000000000000000" pitchFamily="2" charset="2"/>
              <a:buChar char="à"/>
            </a:pPr>
            <a:r>
              <a:rPr lang="en-US" sz="2000" b="1" dirty="0">
                <a:sym typeface="Wingdings" panose="05000000000000000000" pitchFamily="2" charset="2"/>
              </a:rPr>
              <a:t>Limits of judicial review of the legality of state acts and omissions to mitigate greenhouse gas emissions: How far can Judges deviate from the limits set by the (legitimate) Legislator and the (technocratically expert) Executive? </a:t>
            </a:r>
            <a:endParaRPr lang="el-GR" sz="2000" b="1" dirty="0">
              <a:sym typeface="Wingdings" panose="05000000000000000000" pitchFamily="2" charset="2"/>
            </a:endParaRPr>
          </a:p>
          <a:p>
            <a:pPr marL="342900" lvl="1" indent="-342900">
              <a:buFont typeface="Wingdings" panose="05000000000000000000" pitchFamily="2" charset="2"/>
              <a:buChar char="à"/>
            </a:pPr>
            <a:r>
              <a:rPr lang="en-US" sz="2000" b="1" dirty="0">
                <a:sym typeface="Wingdings" panose="05000000000000000000" pitchFamily="2" charset="2"/>
              </a:rPr>
              <a:t>Can these limits be softened (a) by international environmental law and (b) by the dangerous evolution of the climate crisis? </a:t>
            </a:r>
          </a:p>
        </p:txBody>
      </p:sp>
      <p:sp>
        <p:nvSpPr>
          <p:cNvPr id="6" name="Θέση αριθμού διαφάνειας 5">
            <a:extLst>
              <a:ext uri="{FF2B5EF4-FFF2-40B4-BE49-F238E27FC236}">
                <a16:creationId xmlns:a16="http://schemas.microsoft.com/office/drawing/2014/main" id="{5F3A2D21-DA26-059A-182D-BBC309CBE0F6}"/>
              </a:ext>
            </a:extLst>
          </p:cNvPr>
          <p:cNvSpPr>
            <a:spLocks noGrp="1"/>
          </p:cNvSpPr>
          <p:nvPr>
            <p:ph type="sldNum" sz="quarter" idx="12"/>
          </p:nvPr>
        </p:nvSpPr>
        <p:spPr>
          <a:xfrm>
            <a:off x="7086600" y="6492875"/>
            <a:ext cx="2057400" cy="365125"/>
          </a:xfrm>
        </p:spPr>
        <p:txBody>
          <a:bodyPr anchor="ctr">
            <a:normAutofit/>
          </a:bodyPr>
          <a:lstStyle/>
          <a:p>
            <a:pPr>
              <a:spcAft>
                <a:spcPts val="600"/>
              </a:spcAft>
            </a:pPr>
            <a:fld id="{07DC2E9F-3B6E-3649-A5DB-7AD2AC7A2B42}" type="slidenum">
              <a:rPr lang="fr-FR" smtClean="0"/>
              <a:pPr>
                <a:spcAft>
                  <a:spcPts val="600"/>
                </a:spcAft>
              </a:pPr>
              <a:t>89</a:t>
            </a:fld>
            <a:endParaRPr lang="fr-FR" dirty="0"/>
          </a:p>
        </p:txBody>
      </p:sp>
      <p:pic>
        <p:nvPicPr>
          <p:cNvPr id="3" name="Εικόνα 2">
            <a:extLst>
              <a:ext uri="{FF2B5EF4-FFF2-40B4-BE49-F238E27FC236}">
                <a16:creationId xmlns:a16="http://schemas.microsoft.com/office/drawing/2014/main" id="{143986FF-F3C1-4C7A-8FFB-28032920E977}"/>
              </a:ext>
            </a:extLst>
          </p:cNvPr>
          <p:cNvPicPr>
            <a:picLocks noChangeAspect="1"/>
          </p:cNvPicPr>
          <p:nvPr/>
        </p:nvPicPr>
        <p:blipFill>
          <a:blip r:embed="rId5"/>
          <a:stretch>
            <a:fillRect/>
          </a:stretch>
        </p:blipFill>
        <p:spPr>
          <a:xfrm>
            <a:off x="6908" y="6303216"/>
            <a:ext cx="1012024" cy="554784"/>
          </a:xfrm>
          <a:prstGeom prst="rect">
            <a:avLst/>
          </a:prstGeom>
        </p:spPr>
      </p:pic>
    </p:spTree>
    <p:extLst>
      <p:ext uri="{BB962C8B-B14F-4D97-AF65-F5344CB8AC3E}">
        <p14:creationId xmlns:p14="http://schemas.microsoft.com/office/powerpoint/2010/main" val="1458817050"/>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432AA6-6FE1-086B-B602-21ED617029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951DD0-2898-9574-9A3E-CF488CB62668}"/>
              </a:ext>
            </a:extLst>
          </p:cNvPr>
          <p:cNvSpPr>
            <a:spLocks noGrp="1"/>
          </p:cNvSpPr>
          <p:nvPr>
            <p:ph type="title"/>
          </p:nvPr>
        </p:nvSpPr>
        <p:spPr>
          <a:xfrm>
            <a:off x="324229" y="18853"/>
            <a:ext cx="7886700" cy="766428"/>
          </a:xfrm>
        </p:spPr>
        <p:txBody>
          <a:bodyPr>
            <a:normAutofit fontScale="90000"/>
          </a:bodyPr>
          <a:lstStyle/>
          <a:p>
            <a:pPr algn="ctr" defTabSz="685800">
              <a:spcBef>
                <a:spcPts val="750"/>
              </a:spcBef>
              <a:defRPr/>
            </a:pPr>
            <a:br>
              <a:rPr lang="en-US" dirty="0"/>
            </a:br>
            <a:br>
              <a:rPr lang="el-GR" b="1" dirty="0">
                <a:solidFill>
                  <a:schemeClr val="bg2">
                    <a:lumMod val="10000"/>
                  </a:schemeClr>
                </a:solidFill>
              </a:rPr>
            </a:br>
            <a:br>
              <a:rPr lang="en-US" sz="2700" b="1" dirty="0">
                <a:solidFill>
                  <a:srgbClr val="FFC000">
                    <a:lumMod val="60000"/>
                    <a:lumOff val="40000"/>
                  </a:srgbClr>
                </a:solidFill>
                <a:latin typeface="Calibri"/>
                <a:ea typeface="+mn-ea"/>
                <a:cs typeface="+mn-cs"/>
              </a:rPr>
            </a:br>
            <a:r>
              <a:rPr lang="en-US" sz="2400" b="1" dirty="0">
                <a:solidFill>
                  <a:schemeClr val="bg2">
                    <a:lumMod val="10000"/>
                  </a:schemeClr>
                </a:solidFill>
                <a:highlight>
                  <a:srgbClr val="FFFF00"/>
                </a:highlight>
                <a:ea typeface="+mn-ea"/>
                <a:cs typeface="+mn-cs"/>
              </a:rPr>
              <a:t>L</a:t>
            </a:r>
            <a:r>
              <a:rPr lang="en-US" sz="2400" b="1" dirty="0">
                <a:solidFill>
                  <a:schemeClr val="bg2">
                    <a:lumMod val="10000"/>
                  </a:schemeClr>
                </a:solidFill>
                <a:highlight>
                  <a:srgbClr val="FFFF00"/>
                </a:highlight>
              </a:rPr>
              <a:t>aw and climate crisis</a:t>
            </a:r>
            <a:br>
              <a:rPr lang="en-US" sz="2250" dirty="0">
                <a:solidFill>
                  <a:srgbClr val="FFFFFF"/>
                </a:solidFill>
                <a:ea typeface="+mn-ea"/>
                <a:cs typeface="+mn-cs"/>
              </a:rPr>
            </a:br>
            <a:br>
              <a:rPr lang="en-US" dirty="0"/>
            </a:br>
            <a:endParaRPr lang="LID4096" dirty="0"/>
          </a:p>
        </p:txBody>
      </p:sp>
      <p:sp>
        <p:nvSpPr>
          <p:cNvPr id="3" name="Content Placeholder 2">
            <a:extLst>
              <a:ext uri="{FF2B5EF4-FFF2-40B4-BE49-F238E27FC236}">
                <a16:creationId xmlns:a16="http://schemas.microsoft.com/office/drawing/2014/main" id="{E77BF09E-C1A1-9496-A291-E428A15C688F}"/>
              </a:ext>
            </a:extLst>
          </p:cNvPr>
          <p:cNvSpPr>
            <a:spLocks noGrp="1"/>
          </p:cNvSpPr>
          <p:nvPr>
            <p:ph idx="1"/>
          </p:nvPr>
        </p:nvSpPr>
        <p:spPr>
          <a:xfrm>
            <a:off x="240030" y="1203158"/>
            <a:ext cx="8903968" cy="6145156"/>
          </a:xfrm>
        </p:spPr>
        <p:txBody>
          <a:bodyPr>
            <a:normAutofit/>
          </a:bodyPr>
          <a:lstStyle/>
          <a:p>
            <a:pPr marL="0" indent="0">
              <a:buNone/>
            </a:pPr>
            <a:endParaRPr lang="en-US" sz="3200" dirty="0">
              <a:highlight>
                <a:srgbClr val="FFFF00"/>
              </a:highlight>
            </a:endParaRPr>
          </a:p>
          <a:p>
            <a:pPr marL="0" indent="0">
              <a:buNone/>
            </a:pPr>
            <a:r>
              <a:rPr lang="en-US" sz="3200" dirty="0">
                <a:highlight>
                  <a:srgbClr val="FFFF00"/>
                </a:highlight>
              </a:rPr>
              <a:t>Means of implementation </a:t>
            </a:r>
            <a:r>
              <a:rPr lang="en-US" sz="3200" dirty="0">
                <a:sym typeface="Wingdings" panose="05000000000000000000" pitchFamily="2" charset="2"/>
              </a:rPr>
              <a:t></a:t>
            </a:r>
          </a:p>
          <a:p>
            <a:pPr marL="0" indent="0">
              <a:buNone/>
            </a:pPr>
            <a:r>
              <a:rPr lang="en-US" sz="3200" dirty="0"/>
              <a:t>(a) State intervention in the economy to enhance a different economic model</a:t>
            </a:r>
          </a:p>
          <a:p>
            <a:pPr marL="0" indent="0">
              <a:buNone/>
            </a:pPr>
            <a:r>
              <a:rPr lang="en-US" sz="3200" dirty="0"/>
              <a:t>(b) Setting of statutory emission reduction targets</a:t>
            </a:r>
          </a:p>
          <a:p>
            <a:pPr marL="0" indent="0">
              <a:buNone/>
            </a:pPr>
            <a:r>
              <a:rPr lang="el-GR" sz="3200" dirty="0"/>
              <a:t>(</a:t>
            </a:r>
            <a:r>
              <a:rPr lang="en-US" sz="3200" dirty="0"/>
              <a:t>c</a:t>
            </a:r>
            <a:r>
              <a:rPr lang="el-GR" sz="3200" dirty="0"/>
              <a:t>)</a:t>
            </a:r>
            <a:r>
              <a:rPr lang="en-US" sz="3200" dirty="0"/>
              <a:t> Medium and long term planning of the national economic activity towards the goal of achieving energy and climate targets                      (via National Energy and Climate Plans)</a:t>
            </a:r>
          </a:p>
        </p:txBody>
      </p:sp>
      <p:pic>
        <p:nvPicPr>
          <p:cNvPr id="4" name="Εικόνα 3">
            <a:extLst>
              <a:ext uri="{FF2B5EF4-FFF2-40B4-BE49-F238E27FC236}">
                <a16:creationId xmlns:a16="http://schemas.microsoft.com/office/drawing/2014/main" id="{7C4F28B4-F6D3-BBD4-111F-93F6581D3C84}"/>
              </a:ext>
            </a:extLst>
          </p:cNvPr>
          <p:cNvPicPr>
            <a:picLocks noChangeAspect="1"/>
          </p:cNvPicPr>
          <p:nvPr/>
        </p:nvPicPr>
        <p:blipFill>
          <a:blip r:embed="rId2"/>
          <a:stretch>
            <a:fillRect/>
          </a:stretch>
        </p:blipFill>
        <p:spPr>
          <a:xfrm>
            <a:off x="2" y="6155702"/>
            <a:ext cx="1178349" cy="702297"/>
          </a:xfrm>
          <a:prstGeom prst="rect">
            <a:avLst/>
          </a:prstGeom>
        </p:spPr>
      </p:pic>
      <p:sp>
        <p:nvSpPr>
          <p:cNvPr id="6" name="Θέση αριθμού διαφάνειας 5">
            <a:extLst>
              <a:ext uri="{FF2B5EF4-FFF2-40B4-BE49-F238E27FC236}">
                <a16:creationId xmlns:a16="http://schemas.microsoft.com/office/drawing/2014/main" id="{C1EC57CD-5633-E8EA-55D7-F4ADCD8E2F16}"/>
              </a:ext>
            </a:extLst>
          </p:cNvPr>
          <p:cNvSpPr>
            <a:spLocks noGrp="1"/>
          </p:cNvSpPr>
          <p:nvPr>
            <p:ph type="sldNum" sz="quarter" idx="12"/>
          </p:nvPr>
        </p:nvSpPr>
        <p:spPr/>
        <p:txBody>
          <a:bodyPr/>
          <a:lstStyle/>
          <a:p>
            <a:fld id="{07DC2E9F-3B6E-3649-A5DB-7AD2AC7A2B42}" type="slidenum">
              <a:rPr lang="fr-FR" smtClean="0"/>
              <a:pPr/>
              <a:t>9</a:t>
            </a:fld>
            <a:endParaRPr lang="fr-FR"/>
          </a:p>
        </p:txBody>
      </p:sp>
    </p:spTree>
    <p:extLst>
      <p:ext uri="{BB962C8B-B14F-4D97-AF65-F5344CB8AC3E}">
        <p14:creationId xmlns:p14="http://schemas.microsoft.com/office/powerpoint/2010/main" val="295055451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013C086-240E-7966-C96B-0C667FFB57DD}"/>
              </a:ext>
            </a:extLst>
          </p:cNvPr>
          <p:cNvSpPr>
            <a:spLocks noGrp="1"/>
          </p:cNvSpPr>
          <p:nvPr>
            <p:ph type="title"/>
          </p:nvPr>
        </p:nvSpPr>
        <p:spPr/>
        <p:txBody>
          <a:bodyPr/>
          <a:lstStyle/>
          <a:p>
            <a:pPr algn="ctr"/>
            <a:r>
              <a:rPr lang="en-US" sz="2200" b="1" kern="100" dirty="0">
                <a:solidFill>
                  <a:schemeClr val="bg2">
                    <a:lumMod val="10000"/>
                  </a:schemeClr>
                </a:solidFill>
                <a:latin typeface="Book Antiqua" panose="02040602050305030304" pitchFamily="18" charset="0"/>
                <a:cs typeface="Times New Roman" panose="02020603050405020304" pitchFamily="18" charset="0"/>
              </a:rPr>
              <a:t>For any further information:</a:t>
            </a:r>
            <a:r>
              <a:rPr kumimoji="0" lang="en-US" sz="2200" b="1" i="0" u="none" strike="noStrike" kern="100" cap="none" spc="0" normalizeH="0" baseline="0" noProof="0" dirty="0">
                <a:ln>
                  <a:noFill/>
                </a:ln>
                <a:solidFill>
                  <a:schemeClr val="bg2">
                    <a:lumMod val="10000"/>
                  </a:schemeClr>
                </a:solidFill>
                <a:effectLst/>
                <a:uLnTx/>
                <a:uFillTx/>
                <a:latin typeface="Book Antiqua" panose="02040602050305030304" pitchFamily="18" charset="0"/>
                <a:ea typeface="Bookman Old Style" panose="02050604050505020204" pitchFamily="18" charset="0"/>
                <a:cs typeface="Times New Roman" panose="02020603050405020304" pitchFamily="18" charset="0"/>
              </a:rPr>
              <a:t> </a:t>
            </a:r>
            <a:endParaRPr lang="el-GR" dirty="0">
              <a:solidFill>
                <a:schemeClr val="bg2">
                  <a:lumMod val="10000"/>
                </a:schemeClr>
              </a:solidFill>
            </a:endParaRPr>
          </a:p>
        </p:txBody>
      </p:sp>
      <p:sp>
        <p:nvSpPr>
          <p:cNvPr id="3" name="Θέση περιεχομένου 2">
            <a:extLst>
              <a:ext uri="{FF2B5EF4-FFF2-40B4-BE49-F238E27FC236}">
                <a16:creationId xmlns:a16="http://schemas.microsoft.com/office/drawing/2014/main" id="{7191ABEB-78FB-A477-9A93-A559CCB5121F}"/>
              </a:ext>
            </a:extLst>
          </p:cNvPr>
          <p:cNvSpPr>
            <a:spLocks noGrp="1"/>
          </p:cNvSpPr>
          <p:nvPr>
            <p:ph idx="1"/>
          </p:nvPr>
        </p:nvSpPr>
        <p:spPr>
          <a:xfrm>
            <a:off x="628650" y="2580035"/>
            <a:ext cx="7886700" cy="4095402"/>
          </a:xfrm>
        </p:spPr>
        <p:txBody>
          <a:bodyPr/>
          <a:lstStyle/>
          <a:p>
            <a:pPr marL="0" marR="0" lvl="0" indent="0" algn="ctr" defTabSz="914400" rtl="0" eaLnBrk="1" fontAlgn="auto" latinLnBrk="0" hangingPunct="1">
              <a:lnSpc>
                <a:spcPct val="90000"/>
              </a:lnSpc>
              <a:spcBef>
                <a:spcPts val="1000"/>
              </a:spcBef>
              <a:spcAft>
                <a:spcPts val="0"/>
              </a:spcAft>
              <a:buClrTx/>
              <a:buSzTx/>
              <a:buNone/>
              <a:tabLst/>
              <a:defRPr/>
            </a:pPr>
            <a:endParaRPr kumimoji="0" lang="en-US" sz="2000" b="1" i="0" u="none" strike="noStrike" kern="1200" cap="none" spc="0" normalizeH="0" baseline="0" noProof="0" dirty="0">
              <a:ln>
                <a:noFill/>
              </a:ln>
              <a:solidFill>
                <a:srgbClr val="29567C"/>
              </a:solidFill>
              <a:effectLst/>
              <a:uLnTx/>
              <a:uFillTx/>
              <a:latin typeface="Book Antiqua" panose="02040602050305030304" pitchFamily="18" charset="0"/>
              <a:ea typeface="+mn-ea"/>
              <a:cs typeface="Times New Roman" panose="02020603050405020304" pitchFamily="18" charset="0"/>
            </a:endParaRPr>
          </a:p>
          <a:p>
            <a:pPr algn="ctr"/>
            <a:endParaRPr lang="el-GR" dirty="0"/>
          </a:p>
        </p:txBody>
      </p:sp>
      <p:sp>
        <p:nvSpPr>
          <p:cNvPr id="5" name="Θέση αριθμού διαφάνειας 4">
            <a:extLst>
              <a:ext uri="{FF2B5EF4-FFF2-40B4-BE49-F238E27FC236}">
                <a16:creationId xmlns:a16="http://schemas.microsoft.com/office/drawing/2014/main" id="{E292740D-D5FB-3DC7-CB4F-E295780708E9}"/>
              </a:ext>
            </a:extLst>
          </p:cNvPr>
          <p:cNvSpPr>
            <a:spLocks noGrp="1"/>
          </p:cNvSpPr>
          <p:nvPr>
            <p:ph type="sldNum" sz="quarter" idx="12"/>
          </p:nvPr>
        </p:nvSpPr>
        <p:spPr/>
        <p:txBody>
          <a:bodyPr/>
          <a:lstStyle/>
          <a:p>
            <a:fld id="{07DC2E9F-3B6E-3649-A5DB-7AD2AC7A2B42}" type="slidenum">
              <a:rPr lang="fr-FR" smtClean="0"/>
              <a:pPr/>
              <a:t>90</a:t>
            </a:fld>
            <a:endParaRPr lang="fr-FR"/>
          </a:p>
        </p:txBody>
      </p:sp>
      <p:sp>
        <p:nvSpPr>
          <p:cNvPr id="7" name="TextBox 6">
            <a:extLst>
              <a:ext uri="{FF2B5EF4-FFF2-40B4-BE49-F238E27FC236}">
                <a16:creationId xmlns:a16="http://schemas.microsoft.com/office/drawing/2014/main" id="{C367E6C4-D987-8C2E-3F53-EFBF5A300D46}"/>
              </a:ext>
            </a:extLst>
          </p:cNvPr>
          <p:cNvSpPr txBox="1"/>
          <p:nvPr/>
        </p:nvSpPr>
        <p:spPr>
          <a:xfrm>
            <a:off x="2105605" y="3347367"/>
            <a:ext cx="5426765" cy="480131"/>
          </a:xfrm>
          <a:prstGeom prst="rect">
            <a:avLst/>
          </a:prstGeom>
          <a:noFill/>
        </p:spPr>
        <p:txBody>
          <a:bodyPr wrap="square">
            <a:spAutoFit/>
          </a:bodyPr>
          <a:lstStyle/>
          <a:p>
            <a:pPr marR="0" lvl="0" algn="ctr" defTabSz="914400" rtl="0" eaLnBrk="1" fontAlgn="auto" latinLnBrk="0" hangingPunct="1">
              <a:lnSpc>
                <a:spcPct val="90000"/>
              </a:lnSpc>
              <a:spcBef>
                <a:spcPts val="1000"/>
              </a:spcBef>
              <a:spcAft>
                <a:spcPts val="0"/>
              </a:spcAft>
              <a:buClrTx/>
              <a:buSzTx/>
              <a:tabLst/>
              <a:defRPr/>
            </a:pPr>
            <a:r>
              <a:rPr kumimoji="0" lang="en-US" sz="2800" b="1" i="0" u="none" strike="noStrike" kern="1200" cap="none" spc="0" normalizeH="0" baseline="0" noProof="0" dirty="0">
                <a:ln>
                  <a:noFill/>
                </a:ln>
                <a:solidFill>
                  <a:schemeClr val="bg2">
                    <a:lumMod val="10000"/>
                  </a:schemeClr>
                </a:solidFill>
                <a:effectLst/>
                <a:uLnTx/>
                <a:uFillTx/>
                <a:latin typeface="Book Antiqua" panose="02040602050305030304" pitchFamily="18" charset="0"/>
                <a:ea typeface="+mn-ea"/>
                <a:cs typeface="Times New Roman" panose="02020603050405020304" pitchFamily="18" charset="0"/>
              </a:rPr>
              <a:t>Ioannis S. Angelou</a:t>
            </a:r>
          </a:p>
        </p:txBody>
      </p:sp>
      <p:pic>
        <p:nvPicPr>
          <p:cNvPr id="6" name="Εικόνα 5">
            <a:extLst>
              <a:ext uri="{FF2B5EF4-FFF2-40B4-BE49-F238E27FC236}">
                <a16:creationId xmlns:a16="http://schemas.microsoft.com/office/drawing/2014/main" id="{6B64ABE2-37DD-5B51-AB16-FC8D94065B3A}"/>
              </a:ext>
            </a:extLst>
          </p:cNvPr>
          <p:cNvPicPr>
            <a:picLocks noChangeAspect="1"/>
          </p:cNvPicPr>
          <p:nvPr/>
        </p:nvPicPr>
        <p:blipFill>
          <a:blip r:embed="rId2"/>
          <a:stretch>
            <a:fillRect/>
          </a:stretch>
        </p:blipFill>
        <p:spPr>
          <a:xfrm>
            <a:off x="10789" y="6069330"/>
            <a:ext cx="1291403" cy="788670"/>
          </a:xfrm>
          <a:prstGeom prst="rect">
            <a:avLst/>
          </a:prstGeom>
        </p:spPr>
      </p:pic>
      <p:pic>
        <p:nvPicPr>
          <p:cNvPr id="8" name="Εικόνα 7" descr="Εικόνα που περιέχει λογότυπο, σύμβολο, γραφικά, γραμματοσειρά&#10;&#10;Το περιεχόμενο που δημιουργείται από AI ενδέχεται να είναι εσφαλμένο.">
            <a:extLst>
              <a:ext uri="{FF2B5EF4-FFF2-40B4-BE49-F238E27FC236}">
                <a16:creationId xmlns:a16="http://schemas.microsoft.com/office/drawing/2014/main" id="{BE696604-E419-9C64-07A3-653437F93A9B}"/>
              </a:ext>
            </a:extLst>
          </p:cNvPr>
          <p:cNvPicPr>
            <a:picLocks noChangeAspect="1"/>
          </p:cNvPicPr>
          <p:nvPr/>
        </p:nvPicPr>
        <p:blipFill>
          <a:blip r:embed="rId3"/>
          <a:stretch>
            <a:fillRect/>
          </a:stretch>
        </p:blipFill>
        <p:spPr>
          <a:xfrm>
            <a:off x="2105605" y="3021165"/>
            <a:ext cx="1037645" cy="1044340"/>
          </a:xfrm>
          <a:prstGeom prst="rect">
            <a:avLst/>
          </a:prstGeom>
        </p:spPr>
      </p:pic>
    </p:spTree>
    <p:extLst>
      <p:ext uri="{BB962C8B-B14F-4D97-AF65-F5344CB8AC3E}">
        <p14:creationId xmlns:p14="http://schemas.microsoft.com/office/powerpoint/2010/main" val="288370061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98034" y="1595191"/>
            <a:ext cx="8347931" cy="4135295"/>
          </a:xfrm>
        </p:spPr>
        <p:txBody>
          <a:bodyPr>
            <a:normAutofit/>
          </a:bodyPr>
          <a:lstStyle/>
          <a:p>
            <a:br>
              <a:rPr lang="en-GB" sz="2000" dirty="0"/>
            </a:br>
            <a:br>
              <a:rPr lang="en-GB" sz="2000" dirty="0"/>
            </a:br>
            <a:br>
              <a:rPr lang="en-GB" sz="2000" dirty="0"/>
            </a:br>
            <a:br>
              <a:rPr lang="en-GB" sz="2000" dirty="0"/>
            </a:br>
            <a:br>
              <a:rPr lang="en-GB" sz="2000" dirty="0"/>
            </a:br>
            <a:br>
              <a:rPr lang="en-GB" sz="2000" dirty="0"/>
            </a:br>
            <a:br>
              <a:rPr lang="en-GB" sz="2000" dirty="0"/>
            </a:br>
            <a:endParaRPr lang="fr-FR" sz="2000" dirty="0"/>
          </a:p>
        </p:txBody>
      </p:sp>
      <p:sp>
        <p:nvSpPr>
          <p:cNvPr id="3" name="Sous-titre 2"/>
          <p:cNvSpPr>
            <a:spLocks noGrp="1"/>
          </p:cNvSpPr>
          <p:nvPr>
            <p:ph type="subTitle" idx="1"/>
          </p:nvPr>
        </p:nvSpPr>
        <p:spPr>
          <a:xfrm>
            <a:off x="1030817" y="1895912"/>
            <a:ext cx="7886700" cy="2390862"/>
          </a:xfrm>
        </p:spPr>
        <p:txBody>
          <a:bodyPr>
            <a:normAutofit/>
          </a:bodyPr>
          <a:lstStyle/>
          <a:p>
            <a:pPr algn="r"/>
            <a:endParaRPr lang="nl-NL" sz="900" dirty="0">
              <a:solidFill>
                <a:schemeClr val="tx2"/>
              </a:solidFill>
            </a:endParaRPr>
          </a:p>
          <a:p>
            <a:pPr algn="r"/>
            <a:endParaRPr lang="nl-NL" sz="900" dirty="0">
              <a:solidFill>
                <a:schemeClr val="tx2"/>
              </a:solidFill>
            </a:endParaRPr>
          </a:p>
          <a:p>
            <a:pPr algn="r"/>
            <a:endParaRPr lang="nl-NL" sz="900" dirty="0">
              <a:solidFill>
                <a:schemeClr val="tx2"/>
              </a:solidFill>
            </a:endParaRPr>
          </a:p>
          <a:p>
            <a:pPr algn="r"/>
            <a:endParaRPr lang="nl-NL" sz="900" dirty="0">
              <a:solidFill>
                <a:schemeClr val="tx2"/>
              </a:solidFill>
            </a:endParaRPr>
          </a:p>
          <a:p>
            <a:pPr algn="r"/>
            <a:endParaRPr lang="nl-NL" sz="900" dirty="0">
              <a:solidFill>
                <a:schemeClr val="tx2"/>
              </a:solidFill>
            </a:endParaRPr>
          </a:p>
          <a:p>
            <a:pPr algn="r"/>
            <a:endParaRPr lang="nl-NL" sz="900" dirty="0">
              <a:solidFill>
                <a:schemeClr val="tx2"/>
              </a:solidFill>
            </a:endParaRPr>
          </a:p>
          <a:p>
            <a:pPr algn="r"/>
            <a:endParaRPr lang="nl-NL" sz="900" dirty="0">
              <a:solidFill>
                <a:schemeClr val="tx2"/>
              </a:solidFill>
            </a:endParaRPr>
          </a:p>
          <a:p>
            <a:pPr algn="r"/>
            <a:endParaRPr lang="nl-NL" sz="900" dirty="0">
              <a:solidFill>
                <a:schemeClr val="tx2"/>
              </a:solidFill>
            </a:endParaRPr>
          </a:p>
          <a:p>
            <a:pPr algn="r"/>
            <a:endParaRPr lang="nl-NL" sz="900" dirty="0">
              <a:solidFill>
                <a:schemeClr val="tx2"/>
              </a:solidFill>
            </a:endParaRPr>
          </a:p>
          <a:p>
            <a:pPr algn="r"/>
            <a:endParaRPr lang="nl-NL" sz="900" dirty="0">
              <a:solidFill>
                <a:schemeClr val="tx2"/>
              </a:solidFill>
            </a:endParaRPr>
          </a:p>
          <a:p>
            <a:pPr algn="r"/>
            <a:endParaRPr lang="nl-NL" sz="900" dirty="0">
              <a:solidFill>
                <a:schemeClr val="tx2"/>
              </a:solidFill>
            </a:endParaRPr>
          </a:p>
          <a:p>
            <a:pPr algn="r"/>
            <a:endParaRPr lang="nl-NL" sz="900" dirty="0">
              <a:solidFill>
                <a:schemeClr val="tx2"/>
              </a:solidFill>
            </a:endParaRPr>
          </a:p>
          <a:p>
            <a:pPr algn="r"/>
            <a:endParaRPr lang="nl-NL" sz="900" dirty="0">
              <a:solidFill>
                <a:schemeClr val="tx2"/>
              </a:solidFill>
            </a:endParaRPr>
          </a:p>
          <a:p>
            <a:pPr algn="r"/>
            <a:endParaRPr lang="nl-NL" sz="900" dirty="0">
              <a:solidFill>
                <a:schemeClr val="tx2"/>
              </a:solidFill>
            </a:endParaRPr>
          </a:p>
        </p:txBody>
      </p:sp>
      <p:sp>
        <p:nvSpPr>
          <p:cNvPr id="10" name="Sous-titre 2"/>
          <p:cNvSpPr txBox="1">
            <a:spLocks/>
          </p:cNvSpPr>
          <p:nvPr/>
        </p:nvSpPr>
        <p:spPr>
          <a:xfrm>
            <a:off x="6802244" y="5984900"/>
            <a:ext cx="1655956" cy="52453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endParaRPr lang="fr-FR" sz="2800" b="1" dirty="0">
              <a:solidFill>
                <a:schemeClr val="bg1"/>
              </a:solidFill>
            </a:endParaRPr>
          </a:p>
        </p:txBody>
      </p:sp>
      <p:sp>
        <p:nvSpPr>
          <p:cNvPr id="12" name="Titre 1"/>
          <p:cNvSpPr txBox="1">
            <a:spLocks/>
          </p:cNvSpPr>
          <p:nvPr/>
        </p:nvSpPr>
        <p:spPr>
          <a:xfrm>
            <a:off x="571500" y="230707"/>
            <a:ext cx="78867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accent3"/>
                </a:solidFill>
                <a:latin typeface="+mj-lt"/>
                <a:ea typeface="+mj-ea"/>
                <a:cs typeface="+mj-cs"/>
              </a:defRPr>
            </a:lvl1pPr>
          </a:lstStyle>
          <a:p>
            <a:r>
              <a:rPr lang="en-US" sz="3200" b="1" dirty="0">
                <a:solidFill>
                  <a:schemeClr val="bg2">
                    <a:lumMod val="25000"/>
                  </a:schemeClr>
                </a:solidFill>
                <a:latin typeface="Book Antiqua" panose="02040602050305030304" pitchFamily="18" charset="0"/>
                <a:ea typeface="+mn-ea"/>
                <a:cs typeface="Times New Roman" panose="02020603050405020304" pitchFamily="18" charset="0"/>
              </a:rPr>
              <a:t>Thank you for your attention</a:t>
            </a:r>
            <a:r>
              <a:rPr lang="el-GR" sz="3200" b="1" dirty="0">
                <a:solidFill>
                  <a:schemeClr val="bg2">
                    <a:lumMod val="25000"/>
                  </a:schemeClr>
                </a:solidFill>
                <a:latin typeface="Book Antiqua" panose="02040602050305030304" pitchFamily="18" charset="0"/>
                <a:ea typeface="+mn-ea"/>
                <a:cs typeface="Times New Roman" panose="02020603050405020304" pitchFamily="18" charset="0"/>
              </a:rPr>
              <a:t>! </a:t>
            </a:r>
            <a:endParaRPr lang="fr-FR" sz="3200" b="1" dirty="0">
              <a:solidFill>
                <a:schemeClr val="bg2">
                  <a:lumMod val="25000"/>
                </a:schemeClr>
              </a:solidFill>
              <a:latin typeface="Book Antiqua" panose="02040602050305030304" pitchFamily="18" charset="0"/>
              <a:ea typeface="+mn-ea"/>
              <a:cs typeface="Times New Roman" panose="02020603050405020304" pitchFamily="18" charset="0"/>
            </a:endParaRPr>
          </a:p>
          <a:p>
            <a:endParaRPr lang="el-GR" sz="2900" b="1" dirty="0"/>
          </a:p>
        </p:txBody>
      </p:sp>
      <p:pic>
        <p:nvPicPr>
          <p:cNvPr id="5" name="Εικόνα 4" descr="Εικόνα που περιέχει εξωτερικός χώρος/ύπαιθρος, ουρανός, φθινόπωρο, σύννεφο&#10;&#10;Περιγραφή που δημιουργήθηκε αυτόματα">
            <a:extLst>
              <a:ext uri="{FF2B5EF4-FFF2-40B4-BE49-F238E27FC236}">
                <a16:creationId xmlns:a16="http://schemas.microsoft.com/office/drawing/2014/main" id="{398231C2-6E6B-8913-3E86-5AAC94F2A639}"/>
              </a:ext>
            </a:extLst>
          </p:cNvPr>
          <p:cNvPicPr>
            <a:picLocks noChangeAspect="1"/>
          </p:cNvPicPr>
          <p:nvPr/>
        </p:nvPicPr>
        <p:blipFill>
          <a:blip r:embed="rId3"/>
          <a:stretch>
            <a:fillRect/>
          </a:stretch>
        </p:blipFill>
        <p:spPr>
          <a:xfrm>
            <a:off x="563064" y="1259091"/>
            <a:ext cx="8268677" cy="4039798"/>
          </a:xfrm>
          <a:prstGeom prst="rect">
            <a:avLst/>
          </a:prstGeom>
        </p:spPr>
      </p:pic>
      <p:pic>
        <p:nvPicPr>
          <p:cNvPr id="7" name="Εικόνα 6">
            <a:extLst>
              <a:ext uri="{FF2B5EF4-FFF2-40B4-BE49-F238E27FC236}">
                <a16:creationId xmlns:a16="http://schemas.microsoft.com/office/drawing/2014/main" id="{20DE39D4-A0E7-2BAF-2FE3-4309B6978849}"/>
              </a:ext>
            </a:extLst>
          </p:cNvPr>
          <p:cNvPicPr>
            <a:picLocks noChangeAspect="1"/>
          </p:cNvPicPr>
          <p:nvPr/>
        </p:nvPicPr>
        <p:blipFill>
          <a:blip r:embed="rId4"/>
          <a:stretch>
            <a:fillRect/>
          </a:stretch>
        </p:blipFill>
        <p:spPr>
          <a:xfrm>
            <a:off x="3326130" y="5298889"/>
            <a:ext cx="2537460" cy="1559111"/>
          </a:xfrm>
          <a:prstGeom prst="rect">
            <a:avLst/>
          </a:prstGeom>
        </p:spPr>
      </p:pic>
    </p:spTree>
    <p:extLst>
      <p:ext uri="{BB962C8B-B14F-4D97-AF65-F5344CB8AC3E}">
        <p14:creationId xmlns:p14="http://schemas.microsoft.com/office/powerpoint/2010/main" val="399602788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PPRESENTATIONGUID" val="616813a4-c6cd-4093-969f-301a39e42ce1"/>
  <p:tag name="WASPOLLED" val="71426FD0703C498E8ED69E167265CB17"/>
  <p:tag name="TPVERSION" val="8"/>
  <p:tag name="TPFULLVERSION" val="8.2.6.7"/>
  <p:tag name="PPTVERSION" val="16"/>
  <p:tag name="TPOS" val="2"/>
  <p:tag name="TPLASTSAVEVERSION" val="6.2 PC"/>
</p:tagLst>
</file>

<file path=ppt/theme/theme1.xml><?xml version="1.0" encoding="utf-8"?>
<a:theme xmlns:a="http://schemas.openxmlformats.org/drawingml/2006/main" name="Office Theme">
  <a:themeElements>
    <a:clrScheme name="Personnalisée 4">
      <a:dk1>
        <a:srgbClr val="29567C"/>
      </a:dk1>
      <a:lt1>
        <a:srgbClr val="FFFFFF"/>
      </a:lt1>
      <a:dk2>
        <a:srgbClr val="44546A"/>
      </a:dk2>
      <a:lt2>
        <a:srgbClr val="E7E6E6"/>
      </a:lt2>
      <a:accent1>
        <a:srgbClr val="5B9BD5"/>
      </a:accent1>
      <a:accent2>
        <a:srgbClr val="FFC000"/>
      </a:accent2>
      <a:accent3>
        <a:srgbClr val="585861"/>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FA3575FB95B0A478606F931DD7F7554" ma:contentTypeVersion="16" ma:contentTypeDescription="Create a new document." ma:contentTypeScope="" ma:versionID="a9a2f00a6d62423d162d683c3859a683">
  <xsd:schema xmlns:xsd="http://www.w3.org/2001/XMLSchema" xmlns:xs="http://www.w3.org/2001/XMLSchema" xmlns:p="http://schemas.microsoft.com/office/2006/metadata/properties" xmlns:ns2="3e85b5b5-abc9-480d-a59b-90169013e608" xmlns:ns3="2f3ecfc3-65cc-48cc-b730-49632f6c506c" targetNamespace="http://schemas.microsoft.com/office/2006/metadata/properties" ma:root="true" ma:fieldsID="0bd2977c713e5d37ca2ef4e0c1718d00" ns2:_="" ns3:_="">
    <xsd:import namespace="3e85b5b5-abc9-480d-a59b-90169013e608"/>
    <xsd:import namespace="2f3ecfc3-65cc-48cc-b730-49632f6c506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LengthInSeconds" minOccurs="0"/>
                <xsd:element ref="ns2:MediaServiceAutoKeyPoints" minOccurs="0"/>
                <xsd:element ref="ns2:MediaServiceKeyPoints" minOccurs="0"/>
                <xsd:element ref="ns2:MediaServiceOCR" minOccurs="0"/>
                <xsd:element ref="ns3:SharedWithUsers" minOccurs="0"/>
                <xsd:element ref="ns3:SharedWithDetail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e85b5b5-abc9-480d-a59b-90169013e60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fc76ab9-72b8-47cb-951f-6241e2ed90bb"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f3ecfc3-65cc-48cc-b730-49632f6c506c"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e5d52214-1cc0-4325-beb1-6aa7d7979b84}" ma:internalName="TaxCatchAll" ma:showField="CatchAllData" ma:web="2f3ecfc3-65cc-48cc-b730-49632f6c506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548E0D6-02D5-4DA9-A1B5-F725C8043421}">
  <ds:schemaRefs>
    <ds:schemaRef ds:uri="http://schemas.microsoft.com/sharepoint/v3/contenttype/forms"/>
  </ds:schemaRefs>
</ds:datastoreItem>
</file>

<file path=customXml/itemProps2.xml><?xml version="1.0" encoding="utf-8"?>
<ds:datastoreItem xmlns:ds="http://schemas.openxmlformats.org/officeDocument/2006/customXml" ds:itemID="{6C1469AA-40A2-40D2-A8ED-EB683422135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e85b5b5-abc9-480d-a59b-90169013e608"/>
    <ds:schemaRef ds:uri="2f3ecfc3-65cc-48cc-b730-49632f6c506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4621</TotalTime>
  <Words>10601</Words>
  <Application>Microsoft Office PowerPoint</Application>
  <PresentationFormat>Προβολή στην οθόνη (4:3)</PresentationFormat>
  <Paragraphs>592</Paragraphs>
  <Slides>91</Slides>
  <Notes>10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91</vt:i4>
      </vt:variant>
    </vt:vector>
  </HeadingPairs>
  <TitlesOfParts>
    <vt:vector size="96" baseType="lpstr">
      <vt:lpstr>Arial</vt:lpstr>
      <vt:lpstr>Book Antiqua</vt:lpstr>
      <vt:lpstr>Calibri</vt:lpstr>
      <vt:lpstr>Wingdings</vt:lpstr>
      <vt:lpstr>Office Theme</vt:lpstr>
      <vt:lpstr>    Erasmus+ Programme 2025-2026 winter semester </vt:lpstr>
      <vt:lpstr>   The problem  </vt:lpstr>
      <vt:lpstr>   Defining the notion of climate change (1)  </vt:lpstr>
      <vt:lpstr>   Defining the notion of climate change (2)  </vt:lpstr>
      <vt:lpstr>   Characteristics of the climate crisis  </vt:lpstr>
      <vt:lpstr>   Aspects of the climate crisis  </vt:lpstr>
      <vt:lpstr>   Aspects of the climate crisis  </vt:lpstr>
      <vt:lpstr>   Law and climate crisis  </vt:lpstr>
      <vt:lpstr>   Law and climate crisis  </vt:lpstr>
      <vt:lpstr>   Law and climate crisis  </vt:lpstr>
      <vt:lpstr>   Law and climate crisis  </vt:lpstr>
      <vt:lpstr>   In today’s lecture  </vt:lpstr>
      <vt:lpstr>National Courts   - Europe</vt:lpstr>
      <vt:lpstr>   Luciano Lliuya v RWE AG                                                          (a. facts)  </vt:lpstr>
      <vt:lpstr>   Luciano Lliuya v RWE AG                                                          (b. District Court of Essen )  </vt:lpstr>
      <vt:lpstr>   Luciano Lliuya v RWE AG                                                           (c. the Higher Regional Court of Hamm )  </vt:lpstr>
      <vt:lpstr>   Luciano Lliuya v RWE AG                                                        (d. the final judgment)  </vt:lpstr>
      <vt:lpstr>   Luciano Lliuya v RWE AG                                                        (e. the case’s legacy)  </vt:lpstr>
      <vt:lpstr>   Neubauer, et al. v. Germany                                                 (a. facts)  </vt:lpstr>
      <vt:lpstr>   Neubauer, et al. v. Germany                                                 (a. facts)  </vt:lpstr>
      <vt:lpstr>   Neubauer, et al. v. Germany                                                     [b. The Court’s ruling (Apr 29, 2021)]   </vt:lpstr>
      <vt:lpstr>   Neubauer, et al. v. Germany                                                     [b. The Court’s ruling (Apr 29, 2021)]   </vt:lpstr>
      <vt:lpstr>   Neubauer, et al. v. Germany                                                 [b. The Court’s ruling (Apr 29, 2021)]  </vt:lpstr>
      <vt:lpstr>   ‘Friends of the Irish Environment v. Ireland’                       (a. facts)  </vt:lpstr>
      <vt:lpstr>   ‘Friends of the Irish Environment v. Ireland’                       (b) The High Court of Ireland (2019)  </vt:lpstr>
      <vt:lpstr>   ‘Friends of the Irish Environment v. Ireland’                      (c) Supreme Court of Ireland (2020)  </vt:lpstr>
      <vt:lpstr>   ‘Friends of the Irish Environment v. Ireland’                      (c) Supreme Court of Ireland (2020)  </vt:lpstr>
      <vt:lpstr>   Urgenda Foundation v. Kingdom of the Netherlands            (a. relevant facts and the law)  </vt:lpstr>
      <vt:lpstr>   Urgenda Foundation v. Kingdom of the Netherlands            (b. opposing claims)  </vt:lpstr>
      <vt:lpstr>   Urgenda Foundation v. Kingdom of the Netherlands       (c. The District Court of Hague )  </vt:lpstr>
      <vt:lpstr>   Urgenda Foundation v. Kingdom of the Netherlands       (c. The District Court of Hague )  </vt:lpstr>
      <vt:lpstr>   Urgenda Foundation v. State of the Netherlands              (d. the Hague Court of Appeal)  </vt:lpstr>
      <vt:lpstr>   Urgenda Foundation v. State of the Netherlands              (d. the Hague Court of Appeal)  </vt:lpstr>
      <vt:lpstr>   Urgenda Foundation v. State of the Netherlands              (e. the Supreme Court of the Netherlands)  </vt:lpstr>
      <vt:lpstr>   Notre Affaire à Tous and Others v. France                          (‘L’affaire du siècle’)                                                               (a) The administrative proceedings against the French government for inadequate action on climate change (‘recours en carence fautive’ / ‘action for failure to act’)   </vt:lpstr>
      <vt:lpstr>   Notre Affaire à Tous and Others v. France                                    (b. Judicial proceedings before the Administrative Court of Paris)  </vt:lpstr>
      <vt:lpstr>   Notre Affaire à Tous and Others v. France                                    (b. Judicial proceedings before the Administrative Court of Paris)  </vt:lpstr>
      <vt:lpstr>   Notre Affaire à Tous and Others v. France                                    (c. the Administrative Court of Paris’ judgement of February 3rd, 2021)  </vt:lpstr>
      <vt:lpstr>   Notre Affaire à Tous and Others v. France                                    (d. the Administrative Court of Paris’ judgement of October 14, 2021)  </vt:lpstr>
      <vt:lpstr>   Notre Affaire à Tous and Others v. France                                    (d. the Administrative Court of Paris’ final judgement of 2023)  </vt:lpstr>
      <vt:lpstr>national Courts                 - USA</vt:lpstr>
      <vt:lpstr>   The US legal order and climate change:                             pioneers full of contradictions  </vt:lpstr>
      <vt:lpstr>   The US legal order and climate change:                             pioneers full of contradictions  </vt:lpstr>
      <vt:lpstr>   The US courts jurisprudence on environmental protection  </vt:lpstr>
      <vt:lpstr>   The US courts jurisprudence on environmental protection  </vt:lpstr>
      <vt:lpstr>   US courts on climate change                                                  Juliana v. United States (US Court of Appeals for the Ninth Circuit)  </vt:lpstr>
      <vt:lpstr>   US courts on climate change                                                  Juliana v. United States [947 F.3d 1159 (9th Cir. 2020)]  </vt:lpstr>
      <vt:lpstr>   US courts on climate change                                                  West Virginia v. Environmental Protection Agency Et Al.                      [Supreme Court of the US, Certiorari to the US Court of Appeals for the District of Columbia Circuit, 985 F. 3d 914.]  </vt:lpstr>
      <vt:lpstr>   US courts on climate change                                                  West Virginia v. Environmental Protection Agency Et Al.                      [Supreme Court of the US, Certiorari to the US Court of Appeals for the District of Columbia Circuit, 985 F. 3d 914.]  </vt:lpstr>
      <vt:lpstr>   US courts on climate change                                                  West Virginia v. Environmental Protection Agency Et Al.                      [Supreme Court of the US, Certiorari to the US Court of Appeals for the District of Columbia Circuit, 985 F. 3d 914.]  </vt:lpstr>
      <vt:lpstr>   US courts on climate change                                                  West Virginia v. Environmental Protection Agency Et Al.                      [Supreme Court of the US, Certiorari to the US Court of Appeals for the District of Columbia Circuit, 985 F. 3d 914.]  </vt:lpstr>
      <vt:lpstr>   US courts on climate change                                                  West Virginia v. Environmental Protection Agency Et Al.                      [Supreme Court of the US, Certiorari to the US Court of Appeals for the District of Columbia Circuit, 985 F. 3d 914.]  </vt:lpstr>
      <vt:lpstr>national Courts                 - Rest of the World</vt:lpstr>
      <vt:lpstr>   EarthLife Africa Johannesburg                                            v. Minister of Environmental Affairs and Others          (High Court of South Africa, 2015)  </vt:lpstr>
      <vt:lpstr>   EarthLife Africa Johannesburg                                            v. Minister of Environmental Affairs and Others          (High Court of South Africa, 2015)  </vt:lpstr>
      <vt:lpstr>    Lahore High Court,                                                          Ashgar Leghari v. Federation of Pakistan                             (2015)    </vt:lpstr>
      <vt:lpstr>    Lahore High Court,                                                          Ashgar Leghari v. Federation of Pakistan                             (2015)    </vt:lpstr>
      <vt:lpstr>    Lahore High Court,                                                          Ashgar Leghari v. Federation of Pakistan                             (2015)    </vt:lpstr>
      <vt:lpstr>    Lahore High Court,                                                          Ashgar Leghari v. Federation of Pakistan                             (2015)    </vt:lpstr>
      <vt:lpstr>    Do-Hyun Kim et al.                                                                 v South Korea                                                                      (Law and facts)    </vt:lpstr>
      <vt:lpstr>    Do-Hyun Kim et al.                                                                 v South Korea                                                                      (Constitutional Court of Korea, Aug 9, 2024)    </vt:lpstr>
      <vt:lpstr>    Do-Hyun Kim et al.                                                                 v South Korea                                                                      (Constitutional Court of Korea, Aug 9, 2024)    </vt:lpstr>
      <vt:lpstr>    Do-Hyun Kim et al.                                                                 v South Korea                                                                      (Constitutional Court of Korea, Aug 9, 2024)    </vt:lpstr>
      <vt:lpstr>    Do-Hyun Kim et al.                                                                 v South Korea                                                                      (Constitutional Court of Korea, Aug 9, 2024)    </vt:lpstr>
      <vt:lpstr>International Courts</vt:lpstr>
      <vt:lpstr>   Duarte Agostinho and Others                                               v. Portugal and 32 Other States                                            (ECtHR, Grand Chamber)  </vt:lpstr>
      <vt:lpstr>   Duarte Agostinho and Others                                               v. Portugal and 32 Other States                                            (ECtHR, Grand Chamber)  </vt:lpstr>
      <vt:lpstr>   Duarte Agostinho and Others                                               v. Portugal and 32 Other States                                            (ECtHR, Grand Chamber)  </vt:lpstr>
      <vt:lpstr>   Carême v. France                                                             (ECtHR, Grand Chamber)  </vt:lpstr>
      <vt:lpstr>   Verein KlimaSeniorinnen Schweiz and Others                      v. Switzerland                                                              (ECtHR, Grand Chamber - Facts)  </vt:lpstr>
      <vt:lpstr>   Verein KlimaSeniorinnen Schweiz and Others                      v. Switzerland                                                              (ECtHR, Grand Chamber’s Judgment, April 2024)  </vt:lpstr>
      <vt:lpstr>   Verein KlimaSeniorinnen Schweiz and Others                      v. Switzerland                                                              (ECtHR, Grand Chamber’s Judgment, April 9, 2024)  </vt:lpstr>
      <vt:lpstr>   Armando Ferrão Carvalho and Others                                 v. The European Parliament and the Council of the EU                                            (General Court of the European Union)  </vt:lpstr>
      <vt:lpstr>   Armando Ferrão Carvalho and Others                                 v. The European Parliament and the Council of the EU                                            (General Court of the European Union)  </vt:lpstr>
      <vt:lpstr>   Armando Ferrão Carvalho and Others                                 v. The European Parliament and the Council of the EU                                           (General Court of the European Union)  </vt:lpstr>
      <vt:lpstr>   Armando Ferrão Carvalho and Others                                 v. The European Parliament and the Council of the EU                                            (Court of Justice of the European Union)  </vt:lpstr>
      <vt:lpstr>Greek Courts</vt:lpstr>
      <vt:lpstr>   Greek courts and climate change case law  </vt:lpstr>
      <vt:lpstr>   C.f. Judgements No 424/2025, 524/2021,                            3367/2015 (Plenary), 1421/2013 of the Greek Council of State   </vt:lpstr>
      <vt:lpstr>comments   and  analysis</vt:lpstr>
      <vt:lpstr>Global climate change litigation</vt:lpstr>
      <vt:lpstr>Climate change cases</vt:lpstr>
      <vt:lpstr>Climate change cases</vt:lpstr>
      <vt:lpstr>Climate change cases</vt:lpstr>
      <vt:lpstr>Climate change cases</vt:lpstr>
      <vt:lpstr>Climate change cases</vt:lpstr>
      <vt:lpstr>Climate change cases</vt:lpstr>
      <vt:lpstr>Climate change cases</vt:lpstr>
      <vt:lpstr>Climate change cases</vt:lpstr>
      <vt:lpstr>For any further information: </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 de Microsoft Office</dc:creator>
  <cp:lastModifiedBy>Yiannis Angelou</cp:lastModifiedBy>
  <cp:revision>1465</cp:revision>
  <cp:lastPrinted>2016-06-06T14:34:41Z</cp:lastPrinted>
  <dcterms:created xsi:type="dcterms:W3CDTF">2016-05-26T13:01:40Z</dcterms:created>
  <dcterms:modified xsi:type="dcterms:W3CDTF">2025-12-04T11:30:57Z</dcterms:modified>
</cp:coreProperties>
</file>