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5"/>
  </p:notesMasterIdLst>
  <p:handoutMasterIdLst>
    <p:handoutMasterId r:id="rId26"/>
  </p:handoutMasterIdLst>
  <p:sldIdLst>
    <p:sldId id="256" r:id="rId2"/>
    <p:sldId id="279" r:id="rId3"/>
    <p:sldId id="305" r:id="rId4"/>
    <p:sldId id="302" r:id="rId5"/>
    <p:sldId id="259" r:id="rId6"/>
    <p:sldId id="304" r:id="rId7"/>
    <p:sldId id="282" r:id="rId8"/>
    <p:sldId id="260" r:id="rId9"/>
    <p:sldId id="297" r:id="rId10"/>
    <p:sldId id="280" r:id="rId11"/>
    <p:sldId id="281" r:id="rId12"/>
    <p:sldId id="292" r:id="rId13"/>
    <p:sldId id="303" r:id="rId14"/>
    <p:sldId id="274" r:id="rId15"/>
    <p:sldId id="275" r:id="rId16"/>
    <p:sldId id="295" r:id="rId17"/>
    <p:sldId id="294" r:id="rId18"/>
    <p:sldId id="276" r:id="rId19"/>
    <p:sldId id="277" r:id="rId20"/>
    <p:sldId id="296" r:id="rId21"/>
    <p:sldId id="306" r:id="rId22"/>
    <p:sldId id="278" r:id="rId23"/>
    <p:sldId id="30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86" autoAdjust="0"/>
  </p:normalViewPr>
  <p:slideViewPr>
    <p:cSldViewPr>
      <p:cViewPr varScale="1">
        <p:scale>
          <a:sx n="101" d="100"/>
          <a:sy n="101" d="100"/>
        </p:scale>
        <p:origin x="495"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86"/>
    </p:cViewPr>
  </p:sorterViewPr>
  <p:notesViewPr>
    <p:cSldViewPr>
      <p:cViewPr varScale="1">
        <p:scale>
          <a:sx n="64" d="100"/>
          <a:sy n="64" d="100"/>
        </p:scale>
        <p:origin x="-3144"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373C34A-8FA4-458D-99BF-854FE428F9E2}" type="datetimeFigureOut">
              <a:rPr lang="el-GR" smtClean="0"/>
              <a:pPr/>
              <a:t>22/11/2023</a:t>
            </a:fld>
            <a:endParaRPr lang="el-G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C2F2B8-A62B-4F57-BC2D-4F1241F36850}" type="slidenum">
              <a:rPr lang="el-GR" smtClean="0"/>
              <a:pPr/>
              <a:t>‹#›</a:t>
            </a:fld>
            <a:endParaRPr lang="el-GR" dirty="0"/>
          </a:p>
        </p:txBody>
      </p:sp>
    </p:spTree>
    <p:extLst>
      <p:ext uri="{BB962C8B-B14F-4D97-AF65-F5344CB8AC3E}">
        <p14:creationId xmlns:p14="http://schemas.microsoft.com/office/powerpoint/2010/main" val="1218470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63B5CD-BFBC-46CB-B523-7BF8BCDB5FED}" type="datetimeFigureOut">
              <a:rPr lang="el-GR" smtClean="0"/>
              <a:pPr/>
              <a:t>21/11/2023</a:t>
            </a:fld>
            <a:endParaRPr lang="el-G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C44C55-B344-4A04-8934-7A02FF326DA5}" type="slidenum">
              <a:rPr lang="el-GR" smtClean="0"/>
              <a:pPr/>
              <a:t>‹#›</a:t>
            </a:fld>
            <a:endParaRPr lang="el-GR" dirty="0"/>
          </a:p>
        </p:txBody>
      </p:sp>
    </p:spTree>
    <p:extLst>
      <p:ext uri="{BB962C8B-B14F-4D97-AF65-F5344CB8AC3E}">
        <p14:creationId xmlns:p14="http://schemas.microsoft.com/office/powerpoint/2010/main" val="4190897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A080EA-8D77-4B29-A146-123FACBE0577}" type="datetime1">
              <a:rPr lang="el-GR" smtClean="0"/>
              <a:pPr/>
              <a:t>21/11/2023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1016802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EB810C6-BD3D-4678-A913-05FC608E8AD3}" type="datetime1">
              <a:rPr lang="el-GR" smtClean="0"/>
              <a:pPr/>
              <a:t>21/11/2023</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340642406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EB810C6-BD3D-4678-A913-05FC608E8AD3}" type="datetime1">
              <a:rPr lang="el-GR" smtClean="0"/>
              <a:pPr/>
              <a:t>21/11/2023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414374587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EB810C6-BD3D-4678-A913-05FC608E8AD3}" type="datetime1">
              <a:rPr lang="el-GR" smtClean="0"/>
              <a:pPr/>
              <a:t>21/11/2023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427056221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B810C6-BD3D-4678-A913-05FC608E8AD3}" type="datetime1">
              <a:rPr lang="el-GR" smtClean="0"/>
              <a:pPr/>
              <a:t>21/11/2023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287086384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EB810C6-BD3D-4678-A913-05FC608E8AD3}" type="datetime1">
              <a:rPr lang="el-GR" smtClean="0"/>
              <a:pPr/>
              <a:t>21/11/2023</a:t>
            </a:fld>
            <a:endParaRPr lang="el-GR" dirty="0"/>
          </a:p>
        </p:txBody>
      </p:sp>
      <p:sp>
        <p:nvSpPr>
          <p:cNvPr id="4"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22839254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EB810C6-BD3D-4678-A913-05FC608E8AD3}" type="datetime1">
              <a:rPr lang="el-GR" smtClean="0"/>
              <a:pPr/>
              <a:t>21/11/2023</a:t>
            </a:fld>
            <a:endParaRPr lang="el-GR" dirty="0"/>
          </a:p>
        </p:txBody>
      </p:sp>
      <p:sp>
        <p:nvSpPr>
          <p:cNvPr id="4"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28481293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686EB5-2D05-4135-8362-F61229F26FB5}" type="datetime1">
              <a:rPr lang="el-GR" smtClean="0"/>
              <a:pPr/>
              <a:t>21/11/2023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1869425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83C5B9-FEA4-43F4-A23E-3BB896E88FB8}" type="datetime1">
              <a:rPr lang="el-GR" smtClean="0"/>
              <a:pPr/>
              <a:t>21/11/2023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3936543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CE99EDC5-DBC1-4944-BAAD-7C86A4BE5ECF}" type="datetime1">
              <a:rPr lang="el-GR" smtClean="0"/>
              <a:pPr/>
              <a:t>21/11/2023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2579199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36F43B-34DB-49DA-95E3-F1D4AEF4C40C}" type="datetime1">
              <a:rPr lang="el-GR" smtClean="0"/>
              <a:pPr/>
              <a:t>21/11/2023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6264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D7E365-E653-4B2D-B986-5F89209F9CF3}" type="datetime1">
              <a:rPr lang="el-GR" smtClean="0"/>
              <a:pPr/>
              <a:t>21/11/2023</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1577444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EA2468-F7FB-4886-A7EA-342F6E88A82C}" type="datetime1">
              <a:rPr lang="el-GR" smtClean="0"/>
              <a:pPr/>
              <a:t>21/11/2023</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51994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D18AC07-AC12-4BBA-B804-F77B233B77CB}" type="datetime1">
              <a:rPr lang="el-GR" smtClean="0"/>
              <a:pPr/>
              <a:t>21/11/2023</a:t>
            </a:fld>
            <a:endParaRPr lang="el-GR" dirty="0"/>
          </a:p>
        </p:txBody>
      </p:sp>
      <p:sp>
        <p:nvSpPr>
          <p:cNvPr id="5" name="Footer Placeholder 3"/>
          <p:cNvSpPr>
            <a:spLocks noGrp="1"/>
          </p:cNvSpPr>
          <p:nvPr>
            <p:ph type="ftr" sz="quarter" idx="11"/>
          </p:nvPr>
        </p:nvSpPr>
        <p:spPr/>
        <p:txBody>
          <a:bodyPr/>
          <a:lstStyle/>
          <a:p>
            <a:endParaRPr lang="el-GR" dirty="0"/>
          </a:p>
        </p:txBody>
      </p:sp>
      <p:sp>
        <p:nvSpPr>
          <p:cNvPr id="6" name="Slide Number Placeholder 4"/>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2863513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540726B-8E24-4B26-ABED-87FCCCB97DB0}" type="datetime1">
              <a:rPr lang="el-GR" smtClean="0"/>
              <a:pPr/>
              <a:t>21/11/2023</a:t>
            </a:fld>
            <a:endParaRPr lang="el-GR" dirty="0"/>
          </a:p>
        </p:txBody>
      </p:sp>
      <p:sp>
        <p:nvSpPr>
          <p:cNvPr id="5" name="Footer Placeholder 2"/>
          <p:cNvSpPr>
            <a:spLocks noGrp="1"/>
          </p:cNvSpPr>
          <p:nvPr>
            <p:ph type="ftr" sz="quarter" idx="11"/>
          </p:nvPr>
        </p:nvSpPr>
        <p:spPr/>
        <p:txBody>
          <a:bodyPr/>
          <a:lstStyle/>
          <a:p>
            <a:endParaRPr lang="el-GR" dirty="0"/>
          </a:p>
        </p:txBody>
      </p:sp>
      <p:sp>
        <p:nvSpPr>
          <p:cNvPr id="6" name="Slide Number Placeholder 3"/>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267271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01282265-24E9-46E3-9B6D-CDD25907F876}" type="datetime1">
              <a:rPr lang="el-GR" smtClean="0"/>
              <a:pPr/>
              <a:t>21/11/2023</a:t>
            </a:fld>
            <a:endParaRPr lang="el-GR" dirty="0"/>
          </a:p>
        </p:txBody>
      </p:sp>
      <p:sp>
        <p:nvSpPr>
          <p:cNvPr id="5" name="Footer Placeholder 5"/>
          <p:cNvSpPr>
            <a:spLocks noGrp="1"/>
          </p:cNvSpPr>
          <p:nvPr>
            <p:ph type="ftr" sz="quarter" idx="11"/>
          </p:nvPr>
        </p:nvSpPr>
        <p:spPr/>
        <p:txBody>
          <a:bodyPr/>
          <a:lstStyle/>
          <a:p>
            <a:endParaRPr lang="el-GR" dirty="0"/>
          </a:p>
        </p:txBody>
      </p:sp>
      <p:sp>
        <p:nvSpPr>
          <p:cNvPr id="6" name="Slide Number Placeholder 6"/>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1598453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FFAFDED-8EA1-4EBC-8A99-CF681F376546}" type="datetime1">
              <a:rPr lang="el-GR" smtClean="0"/>
              <a:pPr/>
              <a:t>21/11/2023</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212678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EB810C6-BD3D-4678-A913-05FC608E8AD3}" type="datetime1">
              <a:rPr lang="el-GR" smtClean="0"/>
              <a:pPr/>
              <a:t>21/11/2023</a:t>
            </a:fld>
            <a:endParaRPr lang="el-GR"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6B583B9D-41CE-4CD1-8346-728C7C630496}" type="slidenum">
              <a:rPr lang="el-GR" smtClean="0"/>
              <a:pPr/>
              <a:t>‹#›</a:t>
            </a:fld>
            <a:endParaRPr lang="el-GR" dirty="0"/>
          </a:p>
        </p:txBody>
      </p:sp>
    </p:spTree>
    <p:extLst>
      <p:ext uri="{BB962C8B-B14F-4D97-AF65-F5344CB8AC3E}">
        <p14:creationId xmlns:p14="http://schemas.microsoft.com/office/powerpoint/2010/main" val="2021752635"/>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prevedourou.gr/wp-content/uploads/2018/10/Prevedourou_087-098.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52736"/>
            <a:ext cx="7851648" cy="2147664"/>
          </a:xfrm>
        </p:spPr>
        <p:txBody>
          <a:bodyPr>
            <a:noAutofit/>
          </a:bodyPr>
          <a:lstStyle/>
          <a:p>
            <a:pPr algn="ctr"/>
            <a:r>
              <a:rPr lang="de-DE" sz="3600" dirty="0"/>
              <a:t>Soziale Grundrechte in Griechenland</a:t>
            </a:r>
          </a:p>
        </p:txBody>
      </p:sp>
      <p:sp>
        <p:nvSpPr>
          <p:cNvPr id="3" name="Subtitle 2"/>
          <p:cNvSpPr>
            <a:spLocks noGrp="1"/>
          </p:cNvSpPr>
          <p:nvPr>
            <p:ph type="subTitle" idx="1"/>
          </p:nvPr>
        </p:nvSpPr>
        <p:spPr>
          <a:xfrm>
            <a:off x="539552" y="4077072"/>
            <a:ext cx="7854696" cy="1752600"/>
          </a:xfrm>
        </p:spPr>
        <p:txBody>
          <a:bodyPr>
            <a:normAutofit/>
          </a:bodyPr>
          <a:lstStyle/>
          <a:p>
            <a:br>
              <a:rPr lang="de-DE" sz="2000" dirty="0"/>
            </a:br>
            <a:endParaRPr lang="de-DE" sz="2000" dirty="0"/>
          </a:p>
          <a:p>
            <a:r>
              <a:rPr lang="de-DE" sz="2000" dirty="0"/>
              <a:t>Dr.jur. Ekaterini ILIADOU</a:t>
            </a:r>
            <a:br>
              <a:rPr lang="de-DE" sz="2000" dirty="0"/>
            </a:br>
            <a:r>
              <a:rPr lang="de-DE" sz="2000" dirty="0"/>
              <a:t>AssOC. Prof. an der Juristischen Fakultät der Universität Athen  - Abteilung öffentliches recht </a:t>
            </a:r>
          </a:p>
        </p:txBody>
      </p:sp>
      <p:sp>
        <p:nvSpPr>
          <p:cNvPr id="6" name="Slide Number Placeholder 5"/>
          <p:cNvSpPr>
            <a:spLocks noGrp="1"/>
          </p:cNvSpPr>
          <p:nvPr>
            <p:ph type="sldNum" sz="quarter" idx="12"/>
          </p:nvPr>
        </p:nvSpPr>
        <p:spPr/>
        <p:txBody>
          <a:bodyPr/>
          <a:lstStyle/>
          <a:p>
            <a:fld id="{6B583B9D-41CE-4CD1-8346-728C7C630496}" type="slidenum">
              <a:rPr lang="el-GR" smtClean="0"/>
              <a:pPr/>
              <a:t>1</a:t>
            </a:fld>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normAutofit fontScale="90000"/>
          </a:bodyPr>
          <a:lstStyle/>
          <a:p>
            <a:r>
              <a:rPr lang="de-DE" sz="3600" i="1" dirty="0"/>
              <a:t>Theorie des relativen sozialen Besitzstands</a:t>
            </a:r>
          </a:p>
        </p:txBody>
      </p:sp>
      <p:sp>
        <p:nvSpPr>
          <p:cNvPr id="3" name="Content Placeholder 2"/>
          <p:cNvSpPr>
            <a:spLocks noGrp="1"/>
          </p:cNvSpPr>
          <p:nvPr>
            <p:ph idx="1"/>
          </p:nvPr>
        </p:nvSpPr>
        <p:spPr>
          <a:xfrm>
            <a:off x="457200" y="1700808"/>
            <a:ext cx="8229600" cy="4824536"/>
          </a:xfrm>
        </p:spPr>
        <p:txBody>
          <a:bodyPr>
            <a:normAutofit fontScale="85000" lnSpcReduction="10000"/>
          </a:bodyPr>
          <a:lstStyle/>
          <a:p>
            <a:r>
              <a:rPr lang="de-DE" dirty="0">
                <a:cs typeface="Arial" pitchFamily="34" charset="0"/>
              </a:rPr>
              <a:t>Soziale Grundrechte i.e.S als Leistungen des Staates: Abhängigkeit vom Tätigwerden des Gesetzgebers - Gesetzesermittlung wegen inhaltlicher Unbestimmtheit</a:t>
            </a:r>
          </a:p>
          <a:p>
            <a:r>
              <a:rPr lang="de-DE" dirty="0">
                <a:cs typeface="Arial" pitchFamily="34" charset="0"/>
              </a:rPr>
              <a:t>Wird der Ermessenspielraum des Gesetzgebers bezüglich der künftigen Minderung von bereits gewährleistetem Schutz im Bereich der Sozialpolitik durch die sozialen Grundrechtsverbürgungen eingeschränkt? </a:t>
            </a:r>
          </a:p>
          <a:p>
            <a:r>
              <a:rPr lang="de-DE" dirty="0">
                <a:cs typeface="Arial" pitchFamily="34" charset="0"/>
              </a:rPr>
              <a:t>Herrschende Lehre + Rechtsprechung relativer soz Besitzstand: </a:t>
            </a:r>
          </a:p>
          <a:p>
            <a:pPr lvl="1"/>
            <a:r>
              <a:rPr lang="de-DE" dirty="0">
                <a:cs typeface="Arial" pitchFamily="34" charset="0"/>
              </a:rPr>
              <a:t>Kein absoluter Schutz des sozialen Besitzstandes (finanzielle Möglichkeiten des Staates, Art. 110, DemokratieP) – nur im Bereich des Umweltschutzes Konzept des „städtebaulichen Besitzstandes“ (StaatsR 10/1988)</a:t>
            </a:r>
          </a:p>
          <a:p>
            <a:pPr lvl="1"/>
            <a:r>
              <a:rPr lang="de-DE" dirty="0">
                <a:cs typeface="Arial" pitchFamily="34" charset="0"/>
              </a:rPr>
              <a:t>Die vollständige Abschaffung des durch den Gesetzgeber geleisteten Schutzes könnte die Frage einer eventuellen Verfassungswidrigkeit aufwerfen</a:t>
            </a:r>
          </a:p>
          <a:p>
            <a:pPr lvl="1"/>
            <a:r>
              <a:rPr lang="de-DE" dirty="0">
                <a:cs typeface="Arial" pitchFamily="34" charset="0"/>
              </a:rPr>
              <a:t>Der Gesetzgeber ist grundsätzlich frei, die Modalitäten des Schutzes der sozialen Grundrechte zu ändern oder auch den Schutz zu mindern, wenn erhebliche Gründe dafür bestehen</a:t>
            </a:r>
            <a:r>
              <a:rPr lang="el-GR" dirty="0">
                <a:cs typeface="Arial" pitchFamily="34" charset="0"/>
              </a:rPr>
              <a:t>; </a:t>
            </a:r>
            <a:r>
              <a:rPr lang="en-US" dirty="0">
                <a:cs typeface="Arial" pitchFamily="34" charset="0"/>
              </a:rPr>
              <a:t>dabei hat er das </a:t>
            </a:r>
            <a:r>
              <a:rPr lang="de-DE" dirty="0">
                <a:cs typeface="Arial" pitchFamily="34" charset="0"/>
              </a:rPr>
              <a:t>Verhältnismäßigkeitsprinzip zu beachten + Begründungspflicht für die Minderung </a:t>
            </a:r>
          </a:p>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10</a:t>
            </a:fld>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rmAutofit fontScale="90000"/>
          </a:bodyPr>
          <a:lstStyle/>
          <a:p>
            <a:r>
              <a:rPr lang="de-DE" sz="3600" dirty="0"/>
              <a:t>Staatsverschuldungskrise</a:t>
            </a:r>
            <a:br>
              <a:rPr lang="de-DE" sz="3600" dirty="0"/>
            </a:br>
            <a:r>
              <a:rPr lang="de-DE" sz="3600" dirty="0"/>
              <a:t>(2010-2019)</a:t>
            </a:r>
          </a:p>
        </p:txBody>
      </p:sp>
      <p:sp>
        <p:nvSpPr>
          <p:cNvPr id="3" name="Content Placeholder 2"/>
          <p:cNvSpPr>
            <a:spLocks noGrp="1"/>
          </p:cNvSpPr>
          <p:nvPr>
            <p:ph idx="1"/>
          </p:nvPr>
        </p:nvSpPr>
        <p:spPr>
          <a:xfrm>
            <a:off x="457200" y="1700808"/>
            <a:ext cx="8229600" cy="4623792"/>
          </a:xfrm>
        </p:spPr>
        <p:txBody>
          <a:bodyPr>
            <a:normAutofit/>
          </a:bodyPr>
          <a:lstStyle/>
          <a:p>
            <a:r>
              <a:rPr lang="de-DE" dirty="0" err="1"/>
              <a:t>Außergewönliche</a:t>
            </a:r>
            <a:r>
              <a:rPr lang="de-DE" dirty="0"/>
              <a:t> Umstände der akuten Wirtschafts- und Staatsverschuldungskrise</a:t>
            </a:r>
          </a:p>
          <a:p>
            <a:r>
              <a:rPr lang="de-DE" dirty="0"/>
              <a:t>Reihe von Gesetzesmaßnahmen zur Durchführung der vereinbarten Sparpolitik – oft als Notstandsrecht durch gesetzgeberische Akte der Exekutive (Art. 44 Abs. 1 Verf), die nachträglich vom Parlament bewilligt werden </a:t>
            </a:r>
          </a:p>
          <a:p>
            <a:r>
              <a:rPr lang="de-DE" dirty="0"/>
              <a:t>Auch Maßnahmen, die (mittelbar oder unmittelbar) den Bereich der Sozialpolitik betreffen </a:t>
            </a:r>
          </a:p>
          <a:p>
            <a:r>
              <a:rPr lang="de-DE" dirty="0"/>
              <a:t>Die Diskussion über die Schutzwirkung und die Justiziabilität der sozialen Grundrechte erhielt einen neuen Impuls</a:t>
            </a:r>
          </a:p>
        </p:txBody>
      </p:sp>
      <p:sp>
        <p:nvSpPr>
          <p:cNvPr id="6" name="Slide Number Placeholder 5"/>
          <p:cNvSpPr>
            <a:spLocks noGrp="1"/>
          </p:cNvSpPr>
          <p:nvPr>
            <p:ph type="sldNum" sz="quarter" idx="12"/>
          </p:nvPr>
        </p:nvSpPr>
        <p:spPr/>
        <p:txBody>
          <a:bodyPr/>
          <a:lstStyle/>
          <a:p>
            <a:fld id="{6B583B9D-41CE-4CD1-8346-728C7C630496}" type="slidenum">
              <a:rPr lang="el-GR" smtClean="0"/>
              <a:pPr/>
              <a:t>11</a:t>
            </a:fld>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sz="3600" dirty="0"/>
              <a:t>Staatsrat (Pl.) 668/2012</a:t>
            </a:r>
            <a:br>
              <a:rPr lang="de-DE" sz="3600" dirty="0"/>
            </a:br>
            <a:endParaRPr lang="de-DE" sz="3600" dirty="0"/>
          </a:p>
        </p:txBody>
      </p:sp>
      <p:sp>
        <p:nvSpPr>
          <p:cNvPr id="3" name="Content Placeholder 2"/>
          <p:cNvSpPr>
            <a:spLocks noGrp="1"/>
          </p:cNvSpPr>
          <p:nvPr>
            <p:ph idx="1"/>
          </p:nvPr>
        </p:nvSpPr>
        <p:spPr/>
        <p:txBody>
          <a:bodyPr>
            <a:normAutofit/>
          </a:bodyPr>
          <a:lstStyle/>
          <a:p>
            <a:r>
              <a:rPr lang="de-DE" dirty="0"/>
              <a:t>1. Memorandum – Verkürzung von Renteneinkünften</a:t>
            </a:r>
          </a:p>
          <a:p>
            <a:pPr lvl="1"/>
            <a:r>
              <a:rPr lang="de-DE" dirty="0"/>
              <a:t>Die aussergewöhnlichen Umstände der Krise gelten als allgemeiner Rechtfertigungsgrund von Grundrechtseinschränkungen (z.B. Eigentumsrecht) </a:t>
            </a:r>
          </a:p>
          <a:p>
            <a:pPr lvl="1"/>
            <a:r>
              <a:rPr lang="de-DE" dirty="0"/>
              <a:t>Zweck des Gesetzgebers: Rettung des Staates </a:t>
            </a:r>
          </a:p>
          <a:p>
            <a:pPr lvl="1"/>
            <a:r>
              <a:rPr lang="de-DE" dirty="0"/>
              <a:t>Eine Überprüfung der Verfassungsmäßigkeit des Gesetzes auf der Basis der sozialen Grundrechtsverbürgungen fehlt</a:t>
            </a:r>
          </a:p>
          <a:p>
            <a:r>
              <a:rPr lang="de-DE" dirty="0"/>
              <a:t>Nachträgliche Änderung dieser Betrachtungsweise? - Beispiele </a:t>
            </a:r>
            <a:endParaRPr lang="el-GR" dirty="0"/>
          </a:p>
          <a:p>
            <a:endParaRPr lang="el-GR" dirty="0"/>
          </a:p>
        </p:txBody>
      </p:sp>
      <p:sp>
        <p:nvSpPr>
          <p:cNvPr id="4" name="Slide Number Placeholder 3"/>
          <p:cNvSpPr>
            <a:spLocks noGrp="1"/>
          </p:cNvSpPr>
          <p:nvPr>
            <p:ph type="sldNum" sz="quarter" idx="12"/>
          </p:nvPr>
        </p:nvSpPr>
        <p:spPr/>
        <p:txBody>
          <a:bodyPr/>
          <a:lstStyle/>
          <a:p>
            <a:fld id="{6B583B9D-41CE-4CD1-8346-728C7C630496}" type="slidenum">
              <a:rPr lang="el-GR" smtClean="0"/>
              <a:pPr/>
              <a:t>12</a:t>
            </a:fld>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Staatsrat</a:t>
            </a:r>
            <a:r>
              <a:rPr lang="en-US" dirty="0"/>
              <a:t> (Pl.) 2287/2015 </a:t>
            </a:r>
          </a:p>
        </p:txBody>
      </p:sp>
      <p:sp>
        <p:nvSpPr>
          <p:cNvPr id="3" name="Content Placeholder 2"/>
          <p:cNvSpPr>
            <a:spLocks noGrp="1"/>
          </p:cNvSpPr>
          <p:nvPr>
            <p:ph idx="1"/>
          </p:nvPr>
        </p:nvSpPr>
        <p:spPr/>
        <p:txBody>
          <a:bodyPr>
            <a:normAutofit fontScale="92500" lnSpcReduction="20000"/>
          </a:bodyPr>
          <a:lstStyle/>
          <a:p>
            <a:r>
              <a:rPr lang="de-DE" dirty="0"/>
              <a:t>2. Memorandum (2012) – Rentenkürzungen </a:t>
            </a:r>
          </a:p>
          <a:p>
            <a:r>
              <a:rPr lang="de-DE" dirty="0"/>
              <a:t>Menschenwürde, Lastengleichheit, </a:t>
            </a:r>
            <a:r>
              <a:rPr lang="de-DE" dirty="0" err="1"/>
              <a:t>sozGR</a:t>
            </a:r>
            <a:r>
              <a:rPr lang="de-DE" dirty="0"/>
              <a:t> auf Sozialversicherung </a:t>
            </a:r>
          </a:p>
          <a:p>
            <a:r>
              <a:rPr lang="de-DE" dirty="0"/>
              <a:t>Der Gesetzgeber ist zuständig, Rentenkürzungen einzuführen, wenn notwendig die Tragfähigkeit des Sozialversicherungssystems zu garantieren</a:t>
            </a:r>
          </a:p>
          <a:p>
            <a:r>
              <a:rPr lang="de-DE" dirty="0"/>
              <a:t> Gesetzgeberische Entscheidungen werden auf der Basis des Verhältnismäßigkeitsprinzips überprüft </a:t>
            </a:r>
          </a:p>
          <a:p>
            <a:r>
              <a:rPr lang="de-DE" dirty="0"/>
              <a:t>Notwendigkeit vor dem Erlass von solchen Maßnahmen eine eingehende, spezielle wissenschaftlich begründete Studie zu erfassen, damit die Notwendigkeit der Maßnahme gerechtfertigt  wird </a:t>
            </a:r>
          </a:p>
          <a:p>
            <a:r>
              <a:rPr lang="de-DE" dirty="0"/>
              <a:t>Keine ständige Rechtsprechung </a:t>
            </a:r>
          </a:p>
        </p:txBody>
      </p:sp>
      <p:sp>
        <p:nvSpPr>
          <p:cNvPr id="4" name="Slide Number Placeholder 3"/>
          <p:cNvSpPr>
            <a:spLocks noGrp="1"/>
          </p:cNvSpPr>
          <p:nvPr>
            <p:ph type="sldNum" sz="quarter" idx="12"/>
          </p:nvPr>
        </p:nvSpPr>
        <p:spPr/>
        <p:txBody>
          <a:bodyPr/>
          <a:lstStyle/>
          <a:p>
            <a:fld id="{6B583B9D-41CE-4CD1-8346-728C7C630496}" type="slidenum">
              <a:rPr lang="el-GR" smtClean="0"/>
              <a:pPr/>
              <a:t>13</a:t>
            </a:fld>
            <a:endParaRPr lang="el-GR" dirty="0"/>
          </a:p>
        </p:txBody>
      </p:sp>
    </p:spTree>
    <p:extLst>
      <p:ext uri="{BB962C8B-B14F-4D97-AF65-F5344CB8AC3E}">
        <p14:creationId xmlns:p14="http://schemas.microsoft.com/office/powerpoint/2010/main" val="3026529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908720"/>
            <a:ext cx="7772400" cy="1362075"/>
          </a:xfrm>
        </p:spPr>
        <p:txBody>
          <a:bodyPr>
            <a:noAutofit/>
          </a:bodyPr>
          <a:lstStyle/>
          <a:p>
            <a:r>
              <a:rPr lang="de-DE" sz="2800" dirty="0"/>
              <a:t>Öffentliche Unternehmenstaetigkeit und soziale Grundrechte </a:t>
            </a:r>
            <a:br>
              <a:rPr lang="el-GR" sz="6600" dirty="0"/>
            </a:br>
            <a:endParaRPr lang="el-GR" sz="6600" dirty="0"/>
          </a:p>
        </p:txBody>
      </p:sp>
      <p:sp>
        <p:nvSpPr>
          <p:cNvPr id="3" name="Text Placeholder 2"/>
          <p:cNvSpPr>
            <a:spLocks noGrp="1"/>
          </p:cNvSpPr>
          <p:nvPr>
            <p:ph type="body" idx="1"/>
          </p:nvPr>
        </p:nvSpPr>
        <p:spPr>
          <a:xfrm>
            <a:off x="755576" y="2492896"/>
            <a:ext cx="7772400" cy="1500187"/>
          </a:xfrm>
        </p:spPr>
        <p:txBody>
          <a:bodyPr>
            <a:normAutofit/>
          </a:bodyPr>
          <a:lstStyle/>
          <a:p>
            <a:r>
              <a:rPr lang="de-DE" sz="3600" b="1" dirty="0">
                <a:solidFill>
                  <a:schemeClr val="tx1"/>
                </a:solidFill>
              </a:rPr>
              <a:t>Staatsrat (Pl.) 1906/2014</a:t>
            </a:r>
            <a:endParaRPr lang="el-GR" sz="3600" b="1" dirty="0">
              <a:solidFill>
                <a:schemeClr val="tx1"/>
              </a:solidFill>
            </a:endParaRPr>
          </a:p>
        </p:txBody>
      </p:sp>
      <p:sp>
        <p:nvSpPr>
          <p:cNvPr id="7" name="Slide Number Placeholder 6"/>
          <p:cNvSpPr>
            <a:spLocks noGrp="1"/>
          </p:cNvSpPr>
          <p:nvPr>
            <p:ph type="sldNum" sz="quarter" idx="12"/>
          </p:nvPr>
        </p:nvSpPr>
        <p:spPr/>
        <p:txBody>
          <a:bodyPr/>
          <a:lstStyle/>
          <a:p>
            <a:fld id="{03E55634-C68A-42E6-8CEF-7302D63CD1D1}" type="slidenum">
              <a:rPr lang="el-GR" smtClean="0"/>
              <a:pPr/>
              <a:t>14</a:t>
            </a:fld>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424936" cy="864096"/>
          </a:xfrm>
        </p:spPr>
        <p:txBody>
          <a:bodyPr>
            <a:noAutofit/>
          </a:bodyPr>
          <a:lstStyle/>
          <a:p>
            <a:r>
              <a:rPr lang="de-DE" sz="3600" dirty="0"/>
              <a:t>Öffentliche Unternehmen und Privatisierung</a:t>
            </a:r>
          </a:p>
        </p:txBody>
      </p:sp>
      <p:sp>
        <p:nvSpPr>
          <p:cNvPr id="3" name="Content Placeholder 2"/>
          <p:cNvSpPr>
            <a:spLocks noGrp="1"/>
          </p:cNvSpPr>
          <p:nvPr>
            <p:ph sz="quarter" idx="1"/>
          </p:nvPr>
        </p:nvSpPr>
        <p:spPr>
          <a:xfrm>
            <a:off x="457200" y="2132856"/>
            <a:ext cx="8229600" cy="4191744"/>
          </a:xfrm>
        </p:spPr>
        <p:txBody>
          <a:bodyPr>
            <a:normAutofit/>
          </a:bodyPr>
          <a:lstStyle/>
          <a:p>
            <a:r>
              <a:rPr lang="de-DE" dirty="0"/>
              <a:t>Nach dem 2. Weltkrieg: umfangreiche staatliche Einmischung in die Wirtschaft </a:t>
            </a:r>
          </a:p>
          <a:p>
            <a:r>
              <a:rPr lang="de-DE" dirty="0"/>
              <a:t>Vertikal integrierte Unternehmen des Staates (d.h. öffentliche Unternehmen) in verschiedenen Wirtschaftszweigen </a:t>
            </a:r>
          </a:p>
          <a:p>
            <a:r>
              <a:rPr lang="de-DE" dirty="0"/>
              <a:t>Monopolprivilegien </a:t>
            </a:r>
          </a:p>
          <a:p>
            <a:r>
              <a:rPr lang="de-DE" dirty="0"/>
              <a:t>Mit dem Zweck der Verbesserung der wirtschaftlichen Effizienz der öffentlichen Unternehmen und der Förderung von neuen (ausländischen) Investitionen wurde schon während der 90er Jahre die Umstrukturierung und die (Teil-) Privatisierung eingeführt</a:t>
            </a:r>
            <a:endParaRPr lang="el-GR" dirty="0">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03E55634-C68A-42E6-8CEF-7302D63CD1D1}" type="slidenum">
              <a:rPr lang="el-GR" smtClean="0"/>
              <a:pPr/>
              <a:t>15</a:t>
            </a:fld>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r>
              <a:rPr lang="de-DE" sz="3200" dirty="0"/>
              <a:t>Verfassungsrechtlicher Hintergrund</a:t>
            </a:r>
          </a:p>
        </p:txBody>
      </p:sp>
      <p:sp>
        <p:nvSpPr>
          <p:cNvPr id="3" name="Content Placeholder 2"/>
          <p:cNvSpPr>
            <a:spLocks noGrp="1"/>
          </p:cNvSpPr>
          <p:nvPr>
            <p:ph idx="1"/>
          </p:nvPr>
        </p:nvSpPr>
        <p:spPr>
          <a:xfrm>
            <a:off x="457200" y="1484784"/>
            <a:ext cx="8229600" cy="5112568"/>
          </a:xfrm>
        </p:spPr>
        <p:txBody>
          <a:bodyPr>
            <a:normAutofit lnSpcReduction="10000"/>
          </a:bodyPr>
          <a:lstStyle/>
          <a:p>
            <a:r>
              <a:rPr lang="de-DE" dirty="0"/>
              <a:t>Die Verfassung erwähnt den Begiff der öffentlichen Unternehmen ausdrücklich (z.B. in Art. 56 Abs. 1 und 3, 57 Abs. 2 und 3 und 104 Abs. 1), ohne jedoch spezifische Wirtschaftssektoren zu praezisieren, in denen zwangsläufig öffentliche Wirtschaftstätigkeit auszuüben ist</a:t>
            </a:r>
          </a:p>
          <a:p>
            <a:r>
              <a:rPr lang="de-DE" dirty="0"/>
              <a:t>Verfassungsrechtliche Grenzen der Privatisierung nach der Rechtsprechung: </a:t>
            </a:r>
          </a:p>
          <a:p>
            <a:pPr lvl="1"/>
            <a:r>
              <a:rPr lang="de-DE" dirty="0"/>
              <a:t>Kompetenzen, die als untrennbarer Teil des Kerngehalts der öffentlichen Macht zu verstehen und damit Ausdrücke der Staatssouveranität selbst sind können nicht privatisiert werden - eine solche Machtübertragung würde Art. 1 Abs. 3 (Demokratieprinzip) i.V.m. Art. 26 Abs. 2 (Gewaltenteilungsprinzip) der Verfassung verletzen (e.g. Polizei, Justiz usw)</a:t>
            </a:r>
          </a:p>
          <a:p>
            <a:pPr lvl="1"/>
            <a:r>
              <a:rPr lang="de-DE" dirty="0"/>
              <a:t>In allen anderen Fällen ist auch die Vollprivatisierung erlaubt, soweit Garantien bestehen, die die ununterbrochene Lieferung von qualitativen Gütern und Diensten erlauben und die entsprechende Tätigkeit der Privatunternehmen weiterhin staatlich gewährleistet und beaufsichtigt wird</a:t>
            </a:r>
          </a:p>
        </p:txBody>
      </p:sp>
      <p:sp>
        <p:nvSpPr>
          <p:cNvPr id="4" name="Slide Number Placeholder 3"/>
          <p:cNvSpPr>
            <a:spLocks noGrp="1"/>
          </p:cNvSpPr>
          <p:nvPr>
            <p:ph type="sldNum" sz="quarter" idx="12"/>
          </p:nvPr>
        </p:nvSpPr>
        <p:spPr/>
        <p:txBody>
          <a:bodyPr/>
          <a:lstStyle/>
          <a:p>
            <a:fld id="{6B583B9D-41CE-4CD1-8346-728C7C630496}" type="slidenum">
              <a:rPr lang="el-GR" smtClean="0"/>
              <a:pPr/>
              <a:t>16</a:t>
            </a:fld>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fontScale="90000"/>
          </a:bodyPr>
          <a:lstStyle/>
          <a:p>
            <a:r>
              <a:rPr lang="de-DE" sz="3600" dirty="0"/>
              <a:t>Die in Frage stehenden Maßnahmen</a:t>
            </a:r>
          </a:p>
        </p:txBody>
      </p:sp>
      <p:sp>
        <p:nvSpPr>
          <p:cNvPr id="3" name="Content Placeholder 2"/>
          <p:cNvSpPr>
            <a:spLocks noGrp="1"/>
          </p:cNvSpPr>
          <p:nvPr>
            <p:ph idx="1"/>
          </p:nvPr>
        </p:nvSpPr>
        <p:spPr>
          <a:xfrm>
            <a:off x="457200" y="1628800"/>
            <a:ext cx="8229600" cy="4695800"/>
          </a:xfrm>
        </p:spPr>
        <p:txBody>
          <a:bodyPr>
            <a:normAutofit/>
          </a:bodyPr>
          <a:lstStyle/>
          <a:p>
            <a:r>
              <a:rPr lang="de-DE" dirty="0">
                <a:cs typeface="Arial" pitchFamily="34" charset="0"/>
              </a:rPr>
              <a:t>Im Rahmen der Memoranda (Gesetz Nr. 3845/2010 – Anhang ΙΙΙ.C.26, Gesetz Nr. 4046/2012, Anhang V_1.ΙΙ.26 und Gesetz Nr.4093/2012) sollte auch ein ehrgeiziges Privatisierungsprogramm durchgeführt werden</a:t>
            </a:r>
          </a:p>
          <a:p>
            <a:r>
              <a:rPr lang="de-DE" dirty="0"/>
              <a:t>Vollprivatisierung von bedeutsamen öffentlichen Unternehmen (Gesetz Nr. 3985/2011 – Mittelfristiger Rahmen der Haushaltsstrategie für die Jahre 2012 - 2015, Kapitel B‘ II „Privatisierungsprogram“) sollte zur Rückzahlung der Staatsschulden beitragen</a:t>
            </a:r>
            <a:endParaRPr lang="de-DE" dirty="0">
              <a:cs typeface="Arial" pitchFamily="34" charset="0"/>
            </a:endParaRPr>
          </a:p>
          <a:p>
            <a:r>
              <a:rPr lang="de-DE" dirty="0">
                <a:cs typeface="Arial" pitchFamily="34" charset="0"/>
              </a:rPr>
              <a:t>Überprüfung der Verfassungsmäßigkeit des Vollprivatisierungsvorhabens des öffentlichen Unternehmens für Wasser- und Abwasserversorgung des Gebiets von Athen (EYDAP) </a:t>
            </a:r>
          </a:p>
          <a:p>
            <a:endParaRPr lang="el-GR" dirty="0"/>
          </a:p>
        </p:txBody>
      </p:sp>
      <p:sp>
        <p:nvSpPr>
          <p:cNvPr id="4" name="Slide Number Placeholder 3"/>
          <p:cNvSpPr>
            <a:spLocks noGrp="1"/>
          </p:cNvSpPr>
          <p:nvPr>
            <p:ph type="sldNum" sz="quarter" idx="12"/>
          </p:nvPr>
        </p:nvSpPr>
        <p:spPr/>
        <p:txBody>
          <a:bodyPr/>
          <a:lstStyle/>
          <a:p>
            <a:fld id="{6B583B9D-41CE-4CD1-8346-728C7C630496}" type="slidenum">
              <a:rPr lang="el-GR" smtClean="0"/>
              <a:pPr/>
              <a:t>17</a:t>
            </a:fld>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04088"/>
            <a:ext cx="8075240" cy="708688"/>
          </a:xfrm>
        </p:spPr>
        <p:txBody>
          <a:bodyPr/>
          <a:lstStyle/>
          <a:p>
            <a:r>
              <a:rPr lang="de-DE" sz="3600" dirty="0"/>
              <a:t>Begründung</a:t>
            </a:r>
            <a:endParaRPr lang="de-DE" dirty="0"/>
          </a:p>
        </p:txBody>
      </p:sp>
      <p:sp>
        <p:nvSpPr>
          <p:cNvPr id="3" name="Content Placeholder 2"/>
          <p:cNvSpPr>
            <a:spLocks noGrp="1"/>
          </p:cNvSpPr>
          <p:nvPr>
            <p:ph sz="quarter" idx="1"/>
          </p:nvPr>
        </p:nvSpPr>
        <p:spPr>
          <a:xfrm>
            <a:off x="395536" y="1447800"/>
            <a:ext cx="8291264" cy="4861520"/>
          </a:xfrm>
        </p:spPr>
        <p:txBody>
          <a:bodyPr>
            <a:normAutofit fontScale="92500" lnSpcReduction="10000"/>
          </a:bodyPr>
          <a:lstStyle/>
          <a:p>
            <a:r>
              <a:rPr lang="de-DE" dirty="0">
                <a:cs typeface="Arial" pitchFamily="34" charset="0"/>
              </a:rPr>
              <a:t>Die substantielle Vollprivatisierung eines Gemeinwohl-Unternehmens, die sich durch einen vollständigen Rückzug des Staates aus dem Kapital eines solchen Unternehmens ergibt, kann nicht als verfassungsmäßig betrachtet werden</a:t>
            </a:r>
          </a:p>
          <a:p>
            <a:r>
              <a:rPr lang="de-DE" dirty="0">
                <a:cs typeface="Arial" pitchFamily="34" charset="0"/>
              </a:rPr>
              <a:t>Ein auf Profit ausgerichtetes Privatunternehmen ist Quelle von Unsicherheiten in Bezug auf die ununterbrochene Leistung von zugänglichen und qualitativen Gemeinwohldiensten</a:t>
            </a:r>
          </a:p>
          <a:p>
            <a:r>
              <a:rPr lang="de-DE" dirty="0">
                <a:cs typeface="Arial" pitchFamily="34" charset="0"/>
              </a:rPr>
              <a:t>bloße staatliche Aufsicht genügt nicht den verfassungsrechtlichen Anforderungen</a:t>
            </a:r>
          </a:p>
          <a:p>
            <a:r>
              <a:rPr lang="de-DE" dirty="0">
                <a:cs typeface="Arial" pitchFamily="34" charset="0"/>
              </a:rPr>
              <a:t>Die in Frage stehenden Gemeinwohldienste beziehen sich auf ein natürliches Gut (sauberes Wasser), das für die Sicherung von hygienischen Lebensbedingungen unentbehrlich ist</a:t>
            </a:r>
          </a:p>
          <a:p>
            <a:r>
              <a:rPr lang="de-DE" dirty="0">
                <a:cs typeface="Arial" pitchFamily="34" charset="0"/>
              </a:rPr>
              <a:t>Eine solche Unsicherheit wird mit Hinsicht auf Art. 5 Abs. 5 (Abwehrrecht auf Gesundheit) und 21 Abs. 3 (Staatspflicht für die Gesundheit der Bevölkerung – soziales Grundrecht auf Gesundheit) der Verfassung als untragbar angesehen</a:t>
            </a:r>
            <a:endParaRPr lang="el-GR" dirty="0">
              <a:cs typeface="Arial" pitchFamily="34" charset="0"/>
            </a:endParaRPr>
          </a:p>
        </p:txBody>
      </p:sp>
      <p:sp>
        <p:nvSpPr>
          <p:cNvPr id="7" name="Slide Number Placeholder 6"/>
          <p:cNvSpPr>
            <a:spLocks noGrp="1"/>
          </p:cNvSpPr>
          <p:nvPr>
            <p:ph type="sldNum" sz="quarter" idx="12"/>
          </p:nvPr>
        </p:nvSpPr>
        <p:spPr/>
        <p:txBody>
          <a:bodyPr/>
          <a:lstStyle/>
          <a:p>
            <a:fld id="{03E55634-C68A-42E6-8CEF-7302D63CD1D1}" type="slidenum">
              <a:rPr lang="el-GR" smtClean="0"/>
              <a:pPr/>
              <a:t>18</a:t>
            </a:fld>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04088"/>
            <a:ext cx="8147248" cy="708688"/>
          </a:xfrm>
        </p:spPr>
        <p:txBody>
          <a:bodyPr>
            <a:normAutofit/>
          </a:bodyPr>
          <a:lstStyle/>
          <a:p>
            <a:r>
              <a:rPr lang="de-DE" sz="3600" dirty="0"/>
              <a:t>Bemerkung (i) </a:t>
            </a:r>
            <a:endParaRPr lang="el-GR" sz="3600" dirty="0"/>
          </a:p>
        </p:txBody>
      </p:sp>
      <p:sp>
        <p:nvSpPr>
          <p:cNvPr id="3" name="Content Placeholder 2"/>
          <p:cNvSpPr>
            <a:spLocks noGrp="1"/>
          </p:cNvSpPr>
          <p:nvPr>
            <p:ph sz="quarter" idx="1"/>
          </p:nvPr>
        </p:nvSpPr>
        <p:spPr>
          <a:xfrm>
            <a:off x="395536" y="1412776"/>
            <a:ext cx="8003232" cy="5184576"/>
          </a:xfrm>
        </p:spPr>
        <p:txBody>
          <a:bodyPr>
            <a:normAutofit/>
          </a:bodyPr>
          <a:lstStyle/>
          <a:p>
            <a:r>
              <a:rPr lang="de-DE" dirty="0">
                <a:cs typeface="Arial" pitchFamily="34" charset="0"/>
              </a:rPr>
              <a:t>Zum ersten Mal wurden soziale Grundrechtspositionen als Kriterium für die Überprüfung der Verfasungsmäßigkeit von strukturellen politischen Entscheidungen angenommen</a:t>
            </a:r>
          </a:p>
          <a:p>
            <a:r>
              <a:rPr lang="de-DE" dirty="0">
                <a:cs typeface="Arial" pitchFamily="34" charset="0"/>
              </a:rPr>
              <a:t>Die staatliche Einmischung (in Form des Betriebs von staatseigenen Gemeinwohl-Unternehmen) in bestimmten Wirtschaftszweigen wird als Verfassungsgebot angesehen</a:t>
            </a:r>
          </a:p>
          <a:p>
            <a:r>
              <a:rPr lang="de-DE" dirty="0"/>
              <a:t>In der Entscheidung findet sich jedoch keine Begründung für die Ableitung solcher Folgen aus den sozialen Grundrechten</a:t>
            </a:r>
            <a:endParaRPr lang="de-DE" dirty="0">
              <a:cs typeface="Arial" pitchFamily="34" charset="0"/>
            </a:endParaRPr>
          </a:p>
        </p:txBody>
      </p:sp>
      <p:sp>
        <p:nvSpPr>
          <p:cNvPr id="7" name="Slide Number Placeholder 6"/>
          <p:cNvSpPr>
            <a:spLocks noGrp="1"/>
          </p:cNvSpPr>
          <p:nvPr>
            <p:ph type="sldNum" sz="quarter" idx="12"/>
          </p:nvPr>
        </p:nvSpPr>
        <p:spPr/>
        <p:txBody>
          <a:bodyPr/>
          <a:lstStyle/>
          <a:p>
            <a:fld id="{03E55634-C68A-42E6-8CEF-7302D63CD1D1}" type="slidenum">
              <a:rPr lang="el-GR" smtClean="0"/>
              <a:pPr/>
              <a:t>19</a:t>
            </a:fld>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92696"/>
            <a:ext cx="7546032" cy="720080"/>
          </a:xfrm>
        </p:spPr>
        <p:txBody>
          <a:bodyPr>
            <a:noAutofit/>
          </a:bodyPr>
          <a:lstStyle/>
          <a:p>
            <a:r>
              <a:rPr lang="de-DE" sz="3600" dirty="0"/>
              <a:t>Einführende Bemerkungen</a:t>
            </a:r>
            <a:endParaRPr lang="de-DE" sz="3200" dirty="0"/>
          </a:p>
        </p:txBody>
      </p:sp>
      <p:sp>
        <p:nvSpPr>
          <p:cNvPr id="3" name="Content Placeholder 2"/>
          <p:cNvSpPr>
            <a:spLocks noGrp="1"/>
          </p:cNvSpPr>
          <p:nvPr>
            <p:ph idx="1"/>
          </p:nvPr>
        </p:nvSpPr>
        <p:spPr>
          <a:xfrm>
            <a:off x="457200" y="1628800"/>
            <a:ext cx="8229600" cy="4695800"/>
          </a:xfrm>
        </p:spPr>
        <p:txBody>
          <a:bodyPr>
            <a:normAutofit/>
          </a:bodyPr>
          <a:lstStyle/>
          <a:p>
            <a:r>
              <a:rPr lang="de-DE" dirty="0"/>
              <a:t>Die 1975 in Kraft getretene Verfassung Griechenlands gehört zur Kategorie der starren Verfassungen und genießt Vorrang gegenüber einfachem Recht</a:t>
            </a:r>
          </a:p>
          <a:p>
            <a:r>
              <a:rPr lang="de-DE" dirty="0"/>
              <a:t>Sämtliche einfache Rechtsakte (d.h. formelle Gesetze und Rechtsnormen der Exekutive, die auf der Basis einer gesetzlichen Ermächtigung erlassen worden sind) sind von allen Gerichtsinstanzen auf ihre Verfassungsmäßigkeit überprüfbar </a:t>
            </a:r>
          </a:p>
          <a:p>
            <a:r>
              <a:rPr lang="de-DE" dirty="0"/>
              <a:t>Ein System einer diffusen, nachträglichen, konkreten und inzidenten Verfassungsmäßigkeitskontrolle der einfachen Gesetzen ist gemäß Art. 87 Abs. 2 und Art. 93 Abs. 4 der Verfassung anwendbar: Die Richter sind verpflichtet, ein Gesetz, dessen Vorschriften gegen die Verfassung verstoßen, nicht anzuwenden </a:t>
            </a:r>
          </a:p>
        </p:txBody>
      </p:sp>
      <p:sp>
        <p:nvSpPr>
          <p:cNvPr id="6" name="Slide Number Placeholder 5"/>
          <p:cNvSpPr>
            <a:spLocks noGrp="1"/>
          </p:cNvSpPr>
          <p:nvPr>
            <p:ph type="sldNum" sz="quarter" idx="12"/>
          </p:nvPr>
        </p:nvSpPr>
        <p:spPr/>
        <p:txBody>
          <a:bodyPr/>
          <a:lstStyle/>
          <a:p>
            <a:fld id="{6B583B9D-41CE-4CD1-8346-728C7C630496}" type="slidenum">
              <a:rPr lang="de-DE" smtClean="0"/>
              <a:pPr/>
              <a:t>2</a:t>
            </a:fld>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fontScale="90000"/>
          </a:bodyPr>
          <a:lstStyle/>
          <a:p>
            <a:r>
              <a:rPr lang="de-DE" dirty="0"/>
              <a:t>Bemerkung (ii) </a:t>
            </a:r>
          </a:p>
        </p:txBody>
      </p:sp>
      <p:sp>
        <p:nvSpPr>
          <p:cNvPr id="3" name="Content Placeholder 2"/>
          <p:cNvSpPr>
            <a:spLocks noGrp="1"/>
          </p:cNvSpPr>
          <p:nvPr>
            <p:ph idx="1"/>
          </p:nvPr>
        </p:nvSpPr>
        <p:spPr>
          <a:xfrm>
            <a:off x="457200" y="1484784"/>
            <a:ext cx="8229600" cy="4839816"/>
          </a:xfrm>
        </p:spPr>
        <p:txBody>
          <a:bodyPr>
            <a:normAutofit fontScale="92500" lnSpcReduction="20000"/>
          </a:bodyPr>
          <a:lstStyle/>
          <a:p>
            <a:r>
              <a:rPr lang="de-DE" dirty="0">
                <a:cs typeface="Arial" pitchFamily="34" charset="0"/>
              </a:rPr>
              <a:t>Die Begründung dieser grundlegenden Entscheidung bezieht sich auf den hochabstrakten Begriff der „</a:t>
            </a:r>
            <a:r>
              <a:rPr lang="de-DE" i="1" dirty="0">
                <a:cs typeface="Arial" pitchFamily="34" charset="0"/>
              </a:rPr>
              <a:t>Güter und Dienste von höherrangiger vitaler Bedeutung</a:t>
            </a:r>
            <a:r>
              <a:rPr lang="de-DE" dirty="0">
                <a:cs typeface="Arial" pitchFamily="34" charset="0"/>
              </a:rPr>
              <a:t>“; wie aber solche Güter und Dienste identifiziert werden können, bleibt unklar</a:t>
            </a:r>
          </a:p>
          <a:p>
            <a:r>
              <a:rPr lang="de-DE" dirty="0">
                <a:cs typeface="Arial" pitchFamily="34" charset="0"/>
              </a:rPr>
              <a:t>Der Staatsrat</a:t>
            </a:r>
            <a:r>
              <a:rPr lang="de-DE" dirty="0">
                <a:solidFill>
                  <a:srgbClr val="FF0000"/>
                </a:solidFill>
                <a:cs typeface="Arial" pitchFamily="34" charset="0"/>
              </a:rPr>
              <a:t> </a:t>
            </a:r>
            <a:r>
              <a:rPr lang="de-DE" dirty="0">
                <a:cs typeface="Arial" pitchFamily="34" charset="0"/>
              </a:rPr>
              <a:t>äußerte sich sehr </a:t>
            </a:r>
            <a:r>
              <a:rPr lang="de-DE" dirty="0"/>
              <a:t>misstrauisch </a:t>
            </a:r>
            <a:r>
              <a:rPr lang="de-DE" dirty="0">
                <a:cs typeface="Arial" pitchFamily="34" charset="0"/>
              </a:rPr>
              <a:t>über die Effektivität von staatlichen Aufsichtsmechanismen, ohne eine detaillierte Begründung dafür vorzutragen </a:t>
            </a:r>
          </a:p>
          <a:p>
            <a:r>
              <a:rPr lang="de-DE" dirty="0">
                <a:cs typeface="Arial" pitchFamily="34" charset="0"/>
              </a:rPr>
              <a:t>In der Entscheidung wird nicht erklärt, warum die Möglichkeit einer Berufung auf Grundrechte sozialen Inhalts auch gegenüber Privatpersonen als ungenügend angesehen wird, um die Effektivität des verfassungsrechtlich verankerten Schutzes der Gesundheit zu garantieren</a:t>
            </a:r>
          </a:p>
          <a:p>
            <a:r>
              <a:rPr lang="de-DE" dirty="0">
                <a:cs typeface="Arial" pitchFamily="34" charset="0"/>
              </a:rPr>
              <a:t>Argumente mit Bezug auf die Staatsverschundungskrise werden nicht berrücksichtigt</a:t>
            </a:r>
          </a:p>
          <a:p>
            <a:r>
              <a:rPr lang="de-DE" i="1" dirty="0"/>
              <a:t>Stellt diese Entscheidung einen Wandel der Rechtsprechung bezüglich der verfassungsrechtlichen Grenzen der Privatisierung dar oder ist sie als vereinzeltes Beispiel einer intensiven Einmischung in die Politik zu verstehen?</a:t>
            </a:r>
            <a:endParaRPr lang="el-GR" i="1" dirty="0">
              <a:cs typeface="Arial" pitchFamily="34" charset="0"/>
            </a:endParaRPr>
          </a:p>
          <a:p>
            <a:endParaRPr lang="el-GR" dirty="0"/>
          </a:p>
        </p:txBody>
      </p:sp>
      <p:sp>
        <p:nvSpPr>
          <p:cNvPr id="4" name="Slide Number Placeholder 3"/>
          <p:cNvSpPr>
            <a:spLocks noGrp="1"/>
          </p:cNvSpPr>
          <p:nvPr>
            <p:ph type="sldNum" sz="quarter" idx="12"/>
          </p:nvPr>
        </p:nvSpPr>
        <p:spPr/>
        <p:txBody>
          <a:bodyPr/>
          <a:lstStyle/>
          <a:p>
            <a:fld id="{6B583B9D-41CE-4CD1-8346-728C7C630496}" type="slidenum">
              <a:rPr lang="el-GR" smtClean="0"/>
              <a:pPr/>
              <a:t>20</a:t>
            </a:fld>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E3A47-C3A8-DEA2-B246-2559E6E789B7}"/>
              </a:ext>
            </a:extLst>
          </p:cNvPr>
          <p:cNvSpPr>
            <a:spLocks noGrp="1"/>
          </p:cNvSpPr>
          <p:nvPr>
            <p:ph type="title"/>
          </p:nvPr>
        </p:nvSpPr>
        <p:spPr/>
        <p:txBody>
          <a:bodyPr/>
          <a:lstStyle/>
          <a:p>
            <a:r>
              <a:rPr lang="en-US" dirty="0" err="1"/>
              <a:t>Staatsrat</a:t>
            </a:r>
            <a:r>
              <a:rPr lang="en-US" dirty="0"/>
              <a:t> (Pl) 191-192/2022</a:t>
            </a:r>
            <a:endParaRPr lang="el-GR" dirty="0"/>
          </a:p>
        </p:txBody>
      </p:sp>
      <p:sp>
        <p:nvSpPr>
          <p:cNvPr id="3" name="Content Placeholder 2">
            <a:extLst>
              <a:ext uri="{FF2B5EF4-FFF2-40B4-BE49-F238E27FC236}">
                <a16:creationId xmlns:a16="http://schemas.microsoft.com/office/drawing/2014/main" id="{7F1377E6-B64D-1E28-DC5E-FEE0C888B24E}"/>
              </a:ext>
            </a:extLst>
          </p:cNvPr>
          <p:cNvSpPr>
            <a:spLocks noGrp="1"/>
          </p:cNvSpPr>
          <p:nvPr>
            <p:ph idx="1"/>
          </p:nvPr>
        </p:nvSpPr>
        <p:spPr/>
        <p:txBody>
          <a:bodyPr>
            <a:normAutofit fontScale="92500" lnSpcReduction="20000"/>
          </a:bodyPr>
          <a:lstStyle/>
          <a:p>
            <a:r>
              <a:rPr lang="en-US" dirty="0" err="1"/>
              <a:t>Gesetzesvorschriften</a:t>
            </a:r>
            <a:r>
              <a:rPr lang="en-US" dirty="0"/>
              <a:t> für die </a:t>
            </a:r>
            <a:r>
              <a:rPr lang="en-US" dirty="0" err="1"/>
              <a:t>Übertragung</a:t>
            </a:r>
            <a:r>
              <a:rPr lang="en-US" dirty="0"/>
              <a:t> der </a:t>
            </a:r>
            <a:r>
              <a:rPr lang="en-US" dirty="0" err="1"/>
              <a:t>Aktien</a:t>
            </a:r>
            <a:r>
              <a:rPr lang="en-US" dirty="0"/>
              <a:t> von </a:t>
            </a:r>
            <a:r>
              <a:rPr lang="en-US" dirty="0" err="1"/>
              <a:t>Wasserversorgungsunternehmen</a:t>
            </a:r>
            <a:r>
              <a:rPr lang="en-US" dirty="0"/>
              <a:t> von Thessaloniki und </a:t>
            </a:r>
            <a:r>
              <a:rPr lang="en-US" dirty="0" err="1"/>
              <a:t>Athen</a:t>
            </a:r>
            <a:r>
              <a:rPr lang="en-US" dirty="0"/>
              <a:t> an das </a:t>
            </a:r>
            <a:r>
              <a:rPr lang="en-US" dirty="0" err="1"/>
              <a:t>sog</a:t>
            </a:r>
            <a:r>
              <a:rPr lang="en-US" dirty="0"/>
              <a:t>. “National Fund of Greece” </a:t>
            </a:r>
          </a:p>
          <a:p>
            <a:r>
              <a:rPr lang="en-US" dirty="0" err="1"/>
              <a:t>Sonderstruktur</a:t>
            </a:r>
            <a:r>
              <a:rPr lang="en-US" dirty="0"/>
              <a:t> dieses </a:t>
            </a:r>
            <a:r>
              <a:rPr lang="en-US" dirty="0" err="1"/>
              <a:t>Unternehmens</a:t>
            </a:r>
            <a:r>
              <a:rPr lang="en-US" dirty="0"/>
              <a:t>, das </a:t>
            </a:r>
            <a:r>
              <a:rPr lang="en-US" dirty="0" err="1"/>
              <a:t>duch</a:t>
            </a:r>
            <a:r>
              <a:rPr lang="en-US" dirty="0"/>
              <a:t> das 3. Memorandum </a:t>
            </a:r>
            <a:r>
              <a:rPr lang="en-US" dirty="0" err="1"/>
              <a:t>gegründet</a:t>
            </a:r>
            <a:r>
              <a:rPr lang="en-US" dirty="0"/>
              <a:t> </a:t>
            </a:r>
            <a:r>
              <a:rPr lang="en-US" dirty="0" err="1"/>
              <a:t>wurde</a:t>
            </a:r>
            <a:r>
              <a:rPr lang="en-US" dirty="0"/>
              <a:t> </a:t>
            </a:r>
          </a:p>
          <a:p>
            <a:pPr lvl="1"/>
            <a:r>
              <a:rPr lang="en-US" dirty="0" err="1"/>
              <a:t>Teilnahme</a:t>
            </a:r>
            <a:r>
              <a:rPr lang="en-US" dirty="0"/>
              <a:t> am Management des Fonds der </a:t>
            </a:r>
            <a:r>
              <a:rPr lang="en-US" dirty="0" err="1"/>
              <a:t>Darlehensgebern</a:t>
            </a:r>
            <a:r>
              <a:rPr lang="en-US" dirty="0"/>
              <a:t> des </a:t>
            </a:r>
            <a:r>
              <a:rPr lang="en-US" dirty="0" err="1"/>
              <a:t>Staates</a:t>
            </a:r>
            <a:r>
              <a:rPr lang="en-US" dirty="0"/>
              <a:t> </a:t>
            </a:r>
          </a:p>
          <a:p>
            <a:pPr lvl="1"/>
            <a:r>
              <a:rPr lang="en-US" dirty="0" err="1"/>
              <a:t>Vornehmlich</a:t>
            </a:r>
            <a:r>
              <a:rPr lang="en-US" dirty="0"/>
              <a:t> </a:t>
            </a:r>
            <a:r>
              <a:rPr lang="en-US" dirty="0" err="1"/>
              <a:t>wirtschaftliche</a:t>
            </a:r>
            <a:r>
              <a:rPr lang="en-US" dirty="0"/>
              <a:t> </a:t>
            </a:r>
            <a:r>
              <a:rPr lang="en-US" dirty="0" err="1"/>
              <a:t>Effizienz</a:t>
            </a:r>
            <a:r>
              <a:rPr lang="en-US" dirty="0"/>
              <a:t>  der </a:t>
            </a:r>
            <a:r>
              <a:rPr lang="en-US" dirty="0" err="1"/>
              <a:t>Tochtergesellschaften</a:t>
            </a:r>
            <a:r>
              <a:rPr lang="en-US" dirty="0"/>
              <a:t> </a:t>
            </a:r>
            <a:r>
              <a:rPr lang="en-US" dirty="0" err="1"/>
              <a:t>als</a:t>
            </a:r>
            <a:r>
              <a:rPr lang="en-US" dirty="0"/>
              <a:t> </a:t>
            </a:r>
            <a:r>
              <a:rPr lang="en-US" dirty="0" err="1"/>
              <a:t>Zweck</a:t>
            </a:r>
            <a:r>
              <a:rPr lang="en-US" dirty="0"/>
              <a:t> des Fonds </a:t>
            </a:r>
          </a:p>
          <a:p>
            <a:r>
              <a:rPr lang="en-US" dirty="0" err="1"/>
              <a:t>Insoweit</a:t>
            </a:r>
            <a:r>
              <a:rPr lang="en-US" dirty="0"/>
              <a:t>, </a:t>
            </a:r>
            <a:r>
              <a:rPr lang="en-US" dirty="0" err="1"/>
              <a:t>als</a:t>
            </a:r>
            <a:r>
              <a:rPr lang="en-US" dirty="0"/>
              <a:t> der </a:t>
            </a:r>
            <a:r>
              <a:rPr lang="en-US" dirty="0" err="1"/>
              <a:t>Staat</a:t>
            </a:r>
            <a:r>
              <a:rPr lang="en-US" dirty="0"/>
              <a:t> </a:t>
            </a:r>
            <a:r>
              <a:rPr lang="en-US" dirty="0" err="1"/>
              <a:t>keine</a:t>
            </a:r>
            <a:r>
              <a:rPr lang="en-US" dirty="0"/>
              <a:t> </a:t>
            </a:r>
            <a:r>
              <a:rPr lang="en-US" dirty="0" err="1"/>
              <a:t>Kontrolle</a:t>
            </a:r>
            <a:r>
              <a:rPr lang="en-US" dirty="0"/>
              <a:t> auf die </a:t>
            </a:r>
            <a:r>
              <a:rPr lang="en-US" dirty="0" err="1"/>
              <a:t>Unternehmensleitung</a:t>
            </a:r>
            <a:r>
              <a:rPr lang="en-US" dirty="0"/>
              <a:t> des </a:t>
            </a:r>
            <a:r>
              <a:rPr lang="en-US" dirty="0" err="1"/>
              <a:t>Nationalen</a:t>
            </a:r>
            <a:r>
              <a:rPr lang="en-US" dirty="0"/>
              <a:t> Fonds hat, </a:t>
            </a:r>
            <a:r>
              <a:rPr lang="en-US" dirty="0" err="1"/>
              <a:t>ist</a:t>
            </a:r>
            <a:r>
              <a:rPr lang="en-US" dirty="0"/>
              <a:t> die </a:t>
            </a:r>
            <a:r>
              <a:rPr lang="en-US" dirty="0" err="1"/>
              <a:t>Übertragung</a:t>
            </a:r>
            <a:r>
              <a:rPr lang="en-US" dirty="0"/>
              <a:t> </a:t>
            </a:r>
            <a:r>
              <a:rPr lang="en-US" dirty="0" err="1"/>
              <a:t>verfassungswidrig</a:t>
            </a:r>
            <a:r>
              <a:rPr lang="en-US" dirty="0"/>
              <a:t> auf der Basis von Art. 5 Abs. 5 und 21 Abs 3 der </a:t>
            </a:r>
            <a:r>
              <a:rPr lang="en-US" dirty="0" err="1"/>
              <a:t>Verfassung</a:t>
            </a:r>
            <a:r>
              <a:rPr lang="en-US" dirty="0"/>
              <a:t> </a:t>
            </a:r>
          </a:p>
          <a:p>
            <a:r>
              <a:rPr lang="en-US" dirty="0"/>
              <a:t>Die </a:t>
            </a:r>
            <a:r>
              <a:rPr lang="en-US" dirty="0" err="1"/>
              <a:t>Rechtsprechung</a:t>
            </a:r>
            <a:r>
              <a:rPr lang="en-US" dirty="0"/>
              <a:t> von 2014 </a:t>
            </a:r>
            <a:r>
              <a:rPr lang="en-US" dirty="0" err="1"/>
              <a:t>wurde</a:t>
            </a:r>
            <a:r>
              <a:rPr lang="en-US" dirty="0"/>
              <a:t> </a:t>
            </a:r>
            <a:r>
              <a:rPr lang="en-US" dirty="0" err="1"/>
              <a:t>bestätigt</a:t>
            </a:r>
            <a:r>
              <a:rPr lang="en-US" dirty="0"/>
              <a:t> </a:t>
            </a:r>
            <a:endParaRPr lang="el-GR" dirty="0"/>
          </a:p>
        </p:txBody>
      </p:sp>
      <p:sp>
        <p:nvSpPr>
          <p:cNvPr id="4" name="Slide Number Placeholder 3">
            <a:extLst>
              <a:ext uri="{FF2B5EF4-FFF2-40B4-BE49-F238E27FC236}">
                <a16:creationId xmlns:a16="http://schemas.microsoft.com/office/drawing/2014/main" id="{35A7FA39-E8FB-33DE-241A-E3E049BA8886}"/>
              </a:ext>
            </a:extLst>
          </p:cNvPr>
          <p:cNvSpPr>
            <a:spLocks noGrp="1"/>
          </p:cNvSpPr>
          <p:nvPr>
            <p:ph type="sldNum" sz="quarter" idx="12"/>
          </p:nvPr>
        </p:nvSpPr>
        <p:spPr/>
        <p:txBody>
          <a:bodyPr/>
          <a:lstStyle/>
          <a:p>
            <a:fld id="{6B583B9D-41CE-4CD1-8346-728C7C630496}" type="slidenum">
              <a:rPr lang="el-GR" smtClean="0"/>
              <a:pPr/>
              <a:t>21</a:t>
            </a:fld>
            <a:endParaRPr lang="el-GR" dirty="0"/>
          </a:p>
        </p:txBody>
      </p:sp>
    </p:spTree>
    <p:extLst>
      <p:ext uri="{BB962C8B-B14F-4D97-AF65-F5344CB8AC3E}">
        <p14:creationId xmlns:p14="http://schemas.microsoft.com/office/powerpoint/2010/main" val="1373847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r>
              <a:rPr lang="de-DE" sz="3600" dirty="0"/>
              <a:t>Bemerkungen</a:t>
            </a:r>
          </a:p>
        </p:txBody>
      </p:sp>
      <p:sp>
        <p:nvSpPr>
          <p:cNvPr id="3" name="Content Placeholder 2"/>
          <p:cNvSpPr>
            <a:spLocks noGrp="1"/>
          </p:cNvSpPr>
          <p:nvPr>
            <p:ph sz="quarter" idx="1"/>
          </p:nvPr>
        </p:nvSpPr>
        <p:spPr>
          <a:xfrm>
            <a:off x="457200" y="1628800"/>
            <a:ext cx="8229600" cy="4695800"/>
          </a:xfrm>
        </p:spPr>
        <p:txBody>
          <a:bodyPr>
            <a:normAutofit fontScale="92500" lnSpcReduction="10000"/>
          </a:bodyPr>
          <a:lstStyle/>
          <a:p>
            <a:r>
              <a:rPr lang="de-DE" dirty="0">
                <a:cs typeface="Arial" pitchFamily="34" charset="0"/>
              </a:rPr>
              <a:t>Äußerst schwer, eine Richtschnur in Bezug auf die </a:t>
            </a:r>
            <a:r>
              <a:rPr lang="en-US" dirty="0">
                <a:cs typeface="Arial" pitchFamily="34" charset="0"/>
              </a:rPr>
              <a:t>normative Kraft </a:t>
            </a:r>
            <a:r>
              <a:rPr lang="de-DE" dirty="0">
                <a:cs typeface="Arial" pitchFamily="34" charset="0"/>
              </a:rPr>
              <a:t>der sozialen Grundrechte zu identifizieren</a:t>
            </a:r>
          </a:p>
          <a:p>
            <a:r>
              <a:rPr lang="de-DE" dirty="0">
                <a:cs typeface="Arial" pitchFamily="34" charset="0"/>
              </a:rPr>
              <a:t>Unterschiedliche Stellungnahmen, je nach den in Frage stehenden Grundrechtsposition und den kontrollierten sozialpolitischen Maßnahmen</a:t>
            </a:r>
          </a:p>
          <a:p>
            <a:r>
              <a:rPr lang="de-DE" dirty="0">
                <a:cs typeface="Arial" pitchFamily="34" charset="0"/>
              </a:rPr>
              <a:t>Fehlende detaillierte Begründung </a:t>
            </a:r>
          </a:p>
          <a:p>
            <a:r>
              <a:rPr lang="de-DE" dirty="0">
                <a:cs typeface="Arial" pitchFamily="34" charset="0"/>
              </a:rPr>
              <a:t>Offene Frage: Reichweite der richterlichen Befugnis, zu sozialpolitischen Fragen Stellung zu nehmen </a:t>
            </a:r>
          </a:p>
          <a:p>
            <a:pPr lvl="1"/>
            <a:r>
              <a:rPr lang="de-DE" dirty="0">
                <a:cs typeface="Arial" pitchFamily="34" charset="0"/>
              </a:rPr>
              <a:t>Begrenzte finanzielle Kapazitäten des Staates - Umverteilungspolitik </a:t>
            </a:r>
          </a:p>
          <a:p>
            <a:pPr lvl="1"/>
            <a:r>
              <a:rPr lang="de-DE" dirty="0">
                <a:cs typeface="Arial" pitchFamily="34" charset="0"/>
              </a:rPr>
              <a:t>Ermessen und Budgethoheit des Parlaments</a:t>
            </a:r>
          </a:p>
          <a:p>
            <a:r>
              <a:rPr lang="de-DE" dirty="0">
                <a:cs typeface="Arial" pitchFamily="34" charset="0"/>
              </a:rPr>
              <a:t>Die Wirtschafts- und Staatsverschuldungskrise darf nicht dauernd und uneingeschränkt einbezogen werden, um Eingriffsmaßnahmen im Bereich  der  sozialen Grundrechte zu legitimieren ... </a:t>
            </a:r>
          </a:p>
        </p:txBody>
      </p:sp>
      <p:sp>
        <p:nvSpPr>
          <p:cNvPr id="7" name="Slide Number Placeholder 6"/>
          <p:cNvSpPr>
            <a:spLocks noGrp="1"/>
          </p:cNvSpPr>
          <p:nvPr>
            <p:ph type="sldNum" sz="quarter" idx="12"/>
          </p:nvPr>
        </p:nvSpPr>
        <p:spPr/>
        <p:txBody>
          <a:bodyPr/>
          <a:lstStyle/>
          <a:p>
            <a:fld id="{03E55634-C68A-42E6-8CEF-7302D63CD1D1}" type="slidenum">
              <a:rPr lang="el-GR" smtClean="0"/>
              <a:pPr/>
              <a:t>22</a:t>
            </a:fld>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a:t>Literatur</a:t>
            </a:r>
            <a:br>
              <a:rPr lang="el-GR" b="1" dirty="0"/>
            </a:br>
            <a:endParaRPr lang="el-GR" dirty="0"/>
          </a:p>
        </p:txBody>
      </p:sp>
      <p:sp>
        <p:nvSpPr>
          <p:cNvPr id="3" name="Content Placeholder 2"/>
          <p:cNvSpPr>
            <a:spLocks noGrp="1"/>
          </p:cNvSpPr>
          <p:nvPr>
            <p:ph idx="1"/>
          </p:nvPr>
        </p:nvSpPr>
        <p:spPr/>
        <p:txBody>
          <a:bodyPr>
            <a:normAutofit fontScale="85000" lnSpcReduction="10000"/>
          </a:bodyPr>
          <a:lstStyle/>
          <a:p>
            <a:r>
              <a:rPr lang="de-DE" dirty="0"/>
              <a:t>J. Iliopoulos-Strangas, Grundrechte in Griechenland, in: D. Merten/H.J. Papier (Hrsg.), Handbuch der Grundrechte in Deutschland und Europa, § 303, Bd. X, Grundrechte in West-, Nord- und Südeuropa, CF Müller, S. 689 ff. </a:t>
            </a:r>
            <a:endParaRPr lang="el-GR" dirty="0"/>
          </a:p>
          <a:p>
            <a:r>
              <a:rPr lang="de-DE" dirty="0"/>
              <a:t>J. Iliopoulos-Strangas (Hrsg.), Die Zukunft des sozialen Rechtsstaates in Europa, Nomos, 2015 </a:t>
            </a:r>
          </a:p>
          <a:p>
            <a:r>
              <a:rPr lang="de-DE" dirty="0" err="1"/>
              <a:t>Eclass</a:t>
            </a:r>
            <a:r>
              <a:rPr lang="de-DE" dirty="0"/>
              <a:t> Hofmann/Iliadou</a:t>
            </a:r>
          </a:p>
          <a:p>
            <a:r>
              <a:rPr lang="de-DE" dirty="0">
                <a:hlinkClick r:id="rId2"/>
              </a:rPr>
              <a:t>https://www.prevedourou.gr/wp-content/uploads/2018/10/Prevedourou_087-098.pdf</a:t>
            </a:r>
            <a:endParaRPr lang="de-DE" dirty="0"/>
          </a:p>
          <a:p>
            <a:r>
              <a:rPr lang="de-DE" dirty="0" err="1"/>
              <a:t>Ath</a:t>
            </a:r>
            <a:r>
              <a:rPr lang="de-DE" dirty="0"/>
              <a:t>. </a:t>
            </a:r>
            <a:r>
              <a:rPr lang="de-DE" dirty="0" err="1"/>
              <a:t>Gormitsaris</a:t>
            </a:r>
            <a:r>
              <a:rPr lang="de-DE" dirty="0"/>
              <a:t>, Handbuch der Geschichte der Verwaltungsgerichtsbarkeit in Deutschland und Europa  Chapter § 37 Geschichte der Verwaltungsgerichtsbarkeit in Griechenland</a:t>
            </a:r>
            <a:r>
              <a:rPr lang="de-DE"/>
              <a:t>, in: Handbuch der Geschichte der Verwaltungsgerichtsbarkeit in Deutschland und Europa (2018) pp 1405–1436</a:t>
            </a:r>
            <a:endParaRPr lang="de-DE" dirty="0"/>
          </a:p>
          <a:p>
            <a:pPr>
              <a:buNone/>
            </a:pPr>
            <a:endParaRPr lang="el-GR" dirty="0"/>
          </a:p>
        </p:txBody>
      </p:sp>
      <p:sp>
        <p:nvSpPr>
          <p:cNvPr id="4" name="Slide Number Placeholder 3"/>
          <p:cNvSpPr>
            <a:spLocks noGrp="1"/>
          </p:cNvSpPr>
          <p:nvPr>
            <p:ph type="sldNum" sz="quarter" idx="12"/>
          </p:nvPr>
        </p:nvSpPr>
        <p:spPr/>
        <p:txBody>
          <a:bodyPr/>
          <a:lstStyle/>
          <a:p>
            <a:fld id="{6B583B9D-41CE-4CD1-8346-728C7C630496}" type="slidenum">
              <a:rPr lang="el-GR" smtClean="0"/>
              <a:pPr/>
              <a:t>23</a:t>
            </a:fld>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686800" cy="1152128"/>
          </a:xfrm>
        </p:spPr>
        <p:txBody>
          <a:bodyPr>
            <a:noAutofit/>
          </a:bodyPr>
          <a:lstStyle/>
          <a:p>
            <a:r>
              <a:rPr lang="de-DE" sz="4000" dirty="0">
                <a:cs typeface="Arial" pitchFamily="34" charset="0"/>
              </a:rPr>
              <a:t>Grundrechtsverbürgungen </a:t>
            </a:r>
            <a:endParaRPr lang="el-GR" sz="3600" dirty="0"/>
          </a:p>
        </p:txBody>
      </p:sp>
      <p:sp>
        <p:nvSpPr>
          <p:cNvPr id="3" name="Content Placeholder 2"/>
          <p:cNvSpPr>
            <a:spLocks noGrp="1"/>
          </p:cNvSpPr>
          <p:nvPr>
            <p:ph idx="1"/>
          </p:nvPr>
        </p:nvSpPr>
        <p:spPr>
          <a:xfrm>
            <a:off x="395536" y="1556792"/>
            <a:ext cx="8424936" cy="4968552"/>
          </a:xfrm>
        </p:spPr>
        <p:txBody>
          <a:bodyPr>
            <a:normAutofit/>
          </a:bodyPr>
          <a:lstStyle/>
          <a:p>
            <a:r>
              <a:rPr lang="de-DE" dirty="0">
                <a:cs typeface="Arial" pitchFamily="34" charset="0"/>
              </a:rPr>
              <a:t>Der Zweite Teil der Verfassung enthält unter dem Titel „</a:t>
            </a:r>
            <a:r>
              <a:rPr lang="de-DE" i="1" dirty="0">
                <a:cs typeface="Arial" pitchFamily="34" charset="0"/>
              </a:rPr>
              <a:t>Individuelle und Soziale Rechte</a:t>
            </a:r>
            <a:r>
              <a:rPr lang="de-DE" dirty="0">
                <a:cs typeface="Arial" pitchFamily="34" charset="0"/>
              </a:rPr>
              <a:t>“ einen ausführlichen Grundrechtskatalog</a:t>
            </a:r>
          </a:p>
          <a:p>
            <a:pPr lvl="1"/>
            <a:r>
              <a:rPr lang="de-DE" dirty="0">
                <a:cs typeface="Arial" pitchFamily="34" charset="0"/>
              </a:rPr>
              <a:t>Abwehrrechte (und politische Rechte im 3. Teil der Verfassung wie das Wahlrecht) - (status negativus &amp; activus) </a:t>
            </a:r>
            <a:r>
              <a:rPr lang="en-US" dirty="0">
                <a:cs typeface="Arial" pitchFamily="34" charset="0"/>
              </a:rPr>
              <a:t>= </a:t>
            </a:r>
            <a:r>
              <a:rPr lang="de-DE" dirty="0">
                <a:cs typeface="Arial" pitchFamily="34" charset="0"/>
              </a:rPr>
              <a:t>subjektive öffentliche Rechte, einklagbare Ansprüche des Einzelnen dem Staat gegenüber </a:t>
            </a:r>
          </a:p>
          <a:p>
            <a:pPr lvl="1"/>
            <a:r>
              <a:rPr lang="de-DE" dirty="0">
                <a:cs typeface="Arial" pitchFamily="34" charset="0"/>
              </a:rPr>
              <a:t>Soziale Freiheiten (Koalitionsfreiheit – Art. 23 Abs. 1, Freie Wahl von Arbeit/Beruf – Art. 5 Abs. 1, Tarifautonomie – Art. 22)</a:t>
            </a:r>
          </a:p>
          <a:p>
            <a:pPr lvl="1"/>
            <a:r>
              <a:rPr lang="de-DE" dirty="0">
                <a:cs typeface="Arial" pitchFamily="34" charset="0"/>
              </a:rPr>
              <a:t>Soziale Grundrechte i.e.S., d.h. </a:t>
            </a:r>
            <a:r>
              <a:rPr lang="de-DE" i="1" dirty="0">
                <a:cs typeface="Arial" pitchFamily="34" charset="0"/>
              </a:rPr>
              <a:t>Leistungs- bzw. Teilhaberechte</a:t>
            </a:r>
            <a:r>
              <a:rPr lang="de-DE" dirty="0">
                <a:cs typeface="Arial" pitchFamily="34" charset="0"/>
              </a:rPr>
              <a:t>:</a:t>
            </a:r>
          </a:p>
          <a:p>
            <a:r>
              <a:rPr lang="de-DE" dirty="0">
                <a:cs typeface="Arial" pitchFamily="34" charset="0"/>
              </a:rPr>
              <a:t>Komplementarität der verschiedenen Kategorien von Grundrechten: „</a:t>
            </a:r>
            <a:r>
              <a:rPr lang="de-DE" i="1" dirty="0">
                <a:cs typeface="Arial" pitchFamily="34" charset="0"/>
              </a:rPr>
              <a:t>status mixtus</a:t>
            </a:r>
            <a:r>
              <a:rPr lang="de-DE" dirty="0">
                <a:cs typeface="Arial" pitchFamily="34" charset="0"/>
              </a:rPr>
              <a:t>“ </a:t>
            </a:r>
          </a:p>
          <a:p>
            <a:endParaRPr lang="de-DE" dirty="0">
              <a:cs typeface="Arial" pitchFamily="34" charset="0"/>
            </a:endParaRPr>
          </a:p>
          <a:p>
            <a:endParaRPr lang="de-DE" dirty="0">
              <a:cs typeface="Arial" pitchFamily="34" charset="0"/>
            </a:endParaRPr>
          </a:p>
          <a:p>
            <a:pPr lvl="2"/>
            <a:endParaRPr lang="de-DE" dirty="0">
              <a:latin typeface="Arial" pitchFamily="34" charset="0"/>
              <a:cs typeface="Arial" pitchFamily="34" charset="0"/>
            </a:endParaRPr>
          </a:p>
          <a:p>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3</a:t>
            </a:fld>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Was </a:t>
            </a:r>
            <a:r>
              <a:rPr lang="en-US" dirty="0" err="1"/>
              <a:t>sind</a:t>
            </a:r>
            <a:r>
              <a:rPr lang="en-US" dirty="0"/>
              <a:t> </a:t>
            </a:r>
            <a:r>
              <a:rPr lang="en-US" dirty="0" err="1"/>
              <a:t>soziale</a:t>
            </a:r>
            <a:r>
              <a:rPr lang="en-US" dirty="0"/>
              <a:t> GR </a:t>
            </a:r>
            <a:r>
              <a:rPr lang="en-US" dirty="0" err="1"/>
              <a:t>im</a:t>
            </a:r>
            <a:r>
              <a:rPr lang="en-US" dirty="0"/>
              <a:t> </a:t>
            </a:r>
            <a:r>
              <a:rPr lang="en-US" dirty="0" err="1"/>
              <a:t>engeren</a:t>
            </a:r>
            <a:r>
              <a:rPr lang="en-US" dirty="0"/>
              <a:t> </a:t>
            </a:r>
            <a:r>
              <a:rPr lang="en-US" dirty="0" err="1"/>
              <a:t>Sinne</a:t>
            </a:r>
            <a:r>
              <a:rPr lang="en-US" dirty="0"/>
              <a:t>? </a:t>
            </a:r>
          </a:p>
        </p:txBody>
      </p:sp>
      <p:sp>
        <p:nvSpPr>
          <p:cNvPr id="3" name="Content Placeholder 2"/>
          <p:cNvSpPr>
            <a:spLocks noGrp="1"/>
          </p:cNvSpPr>
          <p:nvPr>
            <p:ph idx="1"/>
          </p:nvPr>
        </p:nvSpPr>
        <p:spPr/>
        <p:txBody>
          <a:bodyPr>
            <a:normAutofit lnSpcReduction="10000"/>
          </a:bodyPr>
          <a:lstStyle/>
          <a:p>
            <a:r>
              <a:rPr lang="de-DE" dirty="0">
                <a:cs typeface="Arial" pitchFamily="34" charset="0"/>
              </a:rPr>
              <a:t>Leistungs- /Teilhaberechte </a:t>
            </a:r>
          </a:p>
          <a:p>
            <a:r>
              <a:rPr lang="de-DE" dirty="0">
                <a:cs typeface="Arial" pitchFamily="34" charset="0"/>
              </a:rPr>
              <a:t>die gemäß Verfassungsvorschriften dem Einzelnen zukommen, </a:t>
            </a:r>
          </a:p>
          <a:p>
            <a:r>
              <a:rPr lang="de-DE" dirty="0">
                <a:cs typeface="Arial" pitchFamily="34" charset="0"/>
              </a:rPr>
              <a:t>die der Einzelne nur in seiner Verbindung mit anderen Menschen als Mitglied einer Gruppe wahrnehmen kann,</a:t>
            </a:r>
          </a:p>
          <a:p>
            <a:r>
              <a:rPr lang="de-DE" dirty="0">
                <a:cs typeface="Arial" pitchFamily="34" charset="0"/>
              </a:rPr>
              <a:t>die nur verwirklicht werden können, wenn die staatliche Gemeinschaft Leistungen zur Sicherung der Lebensgestaltung des Einzelnen erbringt</a:t>
            </a:r>
            <a:endParaRPr lang="el-GR" dirty="0">
              <a:cs typeface="Arial" pitchFamily="34" charset="0"/>
            </a:endParaRPr>
          </a:p>
          <a:p>
            <a:r>
              <a:rPr lang="de-DE" dirty="0">
                <a:cs typeface="Arial" pitchFamily="34" charset="0"/>
              </a:rPr>
              <a:t>die sich auf schon bestehenden Einrichtungen beziehen und kein Anspruch auf Errichtung von solchen Einrichtungen beinhalten </a:t>
            </a:r>
          </a:p>
          <a:p>
            <a:endParaRPr lang="en-US" dirty="0"/>
          </a:p>
        </p:txBody>
      </p:sp>
      <p:sp>
        <p:nvSpPr>
          <p:cNvPr id="4" name="Slide Number Placeholder 3"/>
          <p:cNvSpPr>
            <a:spLocks noGrp="1"/>
          </p:cNvSpPr>
          <p:nvPr>
            <p:ph type="sldNum" sz="quarter" idx="12"/>
          </p:nvPr>
        </p:nvSpPr>
        <p:spPr/>
        <p:txBody>
          <a:bodyPr/>
          <a:lstStyle/>
          <a:p>
            <a:fld id="{6B583B9D-41CE-4CD1-8346-728C7C630496}" type="slidenum">
              <a:rPr lang="el-GR" smtClean="0"/>
              <a:pPr/>
              <a:t>4</a:t>
            </a:fld>
            <a:endParaRPr lang="el-GR" dirty="0"/>
          </a:p>
        </p:txBody>
      </p:sp>
    </p:spTree>
    <p:extLst>
      <p:ext uri="{BB962C8B-B14F-4D97-AF65-F5344CB8AC3E}">
        <p14:creationId xmlns:p14="http://schemas.microsoft.com/office/powerpoint/2010/main" val="896274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507288" cy="936104"/>
          </a:xfrm>
        </p:spPr>
        <p:txBody>
          <a:bodyPr>
            <a:noAutofit/>
          </a:bodyPr>
          <a:lstStyle/>
          <a:p>
            <a:r>
              <a:rPr lang="de-DE" sz="2800" dirty="0"/>
              <a:t>Beispiele</a:t>
            </a:r>
            <a:r>
              <a:rPr lang="de-DE" sz="3200" dirty="0"/>
              <a:t> von sozialen Grundrechten </a:t>
            </a:r>
            <a:r>
              <a:rPr lang="de-DE" sz="3200" dirty="0" err="1"/>
              <a:t>i.e.S</a:t>
            </a:r>
            <a:r>
              <a:rPr lang="en-US" sz="3200" dirty="0"/>
              <a:t>. </a:t>
            </a:r>
            <a:endParaRPr lang="el-GR" sz="3200" dirty="0"/>
          </a:p>
        </p:txBody>
      </p:sp>
      <p:sp>
        <p:nvSpPr>
          <p:cNvPr id="3" name="Content Placeholder 2"/>
          <p:cNvSpPr>
            <a:spLocks noGrp="1"/>
          </p:cNvSpPr>
          <p:nvPr>
            <p:ph idx="1"/>
          </p:nvPr>
        </p:nvSpPr>
        <p:spPr>
          <a:xfrm>
            <a:off x="457200" y="1412776"/>
            <a:ext cx="8229600" cy="4911824"/>
          </a:xfrm>
        </p:spPr>
        <p:txBody>
          <a:bodyPr>
            <a:normAutofit fontScale="92500" lnSpcReduction="10000"/>
          </a:bodyPr>
          <a:lstStyle/>
          <a:p>
            <a:pPr marL="266700" lvl="1" indent="-180975"/>
            <a:r>
              <a:rPr lang="de-DE" dirty="0">
                <a:cs typeface="Arial" pitchFamily="34" charset="0"/>
              </a:rPr>
              <a:t>Recht auf Teilnahme an der Informationsgesellschaft  - Art. 5A Abs. 2 </a:t>
            </a:r>
          </a:p>
          <a:p>
            <a:pPr marL="266700" lvl="1" indent="-180975"/>
            <a:r>
              <a:rPr lang="de-DE" dirty="0">
                <a:cs typeface="Arial" pitchFamily="34" charset="0"/>
              </a:rPr>
              <a:t>Recht auf kostenlose Bildung – Art. 16 Abs. 4</a:t>
            </a:r>
          </a:p>
          <a:p>
            <a:pPr marL="266700" lvl="1" indent="-180975"/>
            <a:r>
              <a:rPr lang="de-DE" dirty="0">
                <a:cs typeface="Arial" pitchFamily="34" charset="0"/>
              </a:rPr>
              <a:t>Staatlicher Schutz von Familie, Ehe, Mutterschaft und Kind– Art. 21 Abs.1</a:t>
            </a:r>
          </a:p>
          <a:p>
            <a:pPr marL="266700" lvl="1" indent="-180975"/>
            <a:r>
              <a:rPr lang="de-DE" dirty="0">
                <a:cs typeface="Arial" pitchFamily="34" charset="0"/>
              </a:rPr>
              <a:t>Besondere staatliche Fürsorge für kinderreiche Familien, unheilbar Kranke und Kriegsopfer – Art. 21 Abs. 2 </a:t>
            </a:r>
          </a:p>
          <a:p>
            <a:pPr marL="266700" lvl="1" indent="-180975"/>
            <a:r>
              <a:rPr lang="de-DE" dirty="0">
                <a:cs typeface="Arial" pitchFamily="34" charset="0"/>
              </a:rPr>
              <a:t>Recht auf Gesundheit – Art. 21 Abs. 3</a:t>
            </a:r>
          </a:p>
          <a:p>
            <a:pPr marL="266700" lvl="1" indent="-180975"/>
            <a:r>
              <a:rPr lang="de-DE" dirty="0">
                <a:cs typeface="Arial" pitchFamily="34" charset="0"/>
              </a:rPr>
              <a:t>Schutz der Jugend, der Alten, der Versehrten – Pflege der Mittellosen – Art. 21 Abs. 3</a:t>
            </a:r>
          </a:p>
          <a:p>
            <a:pPr marL="266700" lvl="1" indent="-180975"/>
            <a:r>
              <a:rPr lang="de-DE" dirty="0">
                <a:cs typeface="Arial" pitchFamily="34" charset="0"/>
              </a:rPr>
              <a:t>Recht auf Wohnung- Art. 21 Abs. 4 </a:t>
            </a:r>
          </a:p>
          <a:p>
            <a:pPr marL="266700" lvl="1" indent="-180975"/>
            <a:r>
              <a:rPr lang="de-DE" dirty="0">
                <a:cs typeface="Arial" pitchFamily="34" charset="0"/>
              </a:rPr>
              <a:t>Schutz der Behinderten – Art. 21 Abs. 6</a:t>
            </a:r>
          </a:p>
          <a:p>
            <a:pPr marL="266700" lvl="1" indent="-180975"/>
            <a:r>
              <a:rPr lang="de-DE" dirty="0">
                <a:cs typeface="Arial" pitchFamily="34" charset="0"/>
              </a:rPr>
              <a:t>Recht auf Arbeit – Art. 22 Abs. 1 </a:t>
            </a:r>
          </a:p>
          <a:p>
            <a:pPr marL="266700" lvl="1" indent="-180975"/>
            <a:r>
              <a:rPr lang="de-DE" dirty="0">
                <a:cs typeface="Arial" pitchFamily="34" charset="0"/>
              </a:rPr>
              <a:t>Recht auf Sozialversicherung und soziale Unterstützung – Art. 22 Abs. 5</a:t>
            </a:r>
          </a:p>
          <a:p>
            <a:pPr marL="266700" lvl="1" indent="-180975"/>
            <a:r>
              <a:rPr lang="de-DE" dirty="0">
                <a:cs typeface="Arial" pitchFamily="34" charset="0"/>
              </a:rPr>
              <a:t>Recht auf Umweltschutz</a:t>
            </a:r>
            <a:r>
              <a:rPr lang="el-GR" dirty="0">
                <a:cs typeface="Arial" pitchFamily="34" charset="0"/>
              </a:rPr>
              <a:t> </a:t>
            </a:r>
            <a:r>
              <a:rPr lang="en-US" dirty="0">
                <a:cs typeface="Arial" pitchFamily="34" charset="0"/>
              </a:rPr>
              <a:t>– Art. 24 </a:t>
            </a:r>
            <a:r>
              <a:rPr lang="el-GR" dirty="0">
                <a:cs typeface="Arial" pitchFamily="34" charset="0"/>
              </a:rPr>
              <a:t>(</a:t>
            </a:r>
            <a:r>
              <a:rPr lang="de-DE" i="1" dirty="0">
                <a:cs typeface="Arial" pitchFamily="34" charset="0"/>
              </a:rPr>
              <a:t>Dritte Generation von Grundrechten? Auch als AbwehrR und als politisches Recht verstanden</a:t>
            </a:r>
            <a:r>
              <a:rPr lang="de-DE" dirty="0">
                <a:cs typeface="Arial" pitchFamily="34" charset="0"/>
              </a:rPr>
              <a:t>)</a:t>
            </a:r>
          </a:p>
          <a:p>
            <a:pPr marL="266700" lvl="1" indent="-180975"/>
            <a:endParaRPr lang="el-GR" dirty="0">
              <a:latin typeface="Arial" pitchFamily="34" charset="0"/>
              <a:cs typeface="Arial" pitchFamily="34" charset="0"/>
            </a:endParaRPr>
          </a:p>
          <a:p>
            <a:pPr marL="266700" indent="-180975"/>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5</a:t>
            </a:fld>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 </a:t>
            </a:r>
            <a:r>
              <a:rPr lang="en-US" dirty="0" err="1"/>
              <a:t>eine</a:t>
            </a:r>
            <a:r>
              <a:rPr lang="en-US" dirty="0"/>
              <a:t> </a:t>
            </a:r>
            <a:r>
              <a:rPr lang="en-US" dirty="0" err="1"/>
              <a:t>neue</a:t>
            </a:r>
            <a:r>
              <a:rPr lang="en-US" dirty="0"/>
              <a:t> </a:t>
            </a:r>
            <a:r>
              <a:rPr lang="en-US" dirty="0" err="1"/>
              <a:t>Vorschrift</a:t>
            </a:r>
            <a:r>
              <a:rPr lang="en-US" dirty="0"/>
              <a:t> …. (Rev 2019)</a:t>
            </a:r>
          </a:p>
        </p:txBody>
      </p:sp>
      <p:sp>
        <p:nvSpPr>
          <p:cNvPr id="3" name="Content Placeholder 2"/>
          <p:cNvSpPr>
            <a:spLocks noGrp="1"/>
          </p:cNvSpPr>
          <p:nvPr>
            <p:ph idx="1"/>
          </p:nvPr>
        </p:nvSpPr>
        <p:spPr/>
        <p:txBody>
          <a:bodyPr/>
          <a:lstStyle/>
          <a:p>
            <a:r>
              <a:rPr lang="en-US" dirty="0"/>
              <a:t>Art. 21 Abs. 1 S.2 </a:t>
            </a:r>
          </a:p>
          <a:p>
            <a:endParaRPr lang="en-US" dirty="0"/>
          </a:p>
          <a:p>
            <a:pPr lvl="1"/>
            <a:r>
              <a:rPr lang="de-DE" dirty="0"/>
              <a:t>„</a:t>
            </a:r>
            <a:r>
              <a:rPr lang="de-DE" i="1" dirty="0"/>
              <a:t>Der Staat gewährleistet die Bereitstellung würdevoller Lebensbedingungen für alle Bürger durch ein gesetzlich vorgeschriebenes System des garantierten Mindesteinkommens.</a:t>
            </a:r>
            <a:r>
              <a:rPr lang="de-DE" dirty="0"/>
              <a:t>“</a:t>
            </a:r>
            <a:endParaRPr lang="en-US" dirty="0"/>
          </a:p>
        </p:txBody>
      </p:sp>
      <p:sp>
        <p:nvSpPr>
          <p:cNvPr id="4" name="Slide Number Placeholder 3"/>
          <p:cNvSpPr>
            <a:spLocks noGrp="1"/>
          </p:cNvSpPr>
          <p:nvPr>
            <p:ph type="sldNum" sz="quarter" idx="12"/>
          </p:nvPr>
        </p:nvSpPr>
        <p:spPr/>
        <p:txBody>
          <a:bodyPr/>
          <a:lstStyle/>
          <a:p>
            <a:fld id="{6B583B9D-41CE-4CD1-8346-728C7C630496}" type="slidenum">
              <a:rPr lang="el-GR" smtClean="0"/>
              <a:pPr/>
              <a:t>6</a:t>
            </a:fld>
            <a:endParaRPr lang="el-GR" dirty="0"/>
          </a:p>
        </p:txBody>
      </p:sp>
    </p:spTree>
    <p:extLst>
      <p:ext uri="{BB962C8B-B14F-4D97-AF65-F5344CB8AC3E}">
        <p14:creationId xmlns:p14="http://schemas.microsoft.com/office/powerpoint/2010/main" val="70975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924712"/>
          </a:xfrm>
        </p:spPr>
        <p:txBody>
          <a:bodyPr>
            <a:normAutofit/>
          </a:bodyPr>
          <a:lstStyle/>
          <a:p>
            <a:r>
              <a:rPr lang="de-DE" sz="3600" dirty="0"/>
              <a:t>Prinzip des sozialen Rechtsstaats</a:t>
            </a:r>
          </a:p>
        </p:txBody>
      </p:sp>
      <p:sp>
        <p:nvSpPr>
          <p:cNvPr id="3" name="Content Placeholder 2"/>
          <p:cNvSpPr>
            <a:spLocks noGrp="1"/>
          </p:cNvSpPr>
          <p:nvPr>
            <p:ph idx="1"/>
          </p:nvPr>
        </p:nvSpPr>
        <p:spPr>
          <a:xfrm>
            <a:off x="467544" y="1628800"/>
            <a:ext cx="8229600" cy="4389120"/>
          </a:xfrm>
        </p:spPr>
        <p:txBody>
          <a:bodyPr>
            <a:normAutofit/>
          </a:bodyPr>
          <a:lstStyle/>
          <a:p>
            <a:r>
              <a:rPr lang="de-DE" dirty="0">
                <a:cs typeface="Arial" pitchFamily="34" charset="0"/>
              </a:rPr>
              <a:t>Durch die Verfassungsrevision im Jahr 2001 wurde das Sozialstaatsprinzip ausdrücklich in der Verfassung verankert </a:t>
            </a:r>
          </a:p>
          <a:p>
            <a:r>
              <a:rPr lang="de-DE" dirty="0">
                <a:cs typeface="Arial" pitchFamily="34" charset="0"/>
              </a:rPr>
              <a:t>Art. 25 Abs. 1: „</a:t>
            </a:r>
            <a:r>
              <a:rPr lang="de-DE" i="1" dirty="0">
                <a:cs typeface="Arial" pitchFamily="34" charset="0"/>
              </a:rPr>
              <a:t>Die Rechte des Menschen als Person und </a:t>
            </a:r>
            <a:r>
              <a:rPr lang="de-DE" b="1" i="1" dirty="0">
                <a:cs typeface="Arial" pitchFamily="34" charset="0"/>
              </a:rPr>
              <a:t>Mitglied der Gesellschaft </a:t>
            </a:r>
            <a:r>
              <a:rPr lang="de-DE" i="1" dirty="0">
                <a:cs typeface="Arial" pitchFamily="34" charset="0"/>
              </a:rPr>
              <a:t>und das Prinzip </a:t>
            </a:r>
            <a:r>
              <a:rPr lang="de-DE" b="1" i="1" dirty="0">
                <a:cs typeface="Arial" pitchFamily="34" charset="0"/>
              </a:rPr>
              <a:t>des sozialen Rechtsstaats</a:t>
            </a:r>
            <a:r>
              <a:rPr lang="de-DE" i="1" dirty="0">
                <a:cs typeface="Arial" pitchFamily="34" charset="0"/>
              </a:rPr>
              <a:t> werden vom Staat </a:t>
            </a:r>
            <a:r>
              <a:rPr lang="de-DE" b="1" i="1" dirty="0">
                <a:cs typeface="Arial" pitchFamily="34" charset="0"/>
              </a:rPr>
              <a:t>gewährleistet</a:t>
            </a:r>
            <a:r>
              <a:rPr lang="de-DE" i="1" dirty="0">
                <a:cs typeface="Arial" pitchFamily="34" charset="0"/>
              </a:rPr>
              <a:t>. Alle Staatsorgane sind verpflichtet, deren ungehinderte und effektive Ausübung sicherzustellen. (Diese Rechte gelten auch in den angepassten Privatverhältnissen). Die Einschränkungen dieser Rechte gemäß der Verfassung sollen entweder in der Verfassung selbst oder in dem Gesetz, wenn ein Gesetzesvorbehalt existiert, vorgesehen sein und das Verhältnismäßigkeitsprinzip respektieren.</a:t>
            </a:r>
            <a:r>
              <a:rPr lang="de-DE" dirty="0">
                <a:cs typeface="Arial" pitchFamily="34" charset="0"/>
              </a:rPr>
              <a:t>“</a:t>
            </a:r>
          </a:p>
          <a:p>
            <a:r>
              <a:rPr lang="de-DE" dirty="0">
                <a:cs typeface="Arial" pitchFamily="34" charset="0"/>
              </a:rPr>
              <a:t>Normativität oder  eine rein deklaratorische Vorschrift?</a:t>
            </a:r>
            <a:endParaRPr lang="el-GR" dirty="0"/>
          </a:p>
        </p:txBody>
      </p:sp>
      <p:sp>
        <p:nvSpPr>
          <p:cNvPr id="6" name="Slide Number Placeholder 5"/>
          <p:cNvSpPr>
            <a:spLocks noGrp="1"/>
          </p:cNvSpPr>
          <p:nvPr>
            <p:ph type="sldNum" sz="quarter" idx="12"/>
          </p:nvPr>
        </p:nvSpPr>
        <p:spPr/>
        <p:txBody>
          <a:bodyPr/>
          <a:lstStyle/>
          <a:p>
            <a:fld id="{6B583B9D-41CE-4CD1-8346-728C7C630496}" type="slidenum">
              <a:rPr lang="el-GR" smtClean="0"/>
              <a:pPr/>
              <a:t>7</a:t>
            </a:fld>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229600" cy="564672"/>
          </a:xfrm>
        </p:spPr>
        <p:txBody>
          <a:bodyPr>
            <a:noAutofit/>
          </a:bodyPr>
          <a:lstStyle/>
          <a:p>
            <a:r>
              <a:rPr lang="de-DE" sz="3200" dirty="0">
                <a:cs typeface="Arial" pitchFamily="34" charset="0"/>
              </a:rPr>
              <a:t>Normative Kraft der sozialen Grundrechte i.e.S. </a:t>
            </a:r>
            <a:endParaRPr lang="el-GR" sz="3200" dirty="0"/>
          </a:p>
        </p:txBody>
      </p:sp>
      <p:sp>
        <p:nvSpPr>
          <p:cNvPr id="3" name="Content Placeholder 2"/>
          <p:cNvSpPr>
            <a:spLocks noGrp="1"/>
          </p:cNvSpPr>
          <p:nvPr>
            <p:ph idx="1"/>
          </p:nvPr>
        </p:nvSpPr>
        <p:spPr>
          <a:xfrm>
            <a:off x="457200" y="1700808"/>
            <a:ext cx="8229600" cy="4896544"/>
          </a:xfrm>
        </p:spPr>
        <p:txBody>
          <a:bodyPr>
            <a:normAutofit/>
          </a:bodyPr>
          <a:lstStyle/>
          <a:p>
            <a:r>
              <a:rPr lang="de-DE" dirty="0">
                <a:cs typeface="Arial" pitchFamily="34" charset="0"/>
              </a:rPr>
              <a:t>Die Verfassung präzisiert nicht ausdrücklich die normative Kraft der sozialen Grundrechte i.e.S.</a:t>
            </a:r>
          </a:p>
          <a:p>
            <a:r>
              <a:rPr lang="de-DE" dirty="0">
                <a:cs typeface="Arial" pitchFamily="34" charset="0"/>
              </a:rPr>
              <a:t>Keine subjektive öRechte, die in ähnlicher Weise wie die AbwehrR funktionieren </a:t>
            </a:r>
          </a:p>
          <a:p>
            <a:r>
              <a:rPr lang="de-DE" dirty="0">
                <a:cs typeface="Arial" pitchFamily="34" charset="0"/>
              </a:rPr>
              <a:t>Früher: eher bloße Auslegungsrichtlinien /Verfassungsaufträge / Programmsätze / Grundsatzerklärungen – erst nach dem Tätigwerden des Gesetzgebers können subjektive einklagbare Rechte abgeleitet werden</a:t>
            </a:r>
          </a:p>
          <a:p>
            <a:r>
              <a:rPr lang="de-DE" dirty="0">
                <a:cs typeface="Arial" pitchFamily="34" charset="0"/>
              </a:rPr>
              <a:t>Nach der aktuellen Rechtsprechung: </a:t>
            </a:r>
          </a:p>
          <a:p>
            <a:pPr lvl="1"/>
            <a:r>
              <a:rPr lang="de-DE" dirty="0">
                <a:cs typeface="Arial" pitchFamily="34" charset="0"/>
              </a:rPr>
              <a:t>Rechtlich zwingende Normen, die alle Staatsorgane binden </a:t>
            </a:r>
            <a:r>
              <a:rPr lang="el-GR" dirty="0">
                <a:cs typeface="Arial" pitchFamily="34" charset="0"/>
              </a:rPr>
              <a:t>- </a:t>
            </a:r>
            <a:r>
              <a:rPr lang="de-DE" dirty="0">
                <a:cs typeface="Arial" pitchFamily="34" charset="0"/>
              </a:rPr>
              <a:t>Staatsorgane sind verpflichtet, ihre Aufgaben entsprechend auszuüben </a:t>
            </a:r>
          </a:p>
        </p:txBody>
      </p:sp>
      <p:sp>
        <p:nvSpPr>
          <p:cNvPr id="6" name="Slide Number Placeholder 5"/>
          <p:cNvSpPr>
            <a:spLocks noGrp="1"/>
          </p:cNvSpPr>
          <p:nvPr>
            <p:ph type="sldNum" sz="quarter" idx="12"/>
          </p:nvPr>
        </p:nvSpPr>
        <p:spPr/>
        <p:txBody>
          <a:bodyPr/>
          <a:lstStyle/>
          <a:p>
            <a:fld id="{6B583B9D-41CE-4CD1-8346-728C7C630496}" type="slidenum">
              <a:rPr lang="el-GR" smtClean="0"/>
              <a:pPr/>
              <a:t>8</a:t>
            </a:fld>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Autofit/>
          </a:bodyPr>
          <a:lstStyle/>
          <a:p>
            <a:r>
              <a:rPr lang="en-US" sz="3600" dirty="0"/>
              <a:t>Wirkung der sozialen Grundrechte</a:t>
            </a:r>
            <a:endParaRPr lang="el-GR" sz="3600" dirty="0"/>
          </a:p>
        </p:txBody>
      </p:sp>
      <p:sp>
        <p:nvSpPr>
          <p:cNvPr id="3" name="Content Placeholder 2"/>
          <p:cNvSpPr>
            <a:spLocks noGrp="1"/>
          </p:cNvSpPr>
          <p:nvPr>
            <p:ph idx="1"/>
          </p:nvPr>
        </p:nvSpPr>
        <p:spPr>
          <a:xfrm>
            <a:off x="457200" y="1484784"/>
            <a:ext cx="8229600" cy="4839816"/>
          </a:xfrm>
        </p:spPr>
        <p:txBody>
          <a:bodyPr>
            <a:normAutofit fontScale="92500"/>
          </a:bodyPr>
          <a:lstStyle/>
          <a:p>
            <a:r>
              <a:rPr lang="de-DE" dirty="0">
                <a:cs typeface="Arial" pitchFamily="34" charset="0"/>
              </a:rPr>
              <a:t>Rechtsprechung des Staatsrats </a:t>
            </a:r>
          </a:p>
          <a:p>
            <a:pPr lvl="1"/>
            <a:r>
              <a:rPr lang="de-DE" i="1" dirty="0">
                <a:cs typeface="Arial" pitchFamily="34" charset="0"/>
              </a:rPr>
              <a:t>Objektive Wirkung</a:t>
            </a:r>
          </a:p>
          <a:p>
            <a:pPr lvl="2"/>
            <a:r>
              <a:rPr lang="de-DE" dirty="0">
                <a:cs typeface="Arial" pitchFamily="34" charset="0"/>
              </a:rPr>
              <a:t>Kriterien für die Überprüfung der Verfassungsmäßigkeit von Gesetzen/Rechtsakten im Rahmen der Auslegung von anderen Regeln </a:t>
            </a:r>
          </a:p>
          <a:p>
            <a:pPr lvl="2"/>
            <a:r>
              <a:rPr lang="de-DE" dirty="0">
                <a:cs typeface="Arial" pitchFamily="34" charset="0"/>
              </a:rPr>
              <a:t>Rechtfertigungsgrund für Grundrechtseinschränkungen – Abweichungen vom Gleichheitssatz </a:t>
            </a:r>
          </a:p>
          <a:p>
            <a:pPr lvl="2"/>
            <a:r>
              <a:rPr lang="de-DE" dirty="0">
                <a:cs typeface="Arial" pitchFamily="34" charset="0"/>
              </a:rPr>
              <a:t>Der rechtliche Inhalt variiert je nach dem in Frage stehenden Grundrecht </a:t>
            </a:r>
          </a:p>
          <a:p>
            <a:pPr marL="1005847" lvl="3" indent="-274320">
              <a:buClr>
                <a:schemeClr val="accent3"/>
              </a:buClr>
              <a:buSzPct val="95000"/>
            </a:pPr>
            <a:r>
              <a:rPr lang="de-DE" sz="2300" i="1" dirty="0">
                <a:cs typeface="Arial" pitchFamily="34" charset="0"/>
              </a:rPr>
              <a:t>Subjektive Dimension </a:t>
            </a:r>
            <a:r>
              <a:rPr lang="de-DE" sz="2300" dirty="0">
                <a:cs typeface="Arial" pitchFamily="34" charset="0"/>
              </a:rPr>
              <a:t>nur ausnahmsweise: z.B. Umweltschutz; Grundrecht auf kostenlose Bildung; Grundrecht auf Gesundheit </a:t>
            </a:r>
          </a:p>
          <a:p>
            <a:r>
              <a:rPr lang="de-DE" dirty="0">
                <a:cs typeface="Arial" pitchFamily="34" charset="0"/>
              </a:rPr>
              <a:t>Vereinzelte Stellungnahmen der Lehre: Recht auf Zugang zur Institutionen der Leistungsverwaltung (z.B. öffentlich-rechtliche Gesundheits- oder Bildungseinrichtungen, soziale Versicherung usw.)? </a:t>
            </a:r>
          </a:p>
          <a:p>
            <a:endParaRPr lang="el-GR" dirty="0"/>
          </a:p>
        </p:txBody>
      </p:sp>
      <p:sp>
        <p:nvSpPr>
          <p:cNvPr id="4" name="Slide Number Placeholder 3"/>
          <p:cNvSpPr>
            <a:spLocks noGrp="1"/>
          </p:cNvSpPr>
          <p:nvPr>
            <p:ph type="sldNum" sz="quarter" idx="12"/>
          </p:nvPr>
        </p:nvSpPr>
        <p:spPr/>
        <p:txBody>
          <a:bodyPr/>
          <a:lstStyle/>
          <a:p>
            <a:fld id="{6B583B9D-41CE-4CD1-8346-728C7C630496}" type="slidenum">
              <a:rPr lang="el-GR" smtClean="0"/>
              <a:pPr/>
              <a:t>9</a:t>
            </a:fld>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1586</TotalTime>
  <Words>2137</Words>
  <Application>Microsoft Office PowerPoint</Application>
  <PresentationFormat>Προβολή στην οθόνη (4:3)</PresentationFormat>
  <Paragraphs>156</Paragraphs>
  <Slides>23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Calibri</vt:lpstr>
      <vt:lpstr>Century Gothic</vt:lpstr>
      <vt:lpstr>Wingdings 3</vt:lpstr>
      <vt:lpstr>Ion</vt:lpstr>
      <vt:lpstr>Soziale Grundrechte in Griechenland</vt:lpstr>
      <vt:lpstr>Einführende Bemerkungen</vt:lpstr>
      <vt:lpstr>Grundrechtsverbürgungen </vt:lpstr>
      <vt:lpstr>Was sind soziale GR im engeren Sinne? </vt:lpstr>
      <vt:lpstr>Beispiele von sozialen Grundrechten i.e.S. </vt:lpstr>
      <vt:lpstr>und eine neue Vorschrift …. (Rev 2019)</vt:lpstr>
      <vt:lpstr>Prinzip des sozialen Rechtsstaats</vt:lpstr>
      <vt:lpstr>Normative Kraft der sozialen Grundrechte i.e.S. </vt:lpstr>
      <vt:lpstr>Wirkung der sozialen Grundrechte</vt:lpstr>
      <vt:lpstr>Theorie des relativen sozialen Besitzstands</vt:lpstr>
      <vt:lpstr>Staatsverschuldungskrise (2010-2019)</vt:lpstr>
      <vt:lpstr>Staatsrat (Pl.) 668/2012 </vt:lpstr>
      <vt:lpstr>Staatsrat (Pl.) 2287/2015 </vt:lpstr>
      <vt:lpstr>Öffentliche Unternehmenstaetigkeit und soziale Grundrechte  </vt:lpstr>
      <vt:lpstr>Öffentliche Unternehmen und Privatisierung</vt:lpstr>
      <vt:lpstr>Verfassungsrechtlicher Hintergrund</vt:lpstr>
      <vt:lpstr>Die in Frage stehenden Maßnahmen</vt:lpstr>
      <vt:lpstr>Begründung</vt:lpstr>
      <vt:lpstr>Bemerkung (i) </vt:lpstr>
      <vt:lpstr>Bemerkung (ii) </vt:lpstr>
      <vt:lpstr>Staatsrat (Pl) 191-192/2022</vt:lpstr>
      <vt:lpstr>Bemerkungen</vt:lpstr>
      <vt:lpstr>Literatur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normative Kraft der verfassungsrechtlich verankerten sozialen Grundrechte in der neuen Rechtsprechung in Griechenland</dc:title>
  <dc:creator>ΑΙ</dc:creator>
  <cp:lastModifiedBy>Aikaterini Iliadou</cp:lastModifiedBy>
  <cp:revision>78</cp:revision>
  <dcterms:created xsi:type="dcterms:W3CDTF">2015-04-06T14:31:14Z</dcterms:created>
  <dcterms:modified xsi:type="dcterms:W3CDTF">2023-11-22T15:20:33Z</dcterms:modified>
</cp:coreProperties>
</file>